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  <p:sldMasterId id="2147483679" r:id="rId2"/>
  </p:sldMasterIdLst>
  <p:notesMasterIdLst>
    <p:notesMasterId r:id="rId13"/>
  </p:notesMasterIdLst>
  <p:handoutMasterIdLst>
    <p:handoutMasterId r:id="rId14"/>
  </p:handoutMasterIdLst>
  <p:sldIdLst>
    <p:sldId id="514" r:id="rId3"/>
    <p:sldId id="776" r:id="rId4"/>
    <p:sldId id="784" r:id="rId5"/>
    <p:sldId id="785" r:id="rId6"/>
    <p:sldId id="786" r:id="rId7"/>
    <p:sldId id="788" r:id="rId8"/>
    <p:sldId id="787" r:id="rId9"/>
    <p:sldId id="789" r:id="rId10"/>
    <p:sldId id="791" r:id="rId11"/>
    <p:sldId id="792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>
          <p15:clr>
            <a:srgbClr val="A4A3A4"/>
          </p15:clr>
        </p15:guide>
        <p15:guide id="2" pos="3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50A8"/>
    <a:srgbClr val="038ED3"/>
    <a:srgbClr val="DA0000"/>
    <a:srgbClr val="7F7F7F"/>
    <a:srgbClr val="E2E2E2"/>
    <a:srgbClr val="257FB1"/>
    <a:srgbClr val="00448E"/>
    <a:srgbClr val="007635"/>
    <a:srgbClr val="EAEAEA"/>
    <a:srgbClr val="037C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886" autoAdjust="0"/>
  </p:normalViewPr>
  <p:slideViewPr>
    <p:cSldViewPr snapToGrid="0" snapToObjects="1">
      <p:cViewPr>
        <p:scale>
          <a:sx n="100" d="100"/>
          <a:sy n="100" d="100"/>
        </p:scale>
        <p:origin x="-1944" y="-354"/>
      </p:cViewPr>
      <p:guideLst>
        <p:guide orient="horz"/>
        <p:guide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9F5238CE-0477-49FC-B4E0-CB4AEB52BE4B}" type="datetimeFigureOut">
              <a:rPr lang="ru-RU"/>
              <a:pPr>
                <a:defRPr/>
              </a:pPr>
              <a:t>03.06.2015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4A01504C-C451-4587-B700-D5A03524EE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4904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C05F505-FAE2-4358-BFD1-88B38C272B8B}" type="datetimeFigureOut">
              <a:rPr lang="ru-RU"/>
              <a:pPr>
                <a:defRPr/>
              </a:pPr>
              <a:t>03.06.2015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2ED2226-2012-4460-A582-2E27BC159D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21463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Arial" charset="0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Arial" charset="0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Arial" charset="0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Arial" charset="0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Arial" charset="0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kumimoji="0" lang="uk-UA" smtClean="0">
              <a:cs typeface="Arial" charset="0"/>
            </a:endParaRPr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09E1D22-7318-4DD9-96F7-A48F66E1AA35}" type="slidenum">
              <a:rPr lang="ru-RU">
                <a:latin typeface="Calibri" pitchFamily="34" charset="0"/>
              </a:rPr>
              <a:pPr eaLnBrk="1" hangingPunct="1"/>
              <a:t>1</a:t>
            </a:fld>
            <a:endParaRPr lang="ru-RU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07004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kumimoji="0" lang="uk-UA" smtClean="0">
              <a:cs typeface="Arial" charset="0"/>
            </a:endParaRPr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6242CC4-28B8-4913-BA94-4479EAA629FA}" type="slidenum">
              <a:rPr lang="ru-RU">
                <a:latin typeface="Calibri" pitchFamily="34" charset="0"/>
              </a:rPr>
              <a:pPr eaLnBrk="1" hangingPunct="1"/>
              <a:t>2</a:t>
            </a:fld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kumimoji="0" lang="uk-UA" smtClean="0">
              <a:cs typeface="Arial" charset="0"/>
            </a:endParaRPr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6242CC4-28B8-4913-BA94-4479EAA629FA}" type="slidenum">
              <a:rPr lang="ru-RU">
                <a:latin typeface="Calibri" pitchFamily="34" charset="0"/>
              </a:rPr>
              <a:pPr eaLnBrk="1" hangingPunct="1"/>
              <a:t>3</a:t>
            </a:fld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kumimoji="0" lang="uk-UA" smtClean="0">
              <a:cs typeface="Arial" charset="0"/>
            </a:endParaRPr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6242CC4-28B8-4913-BA94-4479EAA629FA}" type="slidenum">
              <a:rPr lang="ru-RU">
                <a:latin typeface="Calibri" pitchFamily="34" charset="0"/>
              </a:rPr>
              <a:pPr eaLnBrk="1" hangingPunct="1"/>
              <a:t>4</a:t>
            </a:fld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kumimoji="0" lang="uk-UA" smtClean="0">
              <a:cs typeface="Arial" charset="0"/>
            </a:endParaRPr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6242CC4-28B8-4913-BA94-4479EAA629FA}" type="slidenum">
              <a:rPr lang="ru-RU">
                <a:latin typeface="Calibri" pitchFamily="34" charset="0"/>
              </a:rPr>
              <a:pPr eaLnBrk="1" hangingPunct="1"/>
              <a:t>5</a:t>
            </a:fld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kumimoji="0" lang="uk-UA" smtClean="0">
              <a:cs typeface="Arial" charset="0"/>
            </a:endParaRPr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6242CC4-28B8-4913-BA94-4479EAA629FA}" type="slidenum">
              <a:rPr lang="ru-RU">
                <a:latin typeface="Calibri" pitchFamily="34" charset="0"/>
              </a:rPr>
              <a:pPr eaLnBrk="1" hangingPunct="1"/>
              <a:t>6</a:t>
            </a:fld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kumimoji="0" lang="uk-UA" smtClean="0">
              <a:cs typeface="Arial" charset="0"/>
            </a:endParaRPr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6242CC4-28B8-4913-BA94-4479EAA629FA}" type="slidenum">
              <a:rPr lang="ru-RU">
                <a:latin typeface="Calibri" pitchFamily="34" charset="0"/>
              </a:rPr>
              <a:pPr eaLnBrk="1" hangingPunct="1"/>
              <a:t>7</a:t>
            </a:fld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kumimoji="0" lang="uk-UA" smtClean="0">
              <a:cs typeface="Arial" charset="0"/>
            </a:endParaRPr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6242CC4-28B8-4913-BA94-4479EAA629FA}" type="slidenum">
              <a:rPr lang="ru-RU">
                <a:latin typeface="Calibri" pitchFamily="34" charset="0"/>
              </a:rPr>
              <a:pPr eaLnBrk="1" hangingPunct="1"/>
              <a:t>8</a:t>
            </a:fld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kumimoji="0" lang="uk-UA" smtClean="0">
              <a:cs typeface="Arial" charset="0"/>
            </a:endParaRPr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6242CC4-28B8-4913-BA94-4479EAA629FA}" type="slidenum">
              <a:rPr lang="ru-RU">
                <a:latin typeface="Calibri" pitchFamily="34" charset="0"/>
              </a:rPr>
              <a:pPr eaLnBrk="1" hangingPunct="1"/>
              <a:t>9</a:t>
            </a:fld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>
          <a:xfrm>
            <a:off x="0" y="6464300"/>
            <a:ext cx="9144000" cy="288925"/>
          </a:xfrm>
          <a:prstGeom prst="rect">
            <a:avLst/>
          </a:prstGeom>
          <a:gradFill>
            <a:gsLst>
              <a:gs pos="0">
                <a:srgbClr val="234680"/>
              </a:gs>
              <a:gs pos="40000">
                <a:srgbClr val="6D85AB"/>
              </a:gs>
              <a:gs pos="100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5" name="Picture 2" descr="L:\my docs\фриланс\презентации\Артамонов Руслан\руслан\Summa presentation 09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5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Прямая соединительная линия 5"/>
          <p:cNvCxnSpPr/>
          <p:nvPr userDrawn="1"/>
        </p:nvCxnSpPr>
        <p:spPr>
          <a:xfrm>
            <a:off x="900113" y="1588"/>
            <a:ext cx="0" cy="701675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Рисунок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88" y="58738"/>
            <a:ext cx="579437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ubtitle 2"/>
          <p:cNvSpPr txBox="1">
            <a:spLocks/>
          </p:cNvSpPr>
          <p:nvPr userDrawn="1"/>
        </p:nvSpPr>
        <p:spPr bwMode="auto">
          <a:xfrm>
            <a:off x="120650" y="6484938"/>
            <a:ext cx="41433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20000"/>
              </a:spcBef>
              <a:defRPr/>
            </a:pPr>
            <a:r>
              <a:rPr kumimoji="0" lang="ru-RU" sz="1000" dirty="0" smtClean="0">
                <a:solidFill>
                  <a:schemeClr val="bg1"/>
                </a:solidFill>
                <a:latin typeface="Calibri" pitchFamily="34" charset="0"/>
                <a:ea typeface="MS PGothic" pitchFamily="34" charset="-128"/>
              </a:rPr>
              <a:t>Высшая школа экономики, Москва, 2015</a:t>
            </a:r>
            <a:endParaRPr lang="ru-RU" sz="1000" dirty="0" smtClean="0">
              <a:solidFill>
                <a:schemeClr val="bg1"/>
              </a:solidFill>
              <a:latin typeface="Myriad Pro" pitchFamily="34" charset="0"/>
              <a:ea typeface="MS PGothic" pitchFamily="34" charset="-128"/>
            </a:endParaRPr>
          </a:p>
        </p:txBody>
      </p:sp>
      <p:sp>
        <p:nvSpPr>
          <p:cNvPr id="17" name="Текст 16"/>
          <p:cNvSpPr>
            <a:spLocks noGrp="1"/>
          </p:cNvSpPr>
          <p:nvPr>
            <p:ph type="body" sz="quarter" idx="10"/>
          </p:nvPr>
        </p:nvSpPr>
        <p:spPr>
          <a:xfrm>
            <a:off x="971426" y="178346"/>
            <a:ext cx="7993062" cy="5143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baseline="0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Текст 18"/>
          <p:cNvSpPr>
            <a:spLocks noGrp="1"/>
          </p:cNvSpPr>
          <p:nvPr>
            <p:ph type="body" sz="quarter" idx="11"/>
          </p:nvPr>
        </p:nvSpPr>
        <p:spPr>
          <a:xfrm>
            <a:off x="8489328" y="6464300"/>
            <a:ext cx="432048" cy="216024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200" b="0" baseline="0">
                <a:solidFill>
                  <a:srgbClr val="003F82"/>
                </a:solidFill>
                <a:latin typeface="Myriad Pro" pitchFamily="34" charset="0"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306657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/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/>
              </a:defRPr>
            </a:lvl1pPr>
            <a:lvl2pPr>
              <a:defRPr sz="2800">
                <a:latin typeface="Arial"/>
              </a:defRPr>
            </a:lvl2pPr>
            <a:lvl3pPr>
              <a:defRPr sz="2400">
                <a:latin typeface="Arial"/>
              </a:defRPr>
            </a:lvl3pPr>
            <a:lvl4pPr>
              <a:defRPr sz="2000">
                <a:latin typeface="Arial"/>
              </a:defRPr>
            </a:lvl4pPr>
            <a:lvl5pPr>
              <a:defRPr sz="2000">
                <a:latin typeface="Arial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5DBC6B-8284-41D4-98F0-DC7F19E65F51}" type="datetime1">
              <a:rPr lang="ru-RU">
                <a:solidFill>
                  <a:srgbClr val="000000"/>
                </a:solidFill>
              </a:rPr>
              <a:pPr>
                <a:defRPr/>
              </a:pPr>
              <a:t>03.06.2015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21DF94-E54A-4C20-9375-994C916DB01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8361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/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BC5D6B-5F0E-4298-B735-3C65B407021C}" type="datetime1">
              <a:rPr lang="ru-RU">
                <a:solidFill>
                  <a:srgbClr val="000000"/>
                </a:solidFill>
              </a:rPr>
              <a:pPr>
                <a:defRPr/>
              </a:pPr>
              <a:t>03.06.2015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19E948-57DA-4418-B760-36EE34BEC6F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18598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/>
              </a:defRPr>
            </a:lvl1pPr>
            <a:lvl2pPr>
              <a:defRPr>
                <a:latin typeface="Arial"/>
              </a:defRPr>
            </a:lvl2pPr>
            <a:lvl3pPr>
              <a:defRPr>
                <a:latin typeface="Arial"/>
              </a:defRPr>
            </a:lvl3pPr>
            <a:lvl4pPr>
              <a:defRPr>
                <a:latin typeface="Arial"/>
              </a:defRPr>
            </a:lvl4pPr>
            <a:lvl5pPr>
              <a:defRPr>
                <a:latin typeface="Arial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C07427-9792-4C6A-93C9-C062D9AE9151}" type="datetime1">
              <a:rPr lang="ru-RU">
                <a:solidFill>
                  <a:srgbClr val="000000"/>
                </a:solidFill>
              </a:rPr>
              <a:pPr>
                <a:defRPr/>
              </a:pPr>
              <a:t>03.06.2015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FD57FD-B1DE-45C7-BEB3-C3584D097E9B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4768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Arial"/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Arial"/>
              </a:defRPr>
            </a:lvl1pPr>
            <a:lvl2pPr>
              <a:defRPr>
                <a:latin typeface="Arial"/>
              </a:defRPr>
            </a:lvl2pPr>
            <a:lvl3pPr>
              <a:defRPr>
                <a:latin typeface="Arial"/>
              </a:defRPr>
            </a:lvl3pPr>
            <a:lvl4pPr>
              <a:defRPr>
                <a:latin typeface="Arial"/>
              </a:defRPr>
            </a:lvl4pPr>
            <a:lvl5pPr>
              <a:defRPr>
                <a:latin typeface="Arial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23E0AD-8086-42A7-AF08-C43F3FA2143F}" type="datetime1">
              <a:rPr lang="ru-RU">
                <a:solidFill>
                  <a:srgbClr val="000000"/>
                </a:solidFill>
              </a:rPr>
              <a:pPr>
                <a:defRPr/>
              </a:pPr>
              <a:t>03.06.2015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B650C1-D143-4A51-A4A5-E3C6563E239F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5620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L:\my docs\фриланс\презентации\Артамонов Руслан\руслан\Summa presentation 09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62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1625" y="115888"/>
            <a:ext cx="9207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 userDrawn="1"/>
        </p:nvSpPr>
        <p:spPr>
          <a:xfrm>
            <a:off x="0" y="6464300"/>
            <a:ext cx="9144000" cy="288925"/>
          </a:xfrm>
          <a:prstGeom prst="rect">
            <a:avLst/>
          </a:prstGeom>
          <a:gradFill>
            <a:gsLst>
              <a:gs pos="0">
                <a:srgbClr val="234680"/>
              </a:gs>
              <a:gs pos="40000">
                <a:srgbClr val="6D85AB"/>
              </a:gs>
              <a:gs pos="100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Subtitle 2"/>
          <p:cNvSpPr txBox="1">
            <a:spLocks/>
          </p:cNvSpPr>
          <p:nvPr userDrawn="1"/>
        </p:nvSpPr>
        <p:spPr bwMode="auto">
          <a:xfrm>
            <a:off x="0" y="6484938"/>
            <a:ext cx="914400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20000"/>
              </a:spcBef>
              <a:defRPr/>
            </a:pPr>
            <a:r>
              <a:rPr kumimoji="0" lang="ru-RU" sz="1000" dirty="0" smtClean="0">
                <a:solidFill>
                  <a:schemeClr val="bg1"/>
                </a:solidFill>
                <a:latin typeface="Calibri" pitchFamily="34" charset="0"/>
                <a:ea typeface="MS PGothic" pitchFamily="34" charset="-128"/>
              </a:rPr>
              <a:t>Высшая школа экономики, Москва, 2015</a:t>
            </a:r>
            <a:endParaRPr lang="ru-RU" sz="1000" dirty="0" smtClean="0">
              <a:solidFill>
                <a:schemeClr val="bg1"/>
              </a:solidFill>
              <a:latin typeface="Myriad Pro" pitchFamily="34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4923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Arial"/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latin typeface="Arial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3E1DBE-F367-4EA6-8322-E5BBC003BC28}" type="datetime1">
              <a:rPr lang="ru-RU">
                <a:solidFill>
                  <a:srgbClr val="000000"/>
                </a:solidFill>
              </a:rPr>
              <a:pPr>
                <a:defRPr/>
              </a:pPr>
              <a:t>03.06.2015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BD186E-E8DE-4874-8F81-FDF7A48B9D8B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713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  <a:lvl2pPr>
              <a:defRPr>
                <a:latin typeface="Arial"/>
              </a:defRPr>
            </a:lvl2pPr>
            <a:lvl3pPr>
              <a:defRPr>
                <a:latin typeface="Arial"/>
              </a:defRPr>
            </a:lvl3pPr>
            <a:lvl4pPr>
              <a:defRPr>
                <a:latin typeface="Arial"/>
              </a:defRPr>
            </a:lvl4pPr>
            <a:lvl5pPr>
              <a:defRPr>
                <a:latin typeface="Arial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6A0EC0-599D-4068-9A1F-CBFA06921F50}" type="datetime1">
              <a:rPr lang="ru-RU">
                <a:solidFill>
                  <a:srgbClr val="000000"/>
                </a:solidFill>
              </a:rPr>
              <a:pPr>
                <a:defRPr/>
              </a:pPr>
              <a:t>03.06.2015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CA6512-D8CB-4431-B772-5BA77A22C07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9842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Arial"/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Arial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A40FD6-3E57-45D0-B54E-C1CAB68CB5AF}" type="datetime1">
              <a:rPr lang="ru-RU">
                <a:solidFill>
                  <a:srgbClr val="000000"/>
                </a:solidFill>
              </a:rPr>
              <a:pPr>
                <a:defRPr/>
              </a:pPr>
              <a:t>03.06.2015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452729-728F-4DFE-8765-8A81EA8A8B3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5979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</a:defRPr>
            </a:lvl1pPr>
            <a:lvl2pPr>
              <a:defRPr sz="2400">
                <a:latin typeface="Arial"/>
              </a:defRPr>
            </a:lvl2pPr>
            <a:lvl3pPr>
              <a:defRPr sz="2000">
                <a:latin typeface="Arial"/>
              </a:defRPr>
            </a:lvl3pPr>
            <a:lvl4pPr>
              <a:defRPr sz="1800">
                <a:latin typeface="Arial"/>
              </a:defRPr>
            </a:lvl4pPr>
            <a:lvl5pPr>
              <a:defRPr sz="1800">
                <a:latin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</a:defRPr>
            </a:lvl1pPr>
            <a:lvl2pPr>
              <a:defRPr sz="2400">
                <a:latin typeface="Arial"/>
              </a:defRPr>
            </a:lvl2pPr>
            <a:lvl3pPr>
              <a:defRPr sz="2000">
                <a:latin typeface="Arial"/>
              </a:defRPr>
            </a:lvl3pPr>
            <a:lvl4pPr>
              <a:defRPr sz="1800">
                <a:latin typeface="Arial"/>
              </a:defRPr>
            </a:lvl4pPr>
            <a:lvl5pPr>
              <a:defRPr sz="1800">
                <a:latin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342EA7-81A4-406C-A8C9-4B6BE3D9470A}" type="datetime1">
              <a:rPr lang="ru-RU">
                <a:solidFill>
                  <a:srgbClr val="000000"/>
                </a:solidFill>
              </a:rPr>
              <a:pPr>
                <a:defRPr/>
              </a:pPr>
              <a:t>03.06.2015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ADDA75-485F-406F-B4A2-706602643D7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8486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/>
              </a:defRPr>
            </a:lvl1pPr>
            <a:lvl2pPr>
              <a:defRPr sz="2000">
                <a:latin typeface="Arial"/>
              </a:defRPr>
            </a:lvl2pPr>
            <a:lvl3pPr>
              <a:defRPr sz="1800">
                <a:latin typeface="Arial"/>
              </a:defRPr>
            </a:lvl3pPr>
            <a:lvl4pPr>
              <a:defRPr sz="1600">
                <a:latin typeface="Arial"/>
              </a:defRPr>
            </a:lvl4pPr>
            <a:lvl5pPr>
              <a:defRPr sz="1600">
                <a:latin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rial"/>
              </a:defRPr>
            </a:lvl1pPr>
            <a:lvl2pPr>
              <a:defRPr sz="2000">
                <a:latin typeface="Arial"/>
              </a:defRPr>
            </a:lvl2pPr>
            <a:lvl3pPr>
              <a:defRPr sz="1800">
                <a:latin typeface="Arial"/>
              </a:defRPr>
            </a:lvl3pPr>
            <a:lvl4pPr>
              <a:defRPr sz="1600">
                <a:latin typeface="Arial"/>
              </a:defRPr>
            </a:lvl4pPr>
            <a:lvl5pPr>
              <a:defRPr sz="1600">
                <a:latin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538F5E-F23C-45CC-BAFC-12F0B24210A0}" type="datetime1">
              <a:rPr lang="ru-RU">
                <a:solidFill>
                  <a:srgbClr val="000000"/>
                </a:solidFill>
              </a:rPr>
              <a:pPr>
                <a:defRPr/>
              </a:pPr>
              <a:t>03.06.2015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78357A-67D8-4CCE-8CDF-8BFF1F70886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384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1A35A7-F34A-4564-822C-EDC1501A3184}" type="datetime1">
              <a:rPr lang="ru-RU">
                <a:solidFill>
                  <a:srgbClr val="000000"/>
                </a:solidFill>
              </a:rPr>
              <a:pPr>
                <a:defRPr/>
              </a:pPr>
              <a:t>03.06.2015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3CD587-5A51-4B54-B484-B978F06F954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6769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4652E3-F4A9-4BCB-93A8-74B6E22188DC}" type="datetime1">
              <a:rPr lang="ru-RU">
                <a:solidFill>
                  <a:srgbClr val="000000"/>
                </a:solidFill>
              </a:rPr>
              <a:pPr>
                <a:defRPr/>
              </a:pPr>
              <a:t>03.06.2015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E36B83-A1D6-4C0F-AE27-B6F5A26634E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4535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Arial" charset="0"/>
          <a:cs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Arial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Arial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Arial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Arial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Arial" charset="0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Arial" charset="0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Arial" charset="0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Arial" charset="0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Arial" charset="0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>
              <a:defRPr/>
            </a:pPr>
            <a:fld id="{5E033B00-9169-4B51-859D-2E855DC6FABD}" type="datetime1">
              <a:rPr lang="ru-RU">
                <a:solidFill>
                  <a:srgbClr val="000000"/>
                </a:solidFill>
                <a:cs typeface="+mn-cs"/>
              </a:rPr>
              <a:pPr>
                <a:defRPr/>
              </a:pPr>
              <a:t>03.06.2015</a:t>
            </a:fld>
            <a:endParaRPr lang="ru-RU">
              <a:solidFill>
                <a:srgbClr val="000000"/>
              </a:solidFill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57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/>
              </a:defRPr>
            </a:lvl1pPr>
          </a:lstStyle>
          <a:p>
            <a:pPr>
              <a:defRPr/>
            </a:pPr>
            <a:fld id="{C18130B4-AB2F-4D4A-AEAA-175B9EA8EEEC}" type="slidenum">
              <a:rPr lang="ru-RU">
                <a:solidFill>
                  <a:srgbClr val="000000"/>
                </a:solidFill>
                <a:cs typeface="+mn-cs"/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7186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Arial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/>
          <a:ea typeface="ＭＳ Ｐゴシック" charset="-128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/>
          <a:ea typeface="ＭＳ Ｐゴシック" charset="-128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/>
          <a:ea typeface="ＭＳ Ｐゴシック" charset="-128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/>
          <a:ea typeface="ＭＳ Ｐゴシック" charset="-128"/>
          <a:cs typeface="ＭＳ Ｐゴシック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Текст 6"/>
          <p:cNvSpPr txBox="1">
            <a:spLocks/>
          </p:cNvSpPr>
          <p:nvPr/>
        </p:nvSpPr>
        <p:spPr bwMode="auto">
          <a:xfrm>
            <a:off x="0" y="3048347"/>
            <a:ext cx="9144000" cy="1046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ru-RU" sz="2400" b="1" dirty="0" smtClean="0">
                <a:solidFill>
                  <a:srgbClr val="0050A8"/>
                </a:solidFill>
                <a:latin typeface="+mn-lt"/>
              </a:rPr>
              <a:t>РОЛЬ УНИВЕРСИТЕТОВ И НЕЗАВИСИМЫХ АНАЛИТИЧЕСКИХ </a:t>
            </a:r>
          </a:p>
          <a:p>
            <a:pPr algn="ctr"/>
            <a:r>
              <a:rPr lang="ru-RU" sz="2400" b="1" dirty="0" smtClean="0">
                <a:solidFill>
                  <a:srgbClr val="0050A8"/>
                </a:solidFill>
                <a:latin typeface="+mn-lt"/>
              </a:rPr>
              <a:t>ЦЕНТРОВ В ЭКСПЕРТНОМ ОБОСНОВАНИИ ВЫБОРА ПРИОРИТЕТОВ ГОСУДАРСТВЕННОЙ СОЦИАЛЬНО-ЭКОНОМИЧЕСКОЙ ПОЛИТИКИ</a:t>
            </a:r>
          </a:p>
          <a:p>
            <a:pPr algn="ctr"/>
            <a:endParaRPr lang="ru-RU" sz="2400" b="1" dirty="0" smtClean="0">
              <a:solidFill>
                <a:srgbClr val="0050A8"/>
              </a:solidFill>
              <a:latin typeface="+mn-lt"/>
            </a:endParaRPr>
          </a:p>
          <a:p>
            <a:pPr algn="ctr"/>
            <a: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Л.И. ЯКОБСОН</a:t>
            </a:r>
            <a:endParaRPr lang="en-US" sz="2000" b="1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590549" y="1704201"/>
            <a:ext cx="8153401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ru-RU" sz="1500" b="1" i="1" dirty="0" smtClean="0">
                <a:solidFill>
                  <a:srgbClr val="0050A8"/>
                </a:solidFill>
              </a:rPr>
              <a:t>Конференция «Экспертное содействие социально-экономическому развитию </a:t>
            </a:r>
          </a:p>
          <a:p>
            <a:pPr algn="ctr"/>
            <a:r>
              <a:rPr lang="ru-RU" sz="1500" b="1" i="1" dirty="0" smtClean="0">
                <a:solidFill>
                  <a:srgbClr val="0050A8"/>
                </a:solidFill>
              </a:rPr>
              <a:t>городов и регионов» к 20-летию фонда «Институт экономики города»</a:t>
            </a:r>
            <a:endParaRPr lang="ru-RU" sz="1500" b="1" i="1" dirty="0">
              <a:solidFill>
                <a:srgbClr val="0050A8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4"/>
          <p:cNvSpPr>
            <a:spLocks noChangeArrowheads="1"/>
          </p:cNvSpPr>
          <p:nvPr/>
        </p:nvSpPr>
        <p:spPr bwMode="auto">
          <a:xfrm>
            <a:off x="2286000" y="4581525"/>
            <a:ext cx="45720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000" dirty="0">
                <a:solidFill>
                  <a:srgbClr val="1E4682"/>
                </a:solidFill>
                <a:cs typeface="+mn-cs"/>
              </a:rPr>
              <a:t>101000, Россия, г. Москва, ул. Мясницкая д.20</a:t>
            </a:r>
          </a:p>
          <a:p>
            <a:pPr algn="ctr"/>
            <a:r>
              <a:rPr lang="ru-RU" sz="1000" dirty="0">
                <a:solidFill>
                  <a:srgbClr val="1E4682"/>
                </a:solidFill>
                <a:cs typeface="+mn-cs"/>
              </a:rPr>
              <a:t>Тел.: (495) 621-7983, факс: (495) 628-7931</a:t>
            </a:r>
          </a:p>
          <a:p>
            <a:pPr algn="ctr"/>
            <a:r>
              <a:rPr lang="ru-RU" sz="1000" dirty="0">
                <a:solidFill>
                  <a:srgbClr val="1E4682"/>
                </a:solidFill>
                <a:cs typeface="+mn-cs"/>
              </a:rPr>
              <a:t>www.hse.ru</a:t>
            </a:r>
          </a:p>
        </p:txBody>
      </p:sp>
    </p:spTree>
    <p:extLst>
      <p:ext uri="{BB962C8B-B14F-4D97-AF65-F5344CB8AC3E}">
        <p14:creationId xmlns:p14="http://schemas.microsoft.com/office/powerpoint/2010/main" val="1181531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Текст 7"/>
          <p:cNvSpPr>
            <a:spLocks noGrp="1"/>
          </p:cNvSpPr>
          <p:nvPr>
            <p:ph type="body" sz="quarter" idx="11"/>
          </p:nvPr>
        </p:nvSpPr>
        <p:spPr bwMode="auto">
          <a:xfrm>
            <a:off x="8489950" y="6464300"/>
            <a:ext cx="431800" cy="2159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fld id="{957C09CB-BC41-4E61-B923-67342A6913B1}" type="slidenum">
              <a:rPr kumimoji="0" lang="ru-RU" smtClean="0">
                <a:cs typeface="Arial" charset="0"/>
              </a:rPr>
              <a:pPr eaLnBrk="1" hangingPunct="1"/>
              <a:t>2</a:t>
            </a:fld>
            <a:endParaRPr kumimoji="0" lang="ru-RU" smtClean="0">
              <a:cs typeface="Arial" charset="0"/>
            </a:endParaRPr>
          </a:p>
        </p:txBody>
      </p:sp>
      <p:sp>
        <p:nvSpPr>
          <p:cNvPr id="32" name="Текст 6"/>
          <p:cNvSpPr txBox="1">
            <a:spLocks/>
          </p:cNvSpPr>
          <p:nvPr/>
        </p:nvSpPr>
        <p:spPr bwMode="auto">
          <a:xfrm>
            <a:off x="972000" y="108000"/>
            <a:ext cx="8496300" cy="51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z="1600" dirty="0" smtClean="0">
                <a:solidFill>
                  <a:schemeClr val="bg1"/>
                </a:solidFill>
                <a:latin typeface="Myriad Pro" pitchFamily="34" charset="0"/>
                <a:cs typeface="Arial" pitchFamily="34" charset="0"/>
              </a:rPr>
              <a:t>Круг замыкается? – 1</a:t>
            </a:r>
            <a:endParaRPr lang="uk-UA" sz="1600" dirty="0">
              <a:solidFill>
                <a:schemeClr val="bg1"/>
              </a:solidFill>
              <a:latin typeface="Myriad Pro" pitchFamily="34" charset="0"/>
              <a:cs typeface="Arial" pitchFamily="34" charset="0"/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476250" y="1340792"/>
            <a:ext cx="8260452" cy="4909659"/>
            <a:chOff x="476250" y="1340792"/>
            <a:chExt cx="8260452" cy="4909659"/>
          </a:xfrm>
        </p:grpSpPr>
        <p:sp>
          <p:nvSpPr>
            <p:cNvPr id="15" name="Прямоугольник с двумя скругленными противолежащими углами 14"/>
            <p:cNvSpPr/>
            <p:nvPr/>
          </p:nvSpPr>
          <p:spPr>
            <a:xfrm>
              <a:off x="476250" y="1340792"/>
              <a:ext cx="8230005" cy="396000"/>
            </a:xfrm>
            <a:prstGeom prst="round2DiagRect">
              <a:avLst/>
            </a:prstGeom>
            <a:gradFill>
              <a:gsLst>
                <a:gs pos="0">
                  <a:srgbClr val="00448E"/>
                </a:gs>
                <a:gs pos="100000">
                  <a:srgbClr val="0070C0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tIns="72000" anchor="ctr"/>
            <a:lstStyle/>
            <a:p>
              <a:pPr marL="0" indent="0" algn="just">
                <a:lnSpc>
                  <a:spcPct val="80000"/>
                </a:lnSpc>
                <a:buFontTx/>
                <a:buNone/>
              </a:pPr>
              <a:r>
                <a:rPr lang="ru-RU" sz="1300" b="1" dirty="0" smtClean="0">
                  <a:ea typeface="ＭＳ Ｐゴシック"/>
                  <a:cs typeface="ＭＳ Ｐゴシック"/>
                </a:rPr>
                <a:t>ПОЗДНИЙ СОВЕТСКИЙ ПЕРИОД: </a:t>
              </a:r>
              <a:endParaRPr lang="ru-RU" sz="1300" b="1" dirty="0">
                <a:ea typeface="ＭＳ Ｐゴシック"/>
                <a:cs typeface="ＭＳ Ｐゴシック"/>
              </a:endParaRP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506697" y="1851092"/>
              <a:ext cx="8199557" cy="18723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indent="-285750">
                <a:spcAft>
                  <a:spcPts val="200"/>
                </a:spcAft>
                <a:buClr>
                  <a:srgbClr val="0050A8"/>
                </a:buClr>
                <a:buFont typeface="Wingdings" pitchFamily="2" charset="2"/>
                <a:buChar char="§"/>
              </a:pPr>
              <a:r>
                <a:rPr lang="ru-RU" sz="1300" dirty="0">
                  <a:latin typeface="+mn-lt"/>
                  <a:ea typeface="ＭＳ Ｐゴシック"/>
                  <a:cs typeface="ＭＳ Ｐゴシック"/>
                </a:rPr>
                <a:t>целеполагание и оптимизация «технологий» разграничены,  </a:t>
              </a:r>
            </a:p>
            <a:p>
              <a:pPr marL="285750" indent="-285750">
                <a:spcAft>
                  <a:spcPts val="200"/>
                </a:spcAft>
                <a:buClr>
                  <a:srgbClr val="0050A8"/>
                </a:buClr>
                <a:buFont typeface="Wingdings" pitchFamily="2" charset="2"/>
                <a:buChar char="§"/>
              </a:pPr>
              <a:r>
                <a:rPr lang="ru-RU" sz="1300" dirty="0" smtClean="0">
                  <a:latin typeface="+mn-lt"/>
                  <a:ea typeface="ＭＳ Ｐゴシック"/>
                  <a:cs typeface="ＭＳ Ｐゴシック"/>
                </a:rPr>
                <a:t>неприемлемы </a:t>
              </a:r>
              <a:r>
                <a:rPr lang="ru-RU" sz="1300" dirty="0">
                  <a:latin typeface="+mn-lt"/>
                  <a:ea typeface="ＭＳ Ｐゴシック"/>
                  <a:cs typeface="ＭＳ Ｐゴシック"/>
                </a:rPr>
                <a:t>рекомендации, предполагающие кардинальные изменения, </a:t>
              </a:r>
            </a:p>
            <a:p>
              <a:pPr marL="285750" indent="-285750">
                <a:spcAft>
                  <a:spcPts val="200"/>
                </a:spcAft>
                <a:buClr>
                  <a:srgbClr val="0050A8"/>
                </a:buClr>
                <a:buFont typeface="Wingdings" pitchFamily="2" charset="2"/>
                <a:buChar char="§"/>
              </a:pPr>
              <a:r>
                <a:rPr lang="ru-RU" sz="1300" dirty="0" smtClean="0">
                  <a:latin typeface="+mn-lt"/>
                  <a:ea typeface="ＭＳ Ｐゴシック"/>
                  <a:cs typeface="ＭＳ Ｐゴシック"/>
                </a:rPr>
                <a:t>невелик </a:t>
              </a:r>
              <a:r>
                <a:rPr lang="ru-RU" sz="1300" dirty="0">
                  <a:latin typeface="+mn-lt"/>
                  <a:ea typeface="ＭＳ Ｐゴシック"/>
                  <a:cs typeface="ＭＳ Ｐゴシック"/>
                </a:rPr>
                <a:t>дефицит «технологических» знаний и навыков, относящихся к привычным ситуациям,</a:t>
              </a:r>
            </a:p>
            <a:p>
              <a:pPr marL="285750" indent="-285750">
                <a:spcAft>
                  <a:spcPts val="200"/>
                </a:spcAft>
                <a:buClr>
                  <a:srgbClr val="0050A8"/>
                </a:buClr>
                <a:buFont typeface="Wingdings" pitchFamily="2" charset="2"/>
                <a:buChar char="§"/>
              </a:pPr>
              <a:r>
                <a:rPr lang="ru-RU" sz="1300" dirty="0" smtClean="0">
                  <a:latin typeface="+mn-lt"/>
                  <a:ea typeface="ＭＳ Ｐゴシック"/>
                  <a:cs typeface="ＭＳ Ｐゴシック"/>
                </a:rPr>
                <a:t>эксперт </a:t>
              </a:r>
              <a:r>
                <a:rPr lang="ru-RU" sz="1300" dirty="0">
                  <a:latin typeface="+mn-lt"/>
                  <a:ea typeface="ＭＳ Ｐゴシック"/>
                  <a:cs typeface="ＭＳ Ｐゴシック"/>
                </a:rPr>
                <a:t>– знаток конкретной области, ориентирующийся на предпочтения лиц, принимающих </a:t>
              </a:r>
              <a:r>
                <a:rPr lang="ru-RU" sz="1300" dirty="0" smtClean="0">
                  <a:latin typeface="+mn-lt"/>
                  <a:ea typeface="ＭＳ Ｐゴシック"/>
                  <a:cs typeface="ＭＳ Ｐゴシック"/>
                </a:rPr>
                <a:t>решения</a:t>
              </a:r>
              <a:r>
                <a:rPr lang="ru-RU" sz="1300" dirty="0">
                  <a:latin typeface="+mn-lt"/>
                  <a:ea typeface="ＭＳ Ｐゴシック"/>
                  <a:cs typeface="ＭＳ Ｐゴシック"/>
                </a:rPr>
                <a:t>,</a:t>
              </a:r>
            </a:p>
            <a:p>
              <a:pPr marL="285750" indent="-285750">
                <a:spcAft>
                  <a:spcPts val="200"/>
                </a:spcAft>
                <a:buClr>
                  <a:srgbClr val="0050A8"/>
                </a:buClr>
                <a:buFont typeface="Wingdings" pitchFamily="2" charset="2"/>
                <a:buChar char="§"/>
              </a:pPr>
              <a:r>
                <a:rPr lang="ru-RU" sz="1300" dirty="0" smtClean="0">
                  <a:latin typeface="+mn-lt"/>
                  <a:ea typeface="ＭＳ Ｐゴシック"/>
                  <a:cs typeface="ＭＳ Ｐゴシック"/>
                </a:rPr>
                <a:t>иерархия </a:t>
              </a:r>
              <a:r>
                <a:rPr lang="ru-RU" sz="1300" dirty="0">
                  <a:latin typeface="+mn-lt"/>
                  <a:ea typeface="ＭＳ Ｐゴシック"/>
                  <a:cs typeface="ＭＳ Ｐゴシック"/>
                </a:rPr>
                <a:t>экспертных организаций, </a:t>
              </a:r>
            </a:p>
            <a:p>
              <a:pPr marL="285750" indent="-285750">
                <a:spcAft>
                  <a:spcPts val="200"/>
                </a:spcAft>
                <a:buClr>
                  <a:srgbClr val="0050A8"/>
                </a:buClr>
                <a:buFont typeface="Wingdings" pitchFamily="2" charset="2"/>
                <a:buChar char="§"/>
              </a:pPr>
              <a:r>
                <a:rPr lang="ru-RU" sz="1300" dirty="0" smtClean="0">
                  <a:latin typeface="+mn-lt"/>
                  <a:ea typeface="ＭＳ Ｐゴシック"/>
                  <a:cs typeface="ＭＳ Ｐゴシック"/>
                </a:rPr>
                <a:t>престижность </a:t>
              </a:r>
              <a:r>
                <a:rPr lang="ru-RU" sz="1300" dirty="0">
                  <a:latin typeface="+mn-lt"/>
                  <a:ea typeface="ＭＳ Ｐゴシック"/>
                  <a:cs typeface="ＭＳ Ｐゴシック"/>
                </a:rPr>
                <a:t>миссии советника госорганов,</a:t>
              </a:r>
            </a:p>
            <a:p>
              <a:pPr marL="285750" indent="-285750">
                <a:spcAft>
                  <a:spcPts val="200"/>
                </a:spcAft>
                <a:buClr>
                  <a:srgbClr val="0050A8"/>
                </a:buClr>
                <a:buFont typeface="Wingdings" pitchFamily="2" charset="2"/>
                <a:buChar char="§"/>
              </a:pPr>
              <a:r>
                <a:rPr lang="ru-RU" sz="1300" dirty="0" smtClean="0">
                  <a:latin typeface="+mn-lt"/>
                  <a:ea typeface="ＭＳ Ｐゴシック"/>
                  <a:cs typeface="ＭＳ Ｐゴシック"/>
                </a:rPr>
                <a:t>коррупция </a:t>
              </a:r>
              <a:r>
                <a:rPr lang="ru-RU" sz="1300" dirty="0">
                  <a:latin typeface="+mn-lt"/>
                  <a:ea typeface="ＭＳ Ｐゴシック"/>
                  <a:cs typeface="ＭＳ Ｐゴシック"/>
                </a:rPr>
                <a:t>на рынке экспертных работ? – не располагаю информацией (видимо, незначительная),</a:t>
              </a:r>
            </a:p>
            <a:p>
              <a:pPr marL="285750" indent="-285750">
                <a:spcAft>
                  <a:spcPts val="200"/>
                </a:spcAft>
                <a:buClr>
                  <a:srgbClr val="0050A8"/>
                </a:buClr>
                <a:buFont typeface="Wingdings" pitchFamily="2" charset="2"/>
                <a:buChar char="§"/>
              </a:pPr>
              <a:r>
                <a:rPr lang="ru-RU" sz="1300" dirty="0" smtClean="0">
                  <a:latin typeface="+mn-lt"/>
                  <a:ea typeface="ＭＳ Ｐゴシック"/>
                  <a:cs typeface="ＭＳ Ｐゴシック"/>
                </a:rPr>
                <a:t>исключительная </a:t>
              </a:r>
              <a:r>
                <a:rPr lang="ru-RU" sz="1300" dirty="0">
                  <a:latin typeface="+mn-lt"/>
                  <a:ea typeface="ＭＳ Ｐゴシック"/>
                  <a:cs typeface="ＭＳ Ｐゴシック"/>
                </a:rPr>
                <a:t>роль персон-медиаторов, в том числе не из экспертного сообщества. </a:t>
              </a:r>
            </a:p>
          </p:txBody>
        </p:sp>
        <p:sp>
          <p:nvSpPr>
            <p:cNvPr id="17" name="Прямоугольник с двумя скругленными противолежащими углами 16"/>
            <p:cNvSpPr/>
            <p:nvPr/>
          </p:nvSpPr>
          <p:spPr>
            <a:xfrm>
              <a:off x="506697" y="3893492"/>
              <a:ext cx="8230005" cy="396000"/>
            </a:xfrm>
            <a:prstGeom prst="round2DiagRect">
              <a:avLst/>
            </a:prstGeom>
            <a:gradFill>
              <a:gsLst>
                <a:gs pos="0">
                  <a:schemeClr val="tx1">
                    <a:lumMod val="65000"/>
                    <a:lumOff val="35000"/>
                  </a:schemeClr>
                </a:gs>
                <a:gs pos="100000">
                  <a:srgbClr val="7F7F7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tIns="72000" anchor="ctr"/>
            <a:lstStyle/>
            <a:p>
              <a:pPr marL="0" indent="0" algn="just">
                <a:lnSpc>
                  <a:spcPct val="80000"/>
                </a:lnSpc>
                <a:buFontTx/>
                <a:buNone/>
              </a:pPr>
              <a:r>
                <a:rPr lang="ru-RU" sz="1300" b="1" dirty="0" smtClean="0">
                  <a:ea typeface="ＭＳ Ｐゴシック"/>
                  <a:cs typeface="ＭＳ Ｐゴシック"/>
                </a:rPr>
                <a:t>ПРИМЕРНО 1990-1995 ГОДЫ: </a:t>
              </a:r>
              <a:endParaRPr lang="ru-RU" sz="1300" b="1" dirty="0">
                <a:ea typeface="ＭＳ Ｐゴシック"/>
                <a:cs typeface="ＭＳ Ｐゴシック"/>
              </a:endParaRP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537144" y="4403792"/>
              <a:ext cx="8102031" cy="184665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indent="-285750">
                <a:spcAft>
                  <a:spcPts val="200"/>
                </a:spcAft>
                <a:buClr>
                  <a:srgbClr val="7F7F7F"/>
                </a:buClr>
                <a:buFont typeface="Wingdings" pitchFamily="2" charset="2"/>
                <a:buChar char="§"/>
              </a:pPr>
              <a:r>
                <a:rPr lang="ru-RU" sz="1300" dirty="0">
                  <a:latin typeface="+mn-lt"/>
                  <a:ea typeface="ＭＳ Ｐゴシック"/>
                  <a:cs typeface="ＭＳ Ｐゴシック"/>
                </a:rPr>
                <a:t>акцент на целеполагание (выбор пути)            фигура эксперта-политика с широкими </a:t>
              </a:r>
              <a:r>
                <a:rPr lang="ru-RU" sz="1300" dirty="0" smtClean="0">
                  <a:latin typeface="+mn-lt"/>
                  <a:ea typeface="ＭＳ Ｐゴシック"/>
                  <a:cs typeface="ＭＳ Ｐゴシック"/>
                </a:rPr>
                <a:t>интересами</a:t>
              </a:r>
              <a:r>
                <a:rPr lang="en-US" sz="1300" dirty="0" smtClean="0">
                  <a:latin typeface="+mn-lt"/>
                  <a:ea typeface="ＭＳ Ｐゴシック"/>
                  <a:cs typeface="ＭＳ Ｐゴシック"/>
                </a:rPr>
                <a:t> </a:t>
              </a:r>
              <a:r>
                <a:rPr lang="ru-RU" sz="1300" dirty="0" smtClean="0">
                  <a:latin typeface="+mn-lt"/>
                  <a:ea typeface="ＭＳ Ｐゴシック"/>
                  <a:cs typeface="ＭＳ Ｐゴシック"/>
                </a:rPr>
                <a:t>                   в противовес </a:t>
              </a:r>
              <a:r>
                <a:rPr lang="ru-RU" sz="1300" dirty="0">
                  <a:latin typeface="+mn-lt"/>
                  <a:ea typeface="ＭＳ Ｐゴシック"/>
                  <a:cs typeface="ＭＳ Ｐゴシック"/>
                </a:rPr>
                <a:t>узкой специализации,</a:t>
              </a:r>
            </a:p>
            <a:p>
              <a:pPr marL="285750" indent="-285750">
                <a:spcAft>
                  <a:spcPts val="200"/>
                </a:spcAft>
                <a:buClr>
                  <a:srgbClr val="7F7F7F"/>
                </a:buClr>
                <a:buFont typeface="Wingdings" pitchFamily="2" charset="2"/>
                <a:buChar char="§"/>
              </a:pPr>
              <a:r>
                <a:rPr lang="ru-RU" sz="1300" dirty="0" smtClean="0">
                  <a:latin typeface="+mn-lt"/>
                  <a:ea typeface="ＭＳ Ｐゴシック"/>
                  <a:cs typeface="ＭＳ Ｐゴシック"/>
                </a:rPr>
                <a:t>наиболее </a:t>
              </a:r>
              <a:r>
                <a:rPr lang="ru-RU" sz="1300" dirty="0">
                  <a:latin typeface="+mn-lt"/>
                  <a:ea typeface="ＭＳ Ｐゴシック"/>
                  <a:cs typeface="ＭＳ Ｐゴシック"/>
                </a:rPr>
                <a:t>востребованы рекомендации, предполагающие кардинальные </a:t>
              </a:r>
              <a:r>
                <a:rPr lang="ru-RU" sz="1300" dirty="0" smtClean="0">
                  <a:latin typeface="+mn-lt"/>
                  <a:ea typeface="ＭＳ Ｐゴシック"/>
                  <a:cs typeface="ＭＳ Ｐゴシック"/>
                </a:rPr>
                <a:t>изменения</a:t>
              </a:r>
              <a:r>
                <a:rPr lang="ru-RU" sz="1300" dirty="0">
                  <a:latin typeface="+mn-lt"/>
                  <a:ea typeface="ＭＳ Ｐゴシック"/>
                  <a:cs typeface="ＭＳ Ｐゴシック"/>
                </a:rPr>
                <a:t>,</a:t>
              </a:r>
            </a:p>
            <a:p>
              <a:pPr marL="285750" indent="-285750">
                <a:spcAft>
                  <a:spcPts val="200"/>
                </a:spcAft>
                <a:buClr>
                  <a:srgbClr val="7F7F7F"/>
                </a:buClr>
                <a:buFont typeface="Wingdings" pitchFamily="2" charset="2"/>
                <a:buChar char="§"/>
              </a:pPr>
              <a:r>
                <a:rPr lang="ru-RU" sz="1300" dirty="0" smtClean="0">
                  <a:latin typeface="+mn-lt"/>
                  <a:ea typeface="ＭＳ Ｐゴシック"/>
                  <a:cs typeface="ＭＳ Ｐゴシック"/>
                </a:rPr>
                <a:t>дефицит </a:t>
              </a:r>
              <a:r>
                <a:rPr lang="ru-RU" sz="1300" dirty="0">
                  <a:latin typeface="+mn-lt"/>
                  <a:ea typeface="ＭＳ Ｐゴシック"/>
                  <a:cs typeface="ＭＳ Ｐゴシック"/>
                </a:rPr>
                <a:t>«технологических» знаний и навыков, относящихся к новым ситуациям, </a:t>
              </a:r>
            </a:p>
            <a:p>
              <a:pPr marL="285750" indent="-285750">
                <a:spcAft>
                  <a:spcPts val="200"/>
                </a:spcAft>
                <a:buClr>
                  <a:srgbClr val="7F7F7F"/>
                </a:buClr>
                <a:buFont typeface="Wingdings" pitchFamily="2" charset="2"/>
                <a:buChar char="§"/>
              </a:pPr>
              <a:r>
                <a:rPr lang="ru-RU" sz="1300" dirty="0" smtClean="0">
                  <a:latin typeface="+mn-lt"/>
                  <a:ea typeface="ＭＳ Ｐゴシック"/>
                  <a:cs typeface="ＭＳ Ｐゴシック"/>
                </a:rPr>
                <a:t>институционально </a:t>
              </a:r>
              <a:r>
                <a:rPr lang="ru-RU" sz="1300" dirty="0">
                  <a:latin typeface="+mn-lt"/>
                  <a:ea typeface="ＭＳ Ｐゴシック"/>
                  <a:cs typeface="ＭＳ Ｐゴシック"/>
                </a:rPr>
                <a:t>не обустроенная конкуренция экспертных организаций,</a:t>
              </a:r>
            </a:p>
            <a:p>
              <a:pPr marL="285750" indent="-285750">
                <a:spcAft>
                  <a:spcPts val="200"/>
                </a:spcAft>
                <a:buClr>
                  <a:srgbClr val="7F7F7F"/>
                </a:buClr>
                <a:buFont typeface="Wingdings" pitchFamily="2" charset="2"/>
                <a:buChar char="§"/>
              </a:pPr>
              <a:r>
                <a:rPr lang="ru-RU" sz="1300" dirty="0" smtClean="0">
                  <a:latin typeface="+mn-lt"/>
                  <a:ea typeface="ＭＳ Ｐゴシック"/>
                  <a:cs typeface="ＭＳ Ｐゴシック"/>
                </a:rPr>
                <a:t>престижность </a:t>
              </a:r>
              <a:r>
                <a:rPr lang="ru-RU" sz="1300" dirty="0">
                  <a:latin typeface="+mn-lt"/>
                  <a:ea typeface="ＭＳ Ｐゴシック"/>
                  <a:cs typeface="ＭＳ Ｐゴシック"/>
                </a:rPr>
                <a:t>миссии советника власти или серьезной оппозиции,</a:t>
              </a:r>
            </a:p>
            <a:p>
              <a:pPr marL="285750" indent="-285750">
                <a:spcAft>
                  <a:spcPts val="200"/>
                </a:spcAft>
                <a:buClr>
                  <a:srgbClr val="7F7F7F"/>
                </a:buClr>
                <a:buFont typeface="Wingdings" pitchFamily="2" charset="2"/>
                <a:buChar char="§"/>
              </a:pPr>
              <a:r>
                <a:rPr lang="ru-RU" sz="1300" dirty="0" smtClean="0">
                  <a:latin typeface="+mn-lt"/>
                  <a:ea typeface="ＭＳ Ｐゴシック"/>
                  <a:cs typeface="ＭＳ Ｐゴシック"/>
                </a:rPr>
                <a:t>коррупция </a:t>
              </a:r>
              <a:r>
                <a:rPr lang="ru-RU" sz="1300" dirty="0">
                  <a:latin typeface="+mn-lt"/>
                  <a:ea typeface="ＭＳ Ｐゴシック"/>
                  <a:cs typeface="ＭＳ Ｐゴシック"/>
                </a:rPr>
                <a:t>на рынке экспертных работ? – не располагаю информацией (видимо, незначительная),</a:t>
              </a:r>
            </a:p>
            <a:p>
              <a:pPr marL="285750" indent="-285750">
                <a:spcAft>
                  <a:spcPts val="200"/>
                </a:spcAft>
                <a:buClr>
                  <a:srgbClr val="7F7F7F"/>
                </a:buClr>
                <a:buFont typeface="Wingdings" pitchFamily="2" charset="2"/>
                <a:buChar char="§"/>
              </a:pPr>
              <a:r>
                <a:rPr lang="ru-RU" sz="1300" dirty="0" smtClean="0">
                  <a:latin typeface="+mn-lt"/>
                  <a:ea typeface="ＭＳ Ｐゴシック"/>
                  <a:cs typeface="ＭＳ Ｐゴシック"/>
                </a:rPr>
                <a:t>исключительная </a:t>
              </a:r>
              <a:r>
                <a:rPr lang="ru-RU" sz="1300" dirty="0">
                  <a:latin typeface="+mn-lt"/>
                  <a:ea typeface="ＭＳ Ｐゴシック"/>
                  <a:cs typeface="ＭＳ Ｐゴシック"/>
                </a:rPr>
                <a:t>роль персон-медиаторов из экспертного сообщества. </a:t>
              </a:r>
            </a:p>
          </p:txBody>
        </p:sp>
        <p:cxnSp>
          <p:nvCxnSpPr>
            <p:cNvPr id="5" name="Прямая со стрелкой 4"/>
            <p:cNvCxnSpPr/>
            <p:nvPr/>
          </p:nvCxnSpPr>
          <p:spPr>
            <a:xfrm>
              <a:off x="3676650" y="4543425"/>
              <a:ext cx="342900" cy="0"/>
            </a:xfrm>
            <a:prstGeom prst="straightConnector1">
              <a:avLst/>
            </a:prstGeom>
            <a:ln w="19050">
              <a:solidFill>
                <a:srgbClr val="7F7F7F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08784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Текст 7"/>
          <p:cNvSpPr>
            <a:spLocks noGrp="1"/>
          </p:cNvSpPr>
          <p:nvPr>
            <p:ph type="body" sz="quarter" idx="11"/>
          </p:nvPr>
        </p:nvSpPr>
        <p:spPr bwMode="auto">
          <a:xfrm>
            <a:off x="8489950" y="6464300"/>
            <a:ext cx="431800" cy="2159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fld id="{957C09CB-BC41-4E61-B923-67342A6913B1}" type="slidenum">
              <a:rPr kumimoji="0" lang="ru-RU" smtClean="0">
                <a:cs typeface="Arial" charset="0"/>
              </a:rPr>
              <a:pPr eaLnBrk="1" hangingPunct="1"/>
              <a:t>3</a:t>
            </a:fld>
            <a:endParaRPr kumimoji="0" lang="ru-RU" smtClean="0">
              <a:cs typeface="Arial" charset="0"/>
            </a:endParaRPr>
          </a:p>
        </p:txBody>
      </p:sp>
      <p:sp>
        <p:nvSpPr>
          <p:cNvPr id="32" name="Текст 6"/>
          <p:cNvSpPr txBox="1">
            <a:spLocks/>
          </p:cNvSpPr>
          <p:nvPr/>
        </p:nvSpPr>
        <p:spPr bwMode="auto">
          <a:xfrm>
            <a:off x="972000" y="108000"/>
            <a:ext cx="8496300" cy="51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z="1600" dirty="0" smtClean="0">
                <a:solidFill>
                  <a:schemeClr val="bg1"/>
                </a:solidFill>
                <a:latin typeface="Myriad Pro" pitchFamily="34" charset="0"/>
                <a:cs typeface="Arial" pitchFamily="34" charset="0"/>
              </a:rPr>
              <a:t>Круг замыкается? – 2</a:t>
            </a:r>
            <a:endParaRPr lang="uk-UA" sz="1600" dirty="0">
              <a:solidFill>
                <a:schemeClr val="bg1"/>
              </a:solidFill>
              <a:latin typeface="Myriad Pro" pitchFamily="34" charset="0"/>
              <a:cs typeface="Arial" pitchFamily="34" charset="0"/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476250" y="1207442"/>
            <a:ext cx="8290899" cy="5129861"/>
            <a:chOff x="476250" y="1207442"/>
            <a:chExt cx="8290899" cy="5129861"/>
          </a:xfrm>
        </p:grpSpPr>
        <p:sp>
          <p:nvSpPr>
            <p:cNvPr id="5" name="Прямоугольник с двумя скругленными противолежащими углами 4"/>
            <p:cNvSpPr/>
            <p:nvPr/>
          </p:nvSpPr>
          <p:spPr>
            <a:xfrm>
              <a:off x="476250" y="1207442"/>
              <a:ext cx="8230005" cy="396000"/>
            </a:xfrm>
            <a:prstGeom prst="round2DiagRect">
              <a:avLst/>
            </a:prstGeom>
            <a:gradFill>
              <a:gsLst>
                <a:gs pos="0">
                  <a:srgbClr val="257FB1"/>
                </a:gs>
                <a:gs pos="100000">
                  <a:srgbClr val="038ED3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tIns="72000" anchor="ctr"/>
            <a:lstStyle/>
            <a:p>
              <a:r>
                <a:rPr lang="ru-RU" sz="1300" b="1" dirty="0" smtClean="0"/>
                <a:t>ПРИМЕРНО 1995-2010 ГОДЫ:</a:t>
              </a:r>
              <a:endParaRPr lang="ru-RU" sz="1300" b="1" dirty="0"/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506697" y="1670117"/>
              <a:ext cx="8199557" cy="202876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indent="-285750">
                <a:spcAft>
                  <a:spcPts val="100"/>
                </a:spcAft>
                <a:buClr>
                  <a:srgbClr val="038ED3"/>
                </a:buClr>
                <a:buFont typeface="Wingdings" pitchFamily="2" charset="2"/>
                <a:buChar char="§"/>
              </a:pPr>
              <a:r>
                <a:rPr lang="ru-RU" sz="1200" dirty="0">
                  <a:latin typeface="+mn-lt"/>
                </a:rPr>
                <a:t>акцент на целеполагание в рамках сделанного стратегического выбора, </a:t>
              </a:r>
            </a:p>
            <a:p>
              <a:pPr marL="285750" indent="-285750">
                <a:spcAft>
                  <a:spcPts val="100"/>
                </a:spcAft>
                <a:buClr>
                  <a:srgbClr val="038ED3"/>
                </a:buClr>
                <a:buFont typeface="Wingdings" pitchFamily="2" charset="2"/>
                <a:buChar char="§"/>
              </a:pPr>
              <a:r>
                <a:rPr lang="ru-RU" sz="1200" dirty="0" smtClean="0">
                  <a:latin typeface="+mn-lt"/>
                </a:rPr>
                <a:t>все </a:t>
              </a:r>
              <a:r>
                <a:rPr lang="ru-RU" sz="1200" dirty="0">
                  <a:latin typeface="+mn-lt"/>
                </a:rPr>
                <a:t>более востребовано участие экспертов не в проектировании кардинальных изменений, </a:t>
              </a:r>
              <a:r>
                <a:rPr lang="ru-RU" sz="1200" dirty="0" smtClean="0">
                  <a:latin typeface="+mn-lt"/>
                </a:rPr>
                <a:t>а в </a:t>
              </a:r>
              <a:r>
                <a:rPr lang="ru-RU" sz="1200" dirty="0">
                  <a:latin typeface="+mn-lt"/>
                </a:rPr>
                <a:t>обеспечении имплементации, однако эксперты, не готовые ограничиться </a:t>
              </a:r>
              <a:r>
                <a:rPr lang="ru-RU" sz="1200" dirty="0" smtClean="0">
                  <a:latin typeface="+mn-lt"/>
                </a:rPr>
                <a:t>ролью «технических</a:t>
              </a:r>
              <a:r>
                <a:rPr lang="ru-RU" sz="1200" dirty="0">
                  <a:latin typeface="+mn-lt"/>
                </a:rPr>
                <a:t>» специалистов, явно или неявно продвигают свои политические предпочтения, </a:t>
              </a:r>
            </a:p>
            <a:p>
              <a:pPr marL="285750" indent="-285750">
                <a:spcAft>
                  <a:spcPts val="100"/>
                </a:spcAft>
                <a:buClr>
                  <a:srgbClr val="038ED3"/>
                </a:buClr>
                <a:buFont typeface="Wingdings" pitchFamily="2" charset="2"/>
                <a:buChar char="§"/>
              </a:pPr>
              <a:r>
                <a:rPr lang="ru-RU" sz="1200" dirty="0" smtClean="0">
                  <a:latin typeface="+mn-lt"/>
                </a:rPr>
                <a:t>масштабное </a:t>
              </a:r>
              <a:r>
                <a:rPr lang="ru-RU" sz="1200" dirty="0">
                  <a:latin typeface="+mn-lt"/>
                </a:rPr>
                <a:t>делегирование экспертов в органы власти при сохранении их тесной </a:t>
              </a:r>
              <a:r>
                <a:rPr lang="ru-RU" sz="1200" dirty="0" smtClean="0">
                  <a:latin typeface="+mn-lt"/>
                </a:rPr>
                <a:t>связи </a:t>
              </a:r>
              <a:r>
                <a:rPr lang="ru-RU" sz="1200" dirty="0">
                  <a:latin typeface="+mn-lt"/>
                </a:rPr>
                <a:t>с экспертным сообществом, </a:t>
              </a:r>
            </a:p>
            <a:p>
              <a:pPr marL="285750" indent="-285750">
                <a:spcAft>
                  <a:spcPts val="100"/>
                </a:spcAft>
                <a:buClr>
                  <a:srgbClr val="038ED3"/>
                </a:buClr>
                <a:buFont typeface="Wingdings" pitchFamily="2" charset="2"/>
                <a:buChar char="§"/>
              </a:pPr>
              <a:r>
                <a:rPr lang="ru-RU" sz="1200" dirty="0" smtClean="0">
                  <a:latin typeface="+mn-lt"/>
                </a:rPr>
                <a:t>постепенно </a:t>
              </a:r>
              <a:r>
                <a:rPr lang="ru-RU" sz="1200" dirty="0">
                  <a:latin typeface="+mn-lt"/>
                </a:rPr>
                <a:t>восполняемый дефицит «технологических» знаний и навыков,</a:t>
              </a:r>
            </a:p>
            <a:p>
              <a:pPr marL="285750" indent="-285750">
                <a:spcAft>
                  <a:spcPts val="100"/>
                </a:spcAft>
                <a:buClr>
                  <a:srgbClr val="038ED3"/>
                </a:buClr>
                <a:buFont typeface="Wingdings" pitchFamily="2" charset="2"/>
                <a:buChar char="§"/>
              </a:pPr>
              <a:r>
                <a:rPr lang="ru-RU" sz="1200" dirty="0" smtClean="0">
                  <a:latin typeface="+mn-lt"/>
                </a:rPr>
                <a:t>становление </a:t>
              </a:r>
              <a:r>
                <a:rPr lang="ru-RU" sz="1200" dirty="0">
                  <a:latin typeface="+mn-lt"/>
                </a:rPr>
                <a:t>иерархии экспертных организаций,</a:t>
              </a:r>
            </a:p>
            <a:p>
              <a:pPr marL="285750" indent="-285750">
                <a:spcAft>
                  <a:spcPts val="100"/>
                </a:spcAft>
                <a:buClr>
                  <a:srgbClr val="038ED3"/>
                </a:buClr>
                <a:buFont typeface="Wingdings" pitchFamily="2" charset="2"/>
                <a:buChar char="§"/>
              </a:pPr>
              <a:r>
                <a:rPr lang="ru-RU" sz="1200" dirty="0" smtClean="0">
                  <a:latin typeface="+mn-lt"/>
                </a:rPr>
                <a:t>постепенное </a:t>
              </a:r>
              <a:r>
                <a:rPr lang="ru-RU" sz="1200" dirty="0">
                  <a:latin typeface="+mn-lt"/>
                </a:rPr>
                <a:t>снижение престижности миссии советника госорганов,</a:t>
              </a:r>
            </a:p>
            <a:p>
              <a:pPr marL="285750" indent="-285750">
                <a:spcAft>
                  <a:spcPts val="100"/>
                </a:spcAft>
                <a:buClr>
                  <a:srgbClr val="038ED3"/>
                </a:buClr>
                <a:buFont typeface="Wingdings" pitchFamily="2" charset="2"/>
                <a:buChar char="§"/>
              </a:pPr>
              <a:r>
                <a:rPr lang="ru-RU" sz="1200" dirty="0" smtClean="0">
                  <a:latin typeface="+mn-lt"/>
                </a:rPr>
                <a:t>ощутимая </a:t>
              </a:r>
              <a:r>
                <a:rPr lang="ru-RU" sz="1200" dirty="0">
                  <a:latin typeface="+mn-lt"/>
                </a:rPr>
                <a:t>коррупция на рынке экспертных работ,</a:t>
              </a:r>
            </a:p>
            <a:p>
              <a:pPr marL="285750" indent="-285750">
                <a:spcAft>
                  <a:spcPts val="100"/>
                </a:spcAft>
                <a:buClr>
                  <a:srgbClr val="038ED3"/>
                </a:buClr>
                <a:buFont typeface="Wingdings" pitchFamily="2" charset="2"/>
                <a:buChar char="§"/>
              </a:pPr>
              <a:r>
                <a:rPr lang="ru-RU" sz="1200" dirty="0" smtClean="0">
                  <a:latin typeface="+mn-lt"/>
                </a:rPr>
                <a:t>исключительная </a:t>
              </a:r>
              <a:r>
                <a:rPr lang="ru-RU" sz="1200" dirty="0">
                  <a:latin typeface="+mn-lt"/>
                </a:rPr>
                <a:t>роль персон-медиаторов преимущественно из </a:t>
              </a:r>
              <a:r>
                <a:rPr lang="ru-RU" sz="1200" dirty="0" smtClean="0">
                  <a:latin typeface="+mn-lt"/>
                </a:rPr>
                <a:t>экспертного сообщества</a:t>
              </a:r>
              <a:r>
                <a:rPr lang="ru-RU" sz="1200" dirty="0">
                  <a:latin typeface="+mn-lt"/>
                </a:rPr>
                <a:t>. </a:t>
              </a:r>
            </a:p>
          </p:txBody>
        </p:sp>
        <p:sp>
          <p:nvSpPr>
            <p:cNvPr id="7" name="Прямоугольник с двумя скругленными противолежащими углами 6"/>
            <p:cNvSpPr/>
            <p:nvPr/>
          </p:nvSpPr>
          <p:spPr>
            <a:xfrm>
              <a:off x="537144" y="3845867"/>
              <a:ext cx="8230005" cy="396000"/>
            </a:xfrm>
            <a:prstGeom prst="round2DiagRect">
              <a:avLst/>
            </a:prstGeom>
            <a:gradFill>
              <a:gsLst>
                <a:gs pos="0">
                  <a:srgbClr val="C00000"/>
                </a:gs>
                <a:gs pos="100000">
                  <a:srgbClr val="DA0000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tIns="72000" anchor="ctr"/>
            <a:lstStyle/>
            <a:p>
              <a:r>
                <a:rPr lang="ru-RU" sz="1300" b="1" dirty="0" smtClean="0"/>
                <a:t>НЫНЕШНЯЯ СИТУАЦИЯ:</a:t>
              </a:r>
              <a:endParaRPr lang="ru-RU" sz="1300" b="1" dirty="0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537144" y="4308542"/>
              <a:ext cx="8199558" cy="202876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171450" indent="-171450">
                <a:spcAft>
                  <a:spcPts val="100"/>
                </a:spcAft>
                <a:buClr>
                  <a:srgbClr val="DA0000"/>
                </a:buClr>
                <a:buFont typeface="Wingdings" pitchFamily="2" charset="2"/>
                <a:buChar char="§"/>
              </a:pPr>
              <a:r>
                <a:rPr lang="ru-RU" sz="1200" dirty="0">
                  <a:latin typeface="+mn-lt"/>
                </a:rPr>
                <a:t>целеполагание и оптимизация «технологий» все более разграничиваются, но многие </a:t>
              </a:r>
              <a:r>
                <a:rPr lang="ru-RU" sz="1200" dirty="0" smtClean="0">
                  <a:latin typeface="+mn-lt"/>
                </a:rPr>
                <a:t>эксперты </a:t>
              </a:r>
              <a:r>
                <a:rPr lang="ru-RU" sz="1200" dirty="0">
                  <a:latin typeface="+mn-lt"/>
                </a:rPr>
                <a:t>склонны их объединять,</a:t>
              </a:r>
            </a:p>
            <a:p>
              <a:pPr marL="171450" indent="-171450">
                <a:spcAft>
                  <a:spcPts val="100"/>
                </a:spcAft>
                <a:buClr>
                  <a:srgbClr val="DA0000"/>
                </a:buClr>
                <a:buFont typeface="Wingdings" pitchFamily="2" charset="2"/>
                <a:buChar char="§"/>
              </a:pPr>
              <a:r>
                <a:rPr lang="ru-RU" sz="1200" dirty="0" smtClean="0">
                  <a:latin typeface="+mn-lt"/>
                </a:rPr>
                <a:t>все </a:t>
              </a:r>
              <a:r>
                <a:rPr lang="ru-RU" sz="1200" dirty="0">
                  <a:latin typeface="+mn-lt"/>
                </a:rPr>
                <a:t>менее востребованы рекомендации, предполагающие кардинальные изменения,</a:t>
              </a:r>
            </a:p>
            <a:p>
              <a:pPr marL="171450" indent="-171450">
                <a:spcAft>
                  <a:spcPts val="100"/>
                </a:spcAft>
                <a:buClr>
                  <a:srgbClr val="DA0000"/>
                </a:buClr>
                <a:buFont typeface="Wingdings" pitchFamily="2" charset="2"/>
                <a:buChar char="§"/>
              </a:pPr>
              <a:r>
                <a:rPr lang="ru-RU" sz="1200" dirty="0" smtClean="0">
                  <a:latin typeface="+mn-lt"/>
                </a:rPr>
                <a:t>все </a:t>
              </a:r>
              <a:r>
                <a:rPr lang="ru-RU" sz="1200" dirty="0">
                  <a:latin typeface="+mn-lt"/>
                </a:rPr>
                <a:t>ощутимее дистанция между экспертами и лицами принимающими решения, включая </a:t>
              </a:r>
              <a:r>
                <a:rPr lang="ru-RU" sz="1200" dirty="0" smtClean="0">
                  <a:latin typeface="+mn-lt"/>
                </a:rPr>
                <a:t>делегированных </a:t>
              </a:r>
              <a:r>
                <a:rPr lang="ru-RU" sz="1200" dirty="0">
                  <a:latin typeface="+mn-lt"/>
                </a:rPr>
                <a:t>из экспертного сообщества, </a:t>
              </a:r>
            </a:p>
            <a:p>
              <a:pPr marL="171450" indent="-171450">
                <a:spcAft>
                  <a:spcPts val="100"/>
                </a:spcAft>
                <a:buClr>
                  <a:srgbClr val="DA0000"/>
                </a:buClr>
                <a:buFont typeface="Wingdings" pitchFamily="2" charset="2"/>
                <a:buChar char="§"/>
              </a:pPr>
              <a:r>
                <a:rPr lang="ru-RU" sz="1200" dirty="0" smtClean="0">
                  <a:latin typeface="+mn-lt"/>
                </a:rPr>
                <a:t>востребован </a:t>
              </a:r>
              <a:r>
                <a:rPr lang="ru-RU" sz="1200" dirty="0">
                  <a:latin typeface="+mn-lt"/>
                </a:rPr>
                <a:t>эксперт – знаток конкретной области, но ведущие эксперты не готовы </a:t>
              </a:r>
              <a:r>
                <a:rPr lang="ru-RU" sz="1200" dirty="0" smtClean="0">
                  <a:latin typeface="+mn-lt"/>
                </a:rPr>
                <a:t>ограничиваться </a:t>
              </a:r>
              <a:r>
                <a:rPr lang="ru-RU" sz="1200" dirty="0">
                  <a:latin typeface="+mn-lt"/>
                </a:rPr>
                <a:t>ролью «технических» специалистов, явно или неявно продвигают свои </a:t>
              </a:r>
              <a:r>
                <a:rPr lang="ru-RU" sz="1200" dirty="0" smtClean="0">
                  <a:latin typeface="+mn-lt"/>
                </a:rPr>
                <a:t>политические </a:t>
              </a:r>
              <a:r>
                <a:rPr lang="ru-RU" sz="1200" dirty="0">
                  <a:latin typeface="+mn-lt"/>
                </a:rPr>
                <a:t>предпочтения, </a:t>
              </a:r>
            </a:p>
            <a:p>
              <a:pPr marL="171450" indent="-171450">
                <a:spcAft>
                  <a:spcPts val="100"/>
                </a:spcAft>
                <a:buClr>
                  <a:srgbClr val="DA0000"/>
                </a:buClr>
                <a:buFont typeface="Wingdings" pitchFamily="2" charset="2"/>
                <a:buChar char="§"/>
              </a:pPr>
              <a:r>
                <a:rPr lang="ru-RU" sz="1200" dirty="0" smtClean="0">
                  <a:latin typeface="+mn-lt"/>
                </a:rPr>
                <a:t>все </a:t>
              </a:r>
              <a:r>
                <a:rPr lang="ru-RU" sz="1200" dirty="0">
                  <a:latin typeface="+mn-lt"/>
                </a:rPr>
                <a:t>ощутимее иерархия экспертных организаций, </a:t>
              </a:r>
            </a:p>
            <a:p>
              <a:pPr marL="171450" indent="-171450">
                <a:spcAft>
                  <a:spcPts val="100"/>
                </a:spcAft>
                <a:buClr>
                  <a:srgbClr val="DA0000"/>
                </a:buClr>
                <a:buFont typeface="Wingdings" pitchFamily="2" charset="2"/>
                <a:buChar char="§"/>
              </a:pPr>
              <a:r>
                <a:rPr lang="ru-RU" sz="1200" dirty="0" smtClean="0">
                  <a:latin typeface="+mn-lt"/>
                </a:rPr>
                <a:t>престижность </a:t>
              </a:r>
              <a:r>
                <a:rPr lang="ru-RU" sz="1200" dirty="0">
                  <a:latin typeface="+mn-lt"/>
                </a:rPr>
                <a:t>миссии советника госорганов продолжает снижаться,</a:t>
              </a:r>
            </a:p>
            <a:p>
              <a:pPr marL="171450" indent="-171450">
                <a:spcAft>
                  <a:spcPts val="100"/>
                </a:spcAft>
                <a:buClr>
                  <a:srgbClr val="DA0000"/>
                </a:buClr>
                <a:buFont typeface="Wingdings" pitchFamily="2" charset="2"/>
                <a:buChar char="§"/>
              </a:pPr>
              <a:r>
                <a:rPr lang="ru-RU" sz="1200" dirty="0" smtClean="0">
                  <a:latin typeface="+mn-lt"/>
                </a:rPr>
                <a:t>ощутимая </a:t>
              </a:r>
              <a:r>
                <a:rPr lang="ru-RU" sz="1200" dirty="0">
                  <a:latin typeface="+mn-lt"/>
                </a:rPr>
                <a:t>коррупция на рынке экспертных работ,</a:t>
              </a:r>
            </a:p>
            <a:p>
              <a:pPr marL="171450" indent="-171450">
                <a:spcAft>
                  <a:spcPts val="100"/>
                </a:spcAft>
                <a:buClr>
                  <a:srgbClr val="DA0000"/>
                </a:buClr>
                <a:buFont typeface="Wingdings" pitchFamily="2" charset="2"/>
                <a:buChar char="§"/>
              </a:pPr>
              <a:r>
                <a:rPr lang="ru-RU" sz="1200" dirty="0" smtClean="0">
                  <a:latin typeface="+mn-lt"/>
                </a:rPr>
                <a:t>исключительная </a:t>
              </a:r>
              <a:r>
                <a:rPr lang="ru-RU" sz="1200" dirty="0">
                  <a:latin typeface="+mn-lt"/>
                </a:rPr>
                <a:t>роль персон-медиаторов, в том числе не из экспертного сообщества.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9308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Текст 7"/>
          <p:cNvSpPr>
            <a:spLocks noGrp="1"/>
          </p:cNvSpPr>
          <p:nvPr>
            <p:ph type="body" sz="quarter" idx="11"/>
          </p:nvPr>
        </p:nvSpPr>
        <p:spPr bwMode="auto">
          <a:xfrm>
            <a:off x="8489950" y="6464300"/>
            <a:ext cx="431800" cy="2159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fld id="{957C09CB-BC41-4E61-B923-67342A6913B1}" type="slidenum">
              <a:rPr kumimoji="0" lang="ru-RU" smtClean="0">
                <a:cs typeface="Arial" charset="0"/>
              </a:rPr>
              <a:pPr eaLnBrk="1" hangingPunct="1"/>
              <a:t>4</a:t>
            </a:fld>
            <a:endParaRPr kumimoji="0" lang="ru-RU" smtClean="0">
              <a:cs typeface="Arial" charset="0"/>
            </a:endParaRPr>
          </a:p>
        </p:txBody>
      </p:sp>
      <p:sp>
        <p:nvSpPr>
          <p:cNvPr id="32" name="Текст 6"/>
          <p:cNvSpPr txBox="1">
            <a:spLocks/>
          </p:cNvSpPr>
          <p:nvPr/>
        </p:nvSpPr>
        <p:spPr bwMode="auto">
          <a:xfrm>
            <a:off x="972000" y="108000"/>
            <a:ext cx="8496300" cy="51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z="1600" dirty="0" smtClean="0">
                <a:solidFill>
                  <a:schemeClr val="bg1"/>
                </a:solidFill>
                <a:latin typeface="Myriad Pro" pitchFamily="34" charset="0"/>
              </a:rPr>
              <a:t>Состояние экспертного сообщества: отдельные результаты исследования 2007 года – 1</a:t>
            </a:r>
            <a:endParaRPr lang="uk-UA" sz="1600" dirty="0">
              <a:solidFill>
                <a:schemeClr val="bg1"/>
              </a:solidFill>
              <a:latin typeface="Myriad Pro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4708846"/>
              </p:ext>
            </p:extLst>
          </p:nvPr>
        </p:nvGraphicFramePr>
        <p:xfrm>
          <a:off x="377512" y="2619376"/>
          <a:ext cx="8358498" cy="1983967"/>
        </p:xfrm>
        <a:graphic>
          <a:graphicData uri="http://schemas.openxmlformats.org/drawingml/2006/table">
            <a:tbl>
              <a:tblPr firstRow="1" firstCol="1" bandRow="1"/>
              <a:tblGrid>
                <a:gridCol w="2785874"/>
                <a:gridCol w="1393156"/>
                <a:gridCol w="1393156"/>
                <a:gridCol w="1393156"/>
                <a:gridCol w="1393156"/>
              </a:tblGrid>
              <a:tr h="4642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АУДИТОРИЯ</a:t>
                      </a:r>
                      <a:endParaRPr lang="ru-RU" sz="11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0A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ВЫНУЖДЕННО УПРОЩАЮТ</a:t>
                      </a:r>
                      <a:endParaRPr lang="ru-RU" sz="11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0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ПРЕДНАМЕРЕННО ПРЕНЕБРЕГАЮТ  ПОЛНОТОЙ И Т.П.</a:t>
                      </a:r>
                      <a:endParaRPr lang="ru-RU" sz="11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0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38E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часто и очень часто</a:t>
                      </a:r>
                      <a:endParaRPr lang="ru-RU" sz="1100" i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38E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редко и очень </a:t>
                      </a:r>
                      <a:endParaRPr lang="ru-RU" sz="1100" b="1" i="1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редко</a:t>
                      </a:r>
                      <a:endParaRPr lang="ru-RU" sz="1100" i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38E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часто и очень часто</a:t>
                      </a:r>
                      <a:endParaRPr lang="ru-RU" sz="1100" i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38E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редко и очень </a:t>
                      </a:r>
                      <a:endParaRPr lang="ru-RU" sz="1100" b="1" i="1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редко</a:t>
                      </a:r>
                      <a:endParaRPr lang="ru-RU" sz="1100" i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38ED3"/>
                    </a:solidFill>
                  </a:tcPr>
                </a:tc>
              </a:tr>
              <a:tr h="3742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Заказчики экспертной работы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1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72</a:t>
                      </a:r>
                      <a:endParaRPr lang="ru-RU" sz="11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1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13</a:t>
                      </a:r>
                      <a:endParaRPr lang="ru-RU" sz="11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1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61</a:t>
                      </a:r>
                      <a:endParaRPr lang="ru-RU" sz="11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21</a:t>
                      </a:r>
                      <a:endParaRPr lang="ru-RU" sz="11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42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Представители власти, не являющиеся непосредственными заказчиками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1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65</a:t>
                      </a:r>
                      <a:endParaRPr lang="ru-RU" sz="11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1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27</a:t>
                      </a:r>
                      <a:endParaRPr lang="ru-RU" sz="11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50</a:t>
                      </a:r>
                      <a:endParaRPr lang="ru-RU" sz="11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39</a:t>
                      </a:r>
                      <a:endParaRPr lang="ru-RU" sz="11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42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Широкая аудитория, в том числе через СМИ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86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70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377512" y="4743450"/>
            <a:ext cx="83584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dirty="0">
                <a:solidFill>
                  <a:srgbClr val="0050A8"/>
                </a:solidFill>
                <a:latin typeface="+mn-lt"/>
              </a:rPr>
              <a:t>Распределение ответов на вопрос: «Заинтересованы ли и способны ли органы власти учитывать </a:t>
            </a:r>
            <a:endParaRPr lang="ru-RU" sz="1200" b="1" dirty="0" smtClean="0">
              <a:solidFill>
                <a:srgbClr val="0050A8"/>
              </a:solidFill>
              <a:latin typeface="+mn-lt"/>
            </a:endParaRPr>
          </a:p>
          <a:p>
            <a:pPr algn="ctr"/>
            <a:r>
              <a:rPr lang="ru-RU" sz="1200" b="1" dirty="0" smtClean="0">
                <a:solidFill>
                  <a:srgbClr val="0050A8"/>
                </a:solidFill>
                <a:latin typeface="+mn-lt"/>
              </a:rPr>
              <a:t>рекомендации </a:t>
            </a:r>
            <a:r>
              <a:rPr lang="ru-RU" sz="1200" b="1" dirty="0">
                <a:solidFill>
                  <a:srgbClr val="0050A8"/>
                </a:solidFill>
                <a:latin typeface="+mn-lt"/>
              </a:rPr>
              <a:t>наиболее компетентных и непредвзятых экспертов?» </a:t>
            </a:r>
            <a:r>
              <a:rPr lang="ru-RU" sz="1200" b="1" dirty="0" smtClean="0">
                <a:solidFill>
                  <a:srgbClr val="0050A8"/>
                </a:solidFill>
                <a:latin typeface="+mn-lt"/>
              </a:rPr>
              <a:t>(%)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7837973"/>
              </p:ext>
            </p:extLst>
          </p:nvPr>
        </p:nvGraphicFramePr>
        <p:xfrm>
          <a:off x="377513" y="5262265"/>
          <a:ext cx="8358496" cy="1002720"/>
        </p:xfrm>
        <a:graphic>
          <a:graphicData uri="http://schemas.openxmlformats.org/drawingml/2006/table">
            <a:tbl>
              <a:tblPr firstRow="1" firstCol="1" bandRow="1"/>
              <a:tblGrid>
                <a:gridCol w="1392937"/>
                <a:gridCol w="1392937"/>
                <a:gridCol w="1392937"/>
                <a:gridCol w="1392937"/>
                <a:gridCol w="1392937"/>
                <a:gridCol w="1393811"/>
              </a:tblGrid>
              <a:tr h="4267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endParaRPr lang="ru-RU" sz="105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Безусловно да</a:t>
                      </a:r>
                      <a:endParaRPr lang="ru-RU" sz="105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0A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Скорее да</a:t>
                      </a:r>
                      <a:endParaRPr lang="ru-RU" sz="105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38E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Скорее нет</a:t>
                      </a:r>
                      <a:endParaRPr lang="ru-RU" sz="105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Безусловно нет</a:t>
                      </a:r>
                      <a:endParaRPr lang="ru-RU" sz="105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Затрудняюсь ответить</a:t>
                      </a:r>
                      <a:endParaRPr lang="ru-RU" sz="105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Заинтересованы</a:t>
                      </a:r>
                      <a:endParaRPr lang="ru-RU" sz="105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7</a:t>
                      </a:r>
                      <a:endParaRPr lang="ru-RU" sz="105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33</a:t>
                      </a:r>
                      <a:endParaRPr lang="ru-RU" sz="105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52</a:t>
                      </a:r>
                      <a:endParaRPr lang="ru-RU" sz="1050" b="1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6</a:t>
                      </a:r>
                      <a:endParaRPr lang="ru-RU" sz="1050" b="1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  <a:endParaRPr lang="ru-RU" sz="1050" b="1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Способны</a:t>
                      </a:r>
                      <a:endParaRPr lang="ru-RU" sz="105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3</a:t>
                      </a:r>
                      <a:endParaRPr lang="ru-RU" sz="1050" b="1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32</a:t>
                      </a:r>
                      <a:endParaRPr lang="ru-RU" sz="105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54</a:t>
                      </a:r>
                      <a:endParaRPr lang="ru-RU" sz="105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8</a:t>
                      </a:r>
                      <a:endParaRPr lang="ru-RU" sz="105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3</a:t>
                      </a:r>
                      <a:endParaRPr lang="ru-RU" sz="105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Прямоугольник с двумя вырезанными противолежащими углами 8"/>
          <p:cNvSpPr/>
          <p:nvPr/>
        </p:nvSpPr>
        <p:spPr bwMode="auto">
          <a:xfrm>
            <a:off x="377513" y="1282340"/>
            <a:ext cx="8358498" cy="641710"/>
          </a:xfrm>
          <a:prstGeom prst="snip2DiagRect">
            <a:avLst>
              <a:gd name="adj1" fmla="val 0"/>
              <a:gd name="adj2" fmla="val 9604"/>
            </a:avLst>
          </a:prstGeom>
          <a:solidFill>
            <a:schemeClr val="bg1">
              <a:lumMod val="95000"/>
            </a:schemeClr>
          </a:solidFill>
          <a:ln w="19050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b="1" dirty="0">
                <a:solidFill>
                  <a:srgbClr val="DA0000"/>
                </a:solidFill>
              </a:rPr>
              <a:t>Интервью 301 </a:t>
            </a:r>
            <a:r>
              <a:rPr lang="ru-RU" sz="1300" b="1" dirty="0" smtClean="0">
                <a:solidFill>
                  <a:srgbClr val="DA0000"/>
                </a:solidFill>
              </a:rPr>
              <a:t>представителя </a:t>
            </a:r>
            <a:r>
              <a:rPr lang="ru-RU" sz="1300" b="1" dirty="0">
                <a:solidFill>
                  <a:srgbClr val="DA0000"/>
                </a:solidFill>
              </a:rPr>
              <a:t>экспертного сообщества </a:t>
            </a:r>
            <a:endParaRPr lang="ru-RU" sz="1300" b="1" dirty="0" smtClean="0">
              <a:solidFill>
                <a:srgbClr val="DA0000"/>
              </a:solidFill>
            </a:endParaRPr>
          </a:p>
          <a:p>
            <a:pPr algn="ctr">
              <a:defRPr/>
            </a:pPr>
            <a:r>
              <a:rPr lang="ru-RU" sz="13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</a:t>
            </a:r>
            <a:r>
              <a:rPr lang="ru-RU" sz="13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Факторы развития гражданского общества </a:t>
            </a:r>
            <a:r>
              <a:rPr lang="ru-RU" sz="13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и </a:t>
            </a:r>
            <a:r>
              <a:rPr lang="ru-RU" sz="13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механизмы его взаимодействия с государством. </a:t>
            </a:r>
            <a:endParaRPr lang="ru-RU" sz="13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>
              <a:defRPr/>
            </a:pPr>
            <a:r>
              <a:rPr lang="ru-RU" sz="13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Под </a:t>
            </a:r>
            <a:r>
              <a:rPr lang="ru-RU" sz="13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ред. Л. И. Якобсона. М., 2008</a:t>
            </a:r>
            <a:r>
              <a:rPr lang="ru-RU" sz="13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)</a:t>
            </a:r>
            <a:endParaRPr lang="ru-RU" sz="13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377513" y="2093268"/>
            <a:ext cx="835849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0050A8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Распределение ответов на вопрос: «Как часто эксперты вынуждены давать упрощенные оценки либо преднамеренно пренебрегать полнотой картины, нюансами и т.п., представляя свою позицию различным аудиториям?» (%)</a:t>
            </a:r>
            <a:endParaRPr kumimoji="0" lang="ru-RU" altLang="ru-RU" sz="1200" b="1" i="0" u="none" strike="noStrike" cap="none" normalizeH="0" baseline="0" dirty="0" smtClean="0">
              <a:ln>
                <a:noFill/>
              </a:ln>
              <a:solidFill>
                <a:srgbClr val="0050A8"/>
              </a:solidFill>
              <a:effectLst/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3812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Текст 7"/>
          <p:cNvSpPr>
            <a:spLocks noGrp="1"/>
          </p:cNvSpPr>
          <p:nvPr>
            <p:ph type="body" sz="quarter" idx="11"/>
          </p:nvPr>
        </p:nvSpPr>
        <p:spPr bwMode="auto">
          <a:xfrm>
            <a:off x="8489950" y="6464300"/>
            <a:ext cx="431800" cy="2159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fld id="{957C09CB-BC41-4E61-B923-67342A6913B1}" type="slidenum">
              <a:rPr kumimoji="0" lang="ru-RU" smtClean="0">
                <a:cs typeface="Arial" charset="0"/>
              </a:rPr>
              <a:pPr eaLnBrk="1" hangingPunct="1"/>
              <a:t>5</a:t>
            </a:fld>
            <a:endParaRPr kumimoji="0" lang="ru-RU" smtClean="0">
              <a:cs typeface="Arial" charset="0"/>
            </a:endParaRPr>
          </a:p>
        </p:txBody>
      </p:sp>
      <p:sp>
        <p:nvSpPr>
          <p:cNvPr id="32" name="Текст 6"/>
          <p:cNvSpPr txBox="1">
            <a:spLocks/>
          </p:cNvSpPr>
          <p:nvPr/>
        </p:nvSpPr>
        <p:spPr bwMode="auto">
          <a:xfrm>
            <a:off x="972000" y="108000"/>
            <a:ext cx="8496300" cy="51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z="1600" dirty="0">
                <a:solidFill>
                  <a:schemeClr val="bg1"/>
                </a:solidFill>
                <a:latin typeface="Myriad Pro" pitchFamily="34" charset="0"/>
              </a:rPr>
              <a:t>Состояние экспертного сообщества: отдельные результаты исследования 2007 года – </a:t>
            </a:r>
            <a:r>
              <a:rPr lang="ru-RU" sz="1600" dirty="0" smtClean="0">
                <a:solidFill>
                  <a:schemeClr val="bg1"/>
                </a:solidFill>
                <a:latin typeface="Myriad Pro" pitchFamily="34" charset="0"/>
              </a:rPr>
              <a:t>2</a:t>
            </a:r>
            <a:endParaRPr lang="uk-UA" sz="1600" dirty="0">
              <a:solidFill>
                <a:schemeClr val="bg1"/>
              </a:solidFill>
              <a:latin typeface="Myriad Pro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7613573"/>
              </p:ext>
            </p:extLst>
          </p:nvPr>
        </p:nvGraphicFramePr>
        <p:xfrm>
          <a:off x="609600" y="1743849"/>
          <a:ext cx="8001004" cy="4320000"/>
        </p:xfrm>
        <a:graphic>
          <a:graphicData uri="http://schemas.openxmlformats.org/drawingml/2006/table">
            <a:tbl>
              <a:tblPr firstRow="1" firstCol="1" bandRow="1"/>
              <a:tblGrid>
                <a:gridCol w="3505200"/>
                <a:gridCol w="1123951"/>
                <a:gridCol w="1123951"/>
                <a:gridCol w="1123951"/>
                <a:gridCol w="1123951"/>
              </a:tblGrid>
              <a:tr h="25200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36896" marR="36896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«Рядовые эксперты»</a:t>
                      </a:r>
                      <a:endParaRPr lang="ru-RU" sz="105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896" marR="36896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Элита общества</a:t>
                      </a:r>
                      <a:endParaRPr lang="ru-RU" sz="105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896" marR="36896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320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i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Безусловно, да/скорее да</a:t>
                      </a:r>
                      <a:endParaRPr lang="ru-RU" sz="1050" i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896" marR="36896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0A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i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Безусловно, нет/скорее нет</a:t>
                      </a:r>
                      <a:endParaRPr lang="ru-RU" sz="1050" i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896" marR="36896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i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Безусловно, да/скорее да</a:t>
                      </a:r>
                      <a:endParaRPr lang="ru-RU" sz="1050" i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896" marR="36896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0A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i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Безусловно, нет/скорее нет</a:t>
                      </a:r>
                      <a:endParaRPr lang="ru-RU" sz="1050" i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896" marR="36896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0000"/>
                    </a:solidFill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…располагают временем для тщательной проверки гипотез проработки выводов</a:t>
                      </a:r>
                    </a:p>
                  </a:txBody>
                  <a:tcPr marL="108000" marR="36896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1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33</a:t>
                      </a:r>
                      <a:endParaRPr lang="ru-RU" sz="11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896" marR="36896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1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61</a:t>
                      </a:r>
                      <a:endParaRPr lang="ru-RU" sz="11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896" marR="36896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1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35</a:t>
                      </a:r>
                      <a:endParaRPr lang="ru-RU" sz="11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896" marR="36896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56</a:t>
                      </a:r>
                    </a:p>
                  </a:txBody>
                  <a:tcPr marL="36896" marR="36896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…стремятся тщательно проверять свои гипотезы и прорабатывать выводы</a:t>
                      </a:r>
                    </a:p>
                  </a:txBody>
                  <a:tcPr marL="108000" marR="36896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1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35</a:t>
                      </a:r>
                      <a:endParaRPr lang="ru-RU" sz="11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896" marR="36896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1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58</a:t>
                      </a:r>
                      <a:endParaRPr lang="ru-RU" sz="11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896" marR="36896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1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35</a:t>
                      </a:r>
                      <a:endParaRPr lang="ru-RU" sz="11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896" marR="36896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1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58</a:t>
                      </a:r>
                      <a:endParaRPr lang="ru-RU" sz="11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896" marR="36896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… имеют возможность строить работу в соответствии с собственными предпочтениями, а не рыночной конъюнктурой</a:t>
                      </a:r>
                    </a:p>
                  </a:txBody>
                  <a:tcPr marL="108000" marR="36896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1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33</a:t>
                      </a:r>
                      <a:endParaRPr lang="ru-RU" sz="11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896" marR="36896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62</a:t>
                      </a:r>
                      <a:endParaRPr lang="ru-RU" sz="11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896" marR="36896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28</a:t>
                      </a:r>
                      <a:endParaRPr lang="ru-RU" sz="11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896" marR="36896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67</a:t>
                      </a:r>
                      <a:endParaRPr lang="ru-RU" sz="11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896" marR="36896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… свободны от необходимости адаптировать свои выводы к интересам конкретного заказчика</a:t>
                      </a:r>
                    </a:p>
                  </a:txBody>
                  <a:tcPr marL="108000" marR="36896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28</a:t>
                      </a:r>
                      <a:endParaRPr lang="ru-RU" sz="11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896" marR="36896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1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65</a:t>
                      </a:r>
                      <a:endParaRPr lang="ru-RU" sz="11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896" marR="36896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20</a:t>
                      </a:r>
                      <a:endParaRPr lang="ru-RU" sz="11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896" marR="36896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67</a:t>
                      </a:r>
                      <a:endParaRPr lang="ru-RU" sz="11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896" marR="36896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… свободны от необходимости адаптировать свои выводы к предоставлениям коллег по </a:t>
                      </a:r>
                      <a:r>
                        <a:rPr lang="ru-RU" sz="105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институту, </a:t>
                      </a:r>
                      <a:r>
                        <a:rPr lang="ru-RU" sz="105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ц</a:t>
                      </a:r>
                      <a:r>
                        <a:rPr lang="ru-RU" sz="105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ентру</a:t>
                      </a:r>
                      <a:r>
                        <a:rPr lang="ru-RU" sz="105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, вузу, СМИ и т.д.</a:t>
                      </a:r>
                    </a:p>
                  </a:txBody>
                  <a:tcPr marL="108000" marR="36896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1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52</a:t>
                      </a:r>
                      <a:endParaRPr lang="ru-RU" sz="11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896" marR="36896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1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42</a:t>
                      </a:r>
                      <a:endParaRPr lang="ru-RU" sz="11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896" marR="36896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1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54</a:t>
                      </a:r>
                      <a:endParaRPr lang="ru-RU" sz="11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896" marR="36896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1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40</a:t>
                      </a:r>
                      <a:endParaRPr lang="ru-RU" sz="11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896" marR="36896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… свободны от необходимости адаптировать свои выводы к представлениям, доминирующим в профессиональной или политической «тусовке», к которой они принадлежат</a:t>
                      </a:r>
                    </a:p>
                  </a:txBody>
                  <a:tcPr marL="108000" marR="36896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1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43</a:t>
                      </a:r>
                      <a:endParaRPr lang="ru-RU" sz="11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896" marR="36896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1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51</a:t>
                      </a:r>
                      <a:endParaRPr lang="ru-RU" sz="11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896" marR="36896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1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48</a:t>
                      </a:r>
                      <a:endParaRPr lang="ru-RU" sz="11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896" marR="36896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1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47</a:t>
                      </a:r>
                      <a:endParaRPr lang="ru-RU" sz="11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896" marR="36896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… свободны от давления властей, цензуры</a:t>
                      </a:r>
                    </a:p>
                  </a:txBody>
                  <a:tcPr marL="108000" marR="36896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1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36</a:t>
                      </a:r>
                      <a:endParaRPr lang="ru-RU" sz="11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896" marR="36896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1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58</a:t>
                      </a:r>
                      <a:endParaRPr lang="ru-RU" sz="11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896" marR="36896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1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29</a:t>
                      </a:r>
                      <a:endParaRPr lang="ru-RU" sz="11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896" marR="36896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1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65</a:t>
                      </a:r>
                      <a:endParaRPr lang="ru-RU" sz="11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896" marR="36896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.. имеют возможность представить оценки собственной аудитории</a:t>
                      </a:r>
                    </a:p>
                  </a:txBody>
                  <a:tcPr marL="108000" marR="36896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1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74</a:t>
                      </a:r>
                      <a:endParaRPr lang="ru-RU" sz="11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896" marR="36896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1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21</a:t>
                      </a:r>
                      <a:endParaRPr lang="ru-RU" sz="11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896" marR="36896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1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80</a:t>
                      </a:r>
                      <a:endParaRPr lang="ru-RU" sz="11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896" marR="36896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1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14</a:t>
                      </a:r>
                      <a:endParaRPr lang="ru-RU" sz="11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896" marR="36896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52425" y="1323260"/>
            <a:ext cx="851217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050A8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ОТВЕТЫ НА ВОПРОС, СЧИТАЕТ ЛИ РЕСПОНДЕНТ, ЧТО ЭКСПЕРТЫ, КАК ПРАВИЛО… (%)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rgbClr val="0050A8"/>
              </a:solidFill>
              <a:effectLst/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5137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Текст 7"/>
          <p:cNvSpPr>
            <a:spLocks noGrp="1"/>
          </p:cNvSpPr>
          <p:nvPr>
            <p:ph type="body" sz="quarter" idx="11"/>
          </p:nvPr>
        </p:nvSpPr>
        <p:spPr bwMode="auto">
          <a:xfrm>
            <a:off x="8489950" y="6464300"/>
            <a:ext cx="431800" cy="2159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fld id="{957C09CB-BC41-4E61-B923-67342A6913B1}" type="slidenum">
              <a:rPr kumimoji="0" lang="ru-RU" smtClean="0">
                <a:cs typeface="Arial" charset="0"/>
              </a:rPr>
              <a:pPr eaLnBrk="1" hangingPunct="1"/>
              <a:t>6</a:t>
            </a:fld>
            <a:endParaRPr kumimoji="0" lang="ru-RU" smtClean="0">
              <a:cs typeface="Arial" charset="0"/>
            </a:endParaRPr>
          </a:p>
        </p:txBody>
      </p:sp>
      <p:sp>
        <p:nvSpPr>
          <p:cNvPr id="32" name="Текст 6"/>
          <p:cNvSpPr txBox="1">
            <a:spLocks/>
          </p:cNvSpPr>
          <p:nvPr/>
        </p:nvSpPr>
        <p:spPr bwMode="auto">
          <a:xfrm>
            <a:off x="972000" y="108000"/>
            <a:ext cx="8496300" cy="51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z="1600" dirty="0">
                <a:solidFill>
                  <a:schemeClr val="bg1"/>
                </a:solidFill>
                <a:latin typeface="Myriad Pro" pitchFamily="34" charset="0"/>
              </a:rPr>
              <a:t>Состояние экспертного сообщества: отдельные результаты исследования 2007 года – </a:t>
            </a:r>
            <a:r>
              <a:rPr lang="ru-RU" sz="1600" dirty="0" smtClean="0">
                <a:solidFill>
                  <a:schemeClr val="bg1"/>
                </a:solidFill>
                <a:latin typeface="Myriad Pro" pitchFamily="34" charset="0"/>
              </a:rPr>
              <a:t>3</a:t>
            </a:r>
            <a:endParaRPr lang="uk-UA" sz="1600" dirty="0">
              <a:solidFill>
                <a:schemeClr val="bg1"/>
              </a:solidFill>
              <a:latin typeface="Myriad Pro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470950"/>
              </p:ext>
            </p:extLst>
          </p:nvPr>
        </p:nvGraphicFramePr>
        <p:xfrm>
          <a:off x="352425" y="1905000"/>
          <a:ext cx="8458200" cy="4212000"/>
        </p:xfrm>
        <a:graphic>
          <a:graphicData uri="http://schemas.openxmlformats.org/drawingml/2006/table">
            <a:tbl>
              <a:tblPr firstRow="1" firstCol="1" bandRow="1"/>
              <a:tblGrid>
                <a:gridCol w="4876800"/>
                <a:gridCol w="1790700"/>
                <a:gridCol w="1790700"/>
              </a:tblGrid>
              <a:tr h="324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1494" marR="61494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ИГРАЮТ </a:t>
                      </a:r>
                      <a:endParaRPr lang="ru-RU" sz="12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1494" marR="6149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0A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ДОЛЖНЫ ИГРАТЬ</a:t>
                      </a:r>
                      <a:endParaRPr lang="ru-RU" sz="12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1494" marR="6149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0000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Заказы государственных и муниципальных органов</a:t>
                      </a:r>
                    </a:p>
                  </a:txBody>
                  <a:tcPr marL="61494" marR="6149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50A8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61</a:t>
                      </a:r>
                    </a:p>
                  </a:txBody>
                  <a:tcPr marL="61494" marR="6149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DA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41</a:t>
                      </a:r>
                    </a:p>
                  </a:txBody>
                  <a:tcPr marL="61494" marR="6149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Заказы частного бизнеса</a:t>
                      </a:r>
                    </a:p>
                  </a:txBody>
                  <a:tcPr marL="61494" marR="6149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50A8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50</a:t>
                      </a:r>
                    </a:p>
                  </a:txBody>
                  <a:tcPr marL="61494" marR="6149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DA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43</a:t>
                      </a:r>
                    </a:p>
                  </a:txBody>
                  <a:tcPr marL="61494" marR="6149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Средства международных организаций</a:t>
                      </a:r>
                    </a:p>
                  </a:txBody>
                  <a:tcPr marL="61494" marR="6149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50A8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28</a:t>
                      </a:r>
                    </a:p>
                  </a:txBody>
                  <a:tcPr marL="61494" marR="6149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DA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1494" marR="6149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Бюджетное финансирование НИИ, вузов и т.п.</a:t>
                      </a:r>
                    </a:p>
                  </a:txBody>
                  <a:tcPr marL="61494" marR="6149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50A8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28</a:t>
                      </a:r>
                    </a:p>
                  </a:txBody>
                  <a:tcPr marL="61494" marR="6149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DA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41</a:t>
                      </a:r>
                    </a:p>
                  </a:txBody>
                  <a:tcPr marL="61494" marR="6149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Средства НКО, связанных со структурами власти</a:t>
                      </a:r>
                    </a:p>
                  </a:txBody>
                  <a:tcPr marL="61494" marR="6149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50A8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27</a:t>
                      </a:r>
                    </a:p>
                  </a:txBody>
                  <a:tcPr marL="61494" marR="6149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DA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14</a:t>
                      </a:r>
                    </a:p>
                  </a:txBody>
                  <a:tcPr marL="61494" marR="6149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Гранты зарубежных фондов</a:t>
                      </a:r>
                    </a:p>
                  </a:txBody>
                  <a:tcPr marL="61494" marR="6149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50A8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18</a:t>
                      </a:r>
                    </a:p>
                  </a:txBody>
                  <a:tcPr marL="61494" marR="6149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DA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11</a:t>
                      </a:r>
                    </a:p>
                  </a:txBody>
                  <a:tcPr marL="61494" marR="6149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Гранты отечественных фондов</a:t>
                      </a:r>
                    </a:p>
                  </a:txBody>
                  <a:tcPr marL="61494" marR="6149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50A8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17</a:t>
                      </a:r>
                    </a:p>
                  </a:txBody>
                  <a:tcPr marL="61494" marR="6149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DA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43</a:t>
                      </a:r>
                    </a:p>
                  </a:txBody>
                  <a:tcPr marL="61494" marR="6149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Средства НКО, тесно связанных с бизнесом</a:t>
                      </a:r>
                    </a:p>
                  </a:txBody>
                  <a:tcPr marL="61494" marR="6149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50A8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15</a:t>
                      </a:r>
                    </a:p>
                  </a:txBody>
                  <a:tcPr marL="61494" marR="6149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DA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25</a:t>
                      </a:r>
                    </a:p>
                  </a:txBody>
                  <a:tcPr marL="61494" marR="6149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Средства НКО, связанных с политическими партиями</a:t>
                      </a:r>
                    </a:p>
                  </a:txBody>
                  <a:tcPr marL="61494" marR="6149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50A8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12</a:t>
                      </a:r>
                      <a:endParaRPr lang="ru-RU" sz="1200" b="1" dirty="0">
                        <a:solidFill>
                          <a:srgbClr val="0050A8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1494" marR="6149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DA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14</a:t>
                      </a:r>
                      <a:endParaRPr lang="ru-RU" sz="1200" b="1" dirty="0">
                        <a:solidFill>
                          <a:srgbClr val="DA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1494" marR="6149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Средства СМИ</a:t>
                      </a:r>
                    </a:p>
                  </a:txBody>
                  <a:tcPr marL="61494" marR="6149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50A8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10</a:t>
                      </a:r>
                      <a:endParaRPr lang="ru-RU" sz="1200" b="1" dirty="0">
                        <a:solidFill>
                          <a:srgbClr val="0050A8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1494" marR="6149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DA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15</a:t>
                      </a:r>
                      <a:endParaRPr lang="ru-RU" sz="1200" b="1" dirty="0">
                        <a:solidFill>
                          <a:srgbClr val="DA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1494" marR="6149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+mn-lt"/>
                          <a:ea typeface="Calibri"/>
                          <a:cs typeface="Times New Roman"/>
                        </a:rPr>
                        <a:t>Средства НКО, связанных со структурами гражданского общества</a:t>
                      </a:r>
                    </a:p>
                  </a:txBody>
                  <a:tcPr marL="61494" marR="6149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50A8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b="1" dirty="0" smtClean="0">
                          <a:solidFill>
                            <a:srgbClr val="0050A8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7</a:t>
                      </a:r>
                      <a:endParaRPr lang="ru-RU" sz="1200" b="1" dirty="0">
                        <a:solidFill>
                          <a:srgbClr val="0050A8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1494" marR="6149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DA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b="1" dirty="0" smtClean="0">
                          <a:solidFill>
                            <a:srgbClr val="DA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40</a:t>
                      </a:r>
                      <a:endParaRPr lang="ru-RU" sz="1200" b="1" dirty="0">
                        <a:solidFill>
                          <a:srgbClr val="DA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1494" marR="6149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Другие варианты ответов (включая долю затруднившихся ответить)</a:t>
                      </a:r>
                    </a:p>
                  </a:txBody>
                  <a:tcPr marL="61494" marR="6149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50A8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b="1" dirty="0" smtClean="0">
                          <a:solidFill>
                            <a:srgbClr val="0050A8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6</a:t>
                      </a:r>
                      <a:endParaRPr lang="ru-RU" sz="1200" b="1" dirty="0">
                        <a:solidFill>
                          <a:srgbClr val="0050A8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1494" marR="6149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DA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b="1" dirty="0" smtClean="0">
                          <a:solidFill>
                            <a:srgbClr val="DA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6</a:t>
                      </a:r>
                      <a:endParaRPr lang="ru-RU" sz="1200" b="1" dirty="0">
                        <a:solidFill>
                          <a:srgbClr val="DA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1494" marR="6149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52425" y="1272689"/>
            <a:ext cx="851217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050A8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РАСПРЕДЕЛЕНИЕ ОТВЕТОВ НА ВОПРОС: «КАКИЕ ИСТОЧНИКИ ФИНАНСИРОВАНИЯ ЭКСПЕРТНОЙ ДЕЯТЕЛЬНОСТИ В НАШЕЙ СТРАНЕ ИГРАЮТ И ДОЛЖНЫ ИГРАТЬ ВАЖНУЮ РОЛЬ?» (%)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rgbClr val="0050A8"/>
              </a:solidFill>
              <a:effectLst/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153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Текст 7"/>
          <p:cNvSpPr>
            <a:spLocks noGrp="1"/>
          </p:cNvSpPr>
          <p:nvPr>
            <p:ph type="body" sz="quarter" idx="11"/>
          </p:nvPr>
        </p:nvSpPr>
        <p:spPr bwMode="auto">
          <a:xfrm>
            <a:off x="8489950" y="6464300"/>
            <a:ext cx="431800" cy="2159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fld id="{957C09CB-BC41-4E61-B923-67342A6913B1}" type="slidenum">
              <a:rPr kumimoji="0" lang="ru-RU" smtClean="0">
                <a:cs typeface="Arial" charset="0"/>
              </a:rPr>
              <a:pPr eaLnBrk="1" hangingPunct="1"/>
              <a:t>7</a:t>
            </a:fld>
            <a:endParaRPr kumimoji="0" lang="ru-RU" smtClean="0">
              <a:cs typeface="Arial" charset="0"/>
            </a:endParaRPr>
          </a:p>
        </p:txBody>
      </p:sp>
      <p:sp>
        <p:nvSpPr>
          <p:cNvPr id="32" name="Текст 6"/>
          <p:cNvSpPr txBox="1">
            <a:spLocks/>
          </p:cNvSpPr>
          <p:nvPr/>
        </p:nvSpPr>
        <p:spPr bwMode="auto">
          <a:xfrm>
            <a:off x="972000" y="108000"/>
            <a:ext cx="8496300" cy="51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z="1600" dirty="0">
                <a:solidFill>
                  <a:schemeClr val="bg1"/>
                </a:solidFill>
                <a:latin typeface="Myriad Pro" pitchFamily="34" charset="0"/>
              </a:rPr>
              <a:t>Состояние экспертного сообщества: отдельные результаты исследования 2007 года – </a:t>
            </a:r>
            <a:r>
              <a:rPr lang="ru-RU" sz="1600" dirty="0" smtClean="0">
                <a:solidFill>
                  <a:schemeClr val="bg1"/>
                </a:solidFill>
                <a:latin typeface="Myriad Pro" pitchFamily="34" charset="0"/>
              </a:rPr>
              <a:t>4</a:t>
            </a:r>
            <a:endParaRPr lang="uk-UA" sz="1600" dirty="0">
              <a:solidFill>
                <a:schemeClr val="bg1"/>
              </a:solidFill>
              <a:latin typeface="Myriad Pro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1917543"/>
              </p:ext>
            </p:extLst>
          </p:nvPr>
        </p:nvGraphicFramePr>
        <p:xfrm>
          <a:off x="352425" y="2124076"/>
          <a:ext cx="8324850" cy="3888000"/>
        </p:xfrm>
        <a:graphic>
          <a:graphicData uri="http://schemas.openxmlformats.org/drawingml/2006/table">
            <a:tbl>
              <a:tblPr firstRow="1" firstCol="1" bandRow="1"/>
              <a:tblGrid>
                <a:gridCol w="2047875"/>
                <a:gridCol w="1685925"/>
                <a:gridCol w="1704975"/>
                <a:gridCol w="1447800"/>
                <a:gridCol w="1438275"/>
              </a:tblGrid>
              <a:tr h="648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endParaRPr lang="ru-RU" sz="105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034" marR="5903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В существенной степени побуждают</a:t>
                      </a:r>
                      <a:endParaRPr lang="ru-RU" sz="105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034" marR="5903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В незначительной степени побуждают</a:t>
                      </a:r>
                      <a:endParaRPr lang="ru-RU" sz="105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034" marR="5903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38E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Вообще не побуждают</a:t>
                      </a:r>
                      <a:endParaRPr lang="ru-RU" sz="105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034" marR="5903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0A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Затрудняюсь ответить</a:t>
                      </a:r>
                      <a:endParaRPr lang="ru-RU" sz="105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034" marR="5903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…стремиться к убедительности своих оценок для аудитории?</a:t>
                      </a:r>
                      <a:endParaRPr lang="ru-RU" sz="105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08000" marR="5903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DA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56</a:t>
                      </a:r>
                      <a:endParaRPr lang="ru-RU" sz="1100" b="1" dirty="0">
                        <a:solidFill>
                          <a:srgbClr val="DA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034" marR="5903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038ED3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33</a:t>
                      </a:r>
                      <a:endParaRPr lang="ru-RU" sz="1100" b="1" dirty="0">
                        <a:solidFill>
                          <a:srgbClr val="038ED3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034" marR="5903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0050A8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8</a:t>
                      </a:r>
                      <a:endParaRPr lang="ru-RU" sz="1100" b="1" dirty="0">
                        <a:solidFill>
                          <a:srgbClr val="0050A8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034" marR="5903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3</a:t>
                      </a:r>
                      <a:endParaRPr lang="ru-RU" sz="11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034" marR="5903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…заботиться о научной обоснованности своих оценок?</a:t>
                      </a:r>
                      <a:endParaRPr lang="ru-RU" sz="105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08000" marR="5903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DA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33</a:t>
                      </a:r>
                      <a:endParaRPr lang="ru-RU" sz="1100" b="1" dirty="0">
                        <a:solidFill>
                          <a:srgbClr val="DA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034" marR="5903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038ED3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50</a:t>
                      </a:r>
                      <a:endParaRPr lang="ru-RU" sz="1100" b="1" dirty="0">
                        <a:solidFill>
                          <a:srgbClr val="038ED3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034" marR="5903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50A8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b="1" dirty="0" smtClean="0">
                          <a:solidFill>
                            <a:srgbClr val="0050A8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15</a:t>
                      </a:r>
                      <a:endParaRPr lang="ru-RU" sz="1100" b="1" dirty="0">
                        <a:solidFill>
                          <a:srgbClr val="0050A8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034" marR="5903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  <a:endParaRPr lang="ru-RU" sz="11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034" marR="5903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… избегать неискренности в оценках?</a:t>
                      </a:r>
                      <a:endParaRPr lang="ru-RU" sz="105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08000" marR="5903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DA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b="1" dirty="0" smtClean="0">
                          <a:solidFill>
                            <a:srgbClr val="DA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20</a:t>
                      </a:r>
                      <a:endParaRPr lang="ru-RU" sz="1100" b="1" dirty="0">
                        <a:solidFill>
                          <a:srgbClr val="DA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034" marR="5903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038ED3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48</a:t>
                      </a:r>
                      <a:endParaRPr lang="ru-RU" sz="1100" b="1" dirty="0">
                        <a:solidFill>
                          <a:srgbClr val="038ED3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034" marR="5903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0050A8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27</a:t>
                      </a:r>
                      <a:endParaRPr lang="ru-RU" sz="1100" b="1" dirty="0">
                        <a:solidFill>
                          <a:srgbClr val="0050A8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034" marR="5903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5</a:t>
                      </a:r>
                      <a:endParaRPr lang="ru-RU" sz="11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034" marR="5903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…быть в курсе того, что делают другие эксперты?</a:t>
                      </a:r>
                      <a:endParaRPr lang="ru-RU" sz="105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08000" marR="5903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DA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59</a:t>
                      </a:r>
                      <a:endParaRPr lang="ru-RU" sz="1100" b="1" dirty="0">
                        <a:solidFill>
                          <a:srgbClr val="DA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034" marR="5903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038ED3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27</a:t>
                      </a:r>
                      <a:endParaRPr lang="ru-RU" sz="1100" b="1" dirty="0">
                        <a:solidFill>
                          <a:srgbClr val="038ED3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034" marR="5903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50A8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b="1" dirty="0" smtClean="0">
                          <a:solidFill>
                            <a:srgbClr val="0050A8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11</a:t>
                      </a:r>
                      <a:endParaRPr lang="ru-RU" sz="1100" b="1" dirty="0">
                        <a:solidFill>
                          <a:srgbClr val="0050A8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034" marR="5903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3</a:t>
                      </a:r>
                      <a:endParaRPr lang="ru-RU" sz="11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034" marR="5903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936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… быть в курсе новейших достижений в соответствующей области науки?</a:t>
                      </a:r>
                      <a:endParaRPr lang="ru-RU" sz="105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08000" marR="5903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DA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b="1" dirty="0" smtClean="0">
                          <a:solidFill>
                            <a:srgbClr val="DA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46</a:t>
                      </a:r>
                      <a:endParaRPr lang="ru-RU" sz="1100" b="1" dirty="0">
                        <a:solidFill>
                          <a:srgbClr val="DA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034" marR="5903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38ED3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b="1" dirty="0" smtClean="0">
                          <a:solidFill>
                            <a:srgbClr val="038ED3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42</a:t>
                      </a:r>
                      <a:endParaRPr lang="ru-RU" sz="1100" b="1" dirty="0">
                        <a:solidFill>
                          <a:srgbClr val="038ED3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034" marR="5903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0050A8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9</a:t>
                      </a:r>
                      <a:endParaRPr lang="ru-RU" sz="1100" b="1" dirty="0">
                        <a:solidFill>
                          <a:srgbClr val="0050A8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034" marR="5903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3</a:t>
                      </a:r>
                      <a:endParaRPr lang="ru-RU" sz="11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034" marR="59034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52425" y="1396514"/>
            <a:ext cx="851217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050A8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РАСПРЕДЕЛЕНИЕ ОТВЕТОВ НА ВОПРОС: «В КАКОЙ МЕРЕ МНЕНИЕ КОЛЛЕГ ПОЭКСПЕРНОМУ СООБЩЕСТВУ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050A8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И ОПРЕДЕЛЕННЫЕ НОРМЫ, СУЩЕСТВУЮЩИЕ В ЭТОЙ СРЕДЕ, ПОБУЖДАЮТ ЭКСПЕРТОВ…» (%)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rgbClr val="0050A8"/>
              </a:solidFill>
              <a:effectLst/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9372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Текст 7"/>
          <p:cNvSpPr>
            <a:spLocks noGrp="1"/>
          </p:cNvSpPr>
          <p:nvPr>
            <p:ph type="body" sz="quarter" idx="11"/>
          </p:nvPr>
        </p:nvSpPr>
        <p:spPr bwMode="auto">
          <a:xfrm>
            <a:off x="8489950" y="6464300"/>
            <a:ext cx="431800" cy="2159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fld id="{957C09CB-BC41-4E61-B923-67342A6913B1}" type="slidenum">
              <a:rPr kumimoji="0" lang="ru-RU" smtClean="0">
                <a:cs typeface="Arial" charset="0"/>
              </a:rPr>
              <a:pPr eaLnBrk="1" hangingPunct="1"/>
              <a:t>8</a:t>
            </a:fld>
            <a:endParaRPr kumimoji="0" lang="ru-RU" smtClean="0">
              <a:cs typeface="Arial" charset="0"/>
            </a:endParaRPr>
          </a:p>
        </p:txBody>
      </p:sp>
      <p:sp>
        <p:nvSpPr>
          <p:cNvPr id="32" name="Текст 6"/>
          <p:cNvSpPr txBox="1">
            <a:spLocks/>
          </p:cNvSpPr>
          <p:nvPr/>
        </p:nvSpPr>
        <p:spPr bwMode="auto">
          <a:xfrm>
            <a:off x="972000" y="108000"/>
            <a:ext cx="8496300" cy="51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z="1600" dirty="0" smtClean="0">
                <a:solidFill>
                  <a:srgbClr val="FFFFFF"/>
                </a:solidFill>
                <a:latin typeface="Myriad Pro" pitchFamily="34" charset="0"/>
                <a:ea typeface="ＭＳ Ｐゴシック"/>
                <a:cs typeface="ＭＳ Ｐゴシック"/>
              </a:rPr>
              <a:t>Что делать? Субъективный взгляд - 1</a:t>
            </a:r>
            <a:endParaRPr lang="uk-UA" sz="1600" dirty="0">
              <a:solidFill>
                <a:schemeClr val="bg1"/>
              </a:solidFill>
              <a:latin typeface="Myriad Pro" pitchFamily="34" charset="0"/>
              <a:cs typeface="Arial" pitchFamily="34" charset="0"/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347064" y="1260680"/>
            <a:ext cx="8454036" cy="825296"/>
            <a:chOff x="347064" y="1203530"/>
            <a:chExt cx="8454036" cy="825296"/>
          </a:xfrm>
        </p:grpSpPr>
        <p:sp>
          <p:nvSpPr>
            <p:cNvPr id="5" name="TextBox 4"/>
            <p:cNvSpPr txBox="1"/>
            <p:nvPr/>
          </p:nvSpPr>
          <p:spPr>
            <a:xfrm>
              <a:off x="799644" y="1448101"/>
              <a:ext cx="7963356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>
                <a:spcAft>
                  <a:spcPts val="0"/>
                </a:spcAft>
              </a:pPr>
              <a:r>
                <a:rPr lang="ru-RU" sz="1300" b="1" dirty="0">
                  <a:solidFill>
                    <a:srgbClr val="0050A8"/>
                  </a:solidFill>
                  <a:latin typeface="+mn-lt"/>
                  <a:ea typeface="MS Mincho"/>
                  <a:cs typeface="Times New Roman"/>
                </a:rPr>
                <a:t>Исследовать и трезво оценивать реалии </a:t>
              </a:r>
              <a:r>
                <a:rPr lang="ru-RU" sz="1300" dirty="0">
                  <a:latin typeface="+mn-lt"/>
                  <a:ea typeface="MS Mincho"/>
                  <a:cs typeface="Times New Roman"/>
                </a:rPr>
                <a:t>как на стороне спроса на экспертную деятельность, так и на стороне ее предложения</a:t>
              </a:r>
            </a:p>
          </p:txBody>
        </p:sp>
        <p:sp>
          <p:nvSpPr>
            <p:cNvPr id="6" name="Прямоугольник с двумя скругленными противолежащими углами 5"/>
            <p:cNvSpPr/>
            <p:nvPr/>
          </p:nvSpPr>
          <p:spPr bwMode="auto">
            <a:xfrm>
              <a:off x="495750" y="1330414"/>
              <a:ext cx="8305350" cy="698412"/>
            </a:xfrm>
            <a:prstGeom prst="round2DiagRect">
              <a:avLst>
                <a:gd name="adj1" fmla="val 8848"/>
                <a:gd name="adj2" fmla="val 0"/>
              </a:avLst>
            </a:prstGeom>
            <a:noFill/>
            <a:ln w="19050">
              <a:solidFill>
                <a:schemeClr val="bg1">
                  <a:lumMod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uk-UA" dirty="0"/>
            </a:p>
          </p:txBody>
        </p:sp>
        <p:sp>
          <p:nvSpPr>
            <p:cNvPr id="7" name="Овал 6"/>
            <p:cNvSpPr/>
            <p:nvPr/>
          </p:nvSpPr>
          <p:spPr bwMode="auto">
            <a:xfrm>
              <a:off x="347064" y="1203530"/>
              <a:ext cx="432000" cy="432000"/>
            </a:xfrm>
            <a:prstGeom prst="ellipse">
              <a:avLst/>
            </a:prstGeom>
            <a:solidFill>
              <a:srgbClr val="0050A8"/>
            </a:solidFill>
            <a:ln w="19050">
              <a:solidFill>
                <a:schemeClr val="bg1"/>
              </a:solidFill>
            </a:ln>
            <a:effectLst>
              <a:outerShdw blurRad="38100" sx="101000" sy="101000" algn="ct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32000" tIns="108000" anchor="ctr"/>
            <a:lstStyle/>
            <a:p>
              <a:pPr marL="571500" indent="-571500" algn="ctr" fontAlgn="auto">
                <a:spcBef>
                  <a:spcPts val="0"/>
                </a:spcBef>
                <a:spcAft>
                  <a:spcPts val="0"/>
                </a:spcAft>
                <a:buClr>
                  <a:schemeClr val="bg1"/>
                </a:buClr>
                <a:buFont typeface="Wingdings" pitchFamily="2" charset="2"/>
                <a:buChar char="ü"/>
                <a:defRPr/>
              </a:pPr>
              <a:r>
                <a:rPr lang="ru-RU" sz="2000" b="1" dirty="0">
                  <a:solidFill>
                    <a:srgbClr val="C00000"/>
                  </a:solidFill>
                </a:rPr>
                <a:t> </a:t>
              </a:r>
            </a:p>
          </p:txBody>
        </p:sp>
      </p:grpSp>
      <p:grpSp>
        <p:nvGrpSpPr>
          <p:cNvPr id="9" name="Группа 8"/>
          <p:cNvGrpSpPr/>
          <p:nvPr/>
        </p:nvGrpSpPr>
        <p:grpSpPr>
          <a:xfrm>
            <a:off x="347064" y="2302494"/>
            <a:ext cx="8454036" cy="1422884"/>
            <a:chOff x="347064" y="1203530"/>
            <a:chExt cx="8454036" cy="1422884"/>
          </a:xfrm>
        </p:grpSpPr>
        <p:sp>
          <p:nvSpPr>
            <p:cNvPr id="10" name="TextBox 9"/>
            <p:cNvSpPr txBox="1"/>
            <p:nvPr/>
          </p:nvSpPr>
          <p:spPr>
            <a:xfrm>
              <a:off x="799644" y="1448101"/>
              <a:ext cx="7963356" cy="10926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>
                <a:spcAft>
                  <a:spcPts val="0"/>
                </a:spcAft>
              </a:pPr>
              <a:r>
                <a:rPr lang="ru-RU" sz="1300" b="1" dirty="0">
                  <a:solidFill>
                    <a:srgbClr val="0050A8"/>
                  </a:solidFill>
                  <a:latin typeface="+mn-lt"/>
                  <a:ea typeface="MS Mincho"/>
                  <a:cs typeface="Times New Roman"/>
                </a:rPr>
                <a:t>Сознавать, что при нынешней фрагментации общества почти любая осмысленная позиция в существенно разной мере выражает интересы различных групп. </a:t>
              </a:r>
              <a:r>
                <a:rPr lang="ru-RU" sz="1300" dirty="0">
                  <a:latin typeface="+mn-lt"/>
                  <a:ea typeface="MS Mincho"/>
                  <a:cs typeface="Times New Roman"/>
                </a:rPr>
                <a:t>Не поддаваться соблазну выдавать свою точку зрения и разделяемые групповые интересы за нечто, якобы полностью соответствующее «</a:t>
              </a:r>
              <a:r>
                <a:rPr lang="ru-RU" sz="1300" i="1" dirty="0">
                  <a:latin typeface="+mn-lt"/>
                  <a:ea typeface="MS Mincho"/>
                  <a:cs typeface="Times New Roman"/>
                </a:rPr>
                <a:t>интересам общества в целом</a:t>
              </a:r>
              <a:r>
                <a:rPr lang="ru-RU" sz="1300" dirty="0">
                  <a:latin typeface="+mn-lt"/>
                  <a:ea typeface="MS Mincho"/>
                  <a:cs typeface="Times New Roman"/>
                </a:rPr>
                <a:t>» (при минимальном навыке это легко достигается затушевыванием </a:t>
              </a:r>
              <a:r>
                <a:rPr lang="en-US" sz="1300" i="1" dirty="0">
                  <a:latin typeface="+mn-lt"/>
                  <a:ea typeface="MS Mincho"/>
                  <a:cs typeface="Times New Roman"/>
                </a:rPr>
                <a:t>trade</a:t>
              </a:r>
              <a:r>
                <a:rPr lang="ru-RU" sz="1300" i="1" dirty="0">
                  <a:latin typeface="+mn-lt"/>
                  <a:ea typeface="MS Mincho"/>
                  <a:cs typeface="Times New Roman"/>
                </a:rPr>
                <a:t>-</a:t>
              </a:r>
              <a:r>
                <a:rPr lang="en-US" sz="1300" i="1" dirty="0">
                  <a:latin typeface="+mn-lt"/>
                  <a:ea typeface="MS Mincho"/>
                  <a:cs typeface="Times New Roman"/>
                </a:rPr>
                <a:t>offs</a:t>
              </a:r>
              <a:r>
                <a:rPr lang="en-US" sz="1300" dirty="0">
                  <a:latin typeface="+mn-lt"/>
                  <a:ea typeface="MS Mincho"/>
                  <a:cs typeface="Times New Roman"/>
                </a:rPr>
                <a:t> </a:t>
              </a:r>
              <a:r>
                <a:rPr lang="ru-RU" sz="1300" dirty="0">
                  <a:latin typeface="+mn-lt"/>
                  <a:ea typeface="MS Mincho"/>
                  <a:cs typeface="Times New Roman"/>
                </a:rPr>
                <a:t>и рассуждениями  типа «</a:t>
              </a:r>
              <a:r>
                <a:rPr lang="ru-RU" sz="1300" i="1" dirty="0">
                  <a:latin typeface="+mn-lt"/>
                  <a:ea typeface="MS Mincho"/>
                  <a:cs typeface="Times New Roman"/>
                </a:rPr>
                <a:t>в конечном счете</a:t>
              </a:r>
              <a:r>
                <a:rPr lang="ru-RU" sz="1300" dirty="0">
                  <a:latin typeface="+mn-lt"/>
                  <a:ea typeface="MS Mincho"/>
                  <a:cs typeface="Times New Roman"/>
                </a:rPr>
                <a:t> </a:t>
              </a:r>
              <a:r>
                <a:rPr lang="ru-RU" sz="1300" i="1" dirty="0">
                  <a:latin typeface="+mn-lt"/>
                  <a:ea typeface="MS Mincho"/>
                  <a:cs typeface="Times New Roman"/>
                </a:rPr>
                <a:t>не обойтись без того, чтобы…</a:t>
              </a:r>
              <a:r>
                <a:rPr lang="ru-RU" sz="1300" dirty="0">
                  <a:latin typeface="+mn-lt"/>
                  <a:ea typeface="MS Mincho"/>
                  <a:cs typeface="Times New Roman"/>
                </a:rPr>
                <a:t>») </a:t>
              </a:r>
            </a:p>
          </p:txBody>
        </p:sp>
        <p:sp>
          <p:nvSpPr>
            <p:cNvPr id="11" name="Прямоугольник с двумя скругленными противолежащими углами 10"/>
            <p:cNvSpPr/>
            <p:nvPr/>
          </p:nvSpPr>
          <p:spPr bwMode="auto">
            <a:xfrm>
              <a:off x="495750" y="1330414"/>
              <a:ext cx="8305350" cy="1296000"/>
            </a:xfrm>
            <a:prstGeom prst="round2DiagRect">
              <a:avLst>
                <a:gd name="adj1" fmla="val 8848"/>
                <a:gd name="adj2" fmla="val 0"/>
              </a:avLst>
            </a:prstGeom>
            <a:noFill/>
            <a:ln w="19050">
              <a:solidFill>
                <a:schemeClr val="bg1">
                  <a:lumMod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uk-UA" dirty="0"/>
            </a:p>
          </p:txBody>
        </p:sp>
        <p:sp>
          <p:nvSpPr>
            <p:cNvPr id="12" name="Овал 11"/>
            <p:cNvSpPr/>
            <p:nvPr/>
          </p:nvSpPr>
          <p:spPr bwMode="auto">
            <a:xfrm>
              <a:off x="347064" y="1203530"/>
              <a:ext cx="432000" cy="432000"/>
            </a:xfrm>
            <a:prstGeom prst="ellipse">
              <a:avLst/>
            </a:prstGeom>
            <a:solidFill>
              <a:srgbClr val="0050A8"/>
            </a:solidFill>
            <a:ln w="19050">
              <a:solidFill>
                <a:schemeClr val="bg1"/>
              </a:solidFill>
            </a:ln>
            <a:effectLst>
              <a:outerShdw blurRad="38100" sx="101000" sy="101000" algn="ct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32000" tIns="108000" anchor="ctr"/>
            <a:lstStyle/>
            <a:p>
              <a:pPr marL="571500" indent="-571500" algn="ctr" fontAlgn="auto">
                <a:spcBef>
                  <a:spcPts val="0"/>
                </a:spcBef>
                <a:spcAft>
                  <a:spcPts val="0"/>
                </a:spcAft>
                <a:buClr>
                  <a:schemeClr val="bg1"/>
                </a:buClr>
                <a:buFont typeface="Wingdings" pitchFamily="2" charset="2"/>
                <a:buChar char="ü"/>
                <a:defRPr/>
              </a:pPr>
              <a:r>
                <a:rPr lang="ru-RU" sz="2000" b="1" dirty="0">
                  <a:solidFill>
                    <a:srgbClr val="C00000"/>
                  </a:solidFill>
                </a:rPr>
                <a:t> </a:t>
              </a: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347064" y="3984830"/>
            <a:ext cx="8454036" cy="1044884"/>
            <a:chOff x="347064" y="1203530"/>
            <a:chExt cx="8454036" cy="1044884"/>
          </a:xfrm>
        </p:grpSpPr>
        <p:sp>
          <p:nvSpPr>
            <p:cNvPr id="14" name="TextBox 13"/>
            <p:cNvSpPr txBox="1"/>
            <p:nvPr/>
          </p:nvSpPr>
          <p:spPr>
            <a:xfrm>
              <a:off x="799644" y="1448101"/>
              <a:ext cx="7963356" cy="6924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>
                <a:spcAft>
                  <a:spcPts val="0"/>
                </a:spcAft>
              </a:pPr>
              <a:r>
                <a:rPr lang="ru-RU" sz="1300" b="1" dirty="0">
                  <a:solidFill>
                    <a:srgbClr val="0050A8"/>
                  </a:solidFill>
                  <a:latin typeface="+mn-lt"/>
                  <a:ea typeface="MS Mincho"/>
                  <a:cs typeface="Times New Roman"/>
                </a:rPr>
                <a:t>Не смешивать хотя бы для себя роли миссионера и собственно эксперта, </a:t>
              </a:r>
              <a:r>
                <a:rPr lang="ru-RU" sz="1300" dirty="0">
                  <a:latin typeface="+mn-lt"/>
                  <a:ea typeface="MS Mincho"/>
                  <a:cs typeface="Times New Roman"/>
                </a:rPr>
                <a:t>отвечающего преимущественно на вопрос </a:t>
              </a:r>
              <a:r>
                <a:rPr lang="ru-RU" sz="1300" i="1" dirty="0">
                  <a:latin typeface="+mn-lt"/>
                  <a:ea typeface="MS Mincho"/>
                  <a:cs typeface="Times New Roman"/>
                </a:rPr>
                <a:t>«как»</a:t>
              </a:r>
              <a:r>
                <a:rPr lang="ru-RU" sz="1300" dirty="0">
                  <a:latin typeface="+mn-lt"/>
                  <a:ea typeface="MS Mincho"/>
                  <a:cs typeface="Times New Roman"/>
                </a:rPr>
                <a:t>. При необходимости делать осознанный и ответственный выбор между ролями. Понимать, что кажущийся успех неявного миссионерства почти всегда оборачивается профанацией замысла </a:t>
              </a:r>
            </a:p>
          </p:txBody>
        </p:sp>
        <p:sp>
          <p:nvSpPr>
            <p:cNvPr id="15" name="Прямоугольник с двумя скругленными противолежащими углами 14"/>
            <p:cNvSpPr/>
            <p:nvPr/>
          </p:nvSpPr>
          <p:spPr bwMode="auto">
            <a:xfrm>
              <a:off x="495750" y="1330414"/>
              <a:ext cx="8305350" cy="918000"/>
            </a:xfrm>
            <a:prstGeom prst="round2DiagRect">
              <a:avLst>
                <a:gd name="adj1" fmla="val 8848"/>
                <a:gd name="adj2" fmla="val 0"/>
              </a:avLst>
            </a:prstGeom>
            <a:noFill/>
            <a:ln w="19050">
              <a:solidFill>
                <a:schemeClr val="bg1">
                  <a:lumMod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uk-UA" dirty="0"/>
            </a:p>
          </p:txBody>
        </p:sp>
        <p:sp>
          <p:nvSpPr>
            <p:cNvPr id="16" name="Овал 15"/>
            <p:cNvSpPr/>
            <p:nvPr/>
          </p:nvSpPr>
          <p:spPr bwMode="auto">
            <a:xfrm>
              <a:off x="347064" y="1203530"/>
              <a:ext cx="432000" cy="432000"/>
            </a:xfrm>
            <a:prstGeom prst="ellipse">
              <a:avLst/>
            </a:prstGeom>
            <a:solidFill>
              <a:srgbClr val="0050A8"/>
            </a:solidFill>
            <a:ln w="19050">
              <a:solidFill>
                <a:schemeClr val="bg1"/>
              </a:solidFill>
            </a:ln>
            <a:effectLst>
              <a:outerShdw blurRad="38100" sx="101000" sy="101000" algn="ct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32000" tIns="108000" anchor="ctr"/>
            <a:lstStyle/>
            <a:p>
              <a:pPr marL="571500" indent="-571500" algn="ctr" fontAlgn="auto">
                <a:spcBef>
                  <a:spcPts val="0"/>
                </a:spcBef>
                <a:spcAft>
                  <a:spcPts val="0"/>
                </a:spcAft>
                <a:buClr>
                  <a:schemeClr val="bg1"/>
                </a:buClr>
                <a:buFont typeface="Wingdings" pitchFamily="2" charset="2"/>
                <a:buChar char="ü"/>
                <a:defRPr/>
              </a:pPr>
              <a:r>
                <a:rPr lang="ru-RU" sz="2000" b="1" dirty="0">
                  <a:solidFill>
                    <a:srgbClr val="C00000"/>
                  </a:solidFill>
                </a:rPr>
                <a:t> </a:t>
              </a:r>
            </a:p>
          </p:txBody>
        </p:sp>
      </p:grpSp>
      <p:grpSp>
        <p:nvGrpSpPr>
          <p:cNvPr id="17" name="Группа 16"/>
          <p:cNvGrpSpPr/>
          <p:nvPr/>
        </p:nvGrpSpPr>
        <p:grpSpPr>
          <a:xfrm>
            <a:off x="347064" y="5270705"/>
            <a:ext cx="8454036" cy="615745"/>
            <a:chOff x="347064" y="1203530"/>
            <a:chExt cx="8454036" cy="615745"/>
          </a:xfrm>
        </p:grpSpPr>
        <p:sp>
          <p:nvSpPr>
            <p:cNvPr id="18" name="TextBox 17"/>
            <p:cNvSpPr txBox="1"/>
            <p:nvPr/>
          </p:nvSpPr>
          <p:spPr>
            <a:xfrm>
              <a:off x="799644" y="1448101"/>
              <a:ext cx="7963356" cy="292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>
                <a:spcAft>
                  <a:spcPts val="0"/>
                </a:spcAft>
              </a:pPr>
              <a:r>
                <a:rPr lang="ru-RU" sz="1300" b="1" dirty="0">
                  <a:solidFill>
                    <a:srgbClr val="0050A8"/>
                  </a:solidFill>
                  <a:latin typeface="+mn-lt"/>
                  <a:ea typeface="MS Mincho"/>
                  <a:cs typeface="Times New Roman"/>
                </a:rPr>
                <a:t>Не чураться «малых дел»</a:t>
              </a:r>
            </a:p>
          </p:txBody>
        </p:sp>
        <p:sp>
          <p:nvSpPr>
            <p:cNvPr id="19" name="Прямоугольник с двумя скругленными противолежащими углами 18"/>
            <p:cNvSpPr/>
            <p:nvPr/>
          </p:nvSpPr>
          <p:spPr bwMode="auto">
            <a:xfrm>
              <a:off x="495750" y="1330414"/>
              <a:ext cx="8305350" cy="488861"/>
            </a:xfrm>
            <a:prstGeom prst="round2DiagRect">
              <a:avLst>
                <a:gd name="adj1" fmla="val 8848"/>
                <a:gd name="adj2" fmla="val 0"/>
              </a:avLst>
            </a:prstGeom>
            <a:noFill/>
            <a:ln w="19050">
              <a:solidFill>
                <a:schemeClr val="bg1">
                  <a:lumMod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uk-UA" dirty="0"/>
            </a:p>
          </p:txBody>
        </p:sp>
        <p:sp>
          <p:nvSpPr>
            <p:cNvPr id="20" name="Овал 19"/>
            <p:cNvSpPr/>
            <p:nvPr/>
          </p:nvSpPr>
          <p:spPr bwMode="auto">
            <a:xfrm>
              <a:off x="347064" y="1203530"/>
              <a:ext cx="432000" cy="432000"/>
            </a:xfrm>
            <a:prstGeom prst="ellipse">
              <a:avLst/>
            </a:prstGeom>
            <a:solidFill>
              <a:srgbClr val="0050A8"/>
            </a:solidFill>
            <a:ln w="19050">
              <a:solidFill>
                <a:schemeClr val="bg1"/>
              </a:solidFill>
            </a:ln>
            <a:effectLst>
              <a:outerShdw blurRad="38100" sx="101000" sy="101000" algn="ct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32000" tIns="108000" anchor="ctr"/>
            <a:lstStyle/>
            <a:p>
              <a:pPr marL="571500" indent="-571500" algn="ctr" fontAlgn="auto">
                <a:spcBef>
                  <a:spcPts val="0"/>
                </a:spcBef>
                <a:spcAft>
                  <a:spcPts val="0"/>
                </a:spcAft>
                <a:buClr>
                  <a:schemeClr val="bg1"/>
                </a:buClr>
                <a:buFont typeface="Wingdings" pitchFamily="2" charset="2"/>
                <a:buChar char="ü"/>
                <a:defRPr/>
              </a:pPr>
              <a:r>
                <a:rPr lang="ru-RU" sz="2000" b="1" dirty="0">
                  <a:solidFill>
                    <a:srgbClr val="C00000"/>
                  </a:solidFill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66649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Текст 7"/>
          <p:cNvSpPr>
            <a:spLocks noGrp="1"/>
          </p:cNvSpPr>
          <p:nvPr>
            <p:ph type="body" sz="quarter" idx="11"/>
          </p:nvPr>
        </p:nvSpPr>
        <p:spPr bwMode="auto">
          <a:xfrm>
            <a:off x="8489950" y="6464300"/>
            <a:ext cx="431800" cy="2159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fld id="{957C09CB-BC41-4E61-B923-67342A6913B1}" type="slidenum">
              <a:rPr kumimoji="0" lang="ru-RU" smtClean="0">
                <a:cs typeface="Arial" charset="0"/>
              </a:rPr>
              <a:pPr eaLnBrk="1" hangingPunct="1"/>
              <a:t>9</a:t>
            </a:fld>
            <a:endParaRPr kumimoji="0" lang="ru-RU" smtClean="0">
              <a:cs typeface="Arial" charset="0"/>
            </a:endParaRPr>
          </a:p>
        </p:txBody>
      </p:sp>
      <p:sp>
        <p:nvSpPr>
          <p:cNvPr id="32" name="Текст 6"/>
          <p:cNvSpPr txBox="1">
            <a:spLocks/>
          </p:cNvSpPr>
          <p:nvPr/>
        </p:nvSpPr>
        <p:spPr bwMode="auto">
          <a:xfrm>
            <a:off x="972000" y="108000"/>
            <a:ext cx="8496300" cy="51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z="1600" dirty="0" smtClean="0">
                <a:solidFill>
                  <a:srgbClr val="FFFFFF"/>
                </a:solidFill>
                <a:latin typeface="Myriad Pro" pitchFamily="34" charset="0"/>
                <a:ea typeface="ＭＳ Ｐゴシック"/>
                <a:cs typeface="ＭＳ Ｐゴシック"/>
              </a:rPr>
              <a:t>Что делать? </a:t>
            </a:r>
            <a:r>
              <a:rPr lang="ru-RU" sz="1600" smtClean="0">
                <a:solidFill>
                  <a:srgbClr val="FFFFFF"/>
                </a:solidFill>
                <a:latin typeface="Myriad Pro" pitchFamily="34" charset="0"/>
                <a:ea typeface="ＭＳ Ｐゴシック"/>
                <a:cs typeface="ＭＳ Ｐゴシック"/>
              </a:rPr>
              <a:t>Субъективный взгляд - 2</a:t>
            </a:r>
            <a:endParaRPr lang="uk-UA" sz="1600" dirty="0">
              <a:solidFill>
                <a:schemeClr val="bg1"/>
              </a:solidFill>
              <a:latin typeface="Myriad Pro" pitchFamily="34" charset="0"/>
              <a:cs typeface="Arial" pitchFamily="34" charset="0"/>
            </a:endParaRPr>
          </a:p>
        </p:txBody>
      </p:sp>
      <p:grpSp>
        <p:nvGrpSpPr>
          <p:cNvPr id="21" name="Группа 20"/>
          <p:cNvGrpSpPr/>
          <p:nvPr/>
        </p:nvGrpSpPr>
        <p:grpSpPr>
          <a:xfrm>
            <a:off x="347064" y="2165555"/>
            <a:ext cx="8454036" cy="2697809"/>
            <a:chOff x="347064" y="1260680"/>
            <a:chExt cx="8454036" cy="2697809"/>
          </a:xfrm>
        </p:grpSpPr>
        <p:sp>
          <p:nvSpPr>
            <p:cNvPr id="5" name="TextBox 4"/>
            <p:cNvSpPr txBox="1"/>
            <p:nvPr/>
          </p:nvSpPr>
          <p:spPr>
            <a:xfrm>
              <a:off x="799644" y="1505251"/>
              <a:ext cx="7963356" cy="292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>
                <a:spcAft>
                  <a:spcPts val="0"/>
                </a:spcAft>
              </a:pPr>
              <a:r>
                <a:rPr lang="ru-RU" sz="1300" b="1" dirty="0">
                  <a:solidFill>
                    <a:srgbClr val="0050A8"/>
                  </a:solidFill>
                  <a:latin typeface="+mn-lt"/>
                  <a:ea typeface="MS Mincho"/>
                  <a:cs typeface="Times New Roman"/>
                </a:rPr>
                <a:t>Разумеется, не становиться в позицию </a:t>
              </a:r>
              <a:r>
                <a:rPr lang="ru-RU" sz="1300" dirty="0">
                  <a:latin typeface="+mn-lt"/>
                  <a:ea typeface="MS Mincho"/>
                  <a:cs typeface="Times New Roman"/>
                </a:rPr>
                <a:t>«Чего изволите?» и не участвовать в коррупционных играх</a:t>
              </a:r>
            </a:p>
          </p:txBody>
        </p:sp>
        <p:sp>
          <p:nvSpPr>
            <p:cNvPr id="6" name="Прямоугольник с двумя скругленными противолежащими углами 5"/>
            <p:cNvSpPr/>
            <p:nvPr/>
          </p:nvSpPr>
          <p:spPr bwMode="auto">
            <a:xfrm>
              <a:off x="495750" y="1387564"/>
              <a:ext cx="8305350" cy="504000"/>
            </a:xfrm>
            <a:prstGeom prst="round2DiagRect">
              <a:avLst>
                <a:gd name="adj1" fmla="val 8848"/>
                <a:gd name="adj2" fmla="val 0"/>
              </a:avLst>
            </a:prstGeom>
            <a:noFill/>
            <a:ln w="19050">
              <a:solidFill>
                <a:schemeClr val="bg1">
                  <a:lumMod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uk-UA" dirty="0"/>
            </a:p>
          </p:txBody>
        </p:sp>
        <p:sp>
          <p:nvSpPr>
            <p:cNvPr id="7" name="Овал 6"/>
            <p:cNvSpPr/>
            <p:nvPr/>
          </p:nvSpPr>
          <p:spPr bwMode="auto">
            <a:xfrm>
              <a:off x="347064" y="1260680"/>
              <a:ext cx="432000" cy="432000"/>
            </a:xfrm>
            <a:prstGeom prst="ellipse">
              <a:avLst/>
            </a:prstGeom>
            <a:solidFill>
              <a:srgbClr val="0050A8"/>
            </a:solidFill>
            <a:ln w="19050">
              <a:solidFill>
                <a:schemeClr val="bg1"/>
              </a:solidFill>
            </a:ln>
            <a:effectLst>
              <a:outerShdw blurRad="38100" sx="101000" sy="101000" algn="ct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32000" tIns="108000" anchor="ctr"/>
            <a:lstStyle/>
            <a:p>
              <a:pPr marL="571500" indent="-571500" algn="ctr" fontAlgn="auto">
                <a:spcBef>
                  <a:spcPts val="0"/>
                </a:spcBef>
                <a:spcAft>
                  <a:spcPts val="0"/>
                </a:spcAft>
                <a:buClr>
                  <a:schemeClr val="bg1"/>
                </a:buClr>
                <a:buFont typeface="Wingdings" pitchFamily="2" charset="2"/>
                <a:buChar char="ü"/>
                <a:defRPr/>
              </a:pPr>
              <a:r>
                <a:rPr lang="ru-RU" sz="2000" b="1" dirty="0">
                  <a:solidFill>
                    <a:srgbClr val="C00000"/>
                  </a:solidFill>
                </a:rPr>
                <a:t> </a:t>
              </a:r>
            </a:p>
          </p:txBody>
        </p:sp>
        <p:grpSp>
          <p:nvGrpSpPr>
            <p:cNvPr id="8" name="Группа 7"/>
            <p:cNvGrpSpPr/>
            <p:nvPr/>
          </p:nvGrpSpPr>
          <p:grpSpPr>
            <a:xfrm>
              <a:off x="347064" y="2169144"/>
              <a:ext cx="8454036" cy="1789345"/>
              <a:chOff x="347064" y="2169144"/>
              <a:chExt cx="8454036" cy="1789345"/>
            </a:xfrm>
          </p:grpSpPr>
          <p:sp>
            <p:nvSpPr>
              <p:cNvPr id="10" name="TextBox 9"/>
              <p:cNvSpPr txBox="1"/>
              <p:nvPr/>
            </p:nvSpPr>
            <p:spPr>
              <a:xfrm>
                <a:off x="799644" y="2413715"/>
                <a:ext cx="7963356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>
                  <a:spcAft>
                    <a:spcPts val="0"/>
                  </a:spcAft>
                </a:pPr>
                <a:r>
                  <a:rPr lang="ru-RU" sz="1300" b="1" dirty="0">
                    <a:solidFill>
                      <a:srgbClr val="0050A8"/>
                    </a:solidFill>
                    <a:latin typeface="+mn-lt"/>
                    <a:ea typeface="MS Mincho"/>
                    <a:cs typeface="Times New Roman"/>
                  </a:rPr>
                  <a:t>Сочетать готовность к профессиональному диалогу с идейными оппонентами с бескомпромиссностью </a:t>
                </a:r>
                <a:r>
                  <a:rPr lang="ru-RU" sz="1300" dirty="0">
                    <a:latin typeface="+mn-lt"/>
                    <a:ea typeface="MS Mincho"/>
                    <a:cs typeface="Times New Roman"/>
                  </a:rPr>
                  <a:t>в том, что касается этических и профессиональных стандартов экспертной деятельности</a:t>
                </a:r>
              </a:p>
            </p:txBody>
          </p:sp>
          <p:sp>
            <p:nvSpPr>
              <p:cNvPr id="11" name="Прямоугольник с двумя скругленными противолежащими углами 10"/>
              <p:cNvSpPr/>
              <p:nvPr/>
            </p:nvSpPr>
            <p:spPr bwMode="auto">
              <a:xfrm>
                <a:off x="495750" y="2296028"/>
                <a:ext cx="8305350" cy="720000"/>
              </a:xfrm>
              <a:prstGeom prst="round2DiagRect">
                <a:avLst>
                  <a:gd name="adj1" fmla="val 8848"/>
                  <a:gd name="adj2" fmla="val 0"/>
                </a:avLst>
              </a:prstGeom>
              <a:noFill/>
              <a:ln w="19050">
                <a:solidFill>
                  <a:schemeClr val="bg1">
                    <a:lumMod val="65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 dirty="0"/>
              </a:p>
            </p:txBody>
          </p:sp>
          <p:sp>
            <p:nvSpPr>
              <p:cNvPr id="12" name="Овал 11"/>
              <p:cNvSpPr/>
              <p:nvPr/>
            </p:nvSpPr>
            <p:spPr bwMode="auto">
              <a:xfrm>
                <a:off x="347064" y="2169144"/>
                <a:ext cx="432000" cy="432000"/>
              </a:xfrm>
              <a:prstGeom prst="ellipse">
                <a:avLst/>
              </a:prstGeom>
              <a:solidFill>
                <a:srgbClr val="0050A8"/>
              </a:solidFill>
              <a:ln w="19050">
                <a:solidFill>
                  <a:schemeClr val="bg1"/>
                </a:solidFill>
              </a:ln>
              <a:effectLst>
                <a:outerShdw blurRad="38100" sx="101000" sy="101000" algn="ct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432000" tIns="108000" anchor="ctr"/>
              <a:lstStyle/>
              <a:p>
                <a:pPr marL="571500" indent="-571500" algn="ctr" fontAlgn="auto">
                  <a:spcBef>
                    <a:spcPts val="0"/>
                  </a:spcBef>
                  <a:spcAft>
                    <a:spcPts val="0"/>
                  </a:spcAft>
                  <a:buClr>
                    <a:schemeClr val="bg1"/>
                  </a:buClr>
                  <a:buFont typeface="Wingdings" pitchFamily="2" charset="2"/>
                  <a:buChar char="ü"/>
                  <a:defRPr/>
                </a:pPr>
                <a:r>
                  <a:rPr lang="ru-RU" sz="2000" b="1" dirty="0">
                    <a:solidFill>
                      <a:srgbClr val="C00000"/>
                    </a:solidFill>
                  </a:rPr>
                  <a:t> </a:t>
                </a:r>
              </a:p>
            </p:txBody>
          </p:sp>
          <p:grpSp>
            <p:nvGrpSpPr>
              <p:cNvPr id="3" name="Группа 2"/>
              <p:cNvGrpSpPr/>
              <p:nvPr/>
            </p:nvGrpSpPr>
            <p:grpSpPr>
              <a:xfrm>
                <a:off x="347064" y="3327605"/>
                <a:ext cx="8454036" cy="630884"/>
                <a:chOff x="347064" y="3984830"/>
                <a:chExt cx="8454036" cy="630884"/>
              </a:xfrm>
            </p:grpSpPr>
            <p:sp>
              <p:nvSpPr>
                <p:cNvPr id="14" name="TextBox 13"/>
                <p:cNvSpPr txBox="1"/>
                <p:nvPr/>
              </p:nvSpPr>
              <p:spPr>
                <a:xfrm>
                  <a:off x="799644" y="4229401"/>
                  <a:ext cx="7963356" cy="29238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lvl="0">
                    <a:spcAft>
                      <a:spcPts val="0"/>
                    </a:spcAft>
                  </a:pPr>
                  <a:r>
                    <a:rPr lang="ru-RU" sz="1300" b="1" dirty="0">
                      <a:solidFill>
                        <a:srgbClr val="0050A8"/>
                      </a:solidFill>
                      <a:latin typeface="+mn-lt"/>
                      <a:ea typeface="MS Mincho"/>
                      <a:cs typeface="Times New Roman"/>
                    </a:rPr>
                    <a:t>Участвовать в усилиях по самоорганизации профессионального сообщества</a:t>
                  </a:r>
                </a:p>
              </p:txBody>
            </p:sp>
            <p:sp>
              <p:nvSpPr>
                <p:cNvPr id="15" name="Прямоугольник с двумя скругленными противолежащими углами 14"/>
                <p:cNvSpPr/>
                <p:nvPr/>
              </p:nvSpPr>
              <p:spPr bwMode="auto">
                <a:xfrm>
                  <a:off x="495750" y="4111714"/>
                  <a:ext cx="8305350" cy="504000"/>
                </a:xfrm>
                <a:prstGeom prst="round2DiagRect">
                  <a:avLst>
                    <a:gd name="adj1" fmla="val 8848"/>
                    <a:gd name="adj2" fmla="val 0"/>
                  </a:avLst>
                </a:prstGeom>
                <a:noFill/>
                <a:ln w="19050">
                  <a:solidFill>
                    <a:schemeClr val="bg1">
                      <a:lumMod val="65000"/>
                    </a:schemeClr>
                  </a:solidFill>
                  <a:prstDash val="sysDot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uk-UA" dirty="0"/>
                </a:p>
              </p:txBody>
            </p:sp>
            <p:sp>
              <p:nvSpPr>
                <p:cNvPr id="16" name="Овал 15"/>
                <p:cNvSpPr/>
                <p:nvPr/>
              </p:nvSpPr>
              <p:spPr bwMode="auto">
                <a:xfrm>
                  <a:off x="347064" y="3984830"/>
                  <a:ext cx="432000" cy="432000"/>
                </a:xfrm>
                <a:prstGeom prst="ellipse">
                  <a:avLst/>
                </a:prstGeom>
                <a:solidFill>
                  <a:srgbClr val="0050A8"/>
                </a:solidFill>
                <a:ln w="19050">
                  <a:solidFill>
                    <a:schemeClr val="bg1"/>
                  </a:solidFill>
                </a:ln>
                <a:effectLst>
                  <a:outerShdw blurRad="38100" sx="101000" sy="101000" algn="ctr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432000" tIns="108000" anchor="ctr"/>
                <a:lstStyle/>
                <a:p>
                  <a:pPr marL="571500" indent="-571500" algn="ctr" fontAlgn="auto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bg1"/>
                    </a:buClr>
                    <a:buFont typeface="Wingdings" pitchFamily="2" charset="2"/>
                    <a:buChar char="ü"/>
                    <a:defRPr/>
                  </a:pPr>
                  <a:r>
                    <a:rPr lang="ru-RU" sz="2000" b="1" dirty="0">
                      <a:solidFill>
                        <a:srgbClr val="C00000"/>
                      </a:solidFill>
                    </a:rPr>
                    <a:t> </a:t>
                  </a: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026451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B0F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1_Тема Office">
  <a:themeElements>
    <a:clrScheme name="Вышка">
      <a:dk1>
        <a:srgbClr val="000000"/>
      </a:dk1>
      <a:lt1>
        <a:srgbClr val="FFFFFF"/>
      </a:lt1>
      <a:dk2>
        <a:srgbClr val="606060"/>
      </a:dk2>
      <a:lt2>
        <a:srgbClr val="BFBFBF"/>
      </a:lt2>
      <a:accent1>
        <a:srgbClr val="BBE0E3"/>
      </a:accent1>
      <a:accent2>
        <a:srgbClr val="333399"/>
      </a:accent2>
      <a:accent3>
        <a:srgbClr val="00B0F0"/>
      </a:accent3>
      <a:accent4>
        <a:srgbClr val="0070C0"/>
      </a:accent4>
      <a:accent5>
        <a:srgbClr val="CCCCFF"/>
      </a:accent5>
      <a:accent6>
        <a:srgbClr val="CCECFF"/>
      </a:accent6>
      <a:hlink>
        <a:srgbClr val="FF0000"/>
      </a:hlink>
      <a:folHlink>
        <a:srgbClr val="A50021"/>
      </a:folHlink>
    </a:clrScheme>
    <a:fontScheme name="Тема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8366</TotalTime>
  <Words>1204</Words>
  <Application>Microsoft Office PowerPoint</Application>
  <PresentationFormat>Экран (4:3)</PresentationFormat>
  <Paragraphs>253</Paragraphs>
  <Slides>10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10</vt:i4>
      </vt:variant>
    </vt:vector>
  </HeadingPairs>
  <TitlesOfParts>
    <vt:vector size="12" baseType="lpstr">
      <vt:lpstr>Тема Office</vt:lpstr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DNA Project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DNA7 X86</dc:creator>
  <cp:lastModifiedBy>Пользователь Windows</cp:lastModifiedBy>
  <cp:revision>1201</cp:revision>
  <cp:lastPrinted>2013-02-28T11:13:10Z</cp:lastPrinted>
  <dcterms:created xsi:type="dcterms:W3CDTF">2012-03-10T12:53:28Z</dcterms:created>
  <dcterms:modified xsi:type="dcterms:W3CDTF">2015-06-03T16:27:19Z</dcterms:modified>
</cp:coreProperties>
</file>