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6"/>
  </p:notesMasterIdLst>
  <p:handoutMasterIdLst>
    <p:handoutMasterId r:id="rId17"/>
  </p:handoutMasterIdLst>
  <p:sldIdLst>
    <p:sldId id="256" r:id="rId5"/>
    <p:sldId id="260" r:id="rId6"/>
    <p:sldId id="261" r:id="rId7"/>
    <p:sldId id="262" r:id="rId8"/>
    <p:sldId id="264" r:id="rId9"/>
    <p:sldId id="272" r:id="rId10"/>
    <p:sldId id="271" r:id="rId11"/>
    <p:sldId id="265" r:id="rId12"/>
    <p:sldId id="266" r:id="rId13"/>
    <p:sldId id="267" r:id="rId14"/>
    <p:sldId id="270" r:id="rId1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4B"/>
    <a:srgbClr val="1EDBF4"/>
    <a:srgbClr val="334B33"/>
    <a:srgbClr val="4ADF21"/>
    <a:srgbClr val="0EF255"/>
    <a:srgbClr val="6AF10F"/>
    <a:srgbClr val="333333"/>
    <a:srgbClr val="4B4B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956" autoAdjust="0"/>
  </p:normalViewPr>
  <p:slideViewPr>
    <p:cSldViewPr>
      <p:cViewPr>
        <p:scale>
          <a:sx n="86" d="100"/>
          <a:sy n="86" d="100"/>
        </p:scale>
        <p:origin x="-233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7" d="100"/>
          <a:sy n="67" d="100"/>
        </p:scale>
        <p:origin x="-3276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hml1.ru\Agency\&#1057;&#1057;&#1055;&#1050;&#1059;\&#1044;&#1048;&#1055;&#1057;&#1052;\&#1059;&#1052;&#1040;&#1057;&#1055;\&#1059;&#1087;&#1088;&#1072;&#1074;&#1083;&#1077;&#1085;&#1080;&#1077;%20&#1084;&#1072;&#1088;&#1082;&#1077;&#1090;&#1080;&#1085;&#1075;&#1072;\&#1057;&#1058;&#1040;&#1053;&#1044;&#1040;&#1056;&#1058;&#1053;&#1067;&#1045;%20&#1043;&#1056;&#1040;&#1060;&#1048;&#1050;&#1048;%20&#1044;&#1051;&#1071;%20&#1054;&#1058;&#1063;&#1045;&#1058;&#1054;&#1042;\&#1056;&#1077;&#1075;&#1091;&#1083;&#1103;&#1088;&#1085;&#1072;&#1103;%20&#1089;&#1090;&#1072;&#1090;&#1080;&#1089;&#1090;&#1080;&#1082;&#1072;%20&#1076;&#1083;&#1103;%20&#1086;&#1090;&#1095;&#1077;&#1090;&#1086;&#1074;\&#1056;&#1099;&#1085;&#1086;&#1082;%20&#1080;&#1087;&#1086;&#1090;&#1077;&#1082;&#1080;%20&#1062;&#1041;_&#1082;&#1074;&#1072;&#1088;&#1090;&#1072;&#1083;&#1100;&#1085;&#1099;&#1081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hml1.ru\Agency\&#1057;&#1057;&#1055;&#1050;&#1059;\&#1044;&#1048;&#1055;&#1057;&#1052;\&#1059;&#1052;&#1040;&#1057;&#1055;\&#1059;&#1087;&#1088;&#1072;&#1074;&#1083;&#1077;&#1085;&#1080;&#1077;%20&#1084;&#1072;&#1088;&#1082;&#1077;&#1090;&#1080;&#1085;&#1075;&#1072;\&#1057;&#1058;&#1040;&#1053;&#1044;&#1040;&#1056;&#1058;&#1053;&#1067;&#1045;%20&#1043;&#1056;&#1040;&#1060;&#1048;&#1050;&#1048;%20&#1044;&#1051;&#1071;%20&#1054;&#1058;&#1063;&#1045;&#1058;&#1054;&#1042;\&#1056;&#1077;&#1075;&#1091;&#1083;&#1103;&#1088;&#1085;&#1072;&#1103;%20&#1089;&#1090;&#1072;&#1090;&#1080;&#1089;&#1090;&#1080;&#1082;&#1072;%20&#1076;&#1083;&#1103;%20&#1086;&#1090;&#1095;&#1077;&#1090;&#1086;&#1074;\&#1056;&#1099;&#1085;&#1086;&#1082;%20&#1080;&#1087;&#1086;&#1090;&#1077;&#1082;&#1080;%20&#1062;&#1041;_&#1082;&#1074;&#1072;&#1088;&#1090;&#1072;&#1083;&#1100;&#1085;&#1099;&#108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213326436385399E-2"/>
          <c:y val="0.10631920453150499"/>
          <c:w val="0.88059413460256197"/>
          <c:h val="0.5578716083308380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'выдача полугодие_год'!$C$47</c:f>
              <c:strCache>
                <c:ptCount val="1"/>
                <c:pt idx="0">
                  <c:v>Объем выданных ИЖК, млрд руб.</c:v>
                </c:pt>
              </c:strCache>
            </c:strRef>
          </c:tx>
          <c:spPr>
            <a:solidFill>
              <a:srgbClr val="3077B8"/>
            </a:solidFill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smtClean="0"/>
                      <a:t>1 032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5.965697240865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'выдача полугодие_год'!$A$48:$A$57</c:f>
              <c:strCache>
                <c:ptCount val="10"/>
                <c:pt idx="0">
                  <c:v>2005 год</c:v>
                </c:pt>
                <c:pt idx="1">
                  <c:v>2006 год</c:v>
                </c:pt>
                <c:pt idx="2">
                  <c:v>2007 год</c:v>
                </c:pt>
                <c:pt idx="3">
                  <c:v>2008 год</c:v>
                </c:pt>
                <c:pt idx="4">
                  <c:v>2009 год</c:v>
                </c:pt>
                <c:pt idx="5">
                  <c:v>2010 год</c:v>
                </c:pt>
                <c:pt idx="6">
                  <c:v>2011 год</c:v>
                </c:pt>
                <c:pt idx="7">
                  <c:v>2012 год</c:v>
                </c:pt>
                <c:pt idx="8">
                  <c:v>2013 год</c:v>
                </c:pt>
                <c:pt idx="9">
                  <c:v>2014 год</c:v>
                </c:pt>
              </c:strCache>
            </c:strRef>
          </c:cat>
          <c:val>
            <c:numRef>
              <c:f>'выдача полугодие_год'!$C$48:$C$57</c:f>
              <c:numCache>
                <c:formatCode>#,##0</c:formatCode>
                <c:ptCount val="10"/>
                <c:pt idx="0" formatCode="0">
                  <c:v>56.341000000000001</c:v>
                </c:pt>
                <c:pt idx="1">
                  <c:v>263.56099999999992</c:v>
                </c:pt>
                <c:pt idx="2">
                  <c:v>556.48900000000003</c:v>
                </c:pt>
                <c:pt idx="3">
                  <c:v>655.80799999999977</c:v>
                </c:pt>
                <c:pt idx="4">
                  <c:v>152.501</c:v>
                </c:pt>
                <c:pt idx="5">
                  <c:v>380.06099999999992</c:v>
                </c:pt>
                <c:pt idx="6">
                  <c:v>716.94399999999996</c:v>
                </c:pt>
                <c:pt idx="7">
                  <c:v>1031.316</c:v>
                </c:pt>
                <c:pt idx="8">
                  <c:v>1353.624</c:v>
                </c:pt>
                <c:pt idx="9">
                  <c:v>1764.126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79843712"/>
        <c:axId val="79845248"/>
      </c:barChart>
      <c:lineChart>
        <c:grouping val="standard"/>
        <c:varyColors val="0"/>
        <c:ser>
          <c:idx val="0"/>
          <c:order val="1"/>
          <c:tx>
            <c:strRef>
              <c:f>'выдача полугодие_год'!$D$47</c:f>
              <c:strCache>
                <c:ptCount val="1"/>
                <c:pt idx="0">
                  <c:v>Доля сделок секьюритизации, %</c:v>
                </c:pt>
              </c:strCache>
            </c:strRef>
          </c:tx>
          <c:spPr>
            <a:ln w="22225">
              <a:solidFill>
                <a:srgbClr val="003864"/>
              </a:solidFill>
            </a:ln>
          </c:spPr>
          <c:marker>
            <c:symbol val="circle"/>
            <c:size val="5"/>
            <c:spPr>
              <a:solidFill>
                <a:schemeClr val="bg1">
                  <a:lumMod val="95000"/>
                </a:schemeClr>
              </a:solidFill>
              <a:ln>
                <a:solidFill>
                  <a:srgbClr val="003864"/>
                </a:solidFill>
              </a:ln>
            </c:spPr>
          </c:marker>
          <c:dLbls>
            <c:dLbl>
              <c:idx val="0"/>
              <c:layout>
                <c:manualLayout>
                  <c:x val="-5.8726515472991E-2"/>
                  <c:y val="1.4682896181601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6790387728480101E-2"/>
                  <c:y val="2.064882829243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1183676169923E-2"/>
                  <c:y val="-3.60414838440488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'выдача полугодие_год'!$A$48:$A$57</c:f>
              <c:strCache>
                <c:ptCount val="10"/>
                <c:pt idx="0">
                  <c:v>2005 год</c:v>
                </c:pt>
                <c:pt idx="1">
                  <c:v>2006 год</c:v>
                </c:pt>
                <c:pt idx="2">
                  <c:v>2007 год</c:v>
                </c:pt>
                <c:pt idx="3">
                  <c:v>2008 год</c:v>
                </c:pt>
                <c:pt idx="4">
                  <c:v>2009 год</c:v>
                </c:pt>
                <c:pt idx="5">
                  <c:v>2010 год</c:v>
                </c:pt>
                <c:pt idx="6">
                  <c:v>2011 год</c:v>
                </c:pt>
                <c:pt idx="7">
                  <c:v>2012 год</c:v>
                </c:pt>
                <c:pt idx="8">
                  <c:v>2013 год</c:v>
                </c:pt>
                <c:pt idx="9">
                  <c:v>2014 год</c:v>
                </c:pt>
              </c:strCache>
            </c:strRef>
          </c:cat>
          <c:val>
            <c:numRef>
              <c:f>'выдача полугодие_год'!$D$48:$D$57</c:f>
              <c:numCache>
                <c:formatCode>0.0%</c:formatCode>
                <c:ptCount val="10"/>
                <c:pt idx="0">
                  <c:v>0</c:v>
                </c:pt>
                <c:pt idx="1">
                  <c:v>5.7000000000000002E-2</c:v>
                </c:pt>
                <c:pt idx="2">
                  <c:v>5.6000000000000001E-2</c:v>
                </c:pt>
                <c:pt idx="3">
                  <c:v>6.4000000000000001E-2</c:v>
                </c:pt>
                <c:pt idx="4">
                  <c:v>0.20799999999999999</c:v>
                </c:pt>
                <c:pt idx="5">
                  <c:v>3.5999999999999997E-2</c:v>
                </c:pt>
                <c:pt idx="6">
                  <c:v>6.5000000000000002E-2</c:v>
                </c:pt>
                <c:pt idx="7">
                  <c:v>6.6000000000000003E-2</c:v>
                </c:pt>
                <c:pt idx="8">
                  <c:v>0.104</c:v>
                </c:pt>
                <c:pt idx="9">
                  <c:v>0.13100000000000001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'выдача полугодие_год'!$E$47</c:f>
              <c:strCache>
                <c:ptCount val="1"/>
                <c:pt idx="0">
                  <c:v>Доля Госбанков (Сбербанк, ВТБ, ГПБ, Банк Москвы, РСХБ, Связь банк), %</c:v>
                </c:pt>
              </c:strCache>
            </c:strRef>
          </c:tx>
          <c:spPr>
            <a:ln w="22225">
              <a:solidFill>
                <a:srgbClr val="D34B32"/>
              </a:solidFill>
            </a:ln>
          </c:spPr>
          <c:marker>
            <c:symbol val="circle"/>
            <c:size val="5"/>
            <c:spPr>
              <a:solidFill>
                <a:schemeClr val="bg1">
                  <a:lumMod val="95000"/>
                </a:schemeClr>
              </a:solidFill>
              <a:ln>
                <a:solidFill>
                  <a:srgbClr val="D34B32"/>
                </a:solidFill>
              </a:ln>
            </c:spPr>
          </c:marker>
          <c:dLbls>
            <c:dLbl>
              <c:idx val="9"/>
              <c:layout>
                <c:manualLayout>
                  <c:x val="-3.3908246499127701E-2"/>
                  <c:y val="-3.30426817453187E-2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'выдача полугодие_год'!$A$48:$A$57</c:f>
              <c:strCache>
                <c:ptCount val="10"/>
                <c:pt idx="0">
                  <c:v>2005 год</c:v>
                </c:pt>
                <c:pt idx="1">
                  <c:v>2006 год</c:v>
                </c:pt>
                <c:pt idx="2">
                  <c:v>2007 год</c:v>
                </c:pt>
                <c:pt idx="3">
                  <c:v>2008 год</c:v>
                </c:pt>
                <c:pt idx="4">
                  <c:v>2009 год</c:v>
                </c:pt>
                <c:pt idx="5">
                  <c:v>2010 год</c:v>
                </c:pt>
                <c:pt idx="6">
                  <c:v>2011 год</c:v>
                </c:pt>
                <c:pt idx="7">
                  <c:v>2012 год</c:v>
                </c:pt>
                <c:pt idx="8">
                  <c:v>2013 год</c:v>
                </c:pt>
                <c:pt idx="9">
                  <c:v>2014 год</c:v>
                </c:pt>
              </c:strCache>
            </c:strRef>
          </c:cat>
          <c:val>
            <c:numRef>
              <c:f>'выдача полугодие_год'!$E$48:$E$57</c:f>
              <c:numCache>
                <c:formatCode>0.0%</c:formatCode>
                <c:ptCount val="10"/>
                <c:pt idx="0">
                  <c:v>0.68</c:v>
                </c:pt>
                <c:pt idx="1">
                  <c:v>0.56999999999999995</c:v>
                </c:pt>
                <c:pt idx="2">
                  <c:v>0.46</c:v>
                </c:pt>
                <c:pt idx="3">
                  <c:v>0.6</c:v>
                </c:pt>
                <c:pt idx="4">
                  <c:v>0.78</c:v>
                </c:pt>
                <c:pt idx="5">
                  <c:v>0.65</c:v>
                </c:pt>
                <c:pt idx="6">
                  <c:v>0.66</c:v>
                </c:pt>
                <c:pt idx="7">
                  <c:v>0.68</c:v>
                </c:pt>
                <c:pt idx="8">
                  <c:v>0.76</c:v>
                </c:pt>
                <c:pt idx="9">
                  <c:v>0.82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860864"/>
        <c:axId val="79846784"/>
      </c:lineChart>
      <c:catAx>
        <c:axId val="7984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crossAx val="79845248"/>
        <c:crosses val="autoZero"/>
        <c:auto val="1"/>
        <c:lblAlgn val="ctr"/>
        <c:lblOffset val="300"/>
        <c:tickLblSkip val="1"/>
        <c:tickMarkSkip val="7"/>
        <c:noMultiLvlLbl val="0"/>
      </c:catAx>
      <c:valAx>
        <c:axId val="79845248"/>
        <c:scaling>
          <c:orientation val="minMax"/>
          <c:max val="2500"/>
          <c:min val="0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  <a:prstDash val="dash"/>
            </a:ln>
          </c:spPr>
        </c:majorGridlines>
        <c:numFmt formatCode="0" sourceLinked="1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crossAx val="79843712"/>
        <c:crosses val="autoZero"/>
        <c:crossBetween val="between"/>
        <c:majorUnit val="500"/>
      </c:valAx>
      <c:valAx>
        <c:axId val="79846784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crossAx val="79860864"/>
        <c:crosses val="max"/>
        <c:crossBetween val="between"/>
      </c:valAx>
      <c:catAx>
        <c:axId val="79860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846784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8.8030300482004002E-3"/>
          <c:y val="0.77161047387868797"/>
          <c:w val="0.98062866355653699"/>
          <c:h val="0.19857549991314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solidFill>
            <a:srgbClr val="000000"/>
          </a:solidFill>
          <a:latin typeface="+mn-lt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432475906312399E-2"/>
          <c:y val="3.83720684302803E-2"/>
          <c:w val="0.88627022916894804"/>
          <c:h val="0.73382419549813505"/>
        </c:manualLayout>
      </c:layout>
      <c:lineChart>
        <c:grouping val="standard"/>
        <c:varyColors val="0"/>
        <c:ser>
          <c:idx val="0"/>
          <c:order val="0"/>
          <c:tx>
            <c:strRef>
              <c:f>'динамика ставки'!$C$42</c:f>
              <c:strCache>
                <c:ptCount val="1"/>
                <c:pt idx="0">
                  <c:v>Ставка в рублях, %</c:v>
                </c:pt>
              </c:strCache>
            </c:strRef>
          </c:tx>
          <c:spPr>
            <a:ln w="22225">
              <a:solidFill>
                <a:srgbClr val="3077B8"/>
              </a:solidFill>
            </a:ln>
          </c:spPr>
          <c:marker>
            <c:symbol val="circle"/>
            <c:size val="5"/>
            <c:spPr>
              <a:solidFill>
                <a:schemeClr val="bg1">
                  <a:lumMod val="95000"/>
                </a:schemeClr>
              </a:solidFill>
              <a:ln>
                <a:solidFill>
                  <a:srgbClr val="3077B8"/>
                </a:solidFill>
              </a:ln>
            </c:spPr>
          </c:marker>
          <c:dLbls>
            <c:dLbl>
              <c:idx val="0"/>
              <c:layout>
                <c:manualLayout>
                  <c:x val="-5.0975035363340901E-2"/>
                  <c:y val="3.041284774452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7486483561770199E-2"/>
                  <c:y val="-3.65232324059122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9783778486510097E-2"/>
                  <c:y val="5.76627537411393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9513510373110199E-2"/>
                  <c:y val="4.022090445464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1891886370304396E-3"/>
                  <c:y val="-2.60581228340176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9513510373110299E-2"/>
                  <c:y val="4.37092743119463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'динамика ставки'!$B$43:$B$52</c:f>
              <c:strCache>
                <c:ptCount val="10"/>
                <c:pt idx="0">
                  <c:v>2005 год</c:v>
                </c:pt>
                <c:pt idx="1">
                  <c:v>2006 год</c:v>
                </c:pt>
                <c:pt idx="2">
                  <c:v>2007 год</c:v>
                </c:pt>
                <c:pt idx="3">
                  <c:v>2008 год</c:v>
                </c:pt>
                <c:pt idx="4">
                  <c:v>2009 год</c:v>
                </c:pt>
                <c:pt idx="5">
                  <c:v>2010 год</c:v>
                </c:pt>
                <c:pt idx="6">
                  <c:v>2011 год</c:v>
                </c:pt>
                <c:pt idx="7">
                  <c:v>2012 год</c:v>
                </c:pt>
                <c:pt idx="8">
                  <c:v>2013 год</c:v>
                </c:pt>
                <c:pt idx="9">
                  <c:v>2014 год</c:v>
                </c:pt>
              </c:strCache>
            </c:strRef>
          </c:cat>
          <c:val>
            <c:numRef>
              <c:f>'динамика ставки'!$C$43:$C$52</c:f>
              <c:numCache>
                <c:formatCode>0.0%</c:formatCode>
                <c:ptCount val="10"/>
                <c:pt idx="0">
                  <c:v>0.14899999999999999</c:v>
                </c:pt>
                <c:pt idx="1">
                  <c:v>0.13700000000000001</c:v>
                </c:pt>
                <c:pt idx="2">
                  <c:v>0.126</c:v>
                </c:pt>
                <c:pt idx="3">
                  <c:v>0.129</c:v>
                </c:pt>
                <c:pt idx="4">
                  <c:v>0.14299999999999999</c:v>
                </c:pt>
                <c:pt idx="5">
                  <c:v>0.13100000000000001</c:v>
                </c:pt>
                <c:pt idx="6">
                  <c:v>0.11899999999999999</c:v>
                </c:pt>
                <c:pt idx="7">
                  <c:v>0.123</c:v>
                </c:pt>
                <c:pt idx="8">
                  <c:v>0.124</c:v>
                </c:pt>
                <c:pt idx="9">
                  <c:v>0.1245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'динамика ставки'!$D$42</c:f>
              <c:strCache>
                <c:ptCount val="1"/>
                <c:pt idx="0">
                  <c:v>Доходность 5-летних ОФЗ, %</c:v>
                </c:pt>
              </c:strCache>
            </c:strRef>
          </c:tx>
          <c:spPr>
            <a:ln>
              <a:solidFill>
                <a:srgbClr val="003864"/>
              </a:solidFill>
              <a:prstDash val="dash"/>
            </a:ln>
          </c:spPr>
          <c:marker>
            <c:symbol val="circle"/>
            <c:size val="5"/>
            <c:spPr>
              <a:solidFill>
                <a:schemeClr val="bg1">
                  <a:lumMod val="95000"/>
                </a:schemeClr>
              </a:solidFill>
              <a:ln>
                <a:solidFill>
                  <a:srgbClr val="003864"/>
                </a:solidFill>
              </a:ln>
            </c:spPr>
          </c:marker>
          <c:dLbls>
            <c:dLbl>
              <c:idx val="3"/>
              <c:layout>
                <c:manualLayout>
                  <c:x val="-3.5878374560717803E-2"/>
                  <c:y val="4.14514946136535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5486006590973894E-2"/>
                  <c:y val="-5.8811475768726302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35812392443883E-2"/>
                  <c:y val="3.81273972107944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1689186881337998E-2"/>
                  <c:y val="2.81551050022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9583792340520101E-2"/>
                  <c:y val="-4.82991352635434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'динамика ставки'!$B$43:$B$52</c:f>
              <c:strCache>
                <c:ptCount val="10"/>
                <c:pt idx="0">
                  <c:v>2005 год</c:v>
                </c:pt>
                <c:pt idx="1">
                  <c:v>2006 год</c:v>
                </c:pt>
                <c:pt idx="2">
                  <c:v>2007 год</c:v>
                </c:pt>
                <c:pt idx="3">
                  <c:v>2008 год</c:v>
                </c:pt>
                <c:pt idx="4">
                  <c:v>2009 год</c:v>
                </c:pt>
                <c:pt idx="5">
                  <c:v>2010 год</c:v>
                </c:pt>
                <c:pt idx="6">
                  <c:v>2011 год</c:v>
                </c:pt>
                <c:pt idx="7">
                  <c:v>2012 год</c:v>
                </c:pt>
                <c:pt idx="8">
                  <c:v>2013 год</c:v>
                </c:pt>
                <c:pt idx="9">
                  <c:v>2014 год</c:v>
                </c:pt>
              </c:strCache>
            </c:strRef>
          </c:cat>
          <c:val>
            <c:numRef>
              <c:f>'динамика ставки'!$D$43:$D$52</c:f>
              <c:numCache>
                <c:formatCode>0.0%</c:formatCode>
                <c:ptCount val="10"/>
                <c:pt idx="0">
                  <c:v>7.3999999999999996E-2</c:v>
                </c:pt>
                <c:pt idx="1">
                  <c:v>6.5100000000000005E-2</c:v>
                </c:pt>
                <c:pt idx="2">
                  <c:v>6.2100000000000002E-2</c:v>
                </c:pt>
                <c:pt idx="3">
                  <c:v>7.3400000000000007E-2</c:v>
                </c:pt>
                <c:pt idx="4">
                  <c:v>0.107</c:v>
                </c:pt>
                <c:pt idx="5">
                  <c:v>6.7900000000000002E-2</c:v>
                </c:pt>
                <c:pt idx="6">
                  <c:v>7.6999999999999999E-2</c:v>
                </c:pt>
                <c:pt idx="7">
                  <c:v>7.5600000000000001E-2</c:v>
                </c:pt>
                <c:pt idx="8">
                  <c:v>6.6699999999999995E-2</c:v>
                </c:pt>
                <c:pt idx="9">
                  <c:v>9.2700000000000005E-2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083392"/>
        <c:axId val="81109760"/>
      </c:lineChart>
      <c:catAx>
        <c:axId val="81083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crossAx val="81109760"/>
        <c:crosses val="autoZero"/>
        <c:auto val="1"/>
        <c:lblAlgn val="ctr"/>
        <c:lblOffset val="100"/>
        <c:noMultiLvlLbl val="0"/>
      </c:catAx>
      <c:valAx>
        <c:axId val="81109760"/>
        <c:scaling>
          <c:orientation val="minMax"/>
          <c:max val="0.15"/>
          <c:min val="0.04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0.0%" sourceLinked="1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crossAx val="81083392"/>
        <c:crosses val="autoZero"/>
        <c:crossBetween val="between"/>
        <c:majorUnit val="0.01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+mn-lt"/>
          <a:ea typeface="Verdana" pitchFamily="34" charset="0"/>
          <a:cs typeface="Verdana" pitchFamily="34" charset="0"/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5A159-E876-41BF-8410-4CB5C09766A1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22C6D-EA93-4E7F-8978-9ED5DA169B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78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5383E-A89F-46FA-95AB-DA40278FDD04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39838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D61DC-7344-4F40-A2AD-483F56E49A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96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0%D0%BF%D0%B8%D1%82%D0%B0%D0%BB%D0%B8%D0%B7%D0%BC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0%D0%BF%D0%B8%D1%82%D0%B0%D0%BB%D0%B8%D0%B7%D0%BC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D61DC-7344-4F40-A2AD-483F56E49A5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581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1754 год — точка отсчета: по инициативе графа Петра</a:t>
            </a:r>
            <a:r>
              <a:rPr lang="ru-RU" baseline="0" dirty="0" smtClean="0"/>
              <a:t> </a:t>
            </a:r>
            <a:r>
              <a:rPr lang="ru-RU" dirty="0" smtClean="0"/>
              <a:t>Ивановича</a:t>
            </a:r>
            <a:r>
              <a:rPr lang="ru-RU" baseline="0" dirty="0" smtClean="0"/>
              <a:t> </a:t>
            </a:r>
            <a:r>
              <a:rPr lang="ru-RU" dirty="0" smtClean="0"/>
              <a:t>Шувалова появились первые государственные кредитные учреждения — дворянские банки.</a:t>
            </a:r>
            <a:r>
              <a:rPr lang="ru-RU" baseline="30000" dirty="0" smtClean="0"/>
              <a:t>[12]</a:t>
            </a:r>
            <a:endParaRPr lang="ru-RU" dirty="0" smtClean="0"/>
          </a:p>
          <a:p>
            <a:r>
              <a:rPr lang="ru-RU" dirty="0" smtClean="0"/>
              <a:t>1860-е гг. — возникли новые ипотечные учреждения, основанные на </a:t>
            </a:r>
            <a:r>
              <a:rPr lang="ru-RU" dirty="0" smtClean="0">
                <a:hlinkClick r:id="rId3"/>
              </a:rPr>
              <a:t>капиталистических принципах функционирования</a:t>
            </a:r>
          </a:p>
          <a:p>
            <a:r>
              <a:rPr lang="ru-RU" dirty="0" smtClean="0"/>
              <a:t>конец 1880-х гг. — сложилась система ипотечного кредита, просуществовавшая до 1917 г.</a:t>
            </a:r>
          </a:p>
          <a:p>
            <a:endParaRPr lang="ru-RU" dirty="0" smtClean="0"/>
          </a:p>
          <a:p>
            <a:r>
              <a:rPr lang="ru-RU" dirty="0" smtClean="0"/>
              <a:t>1992 год — принят закон «О залоге»</a:t>
            </a:r>
            <a:r>
              <a:rPr lang="ru-RU" baseline="30000" dirty="0" smtClean="0"/>
              <a:t>[</a:t>
            </a:r>
            <a:endParaRPr lang="ru-RU" dirty="0" smtClean="0"/>
          </a:p>
          <a:p>
            <a:r>
              <a:rPr lang="ru-RU" dirty="0" smtClean="0"/>
              <a:t>1993</a:t>
            </a:r>
            <a:r>
              <a:rPr lang="ru-RU" baseline="0" dirty="0" smtClean="0"/>
              <a:t> год</a:t>
            </a:r>
            <a:r>
              <a:rPr lang="ru-RU" dirty="0" smtClean="0"/>
              <a:t> —Указы Президента РФ от 24 декабря 1993 г. № 2281 «О разработке и внедрении внебюджетных форм инвестирования жилищного строительства»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1994 год - 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Указ от 10 июня 1994 г. № 1180 "О жилищных кредитах»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1996 - постановлением Правительства Российской Федерации от 26 августа 1996 года № 1010 для выполнения задач по формированию и развитию системы ипотечного жилищного кредитования в России в рамках федеральной целевой программы «Свой дом».</a:t>
            </a:r>
            <a:r>
              <a:rPr lang="ru-RU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[15]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1997 год — в сентябре Было создано открытое акционерное общество «Агентство по ипотечному жилищному кредитованию»</a:t>
            </a:r>
          </a:p>
          <a:p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C7BF3-ADD0-4232-A702-67C0E02BD0D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722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1754 год — точка отсчета: по инициативе графа Петра</a:t>
            </a:r>
            <a:r>
              <a:rPr lang="ru-RU" baseline="0" dirty="0" smtClean="0"/>
              <a:t> </a:t>
            </a:r>
            <a:r>
              <a:rPr lang="ru-RU" dirty="0" smtClean="0"/>
              <a:t>Ивановича</a:t>
            </a:r>
            <a:r>
              <a:rPr lang="ru-RU" baseline="0" dirty="0" smtClean="0"/>
              <a:t> </a:t>
            </a:r>
            <a:r>
              <a:rPr lang="ru-RU" dirty="0" smtClean="0"/>
              <a:t>Шувалова появились первые государственные кредитные учреждения — дворянские банки.</a:t>
            </a:r>
            <a:r>
              <a:rPr lang="ru-RU" baseline="30000" dirty="0" smtClean="0"/>
              <a:t>[12]</a:t>
            </a:r>
            <a:endParaRPr lang="ru-RU" dirty="0" smtClean="0"/>
          </a:p>
          <a:p>
            <a:r>
              <a:rPr lang="ru-RU" dirty="0" smtClean="0"/>
              <a:t>1860-е гг. — возникли новые ипотечные учреждения, основанные на </a:t>
            </a:r>
            <a:r>
              <a:rPr lang="ru-RU" dirty="0" smtClean="0">
                <a:hlinkClick r:id="rId3"/>
              </a:rPr>
              <a:t>капиталистических принципах функционирования</a:t>
            </a:r>
          </a:p>
          <a:p>
            <a:r>
              <a:rPr lang="ru-RU" dirty="0" smtClean="0"/>
              <a:t>конец 1880-х гг. — сложилась система ипотечного кредита, просуществовавшая до 1917 г.</a:t>
            </a:r>
          </a:p>
          <a:p>
            <a:endParaRPr lang="ru-RU" dirty="0" smtClean="0"/>
          </a:p>
          <a:p>
            <a:r>
              <a:rPr lang="ru-RU" dirty="0" smtClean="0"/>
              <a:t>1992 год — принят закон «О залоге»</a:t>
            </a:r>
            <a:r>
              <a:rPr lang="ru-RU" baseline="30000" dirty="0" smtClean="0"/>
              <a:t>[</a:t>
            </a:r>
            <a:endParaRPr lang="ru-RU" dirty="0" smtClean="0"/>
          </a:p>
          <a:p>
            <a:r>
              <a:rPr lang="ru-RU" dirty="0" smtClean="0"/>
              <a:t>1993</a:t>
            </a:r>
            <a:r>
              <a:rPr lang="ru-RU" baseline="0" dirty="0" smtClean="0"/>
              <a:t> год</a:t>
            </a:r>
            <a:r>
              <a:rPr lang="ru-RU" dirty="0" smtClean="0"/>
              <a:t> —Указы Президента РФ от 24 декабря 1993 г. № 2281 «О разработке и внедрении внебюджетных форм инвестирования жилищного строительства»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1994 год - 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Указ от 10 июня 1994 г. № 1180 "О жилищных кредитах»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1996 - постановлением Правительства Российской Федерации от 26 августа 1996 года № 1010 для выполнения задач по формированию и развитию системы ипотечного жилищного кредитования в России в рамках федеральной целевой программы «Свой дом».</a:t>
            </a:r>
            <a:r>
              <a:rPr lang="ru-RU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[15]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1997 год — в сентябре Было создано открытое акционерное общество «Агентство по ипотечному жилищному кредитованию»</a:t>
            </a:r>
          </a:p>
          <a:p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C7BF3-ADD0-4232-A702-67C0E02BD0D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074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C7BF3-ADD0-4232-A702-67C0E02BD0D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881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C7BF3-ADD0-4232-A702-67C0E02BD0D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149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C7BF3-ADD0-4232-A702-67C0E02BD0D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170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Справедливая цена – участники</a:t>
            </a:r>
            <a:r>
              <a:rPr lang="ru-RU" sz="1200" baseline="0" dirty="0" smtClean="0"/>
              <a:t> рынка доказывают малость комиссии, а проверяющие неэффективность расходов</a:t>
            </a:r>
          </a:p>
          <a:p>
            <a:endParaRPr lang="ru-RU" sz="1200" dirty="0" smtClean="0"/>
          </a:p>
          <a:p>
            <a:r>
              <a:rPr lang="ru-RU" sz="1200" dirty="0" smtClean="0"/>
              <a:t>Соблазн самому занять доминирующее положение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D61DC-7344-4F40-A2AD-483F56E49A5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78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C7BF3-ADD0-4232-A702-67C0E02BD0D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72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Основы были заложены в 2005 году.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Проектный подход – федеральное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региональные органы власти; федеральные и региональные институты развития; экспертное сообщество.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АИЖК выступал медиатором между всеми участниками.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все это возникло без помощи АИЖК и только благодаря совершенствованию законодательства, то почему не формируются другие рыночные институты? Поему нет рынков долгосрочных инфраструктурных, сельскохозяйственных, экспортных и образовательных кредитов, долгосрочных кредитов на капремонт зданий зданий и для малого бизнеса? В этих сегментах действуют также правительственные агенты, им предоставлена не меньшая господдержка и они выдают много кредитов, но самих рынков нет.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 недооценили авторы вышеупомянутой публикации.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 ВВП и доходы населения падают, населению все сложнее фиксировать долгосрочные обязательства по ежемесячному платежам.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Государству впервые за 10 лет пришлось пойти на субсидирование % ставки, что снизило размер платежа, но не </a:t>
            </a:r>
            <a:r>
              <a:rPr lang="ru-RU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устранило вышеуказанный 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риск.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Сейчас домохозяйству важен гибкий график платежа, который предоставляет механизм ссудо-сберегательных касс.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Мое мнение, сейчас ССК имеют хорошие шансы на получение господдержки.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Депутат Селиванов, автор самого успешного в стране ССК, это хорошо понимает и ищет способы создания всероссийского оператора.</a:t>
            </a:r>
          </a:p>
          <a:p>
            <a:r>
              <a:rPr lang="ru-RU" dirty="0" smtClean="0"/>
              <a:t>Наверное,</a:t>
            </a:r>
            <a:r>
              <a:rPr lang="ru-RU" baseline="0" dirty="0" smtClean="0"/>
              <a:t> новый институт развития в жилищной сфере должен включить в сферу интересов.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C7BF3-ADD0-4232-A702-67C0E02BD0D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416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928662" y="4487879"/>
            <a:ext cx="5072098" cy="1155699"/>
          </a:xfrm>
          <a:prstGeom prst="rect">
            <a:avLst/>
          </a:prstGeom>
        </p:spPr>
        <p:txBody>
          <a:bodyPr anchor="ctr"/>
          <a:lstStyle>
            <a:lvl1pPr algn="l">
              <a:defRPr sz="3200" b="0" spc="100" baseline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5643578"/>
            <a:ext cx="5072098" cy="57152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spc="100" baseline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71438"/>
            <a:ext cx="6500858" cy="714356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spc="100" baseline="0">
                <a:ln>
                  <a:solidFill>
                    <a:srgbClr val="33334B"/>
                  </a:solidFill>
                </a:ln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21461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C7F0CDB-4623-4E77-B398-9ADB2E1EEFB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642939" y="1285875"/>
            <a:ext cx="7786713" cy="4786331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6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6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5DB3C-0D27-499D-B0B9-0676A2839459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F0CDB-4623-4E77-B398-9ADB2E1EE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66B3">
                  <a:tint val="75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66B3">
                  <a:tint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5B3AE9-C4E2-43FE-8380-E0B29344F45D}" type="slidenum">
              <a:rPr lang="ru-RU" smtClean="0">
                <a:solidFill>
                  <a:srgbClr val="0066B3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4844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5981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7558118" cy="857256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>
                <a:ln>
                  <a:solidFill>
                    <a:schemeClr val="bg1"/>
                  </a:solidFill>
                </a:ln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29454" y="628652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8421482-3CCC-4673-9043-C60AC6CFD8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14282" y="1285893"/>
            <a:ext cx="8286750" cy="4714875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rgbClr val="33334B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D5044-29C1-4E42-BC14-0C652ECDA996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421482-3CCC-4673-9043-C60AC6CFD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692F5-A9CC-4F3E-A856-8F69964ACC3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F87B0-49C3-4592-A9FA-7F51943F25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 descr="instal_1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-24"/>
            <a:ext cx="9144000" cy="5588000"/>
          </a:xfrm>
          <a:prstGeom prst="rect">
            <a:avLst/>
          </a:prstGeom>
        </p:spPr>
      </p:pic>
      <p:sp>
        <p:nvSpPr>
          <p:cNvPr id="9" name="Прямоугольник 8"/>
          <p:cNvSpPr/>
          <p:nvPr userDrawn="1"/>
        </p:nvSpPr>
        <p:spPr>
          <a:xfrm>
            <a:off x="0" y="4429132"/>
            <a:ext cx="8143900" cy="1857388"/>
          </a:xfrm>
          <a:prstGeom prst="rect">
            <a:avLst/>
          </a:prstGeom>
          <a:solidFill>
            <a:srgbClr val="33334B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 rot="5400000">
            <a:off x="7215206" y="5357826"/>
            <a:ext cx="1857388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instal_1.jpg"/>
          <p:cNvPicPr>
            <a:picLocks noChangeAspect="1"/>
          </p:cNvPicPr>
          <p:nvPr userDrawn="1"/>
        </p:nvPicPr>
        <p:blipFill>
          <a:blip r:embed="rId15" cstate="print"/>
          <a:srcRect r="10905" b="85937"/>
          <a:stretch>
            <a:fillRect/>
          </a:stretch>
        </p:blipFill>
        <p:spPr>
          <a:xfrm>
            <a:off x="0" y="-24"/>
            <a:ext cx="9144000" cy="882000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 userDrawn="1"/>
        </p:nvCxnSpPr>
        <p:spPr>
          <a:xfrm>
            <a:off x="-32" y="6286520"/>
            <a:ext cx="9144000" cy="0"/>
          </a:xfrm>
          <a:prstGeom prst="line">
            <a:avLst/>
          </a:prstGeom>
          <a:ln w="38100">
            <a:solidFill>
              <a:srgbClr val="1EDBF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6357958"/>
            <a:ext cx="9144000" cy="0"/>
          </a:xfrm>
          <a:prstGeom prst="line">
            <a:avLst/>
          </a:prstGeom>
          <a:ln w="38100">
            <a:solidFill>
              <a:srgbClr val="3333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6" r:id="rId12"/>
    <p:sldLayoutId id="214748369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 descr="instal_1.jpg"/>
          <p:cNvPicPr>
            <a:picLocks noChangeAspect="1"/>
          </p:cNvPicPr>
          <p:nvPr userDrawn="1"/>
        </p:nvPicPr>
        <p:blipFill>
          <a:blip r:embed="rId13" cstate="print"/>
          <a:srcRect t="50000" r="2805" b="34659"/>
          <a:stretch>
            <a:fillRect/>
          </a:stretch>
        </p:blipFill>
        <p:spPr>
          <a:xfrm>
            <a:off x="-32" y="0"/>
            <a:ext cx="9144032" cy="882000"/>
          </a:xfrm>
          <a:prstGeom prst="rect">
            <a:avLst/>
          </a:prstGeom>
        </p:spPr>
      </p:pic>
      <p:sp>
        <p:nvSpPr>
          <p:cNvPr id="7" name="Прямоугольник 6"/>
          <p:cNvSpPr/>
          <p:nvPr userDrawn="1"/>
        </p:nvSpPr>
        <p:spPr>
          <a:xfrm>
            <a:off x="0" y="214290"/>
            <a:ext cx="8143200" cy="882000"/>
          </a:xfrm>
          <a:prstGeom prst="rect">
            <a:avLst/>
          </a:prstGeom>
          <a:solidFill>
            <a:srgbClr val="33334B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 userDrawn="1"/>
        </p:nvCxnSpPr>
        <p:spPr>
          <a:xfrm rot="5400000">
            <a:off x="7702900" y="655290"/>
            <a:ext cx="882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933056"/>
            <a:ext cx="7387754" cy="1368152"/>
          </a:xfrm>
        </p:spPr>
        <p:txBody>
          <a:bodyPr/>
          <a:lstStyle/>
          <a:p>
            <a:r>
              <a:rPr lang="ru-RU" dirty="0">
                <a:latin typeface="+mj-lt"/>
                <a:ea typeface="+mn-ea"/>
              </a:rPr>
              <a:t>Роль государственных институтов развития  в  создании  новых рынков </a:t>
            </a:r>
            <a:br>
              <a:rPr lang="ru-RU" dirty="0">
                <a:latin typeface="+mj-lt"/>
                <a:ea typeface="+mn-ea"/>
              </a:rPr>
            </a:br>
            <a:r>
              <a:rPr lang="ru-RU" dirty="0">
                <a:latin typeface="+mj-lt"/>
                <a:ea typeface="+mn-ea"/>
              </a:rPr>
              <a:t>(на примере ипотеки</a:t>
            </a:r>
            <a:r>
              <a:rPr lang="ru-RU" dirty="0" smtClean="0">
                <a:latin typeface="+mj-lt"/>
                <a:ea typeface="+mn-ea"/>
              </a:rPr>
              <a:t>)</a:t>
            </a:r>
            <a:endParaRPr lang="ru-RU" dirty="0">
              <a:latin typeface="+mj-lt"/>
              <a:ea typeface="+mn-ea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589240"/>
            <a:ext cx="7387754" cy="571528"/>
          </a:xfrm>
        </p:spPr>
        <p:txBody>
          <a:bodyPr/>
          <a:lstStyle/>
          <a:p>
            <a:pPr algn="r"/>
            <a:r>
              <a:rPr lang="ru-RU" sz="1800" dirty="0">
                <a:latin typeface="+mj-lt"/>
              </a:rPr>
              <a:t>Александр Семеняка, член </a:t>
            </a:r>
            <a:r>
              <a:rPr lang="ru-RU" sz="1800" dirty="0" smtClean="0">
                <a:latin typeface="+mj-lt"/>
              </a:rPr>
              <a:t>наблюдательного совета ОАО </a:t>
            </a:r>
            <a:r>
              <a:rPr lang="ru-RU" sz="1800" dirty="0">
                <a:latin typeface="+mj-lt"/>
              </a:rPr>
              <a:t>«АИЖК</a:t>
            </a:r>
            <a:r>
              <a:rPr lang="ru-RU" sz="1800" dirty="0" smtClean="0">
                <a:latin typeface="+mj-lt"/>
              </a:rPr>
              <a:t>»</a:t>
            </a:r>
            <a:endParaRPr lang="ru-RU" sz="1800" dirty="0">
              <a:latin typeface="+mj-lt"/>
            </a:endParaRPr>
          </a:p>
          <a:p>
            <a:pPr algn="r"/>
            <a:r>
              <a:rPr lang="ru-RU" sz="1800" dirty="0">
                <a:latin typeface="+mj-lt"/>
              </a:rPr>
              <a:t>Москва, 4 июня 2015 года</a:t>
            </a:r>
          </a:p>
          <a:p>
            <a:endParaRPr lang="ru-RU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600384"/>
              </p:ext>
            </p:extLst>
          </p:nvPr>
        </p:nvGraphicFramePr>
        <p:xfrm>
          <a:off x="674140" y="937854"/>
          <a:ext cx="7564086" cy="2635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176842"/>
              </p:ext>
            </p:extLst>
          </p:nvPr>
        </p:nvGraphicFramePr>
        <p:xfrm>
          <a:off x="539552" y="3645024"/>
          <a:ext cx="7737894" cy="2608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7652" y="236688"/>
            <a:ext cx="5263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Динамика развития 2005-2015 гг.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12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92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652" y="1196752"/>
            <a:ext cx="85528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Предоставив АИЖК уставный капитал 95,5 </a:t>
            </a:r>
            <a:r>
              <a:rPr lang="ru-RU" sz="2000" dirty="0" smtClean="0"/>
              <a:t>млрд </a:t>
            </a:r>
            <a:r>
              <a:rPr lang="ru-RU" sz="2000" dirty="0"/>
              <a:t>руб. и 195,7 </a:t>
            </a:r>
            <a:r>
              <a:rPr lang="ru-RU" sz="2000" dirty="0" smtClean="0"/>
              <a:t>млрд </a:t>
            </a:r>
            <a:r>
              <a:rPr lang="ru-RU" sz="2000" dirty="0"/>
              <a:t>руб. госгарантий,  Правительство </a:t>
            </a:r>
            <a:r>
              <a:rPr lang="ru-RU" sz="2000" dirty="0" smtClean="0"/>
              <a:t>Российской Федерации получило в 2014 году: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новый динамично растущий рынок </a:t>
            </a:r>
            <a:r>
              <a:rPr lang="ru-RU" sz="2000" dirty="0"/>
              <a:t>с капитализацией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2,6 трлн рублей (4</a:t>
            </a:r>
            <a:r>
              <a:rPr lang="ru-RU" sz="2000" dirty="0"/>
              <a:t>% </a:t>
            </a:r>
            <a:r>
              <a:rPr lang="ru-RU" sz="2000" dirty="0" smtClean="0"/>
              <a:t>ВВП);</a:t>
            </a:r>
            <a:endParaRPr lang="ru-RU" sz="2000" dirty="0"/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каждый </a:t>
            </a:r>
            <a:r>
              <a:rPr lang="ru-RU" sz="2000" dirty="0"/>
              <a:t>рабочий день выдается </a:t>
            </a:r>
            <a:r>
              <a:rPr lang="ru-RU" sz="2000" dirty="0" smtClean="0"/>
              <a:t>4 000 долгосрочных кредитов</a:t>
            </a:r>
            <a:r>
              <a:rPr lang="ru-RU" sz="2000" dirty="0"/>
              <a:t>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уже </a:t>
            </a:r>
            <a:r>
              <a:rPr lang="ru-RU" sz="2000" dirty="0"/>
              <a:t>3,5 </a:t>
            </a:r>
            <a:r>
              <a:rPr lang="ru-RU" sz="2000" dirty="0" smtClean="0"/>
              <a:t>млн семей </a:t>
            </a:r>
            <a:r>
              <a:rPr lang="ru-RU" sz="2000" dirty="0"/>
              <a:t>улучшили жилищные условия</a:t>
            </a:r>
            <a:r>
              <a:rPr lang="ru-RU" sz="2000" dirty="0" smtClean="0"/>
              <a:t>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м</a:t>
            </a:r>
            <a:r>
              <a:rPr lang="ru-RU" sz="2000" dirty="0" smtClean="0"/>
              <a:t>ультипликативный эффект</a:t>
            </a:r>
            <a:r>
              <a:rPr lang="ru-RU" sz="2000" dirty="0"/>
              <a:t> </a:t>
            </a:r>
            <a:r>
              <a:rPr lang="ru-RU" sz="2000" dirty="0" smtClean="0"/>
              <a:t>60 рублей внебюджетных источников </a:t>
            </a:r>
            <a:br>
              <a:rPr lang="ru-RU" sz="2000" dirty="0" smtClean="0"/>
            </a:br>
            <a:r>
              <a:rPr lang="ru-RU" sz="2000" dirty="0" smtClean="0"/>
              <a:t>на 1 рубль господдержки.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67652" y="236688"/>
            <a:ext cx="5289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Итоги деятельности ОАО «АИЖК»</a:t>
            </a:r>
            <a:endParaRPr lang="ru-RU" sz="2800" dirty="0"/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13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8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9" y="1052736"/>
            <a:ext cx="849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1993-1998 годы: Подготовительный этап</a:t>
            </a:r>
          </a:p>
          <a:p>
            <a:pPr marL="285750" indent="-285750">
              <a:buFont typeface="Arial"/>
              <a:buChar char="•"/>
            </a:pPr>
            <a:r>
              <a:rPr lang="ru-RU" sz="2000" dirty="0" smtClean="0"/>
              <a:t>Указы Президента Российской </a:t>
            </a:r>
            <a:r>
              <a:rPr lang="ru-RU" sz="2000" dirty="0"/>
              <a:t>Федерации </a:t>
            </a:r>
            <a:r>
              <a:rPr lang="ru-RU" sz="2000" dirty="0" smtClean="0"/>
              <a:t>«О </a:t>
            </a:r>
            <a:r>
              <a:rPr lang="ru-RU" sz="2000" dirty="0"/>
              <a:t>разработке и внедрении внебюджетных форм инвестирования жилищной сферы» </a:t>
            </a:r>
            <a:r>
              <a:rPr lang="ru-RU" sz="2000" dirty="0" smtClean="0"/>
              <a:t>от 24.12.1993 </a:t>
            </a:r>
            <a:r>
              <a:rPr lang="ru-RU" sz="2000" dirty="0"/>
              <a:t>№ </a:t>
            </a:r>
            <a:r>
              <a:rPr lang="ru-RU" sz="2000" dirty="0" smtClean="0"/>
              <a:t>2281 и «О </a:t>
            </a:r>
            <a:r>
              <a:rPr lang="ru-RU" sz="2000" dirty="0"/>
              <a:t>жилищных кредитах» от 10.06.1994 № </a:t>
            </a:r>
            <a:r>
              <a:rPr lang="ru-RU" sz="2000" dirty="0" smtClean="0"/>
              <a:t>1180</a:t>
            </a:r>
          </a:p>
          <a:p>
            <a:pPr marL="285750" indent="-285750">
              <a:buFont typeface="Arial"/>
              <a:buChar char="•"/>
            </a:pPr>
            <a:r>
              <a:rPr lang="ru-RU" sz="2000" dirty="0" smtClean="0"/>
              <a:t>Постановление Правительства Российской </a:t>
            </a:r>
            <a:r>
              <a:rPr lang="ru-RU" sz="2000" dirty="0"/>
              <a:t>Федерации </a:t>
            </a:r>
            <a:r>
              <a:rPr lang="ru-RU" sz="2000" dirty="0" smtClean="0"/>
              <a:t>«Об </a:t>
            </a:r>
            <a:r>
              <a:rPr lang="ru-RU" sz="2000" dirty="0"/>
              <a:t>Агентстве по ипотечному жилищному </a:t>
            </a:r>
            <a:r>
              <a:rPr lang="ru-RU" sz="2000" dirty="0" smtClean="0"/>
              <a:t>кредитованию» от 26.08.1996 №1010</a:t>
            </a:r>
          </a:p>
          <a:p>
            <a:pPr marL="285750" indent="-285750">
              <a:buFont typeface="Arial"/>
              <a:buChar char="•"/>
            </a:pPr>
            <a:r>
              <a:rPr lang="ru-RU" sz="2000" dirty="0" smtClean="0"/>
              <a:t>Создание ОАО «Агентство по ипотечному жилищному кредитованию»</a:t>
            </a:r>
          </a:p>
          <a:p>
            <a:pPr marL="285750" indent="-285750">
              <a:buFont typeface="Arial"/>
              <a:buChar char="•"/>
            </a:pPr>
            <a:r>
              <a:rPr lang="ru-RU" sz="2000" dirty="0"/>
              <a:t>ФЗ </a:t>
            </a:r>
            <a:r>
              <a:rPr lang="ru-RU" sz="2000" dirty="0" smtClean="0"/>
              <a:t>«Об ипотеке (залоге недвижимости)» </a:t>
            </a:r>
            <a:r>
              <a:rPr lang="ru-RU" sz="2000" dirty="0"/>
              <a:t>от </a:t>
            </a:r>
            <a:r>
              <a:rPr lang="ru-RU" sz="2000" dirty="0" smtClean="0"/>
              <a:t>16.07.1998 </a:t>
            </a:r>
            <a:r>
              <a:rPr lang="en-US" sz="2000" dirty="0"/>
              <a:t>N 102-</a:t>
            </a:r>
            <a:r>
              <a:rPr lang="ru-RU" sz="2000" dirty="0"/>
              <a:t>ФЗ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1999-2004 годы: Первичный рынок</a:t>
            </a:r>
          </a:p>
          <a:p>
            <a:pPr marL="285750" indent="-285750">
              <a:buFont typeface="Arial"/>
              <a:buChar char="•"/>
            </a:pPr>
            <a:r>
              <a:rPr lang="ru-RU" sz="2000" dirty="0" smtClean="0"/>
              <a:t>КБ Дельта-кредит, МАИФ и региональные жилищно-ипотечные фонды </a:t>
            </a:r>
          </a:p>
          <a:p>
            <a:pPr marL="285750" indent="-285750">
              <a:buFont typeface="Arial"/>
              <a:buChar char="•"/>
            </a:pPr>
            <a:r>
              <a:rPr lang="ru-RU" sz="2000" dirty="0" smtClean="0"/>
              <a:t>Внедрение стандартов АИЖК выдачи, рефинансирования и сопровождения ипотечных жилищных кредитов</a:t>
            </a:r>
          </a:p>
          <a:p>
            <a:pPr marL="285750" indent="-285750">
              <a:buFont typeface="Arial"/>
              <a:buChar char="•"/>
            </a:pPr>
            <a:r>
              <a:rPr lang="ru-RU" sz="2000" dirty="0" smtClean="0"/>
              <a:t>Выкуп АИЖК закладных и формирование </a:t>
            </a:r>
            <a:r>
              <a:rPr lang="ru-RU" sz="2000" dirty="0"/>
              <a:t>двухуровневой модели </a:t>
            </a:r>
            <a:r>
              <a:rPr lang="ru-RU" sz="2000" dirty="0" smtClean="0"/>
              <a:t>ипотеки</a:t>
            </a:r>
          </a:p>
          <a:p>
            <a:pPr marL="285750" indent="-285750">
              <a:buFont typeface="Arial"/>
              <a:buChar char="•"/>
            </a:pPr>
            <a:r>
              <a:rPr lang="ru-RU" sz="2000" dirty="0"/>
              <a:t>ФЗ «Об ипотечных ценных бумагах» от 11 ноября 2003 г. N 152-ФЗ 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6033"/>
            <a:ext cx="63748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Этапы формирования ипотечного рынка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9D71B6E-65D6-4FFF-BDF2-AC20991E517F}" type="slidenum">
              <a:rPr lang="ru-RU" smtClean="0">
                <a:solidFill>
                  <a:srgbClr val="0066B3">
                    <a:tint val="75000"/>
                  </a:srgbClr>
                </a:solidFill>
              </a:rPr>
              <a:pPr algn="r"/>
              <a:t>2</a:t>
            </a:fld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6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052736"/>
            <a:ext cx="841963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2005-</a:t>
            </a:r>
            <a:r>
              <a:rPr lang="ru-RU" sz="2000" b="1" dirty="0"/>
              <a:t>2009 годы: Вторичный рынок</a:t>
            </a:r>
          </a:p>
          <a:p>
            <a:pPr marL="285750" indent="-285750" algn="just">
              <a:buFont typeface="Arial"/>
              <a:buChar char="•"/>
            </a:pPr>
            <a:r>
              <a:rPr lang="ru-RU" sz="2000" dirty="0"/>
              <a:t>«Концепция развития унифицированной системы рефинансирования ипотечных жилищных кредитов в </a:t>
            </a:r>
            <a:r>
              <a:rPr lang="ru-RU" sz="2000" dirty="0" smtClean="0"/>
              <a:t>России на </a:t>
            </a:r>
            <a:r>
              <a:rPr lang="ru-RU" sz="2000" dirty="0"/>
              <a:t>период до 2010 года», </a:t>
            </a:r>
            <a:r>
              <a:rPr lang="ru-RU" sz="2000" dirty="0" smtClean="0"/>
              <a:t>утвержденная </a:t>
            </a:r>
            <a:r>
              <a:rPr lang="ru-RU" sz="2000" dirty="0"/>
              <a:t>Правительством </a:t>
            </a:r>
            <a:r>
              <a:rPr lang="ru-RU" sz="2000" dirty="0" smtClean="0"/>
              <a:t>Российской Федерации</a:t>
            </a:r>
            <a:r>
              <a:rPr lang="ru-RU" sz="2000" b="1" dirty="0" smtClean="0"/>
              <a:t> </a:t>
            </a:r>
            <a:r>
              <a:rPr lang="ru-RU" sz="2000" dirty="0" smtClean="0"/>
              <a:t>30.06.2005</a:t>
            </a:r>
            <a:endParaRPr lang="ru-RU" sz="2000" dirty="0"/>
          </a:p>
          <a:p>
            <a:pPr marL="285750" indent="-285750" algn="just">
              <a:buFont typeface="Arial"/>
              <a:buChar char="•"/>
            </a:pPr>
            <a:r>
              <a:rPr lang="ru-RU" sz="2000" dirty="0"/>
              <a:t>ПНП «Доступное и комфортное жилье </a:t>
            </a:r>
            <a:r>
              <a:rPr lang="ru-RU" sz="2000" dirty="0" smtClean="0"/>
              <a:t>- гражданам </a:t>
            </a:r>
            <a:r>
              <a:rPr lang="ru-RU" sz="2000" dirty="0"/>
              <a:t>России» </a:t>
            </a:r>
          </a:p>
          <a:p>
            <a:pPr marL="285750" indent="-285750" algn="just">
              <a:buFont typeface="Arial"/>
              <a:buChar char="•"/>
            </a:pPr>
            <a:r>
              <a:rPr lang="ru-RU" sz="2000" dirty="0" smtClean="0"/>
              <a:t>Зарубежные </a:t>
            </a:r>
            <a:r>
              <a:rPr lang="ru-RU" sz="2000" dirty="0"/>
              <a:t>сделки </a:t>
            </a:r>
            <a:r>
              <a:rPr lang="ru-RU" sz="2000" dirty="0" err="1"/>
              <a:t>секьюритизации</a:t>
            </a:r>
            <a:endParaRPr lang="ru-RU" sz="2000" dirty="0"/>
          </a:p>
          <a:p>
            <a:pPr marL="285750" indent="-285750" algn="just">
              <a:buFont typeface="Arial"/>
              <a:buChar char="•"/>
            </a:pPr>
            <a:r>
              <a:rPr lang="ru-RU" sz="2000" dirty="0" smtClean="0"/>
              <a:t>Дебютные </a:t>
            </a:r>
            <a:r>
              <a:rPr lang="ru-RU" sz="2000" dirty="0"/>
              <a:t>выпуски ипотечных ценных бумаг</a:t>
            </a:r>
          </a:p>
          <a:p>
            <a:pPr algn="just"/>
            <a:endParaRPr lang="ru-RU" sz="2000" b="1" dirty="0" smtClean="0"/>
          </a:p>
          <a:p>
            <a:pPr algn="just"/>
            <a:r>
              <a:rPr lang="ru-RU" sz="2000" b="1" dirty="0" smtClean="0"/>
              <a:t>2010</a:t>
            </a:r>
            <a:r>
              <a:rPr lang="ru-RU" sz="2000" b="1" dirty="0"/>
              <a:t>—2015 </a:t>
            </a:r>
            <a:r>
              <a:rPr lang="ru-RU" sz="2000" b="1" dirty="0" smtClean="0"/>
              <a:t>годы: </a:t>
            </a:r>
            <a:r>
              <a:rPr lang="ru-RU" sz="2000" b="1" dirty="0"/>
              <a:t>Ипотека – драйвер жилищного строительства</a:t>
            </a:r>
          </a:p>
          <a:p>
            <a:pPr marL="285750" indent="-285750" algn="just">
              <a:buFont typeface="Arial"/>
              <a:buChar char="•"/>
            </a:pPr>
            <a:r>
              <a:rPr lang="ru-RU" sz="2000" dirty="0"/>
              <a:t>Указ Президента </a:t>
            </a:r>
            <a:r>
              <a:rPr lang="ru-RU" sz="2000" dirty="0" smtClean="0"/>
              <a:t>Российской Федерации </a:t>
            </a:r>
            <a:r>
              <a:rPr lang="ru-RU" sz="2000" dirty="0"/>
              <a:t>от 7 мая 2010 г</a:t>
            </a:r>
            <a:r>
              <a:rPr lang="ru-RU" sz="2000" dirty="0" smtClean="0"/>
              <a:t>.</a:t>
            </a:r>
            <a:r>
              <a:rPr lang="ru-RU" sz="2000" dirty="0"/>
              <a:t> </a:t>
            </a:r>
            <a:r>
              <a:rPr lang="ru-RU" sz="2000" dirty="0" smtClean="0"/>
              <a:t> № 600 (далее также Указ №600)</a:t>
            </a:r>
          </a:p>
          <a:p>
            <a:pPr marL="285750" indent="-285750" algn="just">
              <a:buFont typeface="Arial"/>
              <a:buChar char="•"/>
            </a:pPr>
            <a:r>
              <a:rPr lang="ru-RU" sz="2000" dirty="0"/>
              <a:t>Стратегия развития ипотечного жилищного кредитования в Российской Федерации до 2020 </a:t>
            </a:r>
            <a:r>
              <a:rPr lang="ru-RU" sz="2000" dirty="0" smtClean="0"/>
              <a:t>года</a:t>
            </a:r>
          </a:p>
          <a:p>
            <a:pPr marL="285750" indent="-285750" algn="just">
              <a:buFont typeface="Arial"/>
              <a:buChar char="•"/>
            </a:pPr>
            <a:r>
              <a:rPr lang="ru-RU" sz="2000" dirty="0" smtClean="0"/>
              <a:t>Программы </a:t>
            </a:r>
            <a:r>
              <a:rPr lang="ru-RU" sz="2000" dirty="0"/>
              <a:t>рефинансирования АИЖК и Внешэкономбанка по выкупу ипотечных облигаций</a:t>
            </a:r>
          </a:p>
          <a:p>
            <a:pPr marL="285750" indent="-285750" algn="just">
              <a:buFont typeface="Arial"/>
              <a:buChar char="•"/>
            </a:pPr>
            <a:r>
              <a:rPr lang="ru-RU" sz="2000" dirty="0" smtClean="0"/>
              <a:t>Создание </a:t>
            </a:r>
            <a:r>
              <a:rPr lang="ru-RU" sz="2000" dirty="0"/>
              <a:t>единого оператора в жилищной сфере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0"/>
            <a:ext cx="63205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Этапы формирования ипотечного рынка (</a:t>
            </a:r>
            <a:r>
              <a:rPr lang="ru-RU" sz="2800" dirty="0"/>
              <a:t>п</a:t>
            </a:r>
            <a:r>
              <a:rPr lang="ru-RU" sz="2800" dirty="0" smtClean="0"/>
              <a:t>родолжение)</a:t>
            </a:r>
            <a:endParaRPr lang="ru-RU" sz="2800" dirty="0"/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3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22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052736"/>
            <a:ext cx="849694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Существенные различия </a:t>
            </a:r>
            <a:r>
              <a:rPr lang="ru-RU" sz="2000" dirty="0"/>
              <a:t>в уровне </a:t>
            </a:r>
            <a:r>
              <a:rPr lang="ru-RU" sz="2000" dirty="0" smtClean="0"/>
              <a:t>транзакционных </a:t>
            </a:r>
            <a:r>
              <a:rPr lang="ru-RU" sz="2000" dirty="0"/>
              <a:t>издержек функционирования тех или иных трансплантатов, </a:t>
            </a:r>
            <a:r>
              <a:rPr lang="ru-RU" sz="2000" dirty="0" smtClean="0"/>
              <a:t>порождаемых </a:t>
            </a:r>
            <a:r>
              <a:rPr lang="ru-RU" sz="2000" dirty="0"/>
              <a:t>уникальностью предшествующего развития </a:t>
            </a:r>
            <a:r>
              <a:rPr lang="ru-RU" sz="2000" dirty="0" smtClean="0"/>
              <a:t>стран;</a:t>
            </a:r>
            <a:endParaRPr lang="ru-R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Отсутствие соответствия неформальных </a:t>
            </a:r>
            <a:r>
              <a:rPr lang="ru-RU" sz="2000" dirty="0"/>
              <a:t>норм, господствующих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стране-реципиенте, и формальных норм, на основ которых функционирует </a:t>
            </a:r>
            <a:r>
              <a:rPr lang="ru-RU" sz="2000" dirty="0" err="1"/>
              <a:t>трансплантируемыи</a:t>
            </a:r>
            <a:r>
              <a:rPr lang="ru-RU" sz="2000" dirty="0"/>
              <a:t>̆ </a:t>
            </a:r>
            <a:r>
              <a:rPr lang="ru-RU" sz="2000" dirty="0" smtClean="0"/>
              <a:t>институт;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Н</a:t>
            </a:r>
            <a:r>
              <a:rPr lang="ru-RU" sz="2000" dirty="0" smtClean="0"/>
              <a:t>еобходимость </a:t>
            </a:r>
            <a:r>
              <a:rPr lang="ru-RU" sz="2000" dirty="0"/>
              <a:t>адаптации трансплантируемых законодательных норм к специфическим условиям страны-</a:t>
            </a:r>
            <a:r>
              <a:rPr lang="ru-RU" sz="2000" dirty="0" smtClean="0"/>
              <a:t>реципиент;</a:t>
            </a:r>
            <a:endParaRPr lang="ru-R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И</a:t>
            </a:r>
            <a:r>
              <a:rPr lang="ru-RU" sz="2000" dirty="0" smtClean="0"/>
              <a:t>здержки </a:t>
            </a:r>
            <a:r>
              <a:rPr lang="ru-RU" sz="2000" dirty="0"/>
              <a:t>обучения </a:t>
            </a:r>
            <a:r>
              <a:rPr lang="ru-RU" sz="2000" dirty="0" smtClean="0"/>
              <a:t>новым </a:t>
            </a:r>
            <a:r>
              <a:rPr lang="ru-RU" sz="2000" dirty="0"/>
              <a:t>нормам от сложившихся в обществе </a:t>
            </a:r>
            <a:r>
              <a:rPr lang="ru-RU" sz="2000" dirty="0" smtClean="0"/>
              <a:t>стереотипов;</a:t>
            </a:r>
            <a:endParaRPr lang="ru-R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Н</a:t>
            </a:r>
            <a:r>
              <a:rPr lang="ru-RU" sz="2000" dirty="0" smtClean="0"/>
              <a:t>едостаточный спрос </a:t>
            </a:r>
            <a:r>
              <a:rPr lang="ru-RU" sz="2000" dirty="0"/>
              <a:t>общества на внедряемые правила </a:t>
            </a:r>
            <a:r>
              <a:rPr lang="ru-RU" sz="2000" dirty="0" smtClean="0"/>
              <a:t>поведения;</a:t>
            </a:r>
            <a:endParaRPr lang="ru-R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С</a:t>
            </a:r>
            <a:r>
              <a:rPr lang="ru-RU" sz="2000" dirty="0" smtClean="0"/>
              <a:t>лабая политическая конкуренция, позволяющая̆ </a:t>
            </a:r>
            <a:r>
              <a:rPr lang="ru-RU" sz="2000" dirty="0"/>
              <a:t>правящим кругам использовать новые институты для </a:t>
            </a:r>
            <a:r>
              <a:rPr lang="ru-RU" sz="2000" dirty="0" smtClean="0"/>
              <a:t>личного </a:t>
            </a:r>
            <a:r>
              <a:rPr lang="ru-RU" sz="2000" dirty="0"/>
              <a:t>обогащения в ущерб </a:t>
            </a:r>
            <a:r>
              <a:rPr lang="ru-RU" sz="2000" dirty="0" smtClean="0"/>
              <a:t>общественной̆ выгоде.</a:t>
            </a:r>
          </a:p>
          <a:p>
            <a:pPr algn="r"/>
            <a:endParaRPr lang="ru-RU" sz="2000" dirty="0" smtClean="0"/>
          </a:p>
          <a:p>
            <a:pPr algn="r"/>
            <a:r>
              <a:rPr lang="en-US" sz="2000" dirty="0" smtClean="0"/>
              <a:t>&lt;&lt; </a:t>
            </a:r>
            <a:r>
              <a:rPr lang="ru-RU" sz="2000" dirty="0" smtClean="0"/>
              <a:t>В.М. </a:t>
            </a:r>
            <a:r>
              <a:rPr lang="ru-RU" sz="2000" dirty="0" err="1" smtClean="0"/>
              <a:t>Полтерович</a:t>
            </a:r>
            <a:r>
              <a:rPr lang="ru-RU" sz="2000" dirty="0"/>
              <a:t>, </a:t>
            </a:r>
            <a:r>
              <a:rPr lang="ru-RU" sz="2000" dirty="0" smtClean="0"/>
              <a:t>О.Ю. Старков</a:t>
            </a:r>
            <a:r>
              <a:rPr lang="ru-RU" sz="2000" dirty="0"/>
              <a:t>: </a:t>
            </a:r>
            <a:r>
              <a:rPr lang="ru-RU" sz="2000" dirty="0" smtClean="0"/>
              <a:t>«Формирование </a:t>
            </a:r>
            <a:br>
              <a:rPr lang="ru-RU" sz="2000" dirty="0" smtClean="0"/>
            </a:br>
            <a:r>
              <a:rPr lang="ru-RU" sz="2000" dirty="0" smtClean="0"/>
              <a:t>ипотеки </a:t>
            </a:r>
            <a:r>
              <a:rPr lang="ru-RU" sz="2000" dirty="0"/>
              <a:t>в догоняющих экономиках</a:t>
            </a:r>
            <a:r>
              <a:rPr lang="ru-RU" sz="2000" dirty="0" smtClean="0"/>
              <a:t>», 2007</a:t>
            </a:r>
            <a:r>
              <a:rPr lang="en-US" sz="2000" dirty="0" smtClean="0"/>
              <a:t> &gt;&gt;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0"/>
            <a:ext cx="48133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Проблемы «трансплантации»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западных </a:t>
            </a:r>
            <a:r>
              <a:rPr lang="ru-RU" sz="2800" dirty="0"/>
              <a:t>моделей</a:t>
            </a: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4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70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652" y="236688"/>
            <a:ext cx="6212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Приоритетные задачи на каждом этапе</a:t>
            </a:r>
          </a:p>
        </p:txBody>
      </p:sp>
      <p:graphicFrame>
        <p:nvGraphicFramePr>
          <p:cNvPr id="5" name="Таблиц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2768516"/>
              </p:ext>
            </p:extLst>
          </p:nvPr>
        </p:nvGraphicFramePr>
        <p:xfrm>
          <a:off x="267652" y="908720"/>
          <a:ext cx="8598997" cy="5328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2390"/>
                <a:gridCol w="1728192"/>
                <a:gridCol w="1368152"/>
                <a:gridCol w="2042364"/>
                <a:gridCol w="1627899"/>
              </a:tblGrid>
              <a:tr h="621939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1993-1998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1999-2004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2005-2009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2010-2015</a:t>
                      </a:r>
                      <a:endParaRPr lang="ru-RU" sz="1600" dirty="0"/>
                    </a:p>
                  </a:txBody>
                  <a:tcPr/>
                </a:tc>
              </a:tr>
              <a:tr h="9091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Снижение транзакционных издержек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Закладная</a:t>
                      </a:r>
                      <a:r>
                        <a:rPr lang="ru-RU" sz="1600" baseline="0" dirty="0" smtClean="0"/>
                        <a:t> + </a:t>
                      </a:r>
                      <a:r>
                        <a:rPr lang="ru-RU" sz="1600" dirty="0" smtClean="0"/>
                        <a:t>ипотечные</a:t>
                      </a:r>
                      <a:r>
                        <a:rPr lang="ru-RU" sz="1600" baseline="0" dirty="0" smtClean="0"/>
                        <a:t> облигации</a:t>
                      </a:r>
                      <a:r>
                        <a:rPr lang="ru-RU" sz="1600" dirty="0" smtClean="0"/>
                        <a:t> + конкуренция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9091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Несоответствие неформальных и формальных норм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Поддержка</a:t>
                      </a:r>
                      <a:r>
                        <a:rPr lang="ru-RU" sz="1600" baseline="0" dirty="0" smtClean="0"/>
                        <a:t> региональных органов власти и институтов развития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63975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Адаптация</a:t>
                      </a:r>
                      <a:r>
                        <a:rPr lang="ru-RU" sz="1600" baseline="0" dirty="0" smtClean="0"/>
                        <a:t> норм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Основы 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законодательства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Совершенствование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Нормативы Банка России</a:t>
                      </a:r>
                      <a:endParaRPr lang="ru-RU" sz="1600" dirty="0"/>
                    </a:p>
                  </a:txBody>
                  <a:tcPr/>
                </a:tc>
              </a:tr>
              <a:tr h="63975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Издержки обучения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Международный опыт</a:t>
                      </a:r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Стандарты и программы обучения участников рынка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969115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Спрос населения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Приоритетный</a:t>
                      </a:r>
                      <a:r>
                        <a:rPr lang="ru-RU" sz="1600" baseline="0" dirty="0" smtClean="0"/>
                        <a:t> национальный проект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Жилье для российской семьи</a:t>
                      </a:r>
                      <a:endParaRPr lang="ru-RU" sz="1600" dirty="0"/>
                    </a:p>
                  </a:txBody>
                  <a:tcPr/>
                </a:tc>
              </a:tr>
              <a:tr h="63975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Противодействие коррупции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Рефинансирование («деньги после поставки»)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Указ №</a:t>
                      </a:r>
                      <a:r>
                        <a:rPr lang="ru-RU" sz="1600" baseline="0" dirty="0" smtClean="0"/>
                        <a:t> 600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5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03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652" y="954107"/>
            <a:ext cx="866709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1993-1998:</a:t>
            </a:r>
            <a:r>
              <a:rPr lang="en-US" sz="2000" b="1" dirty="0" smtClean="0"/>
              <a:t> </a:t>
            </a:r>
            <a:endParaRPr lang="ru-RU" sz="20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Активное участие в разработке нормативно-законодательной базы </a:t>
            </a:r>
            <a:br>
              <a:rPr lang="ru-RU" sz="2000" dirty="0" smtClean="0"/>
            </a:br>
            <a:r>
              <a:rPr lang="ru-RU" sz="2000" dirty="0" smtClean="0"/>
              <a:t>по ипотечному кредитованию (ФЗ «Об ипотеке (залоге недвижимости)», «О государственной регистрации прав на недвижимое имущество и сделок с ним»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Разработка федеральных программ в сфере жилищного финансирования (Государственные жилищные сертификаты)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Разработка и проведение обучающих семинаров по ипотечному кредитованию для банков «Аттестованный ипотечный кредитор»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Поддержка создания и деятельности АИЖК</a:t>
            </a:r>
          </a:p>
          <a:p>
            <a:pPr algn="just"/>
            <a:endParaRPr lang="ru-RU" sz="2000" b="1" dirty="0" smtClean="0"/>
          </a:p>
          <a:p>
            <a:pPr algn="just"/>
            <a:r>
              <a:rPr lang="ru-RU" sz="2000" b="1" dirty="0" smtClean="0"/>
              <a:t>1999-2004: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Участие в разработке Концепции развития системы ипотечного жилищного кредитования в РФ, ФЗ «Об ипотечных ценных бумагах», ФЦП «Жилище»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Комплексные поправки в нормативные акты по совершенствованию жилищного законодательства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7652" y="0"/>
            <a:ext cx="54836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Роль Института экономики города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dirty="0"/>
              <a:t>развитии ипотечного </a:t>
            </a:r>
            <a:r>
              <a:rPr lang="ru-RU" sz="2800" dirty="0" smtClean="0"/>
              <a:t>рынка (1)</a:t>
            </a:r>
            <a:endParaRPr lang="ru-RU" sz="2800" dirty="0"/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6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59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652" y="954107"/>
            <a:ext cx="86670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2005-2010: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Участие в разработке и сопровождении приоритетного национального проекта «Доступное и комфортное жилье – гражданам России», ФЦП «Жилище»</a:t>
            </a:r>
          </a:p>
          <a:p>
            <a:pPr algn="just"/>
            <a:endParaRPr lang="ru-RU" sz="2000" b="1" dirty="0" smtClean="0"/>
          </a:p>
          <a:p>
            <a:pPr algn="just"/>
            <a:r>
              <a:rPr lang="ru-RU" sz="2000" b="1" dirty="0" smtClean="0"/>
              <a:t>2010-2015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Подготовка проекта государственной программы «Обеспечение доступным и комфортным жильем и коммунальными услугами граждан Российской Федерации»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Координация </a:t>
            </a:r>
            <a:r>
              <a:rPr lang="ru-RU" sz="2000" dirty="0"/>
              <a:t>работ экспертной группы по вопросам жилищной политики </a:t>
            </a:r>
            <a:br>
              <a:rPr lang="ru-RU" sz="2000" dirty="0"/>
            </a:br>
            <a:r>
              <a:rPr lang="ru-RU" sz="2000" dirty="0"/>
              <a:t>в рамках подготовки экспертных предложений к Стратегии-2020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Комплексное исследование по </a:t>
            </a:r>
            <a:r>
              <a:rPr lang="ru-RU" sz="2000" dirty="0"/>
              <a:t>совершенствованию жилищной </a:t>
            </a:r>
            <a:r>
              <a:rPr lang="ru-RU" sz="2000" dirty="0" smtClean="0"/>
              <a:t>политики в РФ</a:t>
            </a:r>
            <a:endParaRPr lang="ru-RU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Активное </a:t>
            </a:r>
            <a:r>
              <a:rPr lang="ru-RU" sz="2000" dirty="0"/>
              <a:t>участие в разработке программы «Жилье для российской семьи»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Правовое </a:t>
            </a:r>
            <a:r>
              <a:rPr lang="ru-RU" sz="2000" dirty="0"/>
              <a:t>и </a:t>
            </a:r>
            <a:r>
              <a:rPr lang="ru-RU" sz="2000" dirty="0" smtClean="0"/>
              <a:t>методическое обеспечение развития наемного </a:t>
            </a:r>
            <a:r>
              <a:rPr lang="ru-RU" sz="2000" dirty="0"/>
              <a:t>жилищного </a:t>
            </a:r>
            <a:r>
              <a:rPr lang="ru-RU" sz="2000" dirty="0" smtClean="0"/>
              <a:t>фонда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7652" y="0"/>
            <a:ext cx="54836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Роль Института экономики города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dirty="0"/>
              <a:t>развитии ипотечного </a:t>
            </a:r>
            <a:r>
              <a:rPr lang="ru-RU" sz="2800" dirty="0" smtClean="0"/>
              <a:t>рынка (2)</a:t>
            </a:r>
            <a:endParaRPr lang="ru-RU" sz="2800" dirty="0"/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7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05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7652" y="1052736"/>
            <a:ext cx="855282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000" b="1" dirty="0" smtClean="0"/>
              <a:t>Формирование нового рынка: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ru-RU" sz="2000" dirty="0" smtClean="0"/>
              <a:t>Внедрение </a:t>
            </a:r>
            <a:r>
              <a:rPr lang="ru-RU" sz="2000" dirty="0"/>
              <a:t>стандартов с целью снижения кредитного </a:t>
            </a:r>
            <a:r>
              <a:rPr lang="ru-RU" sz="2000" dirty="0" smtClean="0"/>
              <a:t>риска </a:t>
            </a:r>
            <a:r>
              <a:rPr lang="ru-RU" sz="2000" dirty="0"/>
              <a:t>(баланс интересов заемщиков и кредиторов)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ru-RU" sz="2000" dirty="0" smtClean="0"/>
              <a:t>Внедрение инструментов хеджирования процентного риска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ru-RU" sz="2000" dirty="0" smtClean="0"/>
              <a:t>Создание </a:t>
            </a:r>
            <a:r>
              <a:rPr lang="ru-RU" sz="2000" dirty="0"/>
              <a:t>инфраструктуры и </a:t>
            </a:r>
            <a:r>
              <a:rPr lang="ru-RU" sz="2000" dirty="0" smtClean="0"/>
              <a:t>обеспечение доступных тарифов </a:t>
            </a:r>
            <a:br>
              <a:rPr lang="ru-RU" sz="2000" dirty="0" smtClean="0"/>
            </a:br>
            <a:r>
              <a:rPr lang="ru-RU" sz="2000" dirty="0" smtClean="0"/>
              <a:t>на </a:t>
            </a:r>
            <a:r>
              <a:rPr lang="ru-RU" sz="2000" dirty="0"/>
              <a:t>инфраструктурные </a:t>
            </a:r>
            <a:r>
              <a:rPr lang="ru-RU" sz="2000" dirty="0" smtClean="0"/>
              <a:t>услуги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ru-RU" sz="2000" dirty="0" smtClean="0"/>
              <a:t>Организация рефинансирования и доступа к долгосрочной ликвидности</a:t>
            </a:r>
            <a:endParaRPr lang="ru-RU" sz="2000" dirty="0"/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ru-RU" sz="2000" dirty="0" smtClean="0"/>
              <a:t>Снижение входных барьеров </a:t>
            </a:r>
            <a:r>
              <a:rPr lang="ru-RU" sz="2000" dirty="0"/>
              <a:t>для новых участников </a:t>
            </a:r>
            <a:r>
              <a:rPr lang="ru-RU" sz="2000" dirty="0" smtClean="0"/>
              <a:t>и развитие конкуренции с целью снижения процентных ставок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/>
              <a:t>Публичность оферт и их доступность участникам рынка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67652" y="236688"/>
            <a:ext cx="5703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Задачи АИЖК как институт развития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8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66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0066" y="1052736"/>
            <a:ext cx="8530406" cy="514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smtClean="0"/>
              <a:t>РИСКИ:</a:t>
            </a:r>
            <a:endParaRPr lang="ru-RU" sz="2000" b="1" dirty="0"/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Справедливая цена </a:t>
            </a:r>
            <a:r>
              <a:rPr lang="ru-RU" sz="2000" dirty="0"/>
              <a:t>публичной оферты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Новации </a:t>
            </a:r>
            <a:r>
              <a:rPr lang="ru-RU" sz="2000" dirty="0"/>
              <a:t>бухгалтерского и налогового учета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Недобросовестные действия отдельных рыночных участников</a:t>
            </a:r>
            <a:endParaRPr lang="ru-RU" sz="2000" dirty="0"/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Несовершенство антимонопольного законодательства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ru-RU" sz="2000" dirty="0"/>
          </a:p>
          <a:p>
            <a:pPr algn="just">
              <a:lnSpc>
                <a:spcPct val="150000"/>
              </a:lnSpc>
            </a:pPr>
            <a:r>
              <a:rPr lang="ru-RU" sz="2000" b="1" dirty="0" smtClean="0"/>
              <a:t>ПРОБЛЕМЫ:</a:t>
            </a:r>
            <a:endParaRPr lang="ru-RU" sz="2000" b="1" dirty="0"/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Какая доля рынка необходима и достаточна? </a:t>
            </a:r>
            <a:endParaRPr lang="ru-RU" sz="2000" dirty="0"/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Какие критерии эффективности деятельности?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Какой критерий эффективности использования господдержки?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Зачем институту развития прибыль?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0066" y="11017"/>
            <a:ext cx="61438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Риски и проблемы института развития</a:t>
            </a:r>
            <a:r>
              <a:rPr lang="ru-RU" sz="2800" dirty="0" smtClean="0"/>
              <a:t>,</a:t>
            </a:r>
            <a:br>
              <a:rPr lang="ru-RU" sz="2800" dirty="0" smtClean="0"/>
            </a:br>
            <a:r>
              <a:rPr lang="ru-RU" sz="2800" dirty="0" smtClean="0"/>
              <a:t>создающего </a:t>
            </a:r>
            <a:r>
              <a:rPr lang="ru-RU" sz="2800" dirty="0"/>
              <a:t>новый </a:t>
            </a:r>
            <a:r>
              <a:rPr lang="ru-RU" sz="2800" dirty="0" smtClean="0"/>
              <a:t>рынок</a:t>
            </a:r>
            <a:endParaRPr lang="ru-RU" sz="2800" dirty="0"/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>
                <a:solidFill>
                  <a:srgbClr val="0066B3">
                    <a:tint val="75000"/>
                  </a:srgbClr>
                </a:solidFill>
              </a:rPr>
              <a:t>9</a:t>
            </a:r>
            <a:endParaRPr lang="ru-RU" dirty="0">
              <a:solidFill>
                <a:srgbClr val="0066B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50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785</Words>
  <Application>Microsoft Office PowerPoint</Application>
  <PresentationFormat>Экран (4:3)</PresentationFormat>
  <Paragraphs>160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Тема Office</vt:lpstr>
      <vt:lpstr>Специальное оформление</vt:lpstr>
      <vt:lpstr>1_Специальное оформление</vt:lpstr>
      <vt:lpstr>2_Специальное оформление</vt:lpstr>
      <vt:lpstr>Роль государственных институтов развития  в  создании  новых рынков  (на примере ипотеки)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Помялов Алексей Михайлович</dc:creator>
  <cp:lastModifiedBy>Sedova</cp:lastModifiedBy>
  <cp:revision>43</cp:revision>
  <cp:lastPrinted>2015-06-03T07:19:04Z</cp:lastPrinted>
  <dcterms:modified xsi:type="dcterms:W3CDTF">2015-06-03T11:31:25Z</dcterms:modified>
</cp:coreProperties>
</file>