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9EC09-FA8F-4F74-BC4C-3C2C54287639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12459-D323-42A2-A548-DDEBBE3BB90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6658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916F0-C1B7-4CC8-8F33-9A3AFB415E0E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2D549-BE99-4F8A-A431-FFF0B453010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4957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922B2-DC77-4EDC-8D3D-72A05F5EE5D1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CF75B-06F5-469B-B57F-ED3D87EF4BA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169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89543-7190-4F44-AA71-4B487D3C129B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587AB-6001-4A70-90C5-007D9FB29B7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7952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47C76-F249-4B8A-96F0-671EBC74DD19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B13A8-0F18-4683-85D2-8D81E9BCFF1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8991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30F22-021D-450D-BF12-9E3682CFB592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5D2CA-85C7-4E79-BA55-83ED3F02747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8812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0B49B-9401-40F3-A457-16DEAABBEDAB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A38B0-4381-43FD-B59C-1CABFC5F985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7187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5B875-16B6-404C-93B7-50CD88F11C91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19BA5-224B-41E4-890D-0D90651E407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4258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B4355-F306-4BAA-A8CB-B0CAF3BC6F1E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45CB0-13D2-4A96-BC21-126F579ACA6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61723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3B0DB-5C02-4C73-8A0E-52D2E184C358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05FB5-49FF-48FC-BD98-FD2F9737352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2094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F81CA-56AC-435A-8B1E-DB8DB0A1316F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7C97AD-31D8-4166-A385-7AD18417D6F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7632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F0F83C-C2CA-4F6B-8D50-D7B488001F19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28B605E7-4358-4D4E-9B7E-3112FB14E7E5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0375" y="2065338"/>
            <a:ext cx="7415213" cy="212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Введение налога на недвижимость и новые возможности развития территорий поселений </a:t>
            </a:r>
          </a:p>
        </p:txBody>
      </p:sp>
      <p:sp>
        <p:nvSpPr>
          <p:cNvPr id="5" name="Rectangle 4"/>
          <p:cNvSpPr/>
          <p:nvPr/>
        </p:nvSpPr>
        <p:spPr>
          <a:xfrm>
            <a:off x="247650" y="5368925"/>
            <a:ext cx="8651875" cy="128905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PT Sans Narrow" panose="020B0506020203020204" pitchFamily="34" charset="-52"/>
            </a:endParaRP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460375" y="5605463"/>
            <a:ext cx="7270750" cy="81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ru-RU" altLang="ru-RU" sz="2400" dirty="0">
                <a:solidFill>
                  <a:schemeClr val="bg1"/>
                </a:solidFill>
                <a:latin typeface="PT Sans Narrow" pitchFamily="34" charset="0"/>
              </a:rPr>
              <a:t>Константин </a:t>
            </a:r>
            <a:r>
              <a:rPr lang="ru-RU" altLang="ru-RU" sz="2400" dirty="0" err="1">
                <a:solidFill>
                  <a:schemeClr val="bg1"/>
                </a:solidFill>
                <a:latin typeface="PT Sans Narrow" pitchFamily="34" charset="0"/>
              </a:rPr>
              <a:t>Апрелев</a:t>
            </a:r>
            <a:endParaRPr lang="ru-RU" altLang="ru-RU" sz="2400" dirty="0">
              <a:solidFill>
                <a:schemeClr val="bg1"/>
              </a:solidFill>
              <a:latin typeface="PT Sans Narrow" pitchFamily="34" charset="0"/>
            </a:endParaRPr>
          </a:p>
          <a:p>
            <a:pPr eaLnBrk="1" hangingPunct="1"/>
            <a:r>
              <a:rPr lang="ru-RU" altLang="ru-RU" b="1" dirty="0" smtClean="0">
                <a:solidFill>
                  <a:schemeClr val="bg1"/>
                </a:solidFill>
                <a:latin typeface="PT Sans Narrow" pitchFamily="34" charset="0"/>
              </a:rPr>
              <a:t>4 ИЮНЯ 2015, МОСКВА</a:t>
            </a:r>
            <a:endParaRPr lang="en-US" altLang="ru-RU" dirty="0">
              <a:solidFill>
                <a:schemeClr val="bg1"/>
              </a:solidFill>
              <a:latin typeface="PT Sans Narrow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5609" y="496061"/>
            <a:ext cx="52288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КОНФЕРЕНЦИЯ К 20-ЛЕТИЮ ФОНДА«ИНСТИТУТ ЭКОНОМИКИ ГОРОДА»  </a:t>
            </a:r>
            <a:endParaRPr lang="ru-RU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1724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11267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VII</a:t>
            </a:r>
          </a:p>
        </p:txBody>
      </p:sp>
      <p:sp>
        <p:nvSpPr>
          <p:cNvPr id="11268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Новый порядок начисления налога на недвижимость физических лиц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  <a:p>
            <a:pPr eaLnBrk="1" hangingPunct="1"/>
            <a:r>
              <a:rPr lang="en-US" altLang="ru-RU" sz="2800">
                <a:solidFill>
                  <a:srgbClr val="FFFFFF"/>
                </a:solidFill>
                <a:latin typeface="PT Sans Narrow" pitchFamily="34" charset="0"/>
              </a:rPr>
              <a:t>c 1 </a:t>
            </a:r>
            <a:r>
              <a:rPr lang="ru-RU" altLang="ru-RU" sz="2800">
                <a:solidFill>
                  <a:srgbClr val="FFFFFF"/>
                </a:solidFill>
                <a:latin typeface="PT Sans Narrow" pitchFamily="34" charset="0"/>
              </a:rPr>
              <a:t>января 2015 — 2020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7650" y="2184400"/>
            <a:ext cx="8651875" cy="306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Ставки налога снижаются. 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Налогооблагаемая база увеличится.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endParaRPr lang="ru-RU" sz="2800" dirty="0">
              <a:solidFill>
                <a:schemeClr val="accent5">
                  <a:lumMod val="50000"/>
                </a:schemeClr>
              </a:solidFill>
              <a:latin typeface="PT Sans Narrow" panose="020B0506020203020204" pitchFamily="34" charset="-52"/>
            </a:endParaRP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Расчет только по кадастровой стоимости к 2020 году.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Переходный период составит пять лет.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Налог может возрастать не более, чем на 20% в год.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1724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VII</a:t>
            </a:r>
          </a:p>
        </p:txBody>
      </p:sp>
      <p:sp>
        <p:nvSpPr>
          <p:cNvPr id="12292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Новый порядок начисления налога на недвижимость физических лиц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  <a:p>
            <a:pPr eaLnBrk="1" hangingPunct="1"/>
            <a:r>
              <a:rPr lang="en-US" altLang="ru-RU" sz="2800">
                <a:solidFill>
                  <a:srgbClr val="FFFFFF"/>
                </a:solidFill>
                <a:latin typeface="PT Sans Narrow" pitchFamily="34" charset="0"/>
              </a:rPr>
              <a:t>c 1 </a:t>
            </a:r>
            <a:r>
              <a:rPr lang="ru-RU" altLang="ru-RU" sz="2800">
                <a:solidFill>
                  <a:srgbClr val="FFFFFF"/>
                </a:solidFill>
                <a:latin typeface="PT Sans Narrow" pitchFamily="34" charset="0"/>
              </a:rPr>
              <a:t>января 2015 — 2020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7650" y="2184400"/>
            <a:ext cx="8651875" cy="3963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C00000"/>
                </a:solidFill>
                <a:latin typeface="PT Sans Narrow" panose="020B0506020203020204" pitchFamily="34" charset="-52"/>
              </a:rPr>
              <a:t>СЕЙЧАС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 — </a:t>
            </a:r>
            <a:r>
              <a:rPr lang="ru-RU" sz="2800" u="sng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Инвентаризационная стоимость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: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0.1 – 0.3% </a:t>
            </a:r>
          </a:p>
          <a:p>
            <a:pPr lvl="1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 недвижимость стоимостью до 300 тысяч рублей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0.3 – 2%</a:t>
            </a:r>
          </a:p>
          <a:p>
            <a:pPr lvl="1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 недвижимость стоимостью от 300 до 500 тысяч рублей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2%</a:t>
            </a:r>
          </a:p>
          <a:p>
            <a:pPr lvl="1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 недвижимость стоимостью более 500 тысяч 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рублей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PT Sans Narrow" panose="020B0506020203020204" pitchFamily="34" charset="-5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1724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VII</a:t>
            </a:r>
          </a:p>
        </p:txBody>
      </p: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Новый порядок начисления налога на недвижимость физических лиц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  <a:p>
            <a:pPr eaLnBrk="1" hangingPunct="1"/>
            <a:r>
              <a:rPr lang="en-US" altLang="ru-RU" sz="2800">
                <a:solidFill>
                  <a:srgbClr val="FFFFFF"/>
                </a:solidFill>
                <a:latin typeface="PT Sans Narrow" pitchFamily="34" charset="0"/>
              </a:rPr>
              <a:t>c 1 </a:t>
            </a:r>
            <a:r>
              <a:rPr lang="ru-RU" altLang="ru-RU" sz="2800">
                <a:solidFill>
                  <a:srgbClr val="FFFFFF"/>
                </a:solidFill>
                <a:latin typeface="PT Sans Narrow" pitchFamily="34" charset="0"/>
              </a:rPr>
              <a:t>января 2015 — 2020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7650" y="2184400"/>
            <a:ext cx="8651875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C00000"/>
                </a:solidFill>
                <a:latin typeface="PT Sans Narrow" panose="020B0506020203020204" pitchFamily="34" charset="-52"/>
              </a:rPr>
              <a:t>БУДЕТ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 — </a:t>
            </a:r>
            <a:r>
              <a:rPr lang="ru-RU" sz="2800" u="sng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Кадастровая стоимость недвижимости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 (утверждена):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0.1%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*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 </a:t>
            </a:r>
          </a:p>
          <a:p>
            <a:pPr lvl="1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жилые помещения, гаражи, недострой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0.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5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 – 2%</a:t>
            </a:r>
          </a:p>
          <a:p>
            <a:pPr lvl="1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нежилые и технические помещения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PT Sans Narrow" panose="020B0506020203020204" pitchFamily="34" charset="-52"/>
            </a:endParaRP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2%</a:t>
            </a:r>
          </a:p>
          <a:p>
            <a:pPr lvl="1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жилье премиум–класса (более 300 млн. рублей)</a:t>
            </a:r>
          </a:p>
          <a:p>
            <a:pPr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*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Муниципалитеты имеют право повышать налог на жилье до 3%.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1724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VII</a:t>
            </a:r>
          </a:p>
        </p:txBody>
      </p:sp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Новый порядок начисления налога на недвижимость физических лиц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  <a:p>
            <a:pPr eaLnBrk="1" hangingPunct="1"/>
            <a:r>
              <a:rPr lang="en-US" altLang="ru-RU" sz="2800">
                <a:solidFill>
                  <a:srgbClr val="FFFFFF"/>
                </a:solidFill>
                <a:latin typeface="PT Sans Narrow" pitchFamily="34" charset="0"/>
              </a:rPr>
              <a:t>c 1 </a:t>
            </a:r>
            <a:r>
              <a:rPr lang="ru-RU" altLang="ru-RU" sz="2800">
                <a:solidFill>
                  <a:srgbClr val="FFFFFF"/>
                </a:solidFill>
                <a:latin typeface="PT Sans Narrow" pitchFamily="34" charset="0"/>
              </a:rPr>
              <a:t>января 2015 — 2020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7650" y="2184400"/>
            <a:ext cx="8651875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C00000"/>
                </a:solidFill>
                <a:latin typeface="PT Sans Narrow" panose="020B0506020203020204" pitchFamily="34" charset="-52"/>
              </a:rPr>
              <a:t>БУДЕТ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 — </a:t>
            </a:r>
            <a:r>
              <a:rPr lang="ru-RU" sz="2800" u="sng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Кадастровая стоимость недвижимости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 (не утверждена):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0.1% </a:t>
            </a:r>
          </a:p>
          <a:p>
            <a:pPr lvl="1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 недвижимость стоимостью до 300 тысяч рублей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0.1 – 0.3%</a:t>
            </a:r>
          </a:p>
          <a:p>
            <a:pPr lvl="1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 недвижимость стоимостью от 300 до 500 тысяч рублей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0.3 – 2%</a:t>
            </a:r>
          </a:p>
          <a:p>
            <a:pPr lvl="1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 недвижимость стоимостью более 500 тысяч рублей</a:t>
            </a:r>
          </a:p>
          <a:p>
            <a:pPr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Налог равен произведению инвентаризационной стоимости и коэффициента–дефлятора.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1724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VII</a:t>
            </a:r>
          </a:p>
        </p:txBody>
      </p:sp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Новый порядок начисления налога на недвижимость физических лиц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  <a:p>
            <a:pPr eaLnBrk="1" hangingPunct="1"/>
            <a:r>
              <a:rPr lang="en-US" altLang="ru-RU" sz="2800">
                <a:solidFill>
                  <a:srgbClr val="FFFFFF"/>
                </a:solidFill>
                <a:latin typeface="PT Sans Narrow" pitchFamily="34" charset="0"/>
              </a:rPr>
              <a:t>c 1 </a:t>
            </a:r>
            <a:r>
              <a:rPr lang="ru-RU" altLang="ru-RU" sz="2800">
                <a:solidFill>
                  <a:srgbClr val="FFFFFF"/>
                </a:solidFill>
                <a:latin typeface="PT Sans Narrow" pitchFamily="34" charset="0"/>
              </a:rPr>
              <a:t>января 2015 — 2020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7650" y="2184400"/>
            <a:ext cx="8651875" cy="45085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Не облагается налогом: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в комнате (10 м</a:t>
            </a:r>
            <a:r>
              <a:rPr lang="ru-RU" sz="2800" baseline="30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2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),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в квартире (20 м</a:t>
            </a:r>
            <a:r>
              <a:rPr lang="ru-RU" sz="2800" baseline="30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2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),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в доме (50 м</a:t>
            </a:r>
            <a:r>
              <a:rPr lang="ru-RU" sz="2800" baseline="30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2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).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Льготники имеют право выбрать по одному объекту из каждой категории, не подлежащему налогообложению.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Чтобы узнать размер налога, можно обратиться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 сайт росреестра (</a:t>
            </a:r>
            <a:r>
              <a:rPr lang="en-US" sz="2400" u="sng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rosreestr.ru/</a:t>
            </a:r>
            <a:r>
              <a:rPr lang="en-US" sz="2400" u="sng" dirty="0" err="1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wps</a:t>
            </a:r>
            <a:r>
              <a:rPr lang="en-US" sz="2400" u="sng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/portal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), или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PT Sans Narrow" panose="020B0506020203020204" pitchFamily="34" charset="-52"/>
            </a:endParaRP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в кадастровую палату.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1724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16387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VII</a:t>
            </a:r>
          </a:p>
        </p:txBody>
      </p:sp>
      <p:sp>
        <p:nvSpPr>
          <p:cNvPr id="16388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Новый порядок начисления налога на недвижимость физических лиц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  <a:p>
            <a:pPr eaLnBrk="1" hangingPunct="1"/>
            <a:r>
              <a:rPr lang="en-US" altLang="ru-RU" sz="2800">
                <a:solidFill>
                  <a:srgbClr val="FFFFFF"/>
                </a:solidFill>
                <a:latin typeface="PT Sans Narrow" pitchFamily="34" charset="0"/>
              </a:rPr>
              <a:t>c 1 </a:t>
            </a:r>
            <a:r>
              <a:rPr lang="ru-RU" altLang="ru-RU" sz="2800">
                <a:solidFill>
                  <a:srgbClr val="FFFFFF"/>
                </a:solidFill>
                <a:latin typeface="PT Sans Narrow" pitchFamily="34" charset="0"/>
              </a:rPr>
              <a:t>января 2015 — 2020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7650" y="2184400"/>
            <a:ext cx="8651875" cy="306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К </a:t>
            </a:r>
            <a:r>
              <a:rPr lang="ru-RU" sz="2800" u="sng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льготным категориям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 граждан относятся: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пенсионеры,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инвалиды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I 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и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II 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групп,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ветераны боевых действий и Великой Отечественной войны,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Герои Советского Союза,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PT Sans Narrow" panose="020B0506020203020204" pitchFamily="34" charset="-52"/>
            </a:endParaRPr>
          </a:p>
          <a:p>
            <a:pPr marL="342900" indent="-3429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пострадавшие в Чернобыльской катастрофе.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184626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VIII</a:t>
            </a:r>
          </a:p>
        </p:txBody>
      </p:sp>
      <p:sp>
        <p:nvSpPr>
          <p:cNvPr id="17412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Практические возможности, </a:t>
            </a:r>
          </a:p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стимулирующие развитие загородных поселков и территорий новых поселений</a:t>
            </a:r>
            <a:endParaRPr lang="ru-RU" altLang="ru-RU" sz="2800">
              <a:solidFill>
                <a:srgbClr val="FFFFFF"/>
              </a:solidFill>
              <a:latin typeface="PT Sans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7650" y="2500313"/>
            <a:ext cx="8651875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Если поселение и есть муниципальное образование?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400" u="sng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Возможные преимущества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PT Sans Narrow" panose="020B0506020203020204" pitchFamily="34" charset="-52"/>
            </a:endParaRPr>
          </a:p>
          <a:p>
            <a:pPr marL="914400" lvl="1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налог может быть направлен на нужды поселения и управления территорией;</a:t>
            </a:r>
          </a:p>
          <a:p>
            <a:pPr marL="914400" lvl="1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снижение издержек на эксплуатацию территории поселения для собственников;</a:t>
            </a:r>
          </a:p>
          <a:p>
            <a:pPr marL="914400" lvl="1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повышение эффективности управления территорией и прозрачности бюджета развития территории и инфраструктуры.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93725" y="3236913"/>
            <a:ext cx="7977188" cy="33162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18435" name="Title 1"/>
          <p:cNvSpPr>
            <a:spLocks noGrp="1"/>
          </p:cNvSpPr>
          <p:nvPr>
            <p:ph type="ctrTitle"/>
          </p:nvPr>
        </p:nvSpPr>
        <p:spPr>
          <a:xfrm>
            <a:off x="581025" y="990600"/>
            <a:ext cx="7989888" cy="1504950"/>
          </a:xfrm>
        </p:spPr>
        <p:txBody>
          <a:bodyPr/>
          <a:lstStyle/>
          <a:p>
            <a:r>
              <a:rPr lang="ru-RU" altLang="ru-RU" smtClean="0">
                <a:latin typeface="PT Sans Narrow" pitchFamily="34" charset="0"/>
              </a:rPr>
              <a:t>Спасибо за внимание!</a:t>
            </a:r>
            <a:endParaRPr lang="en-US" altLang="ru-RU" smtClean="0">
              <a:latin typeface="PT Sans Narrow" pitchFamily="34" charset="0"/>
            </a:endParaRPr>
          </a:p>
        </p:txBody>
      </p:sp>
      <p:pic>
        <p:nvPicPr>
          <p:cNvPr id="18436" name="Picture 10" descr="Рисунок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8" y="5289550"/>
            <a:ext cx="59055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Box 1"/>
          <p:cNvSpPr txBox="1">
            <a:spLocks noChangeArrowheads="1"/>
          </p:cNvSpPr>
          <p:nvPr/>
        </p:nvSpPr>
        <p:spPr bwMode="auto">
          <a:xfrm>
            <a:off x="2408238" y="4695825"/>
            <a:ext cx="4967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chemeClr val="bg1"/>
                </a:solidFill>
                <a:latin typeface="PT Sans Narrow" pitchFamily="34" charset="0"/>
                <a:cs typeface="Segoe UI" pitchFamily="34" charset="0"/>
              </a:rPr>
              <a:t>Сопредседатель Совета ТПП РФ по СРО </a:t>
            </a:r>
            <a:endParaRPr lang="en-US" altLang="ru-RU" sz="2000">
              <a:solidFill>
                <a:schemeClr val="bg1"/>
              </a:solidFill>
              <a:latin typeface="PT Sans Narrow" pitchFamily="34" charset="0"/>
              <a:cs typeface="Segoe UI" pitchFamily="34" charset="0"/>
            </a:endParaRPr>
          </a:p>
        </p:txBody>
      </p:sp>
      <p:sp>
        <p:nvSpPr>
          <p:cNvPr id="18438" name="TextBox 9"/>
          <p:cNvSpPr txBox="1">
            <a:spLocks noChangeArrowheads="1"/>
          </p:cNvSpPr>
          <p:nvPr/>
        </p:nvSpPr>
        <p:spPr bwMode="auto">
          <a:xfrm>
            <a:off x="2408238" y="5267325"/>
            <a:ext cx="49672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chemeClr val="bg1"/>
                </a:solidFill>
                <a:latin typeface="PT Sans Narrow" pitchFamily="34" charset="0"/>
                <a:cs typeface="Segoe UI" pitchFamily="34" charset="0"/>
              </a:rPr>
              <a:t>Вице-Президент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chemeClr val="bg1"/>
                </a:solidFill>
                <a:latin typeface="PT Sans Narrow" pitchFamily="34" charset="0"/>
                <a:cs typeface="Segoe UI" pitchFamily="34" charset="0"/>
              </a:rPr>
              <a:t>Российской Гильдии Риэлторов </a:t>
            </a:r>
          </a:p>
        </p:txBody>
      </p:sp>
      <p:sp>
        <p:nvSpPr>
          <p:cNvPr id="18439" name="TextBox 10"/>
          <p:cNvSpPr txBox="1">
            <a:spLocks noChangeArrowheads="1"/>
          </p:cNvSpPr>
          <p:nvPr/>
        </p:nvSpPr>
        <p:spPr bwMode="auto">
          <a:xfrm>
            <a:off x="2425700" y="3538538"/>
            <a:ext cx="49498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>
                <a:solidFill>
                  <a:schemeClr val="bg1"/>
                </a:solidFill>
                <a:latin typeface="PT Sans Narrow" pitchFamily="34" charset="0"/>
              </a:rPr>
              <a:t>Апрелев Константин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600">
                <a:solidFill>
                  <a:schemeClr val="bg1"/>
                </a:solidFill>
                <a:latin typeface="PT Sans Narrow" pitchFamily="34" charset="0"/>
              </a:rPr>
              <a:t>aprelev@expertconsult.ru</a:t>
            </a:r>
            <a:endParaRPr lang="en-US" altLang="ru-RU" sz="2400" b="1">
              <a:solidFill>
                <a:schemeClr val="bg1"/>
              </a:solidFill>
              <a:latin typeface="PT Sans Narrow" pitchFamily="34" charset="0"/>
            </a:endParaRPr>
          </a:p>
        </p:txBody>
      </p:sp>
      <p:pic>
        <p:nvPicPr>
          <p:cNvPr id="1844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375" y="4562475"/>
            <a:ext cx="511175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83026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3076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Существующая ситуация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7650" y="1433513"/>
            <a:ext cx="8651875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Земельный налог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Налог на имущество физических лиц                                     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Налог на имущество организаций</a:t>
            </a:r>
          </a:p>
        </p:txBody>
      </p:sp>
      <p:sp>
        <p:nvSpPr>
          <p:cNvPr id="3078" name="TextBox 3"/>
          <p:cNvSpPr txBox="1">
            <a:spLocks noChangeArrowheads="1"/>
          </p:cNvSpPr>
          <p:nvPr/>
        </p:nvSpPr>
        <p:spPr bwMode="auto">
          <a:xfrm>
            <a:off x="850900" y="4038600"/>
            <a:ext cx="7445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altLang="ru-RU" sz="2800">
                <a:solidFill>
                  <a:srgbClr val="C00000"/>
                </a:solidFill>
                <a:latin typeface="PT Sans Narrow" pitchFamily="34" charset="0"/>
              </a:rPr>
              <a:t>Все эти налоги заменит Единый Налог на недвижимость?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83026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II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Земельный налог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7650" y="1433513"/>
            <a:ext cx="8651875" cy="4124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Взимаемый с физических лиц и организаций  местный налог в муниципальный бюджет: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налоговая база — кадастровая стоимость земельных участков по состоянию на 1 января года, являющегося налоговым периодом;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ставки устанавливаются нормативными правовыми актами представительных органов муниципальных образований (законами городов федерального значения Москвы и </a:t>
            </a:r>
          </a:p>
          <a:p>
            <a:pPr marL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Санкт-Петербурга)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83026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5123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II</a:t>
            </a:r>
          </a:p>
        </p:txBody>
      </p:sp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Земельный налог (продолжение)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7650" y="1433513"/>
            <a:ext cx="8651875" cy="4954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ставки не могут превышать:</a:t>
            </a:r>
          </a:p>
          <a:p>
            <a:pPr marL="971550" lvl="1" indent="-514350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0.3% в отношении земельных участков:</a:t>
            </a:r>
          </a:p>
          <a:p>
            <a:pPr marL="1428750" lvl="2" indent="-514350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отнесенных к землям сельскохозяйственного назначения или к землям в составе зон сельскохозяйственного использования в поселениях и используемых для сельскохозяйственного производства;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PT Sans Narrow" panose="020B0506020203020204" pitchFamily="34" charset="-52"/>
            </a:endParaRPr>
          </a:p>
          <a:p>
            <a:pPr marL="1428750" lvl="2" indent="-514350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занятых жилищным фондом и объектами инженерной инфраструктуры жилищно-коммунального комплекса (за исключением доли в праве на земельный участок, приходящейся на объект, не относящийся к жилищному</a:t>
            </a:r>
            <a:br>
              <a:rPr lang="ru-RU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</a:b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фонду и к объектам инженерной инфраструктуры жилищно-коммунального комплекса) или приобретенных (предоставленных) для жилищного строительства;</a:t>
            </a:r>
          </a:p>
          <a:p>
            <a:pPr marL="1428750" lvl="2" indent="-514350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приобретенных (предоставленных) для личного подсобного хозяйства, садоводства, огородничества или</a:t>
            </a:r>
            <a:br>
              <a:rPr lang="ru-RU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</a:b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животноводства, а также дачного хозяйства;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PT Sans Narrow" panose="020B0506020203020204" pitchFamily="34" charset="-5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83026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6147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II</a:t>
            </a:r>
          </a:p>
        </p:txBody>
      </p:sp>
      <p:sp>
        <p:nvSpPr>
          <p:cNvPr id="6148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Земельный налог (продолжение)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7650" y="1433513"/>
            <a:ext cx="8651875" cy="2400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ставки не могут превышать:</a:t>
            </a:r>
          </a:p>
          <a:p>
            <a:pPr marL="971550" lvl="1" indent="-514350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arenR" startAt="2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1.5% в отношении прочих земельных участков.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Допускается установление дифференцированных ставок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в зависимости от категорий земель и (или) разрешенного использования земельного участка.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12541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III</a:t>
            </a:r>
          </a:p>
        </p:txBody>
      </p:sp>
      <p:sp>
        <p:nvSpPr>
          <p:cNvPr id="7172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Налог на имущество физических лиц 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  <a:p>
            <a:pPr eaLnBrk="1" hangingPunct="1"/>
            <a:r>
              <a:rPr lang="ru-RU" altLang="ru-RU" sz="2800">
                <a:solidFill>
                  <a:schemeClr val="bg1"/>
                </a:solidFill>
                <a:latin typeface="PT Sans Narrow" pitchFamily="34" charset="0"/>
              </a:rPr>
              <a:t>до 31 декабря 2014 — 2019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7650" y="1693863"/>
            <a:ext cx="8651875" cy="3770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М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естный налог в муниципальный бюджет; 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база для определения налога — инвентаризационная стоимость (БТИ);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ставки налога на строения, помещения и сооружения устанавливаются НПА представительных органов местного самоуправления;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ставки от 0.1% до 2.0%,  допускается дифференцированное установление ставок.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83026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8195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IV</a:t>
            </a:r>
          </a:p>
        </p:txBody>
      </p:sp>
      <p:sp>
        <p:nvSpPr>
          <p:cNvPr id="8196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Налог на имущество организаций 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7650" y="1433513"/>
            <a:ext cx="8651875" cy="38465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Р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егиональный налог в региональный бюджет; 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при определении налоговой базы имущество учитывается по его остаточной стоимости, cформированной в соответствии </a:t>
            </a:r>
          </a:p>
          <a:p>
            <a:pPr marL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 установленным порядком ведения бухгалтерского учета,</a:t>
            </a:r>
            <a:b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</a:b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утвержденным в учетной политике организации; 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ставки устанавливаются законами субъектов РФ; </a:t>
            </a:r>
          </a:p>
          <a:p>
            <a:pPr marL="457200" indent="-457200" eaLnBrk="1" fontAlgn="auto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размер ставок не может превышать 2.2%,  </a:t>
            </a:r>
          </a:p>
          <a:p>
            <a:pPr indent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допускается дифференцированное установление ставок.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83026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9219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Налог на недвижимость</a:t>
            </a:r>
          </a:p>
        </p:txBody>
      </p:sp>
      <p:grpSp>
        <p:nvGrpSpPr>
          <p:cNvPr id="9221" name="Group 19"/>
          <p:cNvGrpSpPr>
            <a:grpSpLocks/>
          </p:cNvGrpSpPr>
          <p:nvPr/>
        </p:nvGrpSpPr>
        <p:grpSpPr bwMode="auto">
          <a:xfrm>
            <a:off x="892175" y="1220788"/>
            <a:ext cx="7359650" cy="5418137"/>
            <a:chOff x="892764" y="1220818"/>
            <a:chExt cx="7358473" cy="5418718"/>
          </a:xfrm>
        </p:grpSpPr>
        <p:sp>
          <p:nvSpPr>
            <p:cNvPr id="12" name="Circular Arrow 11"/>
            <p:cNvSpPr/>
            <p:nvPr/>
          </p:nvSpPr>
          <p:spPr>
            <a:xfrm>
              <a:off x="1891142" y="1220818"/>
              <a:ext cx="5401398" cy="5401254"/>
            </a:xfrm>
            <a:prstGeom prst="circularArrow">
              <a:avLst>
                <a:gd name="adj1" fmla="val 9508"/>
                <a:gd name="adj2" fmla="val 844759"/>
                <a:gd name="adj3" fmla="val 13087360"/>
                <a:gd name="adj4" fmla="val 17698991"/>
                <a:gd name="adj5" fmla="val 7983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3279982" y="1247808"/>
              <a:ext cx="2585624" cy="1297127"/>
            </a:xfrm>
            <a:custGeom>
              <a:avLst/>
              <a:gdLst>
                <a:gd name="connsiteX0" fmla="*/ 0 w 2585319"/>
                <a:gd name="connsiteY0" fmla="*/ 216271 h 1297601"/>
                <a:gd name="connsiteX1" fmla="*/ 216271 w 2585319"/>
                <a:gd name="connsiteY1" fmla="*/ 0 h 1297601"/>
                <a:gd name="connsiteX2" fmla="*/ 2369048 w 2585319"/>
                <a:gd name="connsiteY2" fmla="*/ 0 h 1297601"/>
                <a:gd name="connsiteX3" fmla="*/ 2585319 w 2585319"/>
                <a:gd name="connsiteY3" fmla="*/ 216271 h 1297601"/>
                <a:gd name="connsiteX4" fmla="*/ 2585319 w 2585319"/>
                <a:gd name="connsiteY4" fmla="*/ 1081330 h 1297601"/>
                <a:gd name="connsiteX5" fmla="*/ 2369048 w 2585319"/>
                <a:gd name="connsiteY5" fmla="*/ 1297601 h 1297601"/>
                <a:gd name="connsiteX6" fmla="*/ 216271 w 2585319"/>
                <a:gd name="connsiteY6" fmla="*/ 1297601 h 1297601"/>
                <a:gd name="connsiteX7" fmla="*/ 0 w 2585319"/>
                <a:gd name="connsiteY7" fmla="*/ 1081330 h 1297601"/>
                <a:gd name="connsiteX8" fmla="*/ 0 w 2585319"/>
                <a:gd name="connsiteY8" fmla="*/ 216271 h 12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85319" h="1297601">
                  <a:moveTo>
                    <a:pt x="0" y="216271"/>
                  </a:moveTo>
                  <a:cubicBezTo>
                    <a:pt x="0" y="96828"/>
                    <a:pt x="96828" y="0"/>
                    <a:pt x="216271" y="0"/>
                  </a:cubicBezTo>
                  <a:lnTo>
                    <a:pt x="2369048" y="0"/>
                  </a:lnTo>
                  <a:cubicBezTo>
                    <a:pt x="2488491" y="0"/>
                    <a:pt x="2585319" y="96828"/>
                    <a:pt x="2585319" y="216271"/>
                  </a:cubicBezTo>
                  <a:lnTo>
                    <a:pt x="2585319" y="1081330"/>
                  </a:lnTo>
                  <a:cubicBezTo>
                    <a:pt x="2585319" y="1200773"/>
                    <a:pt x="2488491" y="1297601"/>
                    <a:pt x="2369048" y="1297601"/>
                  </a:cubicBezTo>
                  <a:lnTo>
                    <a:pt x="216271" y="1297601"/>
                  </a:lnTo>
                  <a:cubicBezTo>
                    <a:pt x="96828" y="1297601"/>
                    <a:pt x="0" y="1200773"/>
                    <a:pt x="0" y="1081330"/>
                  </a:cubicBezTo>
                  <a:lnTo>
                    <a:pt x="0" y="21627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24304" tIns="124304" rIns="124304" bIns="124304" spcCol="1270" anchor="ctr"/>
            <a:lstStyle/>
            <a:p>
              <a:pPr algn="ctr" defTabSz="711200" eaLnBrk="1" fontAlgn="auto" hangingPunct="1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ru-RU" sz="1600" dirty="0">
                  <a:latin typeface="PT Sans Narrow" panose="020B0506020203020204" pitchFamily="34" charset="-52"/>
                </a:rPr>
                <a:t>Больше  инвестиций </a:t>
              </a:r>
            </a:p>
            <a:p>
              <a:pPr algn="ctr" defTabSz="711200" eaLnBrk="1" fontAlgn="auto" hangingPunct="1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ru-RU" sz="1600" dirty="0">
                  <a:latin typeface="PT Sans Narrow" panose="020B0506020203020204" pitchFamily="34" charset="-52"/>
                </a:rPr>
                <a:t>в развитие недвижимости</a:t>
              </a:r>
              <a:endParaRPr lang="en-US" sz="1600" dirty="0">
                <a:latin typeface="PT Sans Narrow" panose="020B0506020203020204" pitchFamily="34" charset="-52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451936" y="4843275"/>
              <a:ext cx="6240129" cy="1796261"/>
              <a:chOff x="1534885" y="4642879"/>
              <a:chExt cx="6240129" cy="179626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5" name="Freeform 14"/>
              <p:cNvSpPr/>
              <p:nvPr/>
            </p:nvSpPr>
            <p:spPr>
              <a:xfrm>
                <a:off x="5189695" y="4642879"/>
                <a:ext cx="2585319" cy="1796261"/>
              </a:xfrm>
              <a:custGeom>
                <a:avLst/>
                <a:gdLst>
                  <a:gd name="connsiteX0" fmla="*/ 0 w 2585319"/>
                  <a:gd name="connsiteY0" fmla="*/ 216271 h 1297601"/>
                  <a:gd name="connsiteX1" fmla="*/ 216271 w 2585319"/>
                  <a:gd name="connsiteY1" fmla="*/ 0 h 1297601"/>
                  <a:gd name="connsiteX2" fmla="*/ 2369048 w 2585319"/>
                  <a:gd name="connsiteY2" fmla="*/ 0 h 1297601"/>
                  <a:gd name="connsiteX3" fmla="*/ 2585319 w 2585319"/>
                  <a:gd name="connsiteY3" fmla="*/ 216271 h 1297601"/>
                  <a:gd name="connsiteX4" fmla="*/ 2585319 w 2585319"/>
                  <a:gd name="connsiteY4" fmla="*/ 1081330 h 1297601"/>
                  <a:gd name="connsiteX5" fmla="*/ 2369048 w 2585319"/>
                  <a:gd name="connsiteY5" fmla="*/ 1297601 h 1297601"/>
                  <a:gd name="connsiteX6" fmla="*/ 216271 w 2585319"/>
                  <a:gd name="connsiteY6" fmla="*/ 1297601 h 1297601"/>
                  <a:gd name="connsiteX7" fmla="*/ 0 w 2585319"/>
                  <a:gd name="connsiteY7" fmla="*/ 1081330 h 1297601"/>
                  <a:gd name="connsiteX8" fmla="*/ 0 w 2585319"/>
                  <a:gd name="connsiteY8" fmla="*/ 216271 h 1297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5319" h="1297601">
                    <a:moveTo>
                      <a:pt x="0" y="216271"/>
                    </a:moveTo>
                    <a:cubicBezTo>
                      <a:pt x="0" y="96828"/>
                      <a:pt x="96828" y="0"/>
                      <a:pt x="216271" y="0"/>
                    </a:cubicBezTo>
                    <a:lnTo>
                      <a:pt x="2369048" y="0"/>
                    </a:lnTo>
                    <a:cubicBezTo>
                      <a:pt x="2488491" y="0"/>
                      <a:pt x="2585319" y="96828"/>
                      <a:pt x="2585319" y="216271"/>
                    </a:cubicBezTo>
                    <a:lnTo>
                      <a:pt x="2585319" y="1081330"/>
                    </a:lnTo>
                    <a:cubicBezTo>
                      <a:pt x="2585319" y="1200773"/>
                      <a:pt x="2488491" y="1297601"/>
                      <a:pt x="2369048" y="1297601"/>
                    </a:cubicBezTo>
                    <a:lnTo>
                      <a:pt x="216271" y="1297601"/>
                    </a:lnTo>
                    <a:cubicBezTo>
                      <a:pt x="96828" y="1297601"/>
                      <a:pt x="0" y="1200773"/>
                      <a:pt x="0" y="1081330"/>
                    </a:cubicBezTo>
                    <a:lnTo>
                      <a:pt x="0" y="21627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24304" tIns="124304" rIns="124304" bIns="124304" spcCol="1270" anchor="ctr"/>
              <a:lstStyle/>
              <a:p>
                <a:pPr algn="ctr" defTabSz="711200" eaLnBrk="1" fontAlgn="auto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600" dirty="0">
                    <a:latin typeface="PT Sans Narrow" panose="020B0506020203020204" pitchFamily="34" charset="-52"/>
                  </a:rPr>
                  <a:t>Больше  размер поступлений от налога на недвижимость в бюджет муниципалитета</a:t>
                </a:r>
                <a:endParaRPr lang="en-US" sz="1600" dirty="0">
                  <a:latin typeface="PT Sans Narrow" panose="020B0506020203020204" pitchFamily="34" charset="-52"/>
                </a:endParaRPr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1534885" y="4642879"/>
                <a:ext cx="2585319" cy="1796261"/>
              </a:xfrm>
              <a:custGeom>
                <a:avLst/>
                <a:gdLst>
                  <a:gd name="connsiteX0" fmla="*/ 0 w 2585319"/>
                  <a:gd name="connsiteY0" fmla="*/ 299383 h 1796261"/>
                  <a:gd name="connsiteX1" fmla="*/ 299383 w 2585319"/>
                  <a:gd name="connsiteY1" fmla="*/ 0 h 1796261"/>
                  <a:gd name="connsiteX2" fmla="*/ 2285936 w 2585319"/>
                  <a:gd name="connsiteY2" fmla="*/ 0 h 1796261"/>
                  <a:gd name="connsiteX3" fmla="*/ 2585319 w 2585319"/>
                  <a:gd name="connsiteY3" fmla="*/ 299383 h 1796261"/>
                  <a:gd name="connsiteX4" fmla="*/ 2585319 w 2585319"/>
                  <a:gd name="connsiteY4" fmla="*/ 1496878 h 1796261"/>
                  <a:gd name="connsiteX5" fmla="*/ 2285936 w 2585319"/>
                  <a:gd name="connsiteY5" fmla="*/ 1796261 h 1796261"/>
                  <a:gd name="connsiteX6" fmla="*/ 299383 w 2585319"/>
                  <a:gd name="connsiteY6" fmla="*/ 1796261 h 1796261"/>
                  <a:gd name="connsiteX7" fmla="*/ 0 w 2585319"/>
                  <a:gd name="connsiteY7" fmla="*/ 1496878 h 1796261"/>
                  <a:gd name="connsiteX8" fmla="*/ 0 w 2585319"/>
                  <a:gd name="connsiteY8" fmla="*/ 299383 h 17962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5319" h="1796261">
                    <a:moveTo>
                      <a:pt x="0" y="299383"/>
                    </a:moveTo>
                    <a:cubicBezTo>
                      <a:pt x="0" y="134038"/>
                      <a:pt x="134038" y="0"/>
                      <a:pt x="299383" y="0"/>
                    </a:cubicBezTo>
                    <a:lnTo>
                      <a:pt x="2285936" y="0"/>
                    </a:lnTo>
                    <a:cubicBezTo>
                      <a:pt x="2451281" y="0"/>
                      <a:pt x="2585319" y="134038"/>
                      <a:pt x="2585319" y="299383"/>
                    </a:cubicBezTo>
                    <a:lnTo>
                      <a:pt x="2585319" y="1496878"/>
                    </a:lnTo>
                    <a:cubicBezTo>
                      <a:pt x="2585319" y="1662223"/>
                      <a:pt x="2451281" y="1796261"/>
                      <a:pt x="2285936" y="1796261"/>
                    </a:cubicBezTo>
                    <a:lnTo>
                      <a:pt x="299383" y="1796261"/>
                    </a:lnTo>
                    <a:cubicBezTo>
                      <a:pt x="134038" y="1796261"/>
                      <a:pt x="0" y="1662223"/>
                      <a:pt x="0" y="1496878"/>
                    </a:cubicBezTo>
                    <a:lnTo>
                      <a:pt x="0" y="299383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48646" tIns="148646" rIns="148646" bIns="148646" spcCol="1270" anchor="ctr"/>
              <a:lstStyle/>
              <a:p>
                <a:pPr algn="ctr" defTabSz="711200" eaLnBrk="1" fontAlgn="auto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600" dirty="0">
                    <a:latin typeface="PT Sans Narrow" panose="020B0506020203020204" pitchFamily="34" charset="-52"/>
                  </a:rPr>
                  <a:t>Больше капитальных вложений в развитие социальной и коммуникационной инфраструктуры и эксплуатацию территории поселения </a:t>
                </a:r>
                <a:endParaRPr lang="en-US" sz="1600" dirty="0">
                  <a:latin typeface="PT Sans Narrow" panose="020B0506020203020204" pitchFamily="34" charset="-52"/>
                </a:endParaRP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92764" y="3045159"/>
              <a:ext cx="7358473" cy="1297601"/>
              <a:chOff x="839625" y="2841110"/>
              <a:chExt cx="7358473" cy="129760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4" name="Freeform 13"/>
              <p:cNvSpPr/>
              <p:nvPr/>
            </p:nvSpPr>
            <p:spPr>
              <a:xfrm>
                <a:off x="5612779" y="2841110"/>
                <a:ext cx="2585319" cy="1297601"/>
              </a:xfrm>
              <a:custGeom>
                <a:avLst/>
                <a:gdLst>
                  <a:gd name="connsiteX0" fmla="*/ 0 w 2585319"/>
                  <a:gd name="connsiteY0" fmla="*/ 216271 h 1297601"/>
                  <a:gd name="connsiteX1" fmla="*/ 216271 w 2585319"/>
                  <a:gd name="connsiteY1" fmla="*/ 0 h 1297601"/>
                  <a:gd name="connsiteX2" fmla="*/ 2369048 w 2585319"/>
                  <a:gd name="connsiteY2" fmla="*/ 0 h 1297601"/>
                  <a:gd name="connsiteX3" fmla="*/ 2585319 w 2585319"/>
                  <a:gd name="connsiteY3" fmla="*/ 216271 h 1297601"/>
                  <a:gd name="connsiteX4" fmla="*/ 2585319 w 2585319"/>
                  <a:gd name="connsiteY4" fmla="*/ 1081330 h 1297601"/>
                  <a:gd name="connsiteX5" fmla="*/ 2369048 w 2585319"/>
                  <a:gd name="connsiteY5" fmla="*/ 1297601 h 1297601"/>
                  <a:gd name="connsiteX6" fmla="*/ 216271 w 2585319"/>
                  <a:gd name="connsiteY6" fmla="*/ 1297601 h 1297601"/>
                  <a:gd name="connsiteX7" fmla="*/ 0 w 2585319"/>
                  <a:gd name="connsiteY7" fmla="*/ 1081330 h 1297601"/>
                  <a:gd name="connsiteX8" fmla="*/ 0 w 2585319"/>
                  <a:gd name="connsiteY8" fmla="*/ 216271 h 1297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5319" h="1297601">
                    <a:moveTo>
                      <a:pt x="0" y="216271"/>
                    </a:moveTo>
                    <a:cubicBezTo>
                      <a:pt x="0" y="96828"/>
                      <a:pt x="96828" y="0"/>
                      <a:pt x="216271" y="0"/>
                    </a:cubicBezTo>
                    <a:lnTo>
                      <a:pt x="2369048" y="0"/>
                    </a:lnTo>
                    <a:cubicBezTo>
                      <a:pt x="2488491" y="0"/>
                      <a:pt x="2585319" y="96828"/>
                      <a:pt x="2585319" y="216271"/>
                    </a:cubicBezTo>
                    <a:lnTo>
                      <a:pt x="2585319" y="1081330"/>
                    </a:lnTo>
                    <a:cubicBezTo>
                      <a:pt x="2585319" y="1200773"/>
                      <a:pt x="2488491" y="1297601"/>
                      <a:pt x="2369048" y="1297601"/>
                    </a:cubicBezTo>
                    <a:lnTo>
                      <a:pt x="216271" y="1297601"/>
                    </a:lnTo>
                    <a:cubicBezTo>
                      <a:pt x="96828" y="1297601"/>
                      <a:pt x="0" y="1200773"/>
                      <a:pt x="0" y="1081330"/>
                    </a:cubicBezTo>
                    <a:lnTo>
                      <a:pt x="0" y="21627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24304" tIns="124304" rIns="124304" bIns="124304" spcCol="1270" anchor="ctr"/>
              <a:lstStyle/>
              <a:p>
                <a:pPr algn="ctr" defTabSz="711200" eaLnBrk="1" fontAlgn="auto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600" dirty="0">
                    <a:latin typeface="PT Sans Narrow" panose="020B0506020203020204" pitchFamily="34" charset="-52"/>
                  </a:rPr>
                  <a:t>Больше объектов недвижимости</a:t>
                </a:r>
                <a:endParaRPr lang="en-US" sz="1600" dirty="0">
                  <a:latin typeface="PT Sans Narrow" panose="020B0506020203020204" pitchFamily="34" charset="-52"/>
                </a:endParaRPr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839625" y="2841110"/>
                <a:ext cx="2585319" cy="1297601"/>
              </a:xfrm>
              <a:custGeom>
                <a:avLst/>
                <a:gdLst>
                  <a:gd name="connsiteX0" fmla="*/ 0 w 2585319"/>
                  <a:gd name="connsiteY0" fmla="*/ 216271 h 1297601"/>
                  <a:gd name="connsiteX1" fmla="*/ 216271 w 2585319"/>
                  <a:gd name="connsiteY1" fmla="*/ 0 h 1297601"/>
                  <a:gd name="connsiteX2" fmla="*/ 2369048 w 2585319"/>
                  <a:gd name="connsiteY2" fmla="*/ 0 h 1297601"/>
                  <a:gd name="connsiteX3" fmla="*/ 2585319 w 2585319"/>
                  <a:gd name="connsiteY3" fmla="*/ 216271 h 1297601"/>
                  <a:gd name="connsiteX4" fmla="*/ 2585319 w 2585319"/>
                  <a:gd name="connsiteY4" fmla="*/ 1081330 h 1297601"/>
                  <a:gd name="connsiteX5" fmla="*/ 2369048 w 2585319"/>
                  <a:gd name="connsiteY5" fmla="*/ 1297601 h 1297601"/>
                  <a:gd name="connsiteX6" fmla="*/ 216271 w 2585319"/>
                  <a:gd name="connsiteY6" fmla="*/ 1297601 h 1297601"/>
                  <a:gd name="connsiteX7" fmla="*/ 0 w 2585319"/>
                  <a:gd name="connsiteY7" fmla="*/ 1081330 h 1297601"/>
                  <a:gd name="connsiteX8" fmla="*/ 0 w 2585319"/>
                  <a:gd name="connsiteY8" fmla="*/ 216271 h 1297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5319" h="1297601">
                    <a:moveTo>
                      <a:pt x="0" y="216271"/>
                    </a:moveTo>
                    <a:cubicBezTo>
                      <a:pt x="0" y="96828"/>
                      <a:pt x="96828" y="0"/>
                      <a:pt x="216271" y="0"/>
                    </a:cubicBezTo>
                    <a:lnTo>
                      <a:pt x="2369048" y="0"/>
                    </a:lnTo>
                    <a:cubicBezTo>
                      <a:pt x="2488491" y="0"/>
                      <a:pt x="2585319" y="96828"/>
                      <a:pt x="2585319" y="216271"/>
                    </a:cubicBezTo>
                    <a:lnTo>
                      <a:pt x="2585319" y="1081330"/>
                    </a:lnTo>
                    <a:cubicBezTo>
                      <a:pt x="2585319" y="1200773"/>
                      <a:pt x="2488491" y="1297601"/>
                      <a:pt x="2369048" y="1297601"/>
                    </a:cubicBezTo>
                    <a:lnTo>
                      <a:pt x="216271" y="1297601"/>
                    </a:lnTo>
                    <a:cubicBezTo>
                      <a:pt x="96828" y="1297601"/>
                      <a:pt x="0" y="1200773"/>
                      <a:pt x="0" y="1081330"/>
                    </a:cubicBezTo>
                    <a:lnTo>
                      <a:pt x="0" y="21627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24304" tIns="124304" rIns="124304" bIns="124304" spcCol="1270" anchor="ctr"/>
              <a:lstStyle/>
              <a:p>
                <a:pPr algn="ctr" defTabSz="711200" eaLnBrk="1" fontAlgn="auto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600" dirty="0">
                    <a:solidFill>
                      <a:srgbClr val="FFFFFF"/>
                    </a:solidFill>
                    <a:latin typeface="PT Sans Narrow" panose="020B0506020203020204" pitchFamily="34" charset="-52"/>
                  </a:rPr>
                  <a:t>Выше привлекательность для инвестиций в строительство новых объектов недвижимости</a:t>
                </a:r>
                <a:endParaRPr lang="en-US" sz="1600" dirty="0">
                  <a:latin typeface="PT Sans Narrow" panose="020B0506020203020204" pitchFamily="34" charset="-52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7650" y="215900"/>
            <a:ext cx="8651875" cy="83026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1"/>
              </a:solidFill>
              <a:latin typeface="PT Sans Narrow" panose="020B0506020203020204" pitchFamily="34" charset="-52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247650" y="307975"/>
            <a:ext cx="100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ru-RU" sz="3600">
                <a:solidFill>
                  <a:schemeClr val="bg1"/>
                </a:solidFill>
              </a:rPr>
              <a:t>VI</a:t>
            </a:r>
          </a:p>
        </p:txBody>
      </p:sp>
      <p:sp>
        <p:nvSpPr>
          <p:cNvPr id="10244" name="TextBox 6"/>
          <p:cNvSpPr txBox="1">
            <a:spLocks noChangeArrowheads="1"/>
          </p:cNvSpPr>
          <p:nvPr/>
        </p:nvSpPr>
        <p:spPr bwMode="auto">
          <a:xfrm>
            <a:off x="1257300" y="307975"/>
            <a:ext cx="7642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  <a:latin typeface="PT Sans Narrow" pitchFamily="34" charset="0"/>
              </a:rPr>
              <a:t>Цели введения налога на недвижимость</a:t>
            </a:r>
            <a:endParaRPr lang="en-US" altLang="ru-RU" sz="3600">
              <a:solidFill>
                <a:schemeClr val="bg1"/>
              </a:solidFill>
              <a:latin typeface="PT Sans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7650" y="1433513"/>
            <a:ext cx="8651875" cy="4124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Ликвидация перекоса в налоговом поле, возникшего в результате административной реформы и сокращение дефицита муниципальных бюджетов. </a:t>
            </a:r>
          </a:p>
          <a:p>
            <a:pPr marL="514350" indent="-514350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Создание инструментов стратегической мотивации муниципальных органов управления в развитии территории поселения, инженерной и социальной инфраструктуры.</a:t>
            </a:r>
          </a:p>
          <a:p>
            <a:pPr marL="514350" indent="-514350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PT Sans Narrow" panose="020B0506020203020204" pitchFamily="34" charset="-52"/>
              </a:rPr>
              <a:t>Привлечение инвестиций в создание объектов недвижимости и бизнеса, снижение цен на земельные  участки для расширения будущей налоговой базы бюджета.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PT Sans Narrow" panose="020B0506020203020204" pitchFamily="34" charset="-5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811</Words>
  <Application>Microsoft Office PowerPoint</Application>
  <PresentationFormat>Экран (4:3)</PresentationFormat>
  <Paragraphs>132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Calibri</vt:lpstr>
      <vt:lpstr>Arial</vt:lpstr>
      <vt:lpstr>Calibri Light</vt:lpstr>
      <vt:lpstr>PT Sans Narrow</vt:lpstr>
      <vt:lpstr>Wingdings</vt:lpstr>
      <vt:lpstr>Segoe UI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West</dc:creator>
  <cp:lastModifiedBy>User</cp:lastModifiedBy>
  <cp:revision>13</cp:revision>
  <dcterms:created xsi:type="dcterms:W3CDTF">2014-11-05T17:07:02Z</dcterms:created>
  <dcterms:modified xsi:type="dcterms:W3CDTF">2015-06-04T10:29:34Z</dcterms:modified>
</cp:coreProperties>
</file>