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1" r:id="rId6"/>
    <p:sldId id="263" r:id="rId7"/>
    <p:sldId id="265" r:id="rId8"/>
    <p:sldId id="269" r:id="rId9"/>
    <p:sldId id="271" r:id="rId10"/>
    <p:sldId id="272" r:id="rId11"/>
    <p:sldId id="273" r:id="rId12"/>
    <p:sldId id="26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99FF"/>
    <a:srgbClr val="0066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22" y="-1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9993559832798661E-2"/>
          <c:y val="3.1154032854444458E-2"/>
          <c:w val="0.943031131525226"/>
          <c:h val="0.7398781209656375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Лист1!$I$50</c:f>
              <c:strCache>
                <c:ptCount val="1"/>
                <c:pt idx="0">
                  <c:v>ИЖС</c:v>
                </c:pt>
              </c:strCache>
            </c:strRef>
          </c:tx>
          <c:spPr>
            <a:solidFill>
              <a:schemeClr val="bg1">
                <a:lumMod val="95000"/>
                <a:lumOff val="5000"/>
              </a:schemeClr>
            </a:solidFill>
          </c:spPr>
          <c:invertIfNegative val="0"/>
          <c:cat>
            <c:strRef>
              <c:f>Лист1!$G$52:$G$90</c:f>
              <c:strCache>
                <c:ptCount val="39"/>
                <c:pt idx="0">
                  <c:v>1923</c:v>
                </c:pt>
                <c:pt idx="1">
                  <c:v>1930</c:v>
                </c:pt>
                <c:pt idx="2">
                  <c:v>1935</c:v>
                </c:pt>
                <c:pt idx="3">
                  <c:v>1939</c:v>
                </c:pt>
                <c:pt idx="4">
                  <c:v>1943</c:v>
                </c:pt>
                <c:pt idx="5">
                  <c:v>1948</c:v>
                </c:pt>
                <c:pt idx="6">
                  <c:v>1953</c:v>
                </c:pt>
                <c:pt idx="7">
                  <c:v>1958</c:v>
                </c:pt>
                <c:pt idx="8">
                  <c:v>1963</c:v>
                </c:pt>
                <c:pt idx="9">
                  <c:v>1968</c:v>
                </c:pt>
                <c:pt idx="10">
                  <c:v>1973</c:v>
                </c:pt>
                <c:pt idx="11">
                  <c:v>1978</c:v>
                </c:pt>
                <c:pt idx="12">
                  <c:v>1983</c:v>
                </c:pt>
                <c:pt idx="13">
                  <c:v>1987</c:v>
                </c:pt>
                <c:pt idx="14">
                  <c:v>1988</c:v>
                </c:pt>
                <c:pt idx="15">
                  <c:v>1991</c:v>
                </c:pt>
                <c:pt idx="16">
                  <c:v>1992</c:v>
                </c:pt>
                <c:pt idx="17">
                  <c:v>1993</c:v>
                </c:pt>
                <c:pt idx="18">
                  <c:v>1994</c:v>
                </c:pt>
                <c:pt idx="19">
                  <c:v> 1995</c:v>
                </c:pt>
                <c:pt idx="20">
                  <c:v>1996</c:v>
                </c:pt>
                <c:pt idx="21">
                  <c:v>1997</c:v>
                </c:pt>
                <c:pt idx="22">
                  <c:v>1998</c:v>
                </c:pt>
                <c:pt idx="23">
                  <c:v>1999</c:v>
                </c:pt>
                <c:pt idx="24">
                  <c:v> 2000</c:v>
                </c:pt>
                <c:pt idx="25">
                  <c:v> 2001</c:v>
                </c:pt>
                <c:pt idx="26">
                  <c:v> 2002</c:v>
                </c:pt>
                <c:pt idx="27">
                  <c:v> 2003</c:v>
                </c:pt>
                <c:pt idx="28">
                  <c:v> 2004</c:v>
                </c:pt>
                <c:pt idx="29">
                  <c:v>2005</c:v>
                </c:pt>
                <c:pt idx="30">
                  <c:v> 2006</c:v>
                </c:pt>
                <c:pt idx="31">
                  <c:v> 2007</c:v>
                </c:pt>
                <c:pt idx="32">
                  <c:v> 2008</c:v>
                </c:pt>
                <c:pt idx="33">
                  <c:v>2009</c:v>
                </c:pt>
                <c:pt idx="34">
                  <c:v>2010</c:v>
                </c:pt>
                <c:pt idx="35">
                  <c:v>2011</c:v>
                </c:pt>
                <c:pt idx="36">
                  <c:v>2012</c:v>
                </c:pt>
                <c:pt idx="37">
                  <c:v>2013</c:v>
                </c:pt>
                <c:pt idx="38">
                  <c:v>2014</c:v>
                </c:pt>
              </c:strCache>
            </c:strRef>
          </c:cat>
          <c:val>
            <c:numRef>
              <c:f>Лист1!$I$52:$I$90</c:f>
              <c:numCache>
                <c:formatCode>General</c:formatCode>
                <c:ptCount val="39"/>
                <c:pt idx="0">
                  <c:v>10.354545454545459</c:v>
                </c:pt>
                <c:pt idx="1">
                  <c:v>3.8</c:v>
                </c:pt>
                <c:pt idx="2">
                  <c:v>3.54</c:v>
                </c:pt>
                <c:pt idx="3">
                  <c:v>8.2571428571428562</c:v>
                </c:pt>
                <c:pt idx="4">
                  <c:v>7.7777777777777777</c:v>
                </c:pt>
                <c:pt idx="5">
                  <c:v>11.8</c:v>
                </c:pt>
                <c:pt idx="6">
                  <c:v>12.8</c:v>
                </c:pt>
                <c:pt idx="7">
                  <c:v>25.72</c:v>
                </c:pt>
                <c:pt idx="8">
                  <c:v>16.919999999999991</c:v>
                </c:pt>
                <c:pt idx="9">
                  <c:v>11.380000000000004</c:v>
                </c:pt>
                <c:pt idx="10">
                  <c:v>7.44</c:v>
                </c:pt>
                <c:pt idx="11">
                  <c:v>4.58</c:v>
                </c:pt>
                <c:pt idx="12">
                  <c:v>3.84</c:v>
                </c:pt>
                <c:pt idx="13">
                  <c:v>6</c:v>
                </c:pt>
                <c:pt idx="14">
                  <c:v>5.04</c:v>
                </c:pt>
                <c:pt idx="15">
                  <c:v>5.4</c:v>
                </c:pt>
                <c:pt idx="16">
                  <c:v>4.9000000000000004</c:v>
                </c:pt>
                <c:pt idx="17">
                  <c:v>5.6</c:v>
                </c:pt>
                <c:pt idx="18">
                  <c:v>7.1</c:v>
                </c:pt>
                <c:pt idx="19">
                  <c:v>9</c:v>
                </c:pt>
                <c:pt idx="20">
                  <c:v>10</c:v>
                </c:pt>
                <c:pt idx="21">
                  <c:v>11.5</c:v>
                </c:pt>
                <c:pt idx="22">
                  <c:v>12.1</c:v>
                </c:pt>
                <c:pt idx="23">
                  <c:v>13.7</c:v>
                </c:pt>
                <c:pt idx="24">
                  <c:v>12.6</c:v>
                </c:pt>
                <c:pt idx="25">
                  <c:v>13.1</c:v>
                </c:pt>
                <c:pt idx="26">
                  <c:v>14.2</c:v>
                </c:pt>
                <c:pt idx="27">
                  <c:v>15.2</c:v>
                </c:pt>
                <c:pt idx="28">
                  <c:v>16.100000000000001</c:v>
                </c:pt>
                <c:pt idx="29">
                  <c:v>17.5</c:v>
                </c:pt>
                <c:pt idx="30">
                  <c:v>20</c:v>
                </c:pt>
                <c:pt idx="31">
                  <c:v>26.3</c:v>
                </c:pt>
                <c:pt idx="32">
                  <c:v>27.4</c:v>
                </c:pt>
                <c:pt idx="33">
                  <c:v>28.5</c:v>
                </c:pt>
                <c:pt idx="34">
                  <c:v>25.5</c:v>
                </c:pt>
                <c:pt idx="35">
                  <c:v>26.8</c:v>
                </c:pt>
                <c:pt idx="36">
                  <c:v>28.4</c:v>
                </c:pt>
                <c:pt idx="37">
                  <c:v>30.7</c:v>
                </c:pt>
                <c:pt idx="38">
                  <c:v>35.200000000000003</c:v>
                </c:pt>
              </c:numCache>
            </c:numRef>
          </c:val>
        </c:ser>
        <c:ser>
          <c:idx val="1"/>
          <c:order val="1"/>
          <c:tx>
            <c:strRef>
              <c:f>Лист1!$J$50</c:f>
              <c:strCache>
                <c:ptCount val="1"/>
                <c:pt idx="0">
                  <c:v>Профессиональные застройщики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</c:spPr>
          <c:invertIfNegative val="0"/>
          <c:cat>
            <c:strRef>
              <c:f>Лист1!$G$52:$G$90</c:f>
              <c:strCache>
                <c:ptCount val="39"/>
                <c:pt idx="0">
                  <c:v>1923</c:v>
                </c:pt>
                <c:pt idx="1">
                  <c:v>1930</c:v>
                </c:pt>
                <c:pt idx="2">
                  <c:v>1935</c:v>
                </c:pt>
                <c:pt idx="3">
                  <c:v>1939</c:v>
                </c:pt>
                <c:pt idx="4">
                  <c:v>1943</c:v>
                </c:pt>
                <c:pt idx="5">
                  <c:v>1948</c:v>
                </c:pt>
                <c:pt idx="6">
                  <c:v>1953</c:v>
                </c:pt>
                <c:pt idx="7">
                  <c:v>1958</c:v>
                </c:pt>
                <c:pt idx="8">
                  <c:v>1963</c:v>
                </c:pt>
                <c:pt idx="9">
                  <c:v>1968</c:v>
                </c:pt>
                <c:pt idx="10">
                  <c:v>1973</c:v>
                </c:pt>
                <c:pt idx="11">
                  <c:v>1978</c:v>
                </c:pt>
                <c:pt idx="12">
                  <c:v>1983</c:v>
                </c:pt>
                <c:pt idx="13">
                  <c:v>1987</c:v>
                </c:pt>
                <c:pt idx="14">
                  <c:v>1988</c:v>
                </c:pt>
                <c:pt idx="15">
                  <c:v>1991</c:v>
                </c:pt>
                <c:pt idx="16">
                  <c:v>1992</c:v>
                </c:pt>
                <c:pt idx="17">
                  <c:v>1993</c:v>
                </c:pt>
                <c:pt idx="18">
                  <c:v>1994</c:v>
                </c:pt>
                <c:pt idx="19">
                  <c:v> 1995</c:v>
                </c:pt>
                <c:pt idx="20">
                  <c:v>1996</c:v>
                </c:pt>
                <c:pt idx="21">
                  <c:v>1997</c:v>
                </c:pt>
                <c:pt idx="22">
                  <c:v>1998</c:v>
                </c:pt>
                <c:pt idx="23">
                  <c:v>1999</c:v>
                </c:pt>
                <c:pt idx="24">
                  <c:v> 2000</c:v>
                </c:pt>
                <c:pt idx="25">
                  <c:v> 2001</c:v>
                </c:pt>
                <c:pt idx="26">
                  <c:v> 2002</c:v>
                </c:pt>
                <c:pt idx="27">
                  <c:v> 2003</c:v>
                </c:pt>
                <c:pt idx="28">
                  <c:v> 2004</c:v>
                </c:pt>
                <c:pt idx="29">
                  <c:v>2005</c:v>
                </c:pt>
                <c:pt idx="30">
                  <c:v> 2006</c:v>
                </c:pt>
                <c:pt idx="31">
                  <c:v> 2007</c:v>
                </c:pt>
                <c:pt idx="32">
                  <c:v> 2008</c:v>
                </c:pt>
                <c:pt idx="33">
                  <c:v>2009</c:v>
                </c:pt>
                <c:pt idx="34">
                  <c:v>2010</c:v>
                </c:pt>
                <c:pt idx="35">
                  <c:v>2011</c:v>
                </c:pt>
                <c:pt idx="36">
                  <c:v>2012</c:v>
                </c:pt>
                <c:pt idx="37">
                  <c:v>2013</c:v>
                </c:pt>
                <c:pt idx="38">
                  <c:v>2014</c:v>
                </c:pt>
              </c:strCache>
            </c:strRef>
          </c:cat>
          <c:val>
            <c:numRef>
              <c:f>Лист1!$J$52:$J$90</c:f>
              <c:numCache>
                <c:formatCode>General</c:formatCode>
                <c:ptCount val="39"/>
                <c:pt idx="0">
                  <c:v>1.454545454545455</c:v>
                </c:pt>
                <c:pt idx="1">
                  <c:v>5.7749999999999995</c:v>
                </c:pt>
                <c:pt idx="2">
                  <c:v>5.38</c:v>
                </c:pt>
                <c:pt idx="3">
                  <c:v>7.2000000000000011</c:v>
                </c:pt>
                <c:pt idx="4">
                  <c:v>5.7333333333333361</c:v>
                </c:pt>
                <c:pt idx="5">
                  <c:v>9</c:v>
                </c:pt>
                <c:pt idx="6">
                  <c:v>15.860000000000007</c:v>
                </c:pt>
                <c:pt idx="7">
                  <c:v>30.439999999999998</c:v>
                </c:pt>
                <c:pt idx="8">
                  <c:v>39</c:v>
                </c:pt>
                <c:pt idx="9">
                  <c:v>45.52</c:v>
                </c:pt>
                <c:pt idx="10">
                  <c:v>53.379999999999995</c:v>
                </c:pt>
                <c:pt idx="11">
                  <c:v>54.440000000000005</c:v>
                </c:pt>
                <c:pt idx="12">
                  <c:v>57.9</c:v>
                </c:pt>
                <c:pt idx="13">
                  <c:v>66.8</c:v>
                </c:pt>
                <c:pt idx="14">
                  <c:v>63.64</c:v>
                </c:pt>
                <c:pt idx="15">
                  <c:v>44</c:v>
                </c:pt>
                <c:pt idx="16">
                  <c:v>36.6</c:v>
                </c:pt>
                <c:pt idx="17">
                  <c:v>36.20000000000001</c:v>
                </c:pt>
                <c:pt idx="18">
                  <c:v>32.1</c:v>
                </c:pt>
                <c:pt idx="19">
                  <c:v>32</c:v>
                </c:pt>
                <c:pt idx="20">
                  <c:v>24.29999999999999</c:v>
                </c:pt>
                <c:pt idx="21">
                  <c:v>21.200000000000003</c:v>
                </c:pt>
                <c:pt idx="22">
                  <c:v>18.600000000000001</c:v>
                </c:pt>
                <c:pt idx="23">
                  <c:v>18.3</c:v>
                </c:pt>
                <c:pt idx="24">
                  <c:v>17.700000000000003</c:v>
                </c:pt>
                <c:pt idx="25">
                  <c:v>18.600000000000001</c:v>
                </c:pt>
                <c:pt idx="26">
                  <c:v>19.599999999999991</c:v>
                </c:pt>
                <c:pt idx="27">
                  <c:v>21.2</c:v>
                </c:pt>
                <c:pt idx="28">
                  <c:v>24.9</c:v>
                </c:pt>
                <c:pt idx="29">
                  <c:v>26.1</c:v>
                </c:pt>
                <c:pt idx="30">
                  <c:v>30.6</c:v>
                </c:pt>
                <c:pt idx="31">
                  <c:v>34.900000000000006</c:v>
                </c:pt>
                <c:pt idx="32">
                  <c:v>36.70000000000001</c:v>
                </c:pt>
                <c:pt idx="33">
                  <c:v>31.4</c:v>
                </c:pt>
                <c:pt idx="34">
                  <c:v>32.9</c:v>
                </c:pt>
                <c:pt idx="35">
                  <c:v>35.5</c:v>
                </c:pt>
                <c:pt idx="36">
                  <c:v>37.300000000000004</c:v>
                </c:pt>
                <c:pt idx="37">
                  <c:v>39.800000000000004</c:v>
                </c:pt>
                <c:pt idx="38">
                  <c:v>45.8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913664"/>
        <c:axId val="97576448"/>
      </c:barChart>
      <c:catAx>
        <c:axId val="96913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97576448"/>
        <c:crosses val="autoZero"/>
        <c:auto val="1"/>
        <c:lblAlgn val="ctr"/>
        <c:lblOffset val="100"/>
        <c:noMultiLvlLbl val="0"/>
      </c:catAx>
      <c:valAx>
        <c:axId val="975764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969136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7653583258818062E-2"/>
          <c:y val="0.90933698825055709"/>
          <c:w val="0.84568071185186544"/>
          <c:h val="8.3333615904459327E-2"/>
        </c:manualLayout>
      </c:layout>
      <c:overlay val="0"/>
      <c:txPr>
        <a:bodyPr/>
        <a:lstStyle/>
        <a:p>
          <a:pPr>
            <a:defRPr sz="18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Рисунок!$B$108</c:f>
              <c:strCache>
                <c:ptCount val="1"/>
                <c:pt idx="0">
                  <c:v>Инвестиции в дополнительное производство жилищного фонда </c:v>
                </c:pt>
              </c:strCache>
            </c:strRef>
          </c:tx>
          <c:spPr>
            <a:solidFill>
              <a:schemeClr val="tx1">
                <a:lumMod val="95000"/>
              </a:schemeClr>
            </a:solidFill>
          </c:spPr>
          <c:invertIfNegative val="0"/>
          <c:cat>
            <c:numRef>
              <c:f>Рисунок!$D$1:$P$1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Рисунок!$D$108:$P$108</c:f>
              <c:numCache>
                <c:formatCode>0</c:formatCode>
                <c:ptCount val="13"/>
                <c:pt idx="0">
                  <c:v>117.66260000000001</c:v>
                </c:pt>
                <c:pt idx="1">
                  <c:v>149.7851</c:v>
                </c:pt>
                <c:pt idx="2">
                  <c:v>187.46460000000002</c:v>
                </c:pt>
                <c:pt idx="3">
                  <c:v>245.7081</c:v>
                </c:pt>
                <c:pt idx="4">
                  <c:v>305.62469999999996</c:v>
                </c:pt>
                <c:pt idx="5">
                  <c:v>392.76400000000001</c:v>
                </c:pt>
                <c:pt idx="6">
                  <c:v>506.72159999999934</c:v>
                </c:pt>
                <c:pt idx="7">
                  <c:v>814.09260000000006</c:v>
                </c:pt>
                <c:pt idx="8">
                  <c:v>1113.934</c:v>
                </c:pt>
                <c:pt idx="9">
                  <c:v>945.96400000000006</c:v>
                </c:pt>
                <c:pt idx="10">
                  <c:v>1016.0690000000001</c:v>
                </c:pt>
                <c:pt idx="11">
                  <c:v>1295.6399999999999</c:v>
                </c:pt>
                <c:pt idx="12">
                  <c:v>1814.6379999999999</c:v>
                </c:pt>
              </c:numCache>
            </c:numRef>
          </c:val>
        </c:ser>
        <c:ser>
          <c:idx val="1"/>
          <c:order val="1"/>
          <c:tx>
            <c:strRef>
              <c:f>Рисунок!$B$109</c:f>
              <c:strCache>
                <c:ptCount val="1"/>
                <c:pt idx="0">
                  <c:v>Фактические инвестиции в восстановительное производство жилищного фонда </c:v>
                </c:pt>
              </c:strCache>
            </c:strRef>
          </c:tx>
          <c:spPr>
            <a:solidFill>
              <a:schemeClr val="bg1"/>
            </a:solidFill>
          </c:spPr>
          <c:invertIfNegative val="0"/>
          <c:cat>
            <c:numRef>
              <c:f>Рисунок!$D$1:$P$1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Рисунок!$D$109:$P$109</c:f>
              <c:numCache>
                <c:formatCode>0</c:formatCode>
                <c:ptCount val="13"/>
                <c:pt idx="0">
                  <c:v>35.636849240627761</c:v>
                </c:pt>
                <c:pt idx="1">
                  <c:v>52.258918166266305</c:v>
                </c:pt>
                <c:pt idx="2">
                  <c:v>64.03266711543894</c:v>
                </c:pt>
                <c:pt idx="3">
                  <c:v>74.396291017671388</c:v>
                </c:pt>
                <c:pt idx="4">
                  <c:v>68.13449559086547</c:v>
                </c:pt>
                <c:pt idx="5">
                  <c:v>88.802809110918318</c:v>
                </c:pt>
                <c:pt idx="6">
                  <c:v>97.685767422785673</c:v>
                </c:pt>
                <c:pt idx="7">
                  <c:v>131.04956045146486</c:v>
                </c:pt>
                <c:pt idx="8">
                  <c:v>208.83604741256221</c:v>
                </c:pt>
                <c:pt idx="9">
                  <c:v>234.62314051785904</c:v>
                </c:pt>
                <c:pt idx="10">
                  <c:v>220.32166331014403</c:v>
                </c:pt>
                <c:pt idx="11">
                  <c:v>181.13506520047176</c:v>
                </c:pt>
                <c:pt idx="12">
                  <c:v>232.06200000000001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9592832"/>
        <c:axId val="99795328"/>
      </c:barChart>
      <c:lineChart>
        <c:grouping val="standard"/>
        <c:varyColors val="0"/>
        <c:ser>
          <c:idx val="2"/>
          <c:order val="2"/>
          <c:tx>
            <c:strRef>
              <c:f>Рисунок!$B$110</c:f>
              <c:strCache>
                <c:ptCount val="1"/>
                <c:pt idx="0">
                  <c:v>Отношение инвестиций в восстановительное производство ЖФ к инвестициям в дополнительное производство ЖФ</c:v>
                </c:pt>
              </c:strCache>
            </c:strRef>
          </c:tx>
          <c:spPr>
            <a:ln w="53975">
              <a:solidFill>
                <a:srgbClr val="00FFFF"/>
              </a:solidFill>
            </a:ln>
          </c:spPr>
          <c:marker>
            <c:symbol val="none"/>
          </c:marker>
          <c:dLbls>
            <c:dLbl>
              <c:idx val="8"/>
              <c:layout>
                <c:manualLayout>
                  <c:x val="-5.6226323436829456E-2"/>
                  <c:y val="-8.39290927885487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1.9914998551359218E-2"/>
                  <c:y val="-5.88756322546535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6.0821128807037605E-3"/>
                  <c:y val="-6.3886324361432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Рисунок!$D$110:$P$110</c:f>
              <c:numCache>
                <c:formatCode>0%</c:formatCode>
                <c:ptCount val="13"/>
                <c:pt idx="0">
                  <c:v>0.30287320899442827</c:v>
                </c:pt>
                <c:pt idx="1">
                  <c:v>0.34889263462297881</c:v>
                </c:pt>
                <c:pt idx="2">
                  <c:v>0.34157204675143493</c:v>
                </c:pt>
                <c:pt idx="3">
                  <c:v>0.30278322537055757</c:v>
                </c:pt>
                <c:pt idx="4">
                  <c:v>0.22293517373060973</c:v>
                </c:pt>
                <c:pt idx="5">
                  <c:v>0.22609711967216548</c:v>
                </c:pt>
                <c:pt idx="6">
                  <c:v>0.19277995534981288</c:v>
                </c:pt>
                <c:pt idx="7">
                  <c:v>0.16097623347941642</c:v>
                </c:pt>
                <c:pt idx="8">
                  <c:v>0.18747614078801986</c:v>
                </c:pt>
                <c:pt idx="9">
                  <c:v>0.24802544337613203</c:v>
                </c:pt>
                <c:pt idx="10">
                  <c:v>0.21683730466153794</c:v>
                </c:pt>
                <c:pt idx="11">
                  <c:v>0.13980354512092263</c:v>
                </c:pt>
                <c:pt idx="12">
                  <c:v>0.12788335745200971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391104"/>
        <c:axId val="99797248"/>
      </c:lineChart>
      <c:catAx>
        <c:axId val="99592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9795328"/>
        <c:crosses val="autoZero"/>
        <c:auto val="1"/>
        <c:lblAlgn val="ctr"/>
        <c:lblOffset val="100"/>
        <c:noMultiLvlLbl val="0"/>
      </c:catAx>
      <c:valAx>
        <c:axId val="99795328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99592832"/>
        <c:crosses val="autoZero"/>
        <c:crossBetween val="between"/>
      </c:valAx>
      <c:valAx>
        <c:axId val="99797248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crossAx val="115391104"/>
        <c:crosses val="max"/>
        <c:crossBetween val="between"/>
      </c:valAx>
      <c:catAx>
        <c:axId val="115391104"/>
        <c:scaling>
          <c:orientation val="minMax"/>
        </c:scaling>
        <c:delete val="1"/>
        <c:axPos val="b"/>
        <c:majorTickMark val="out"/>
        <c:minorTickMark val="none"/>
        <c:tickLblPos val="none"/>
        <c:crossAx val="99797248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3.1825506289725761E-2"/>
          <c:y val="0.73677295646616092"/>
          <c:w val="0.95929122148126267"/>
          <c:h val="0.2356682369465552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537815486388454"/>
          <c:y val="3.6473229429577092E-2"/>
          <c:w val="0.8776037555281383"/>
          <c:h val="0.6481560221334918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Рисунок!$B$82</c:f>
              <c:strCache>
                <c:ptCount val="1"/>
                <c:pt idx="0">
                  <c:v>Домохозяйства (граждане)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delete val="1"/>
          </c:dLbls>
          <c:cat>
            <c:numRef>
              <c:f>Рисунок!$D$1:$P$1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Рисунок!$D$82:$P$82</c:f>
              <c:numCache>
                <c:formatCode>0</c:formatCode>
                <c:ptCount val="13"/>
                <c:pt idx="0">
                  <c:v>301.49665970808553</c:v>
                </c:pt>
                <c:pt idx="1">
                  <c:v>368.82814478795524</c:v>
                </c:pt>
                <c:pt idx="2">
                  <c:v>448.00395154364293</c:v>
                </c:pt>
                <c:pt idx="3">
                  <c:v>555.13524596547541</c:v>
                </c:pt>
                <c:pt idx="4">
                  <c:v>642.14662471688735</c:v>
                </c:pt>
                <c:pt idx="5">
                  <c:v>814.49384526146855</c:v>
                </c:pt>
                <c:pt idx="6">
                  <c:v>988.62952780513865</c:v>
                </c:pt>
                <c:pt idx="7">
                  <c:v>1353.6887494065732</c:v>
                </c:pt>
                <c:pt idx="8">
                  <c:v>1727.9097162877483</c:v>
                </c:pt>
                <c:pt idx="9">
                  <c:v>1751.5232621008529</c:v>
                </c:pt>
                <c:pt idx="10">
                  <c:v>1938.7370287055073</c:v>
                </c:pt>
                <c:pt idx="11">
                  <c:v>2324.6532056600236</c:v>
                </c:pt>
                <c:pt idx="12">
                  <c:v>2883.5410564000022</c:v>
                </c:pt>
              </c:numCache>
            </c:numRef>
          </c:val>
        </c:ser>
        <c:ser>
          <c:idx val="1"/>
          <c:order val="1"/>
          <c:tx>
            <c:strRef>
              <c:f>Рисунок!$B$83</c:f>
              <c:strCache>
                <c:ptCount val="1"/>
                <c:pt idx="0">
                  <c:v>Нефинансовые и финансовые корпорации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elete val="1"/>
          </c:dLbls>
          <c:cat>
            <c:numRef>
              <c:f>Рисунок!$D$1:$P$1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Рисунок!$D$83:$P$83</c:f>
              <c:numCache>
                <c:formatCode>0</c:formatCode>
                <c:ptCount val="13"/>
                <c:pt idx="0">
                  <c:v>45.553322119457064</c:v>
                </c:pt>
                <c:pt idx="1">
                  <c:v>53.905109240356133</c:v>
                </c:pt>
                <c:pt idx="2">
                  <c:v>62.388886234893995</c:v>
                </c:pt>
                <c:pt idx="3">
                  <c:v>96.821214055343816</c:v>
                </c:pt>
                <c:pt idx="4">
                  <c:v>128.83651966609125</c:v>
                </c:pt>
                <c:pt idx="5">
                  <c:v>151.239777730893</c:v>
                </c:pt>
                <c:pt idx="6">
                  <c:v>128.99928026907455</c:v>
                </c:pt>
                <c:pt idx="7">
                  <c:v>164.40051303219778</c:v>
                </c:pt>
                <c:pt idx="8">
                  <c:v>205.27459281131689</c:v>
                </c:pt>
                <c:pt idx="9">
                  <c:v>201.06399356794535</c:v>
                </c:pt>
                <c:pt idx="10">
                  <c:v>235.69391279743616</c:v>
                </c:pt>
                <c:pt idx="11">
                  <c:v>269.78920910644831</c:v>
                </c:pt>
                <c:pt idx="12">
                  <c:v>348.27460284272638</c:v>
                </c:pt>
              </c:numCache>
            </c:numRef>
          </c:val>
        </c:ser>
        <c:ser>
          <c:idx val="2"/>
          <c:order val="2"/>
          <c:tx>
            <c:strRef>
              <c:f>Рисунок!$B$84</c:f>
              <c:strCache>
                <c:ptCount val="1"/>
                <c:pt idx="0">
                  <c:v>Государство</c:v>
                </c:pt>
              </c:strCache>
            </c:strRef>
          </c:tx>
          <c:spPr>
            <a:solidFill>
              <a:srgbClr val="00FFFF"/>
            </a:solidFill>
          </c:spPr>
          <c:invertIfNegative val="0"/>
          <c:dLbls>
            <c:delete val="1"/>
          </c:dLbls>
          <c:cat>
            <c:numRef>
              <c:f>Рисунок!$D$1:$P$1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Рисунок!$D$84:$P$84</c:f>
              <c:numCache>
                <c:formatCode>0</c:formatCode>
                <c:ptCount val="13"/>
                <c:pt idx="0">
                  <c:v>145.15619019719273</c:v>
                </c:pt>
                <c:pt idx="1">
                  <c:v>194.83136653590614</c:v>
                </c:pt>
                <c:pt idx="2">
                  <c:v>245.56981501933416</c:v>
                </c:pt>
                <c:pt idx="3">
                  <c:v>271.52595563357568</c:v>
                </c:pt>
                <c:pt idx="4">
                  <c:v>272.60807642264405</c:v>
                </c:pt>
                <c:pt idx="5">
                  <c:v>294.07797381074488</c:v>
                </c:pt>
                <c:pt idx="6">
                  <c:v>394.14910499999996</c:v>
                </c:pt>
                <c:pt idx="7">
                  <c:v>464.6445172</c:v>
                </c:pt>
                <c:pt idx="8">
                  <c:v>622.17647020000095</c:v>
                </c:pt>
                <c:pt idx="9">
                  <c:v>688.25422939999919</c:v>
                </c:pt>
                <c:pt idx="10">
                  <c:v>704.97805054000071</c:v>
                </c:pt>
                <c:pt idx="11">
                  <c:v>731.84061979999865</c:v>
                </c:pt>
                <c:pt idx="12">
                  <c:v>745.36932109999918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17343360"/>
        <c:axId val="117344896"/>
      </c:barChart>
      <c:catAx>
        <c:axId val="117343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7344896"/>
        <c:crosses val="autoZero"/>
        <c:auto val="1"/>
        <c:lblAlgn val="ctr"/>
        <c:lblOffset val="100"/>
        <c:noMultiLvlLbl val="0"/>
      </c:catAx>
      <c:valAx>
        <c:axId val="11734489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1734336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9656-CEE6-4ADE-BE14-889C0FB96098}" type="datetimeFigureOut">
              <a:rPr lang="ru-RU" smtClean="0"/>
              <a:t>31.05.2015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9A88-7501-443E-8976-D4F2EC9A6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39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9656-CEE6-4ADE-BE14-889C0FB96098}" type="datetimeFigureOut">
              <a:rPr lang="ru-RU" smtClean="0"/>
              <a:t>31.05.2015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9A88-7501-443E-8976-D4F2EC9A6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5558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9656-CEE6-4ADE-BE14-889C0FB96098}" type="datetimeFigureOut">
              <a:rPr lang="ru-RU" smtClean="0"/>
              <a:t>31.05.2015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9A88-7501-443E-8976-D4F2EC9A6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040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9656-CEE6-4ADE-BE14-889C0FB96098}" type="datetimeFigureOut">
              <a:rPr lang="ru-RU" smtClean="0"/>
              <a:t>31.05.2015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9A88-7501-443E-8976-D4F2EC9A6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653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9656-CEE6-4ADE-BE14-889C0FB96098}" type="datetimeFigureOut">
              <a:rPr lang="ru-RU" smtClean="0"/>
              <a:t>31.05.2015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9A88-7501-443E-8976-D4F2EC9A6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553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9656-CEE6-4ADE-BE14-889C0FB96098}" type="datetimeFigureOut">
              <a:rPr lang="ru-RU" smtClean="0"/>
              <a:t>31.05.2015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9A88-7501-443E-8976-D4F2EC9A6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16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9656-CEE6-4ADE-BE14-889C0FB96098}" type="datetimeFigureOut">
              <a:rPr lang="ru-RU" smtClean="0"/>
              <a:t>31.05.2015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9A88-7501-443E-8976-D4F2EC9A6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418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9656-CEE6-4ADE-BE14-889C0FB96098}" type="datetimeFigureOut">
              <a:rPr lang="ru-RU" smtClean="0"/>
              <a:t>31.05.2015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9A88-7501-443E-8976-D4F2EC9A6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279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9656-CEE6-4ADE-BE14-889C0FB96098}" type="datetimeFigureOut">
              <a:rPr lang="ru-RU" smtClean="0"/>
              <a:t>31.05.2015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9A88-7501-443E-8976-D4F2EC9A6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147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9656-CEE6-4ADE-BE14-889C0FB96098}" type="datetimeFigureOut">
              <a:rPr lang="ru-RU" smtClean="0"/>
              <a:t>31.05.2015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9A88-7501-443E-8976-D4F2EC9A6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506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9656-CEE6-4ADE-BE14-889C0FB96098}" type="datetimeFigureOut">
              <a:rPr lang="ru-RU" smtClean="0"/>
              <a:t>31.05.2015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9A88-7501-443E-8976-D4F2EC9A6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58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DnDiag">
          <a:fgClr>
            <a:schemeClr val="accent1">
              <a:lumMod val="75000"/>
            </a:schemeClr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C9656-CEE6-4ADE-BE14-889C0FB96098}" type="datetimeFigureOut">
              <a:rPr lang="ru-RU" smtClean="0"/>
              <a:t>31.05.2015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B9A88-7501-443E-8976-D4F2EC9A6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8529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mailbox@urbaneconomics.ru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33" r="369"/>
          <a:stretch/>
        </p:blipFill>
        <p:spPr>
          <a:xfrm>
            <a:off x="1" y="-103411"/>
            <a:ext cx="9144000" cy="698129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539552" y="1268760"/>
            <a:ext cx="7918648" cy="5112568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Экспертное 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видение</a:t>
            </a:r>
            <a:b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новой 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жилищной 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страте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гии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Подготовлено в рамках программы фундаментальных исследований НИУ-ВШЭ в 2014 году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Татьяна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Полиди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исполнительный директор </a:t>
            </a:r>
            <a:b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Фонда «Институт экономики города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»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Авторы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br>
              <a:rPr lang="ru-RU" sz="16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Н.Б.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Косарева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, президент Фонда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«Институт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экономики города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»</a:t>
            </a:r>
            <a:b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А.С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Пузанов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, генеральный директор Фонда «Институт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экономики города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»</a:t>
            </a:r>
            <a:b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Т.Д. Полиди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, исполнительный директор Фонда «Институт экономики города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»</a:t>
            </a:r>
            <a:b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Е.Г. Ясин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, научный руководитель НИУ «Высшая школа экономики"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6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6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79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085184"/>
            <a:ext cx="1276350" cy="1590675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989" y="-99392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Финансовое обеспечение новой жилищной стратегии: изменение структуры расходов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185" y="1196752"/>
            <a:ext cx="7128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ru-RU" sz="20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279041"/>
              </p:ext>
            </p:extLst>
          </p:nvPr>
        </p:nvGraphicFramePr>
        <p:xfrm>
          <a:off x="251520" y="1194842"/>
          <a:ext cx="7344817" cy="5164768"/>
        </p:xfrm>
        <a:graphic>
          <a:graphicData uri="http://schemas.openxmlformats.org/drawingml/2006/table">
            <a:tbl>
              <a:tblPr/>
              <a:tblGrid>
                <a:gridCol w="4488499"/>
                <a:gridCol w="1496167"/>
                <a:gridCol w="1360151"/>
              </a:tblGrid>
              <a:tr h="2777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2030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</a:tr>
              <a:tr h="12035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Инвестиции в восстановление жилищного фонда и коммунальной инфраструктуры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97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8%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97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39%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97D">
                        <a:lumMod val="20000"/>
                        <a:lumOff val="80000"/>
                      </a:srgbClr>
                    </a:solidFill>
                  </a:tcPr>
                </a:tc>
              </a:tr>
              <a:tr h="12035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Инвестиции в создание дополнительного жилищного фонда и коммунальной инфраструктуры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46%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28%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</a:tr>
              <a:tr h="12035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Текущие расходы на потребление жилищно-коммунальных услуг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46%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34%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</a:tr>
              <a:tr h="12035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 инвестиционные и текущие расходы в жилищной сфере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206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085184"/>
            <a:ext cx="1276350" cy="1590675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Оптимизация бюджетных расходов в жилищной сфере (в ценах 2012 г.) 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130967"/>
              </p:ext>
            </p:extLst>
          </p:nvPr>
        </p:nvGraphicFramePr>
        <p:xfrm>
          <a:off x="107504" y="836712"/>
          <a:ext cx="7488832" cy="588601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3384376"/>
                <a:gridCol w="1152128"/>
                <a:gridCol w="936104"/>
                <a:gridCol w="1080120"/>
                <a:gridCol w="936104"/>
              </a:tblGrid>
              <a:tr h="260615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2012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2030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42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млрд. руб.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млрд. руб.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</a:tr>
              <a:tr h="6147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Инвестиционные расходы 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335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28%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705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37%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</a:tr>
              <a:tr h="6147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Расходы на поддержку спроса на рынке жилья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453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38%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953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49%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</a:tr>
              <a:tr h="6147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Финансирование текущих расходов на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жилищно-коммунальные услуги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411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34%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210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11%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</a:tr>
              <a:tr h="65309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Всего бюджетные расходы в жилищной сфере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1199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1926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</a:tr>
              <a:tr h="9863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Выпадающие доходы бюджетов по налогу на имущество физических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лиц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212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</a:tr>
              <a:tr h="6147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бюджетные расходы в жилищной сфере и выпадающие доходы бюджетов</a:t>
                      </a:r>
                      <a:endParaRPr lang="ru-RU" sz="1600" b="1" i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1411</a:t>
                      </a:r>
                      <a:endParaRPr lang="ru-RU" sz="1600" b="1" i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b="1" i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1926</a:t>
                      </a:r>
                      <a:endParaRPr lang="ru-RU" sz="1600" b="1" i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b="1" i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</a:tr>
              <a:tr h="78184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Отношение бюджетных расходов в жилищной сфере и выпадающих доходов бюджетов к ВВП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2,3%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2,2%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17" marR="40217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276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23" r="-355"/>
          <a:stretch/>
        </p:blipFill>
        <p:spPr>
          <a:xfrm>
            <a:off x="0" y="0"/>
            <a:ext cx="9180512" cy="6858000"/>
          </a:xfrm>
        </p:spPr>
      </p:pic>
      <p:sp>
        <p:nvSpPr>
          <p:cNvPr id="5" name="TextBox 4"/>
          <p:cNvSpPr txBox="1"/>
          <p:nvPr/>
        </p:nvSpPr>
        <p:spPr>
          <a:xfrm>
            <a:off x="2835370" y="1049021"/>
            <a:ext cx="30243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spc="50" dirty="0" smtClean="0">
                <a:solidFill>
                  <a:srgbClr val="3399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pc="5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НАШИ </a:t>
            </a:r>
            <a:r>
              <a:rPr lang="ru-RU" sz="2000" b="1" spc="5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КОНТАКТЫ</a:t>
            </a:r>
            <a:endParaRPr lang="ru-RU" sz="2000" b="1" spc="5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9235" y="1556791"/>
            <a:ext cx="2664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spc="5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Россия, 125009 </a:t>
            </a:r>
            <a:r>
              <a:rPr lang="ru-RU" sz="1600" b="1" spc="5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Москва </a:t>
            </a:r>
            <a:endParaRPr lang="ru-RU" sz="1600" b="1" spc="5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spc="5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ул. Тверская, </a:t>
            </a:r>
            <a:r>
              <a:rPr lang="ru-RU" sz="1600" b="1" spc="5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20, стр. 1</a:t>
            </a:r>
            <a:endParaRPr lang="ru-RU" sz="1600" b="1" spc="5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39752" y="2316942"/>
            <a:ext cx="417699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b="1" spc="50" dirty="0" smtClean="0">
              <a:solidFill>
                <a:srgbClr val="3399FF"/>
              </a:solidFill>
              <a:latin typeface="Arial" pitchFamily="34" charset="0"/>
              <a:cs typeface="Arial" pitchFamily="34" charset="0"/>
              <a:hlinkClick r:id="rId3"/>
            </a:endParaRPr>
          </a:p>
          <a:p>
            <a:pPr algn="ctr"/>
            <a:r>
              <a:rPr lang="ru-RU" sz="1600" b="1" spc="50" dirty="0" smtClean="0">
                <a:solidFill>
                  <a:srgbClr val="3399FF"/>
                </a:solidFill>
                <a:latin typeface="Arial" pitchFamily="34" charset="0"/>
                <a:cs typeface="Arial" pitchFamily="34" charset="0"/>
                <a:hlinkClick r:id="rId3"/>
              </a:rPr>
              <a:t>mailbox@urbaneconomics.ru</a:t>
            </a:r>
            <a:r>
              <a:rPr lang="ru-RU" sz="1600" b="1" spc="50" dirty="0" smtClean="0">
                <a:solidFill>
                  <a:srgbClr val="3399FF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1600" b="1" spc="50" dirty="0">
              <a:solidFill>
                <a:srgbClr val="3399FF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spc="5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тел./факс: (495) </a:t>
            </a:r>
            <a:r>
              <a:rPr lang="ru-RU" sz="1600" b="1" spc="5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363 50 47 </a:t>
            </a:r>
          </a:p>
          <a:p>
            <a:pPr algn="ctr"/>
            <a:r>
              <a:rPr lang="ru-RU" sz="1600" b="1" spc="5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   </a:t>
            </a:r>
            <a:r>
              <a:rPr lang="ru-RU" sz="1600" b="1" spc="5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600" b="1" spc="5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495) </a:t>
            </a:r>
            <a:r>
              <a:rPr lang="ru-RU" sz="1600" b="1" spc="5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787 45 20</a:t>
            </a:r>
          </a:p>
          <a:p>
            <a:pPr algn="ctr"/>
            <a:endParaRPr lang="ru-RU" sz="1600" b="1" spc="50" dirty="0" smtClean="0">
              <a:solidFill>
                <a:srgbClr val="3399FF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600" b="1" spc="5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facebook.com/</a:t>
            </a:r>
            <a:r>
              <a:rPr lang="en-US" sz="1600" b="1" spc="5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UrbanEconomics</a:t>
            </a:r>
            <a:r>
              <a:rPr lang="ru-RU" sz="1600" b="1" spc="5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endParaRPr lang="ru-RU" sz="1600" b="1" spc="50" dirty="0" smtClean="0">
              <a:solidFill>
                <a:srgbClr val="3399FF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600" b="1" spc="5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twitter.com/</a:t>
            </a:r>
            <a:r>
              <a:rPr lang="en-US" sz="1600" b="1" spc="5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UrbanEconRu</a:t>
            </a:r>
            <a:r>
              <a:rPr lang="ru-RU" sz="1600" b="1" spc="50" dirty="0" smtClean="0">
                <a:solidFill>
                  <a:srgbClr val="3399FF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600" b="1" spc="50" dirty="0">
              <a:solidFill>
                <a:srgbClr val="3399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C:\Users\bychkov\Desktop\Институт экономики города\Бланки\презентация\Facebook-App-Icon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1227" y="3573016"/>
            <a:ext cx="279805" cy="279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bychkov\Desktop\Институт экономики города\Бланки\презентация\Twitter-Butt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1226" y="4099239"/>
            <a:ext cx="279806" cy="279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230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085184"/>
            <a:ext cx="1276350" cy="1590675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Главные  достижения жилищной политики за 1991 – 2014 гг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>
                <a:latin typeface="Arial" pitchFamily="34" charset="0"/>
                <a:cs typeface="Arial" pitchFamily="34" charset="0"/>
              </a:rPr>
            </a:b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7224" y="1196752"/>
            <a:ext cx="7193128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ru-RU" sz="2500" dirty="0">
                <a:latin typeface="Arial" pitchFamily="34" charset="0"/>
                <a:cs typeface="Arial" pitchFamily="34" charset="0"/>
              </a:rPr>
              <a:t>Сформированы основные базовые институты рынка жилья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500" dirty="0">
                <a:latin typeface="Arial" pitchFamily="34" charset="0"/>
                <a:cs typeface="Arial" pitchFamily="34" charset="0"/>
              </a:rPr>
              <a:t>Увеличилась в 3 раза (по сравнению с 2004 г.) доля семей, имеющих возможность приобрести жилье с помощью собственных и заемных средств  (27% в 2014 г. 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500" dirty="0">
                <a:latin typeface="Arial" pitchFamily="34" charset="0"/>
                <a:cs typeface="Arial" pitchFamily="34" charset="0"/>
              </a:rPr>
              <a:t>Быстрыми темпами развивается ипотечное жилищное кредитование (количество выданных ипотечных кредитов составило в 2014 г. около 1 млн)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500" dirty="0">
                <a:latin typeface="Arial" pitchFamily="34" charset="0"/>
                <a:cs typeface="Arial" pitchFamily="34" charset="0"/>
              </a:rPr>
              <a:t>Растут объемы жилищного строительства  (83,6 млн. кв. м в 2014 г. - рост в 2 раза по сравнению с 2004 г</a:t>
            </a:r>
            <a:r>
              <a:rPr lang="ru-RU" sz="2500" dirty="0" smtClean="0">
                <a:latin typeface="Arial" pitchFamily="34" charset="0"/>
                <a:cs typeface="Arial" pitchFamily="34" charset="0"/>
              </a:rPr>
              <a:t>.)</a:t>
            </a:r>
            <a:endParaRPr lang="ru-RU" sz="2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43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085184"/>
            <a:ext cx="1276350" cy="1590675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988" y="0"/>
            <a:ext cx="8248475" cy="1043608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Основные вызовы и угрозы в жилищной сфере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908720"/>
            <a:ext cx="712879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ru-RU" sz="2600" dirty="0">
                <a:latin typeface="Arial" pitchFamily="34" charset="0"/>
                <a:cs typeface="Arial" pitchFamily="34" charset="0"/>
              </a:rPr>
              <a:t>Нарастание экономических диспропорций в структуре расходов на производство жилищных благ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600" dirty="0">
                <a:latin typeface="Arial" pitchFamily="34" charset="0"/>
                <a:cs typeface="Arial" pitchFamily="34" charset="0"/>
              </a:rPr>
              <a:t>Ограниченные возможности улучшения жилищных условий гражданами с различными уровнем доходов и потребностями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600" dirty="0">
                <a:latin typeface="Arial" pitchFamily="34" charset="0"/>
                <a:cs typeface="Arial" pitchFamily="34" charset="0"/>
              </a:rPr>
              <a:t>Изменение требований к качеству жилья и городской среды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600" dirty="0">
                <a:latin typeface="Arial" pitchFamily="34" charset="0"/>
                <a:cs typeface="Arial" pitchFamily="34" charset="0"/>
              </a:rPr>
              <a:t>Низкая конкуренция в жилищном строительстве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600" dirty="0">
                <a:latin typeface="Arial" pitchFamily="34" charset="0"/>
                <a:cs typeface="Arial" pitchFamily="34" charset="0"/>
              </a:rPr>
              <a:t>Кризис системы управления многоквартирными домами </a:t>
            </a:r>
          </a:p>
        </p:txBody>
      </p:sp>
    </p:spTree>
    <p:extLst>
      <p:ext uri="{BB962C8B-B14F-4D97-AF65-F5344CB8AC3E}">
        <p14:creationId xmlns:p14="http://schemas.microsoft.com/office/powerpoint/2010/main" val="192043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085184"/>
            <a:ext cx="1276350" cy="1590675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116632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Строительство многоквартирных и индивидуальных домов: в советское время и сегодня (млн. кв. м)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1124744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Содержимое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1045625"/>
              </p:ext>
            </p:extLst>
          </p:nvPr>
        </p:nvGraphicFramePr>
        <p:xfrm>
          <a:off x="251520" y="1386354"/>
          <a:ext cx="7416824" cy="4778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07504" y="6530751"/>
            <a:ext cx="6984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Источник: расчеты авторов по данным Росстата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23879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085184"/>
            <a:ext cx="1276350" cy="1590675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50994"/>
            <a:ext cx="8229600" cy="1143000"/>
          </a:xfrm>
        </p:spPr>
        <p:txBody>
          <a:bodyPr>
            <a:noAutofit/>
          </a:bodyPr>
          <a:lstStyle/>
          <a:p>
            <a:r>
              <a:rPr lang="ru-RU" sz="2600" b="1" dirty="0">
                <a:latin typeface="Arial" pitchFamily="34" charset="0"/>
                <a:cs typeface="Arial" pitchFamily="34" charset="0"/>
              </a:rPr>
              <a:t>Инвестиции в восстановительное и дополнительное производство жилищного фонда в 2000–2012 гг. (млрд. руб.,%)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908720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ru-RU" sz="28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345858"/>
              </p:ext>
            </p:extLst>
          </p:nvPr>
        </p:nvGraphicFramePr>
        <p:xfrm>
          <a:off x="395536" y="1340768"/>
          <a:ext cx="7344816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07504" y="6530751"/>
            <a:ext cx="6984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Источник: расчеты авторов по данным Росстата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23879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085184"/>
            <a:ext cx="1276350" cy="1590675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-99392"/>
            <a:ext cx="8856983" cy="114300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Новая жилищная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стратегия: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/>
            </a:r>
            <a:br>
              <a:rPr lang="ru-RU" sz="2800" b="1" dirty="0">
                <a:latin typeface="Arial" pitchFamily="34" charset="0"/>
                <a:cs typeface="Arial" pitchFamily="34" charset="0"/>
              </a:rPr>
            </a:br>
            <a:r>
              <a:rPr lang="ru-RU" sz="2800" b="1" dirty="0">
                <a:latin typeface="Arial" pitchFamily="34" charset="0"/>
                <a:cs typeface="Arial" pitchFamily="34" charset="0"/>
              </a:rPr>
              <a:t>цель и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приоритеты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908720"/>
            <a:ext cx="712879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Основная 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цель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– </a:t>
            </a:r>
            <a:r>
              <a:rPr lang="ru-RU" sz="2200" i="1" dirty="0">
                <a:latin typeface="Arial" pitchFamily="34" charset="0"/>
                <a:cs typeface="Arial" pitchFamily="34" charset="0"/>
              </a:rPr>
              <a:t>повышение </a:t>
            </a:r>
            <a:r>
              <a:rPr lang="ru-RU" sz="2200" i="1" u="sng" dirty="0">
                <a:latin typeface="Arial" pitchFamily="34" charset="0"/>
                <a:cs typeface="Arial" pitchFamily="34" charset="0"/>
              </a:rPr>
              <a:t>качества</a:t>
            </a:r>
            <a:r>
              <a:rPr lang="ru-RU" sz="2200" i="1" dirty="0">
                <a:latin typeface="Arial" pitchFamily="34" charset="0"/>
                <a:cs typeface="Arial" pitchFamily="34" charset="0"/>
              </a:rPr>
              <a:t> жилищного обеспечения граждан с различными уровнем доходов и 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потребностями</a:t>
            </a:r>
          </a:p>
          <a:p>
            <a:endParaRPr lang="ru-RU" sz="22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  Основные 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стратегические приоритеты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200" i="1" dirty="0">
                <a:latin typeface="Arial" pitchFamily="34" charset="0"/>
                <a:cs typeface="Arial" pitchFamily="34" charset="0"/>
              </a:rPr>
              <a:t>создание социальных 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перспектив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улучшения жилищных условий для различных групп населения, расширение и дифференциация мер по развитию разных форм удовлетворения жилищных потребностей граждан 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повышение </a:t>
            </a:r>
            <a:r>
              <a:rPr lang="ru-RU" sz="2200" i="1" dirty="0">
                <a:latin typeface="Arial" pitchFamily="34" charset="0"/>
                <a:cs typeface="Arial" pitchFamily="34" charset="0"/>
              </a:rPr>
              <a:t>качества городской среды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для обеспечения комфортной среды жизнедеятельности человека, которая позволяет удовлетворять как жилищные потребности, так и повышать качество жизни в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целом</a:t>
            </a:r>
            <a:endParaRPr lang="ru-RU" sz="22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14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085184"/>
            <a:ext cx="1276350" cy="1590675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39"/>
            <a:ext cx="8208912" cy="965473"/>
          </a:xfrm>
        </p:spPr>
        <p:txBody>
          <a:bodyPr>
            <a:noAutofit/>
          </a:bodyPr>
          <a:lstStyle/>
          <a:p>
            <a:r>
              <a:rPr lang="ru-RU" sz="2600" b="1" dirty="0">
                <a:latin typeface="Arial" pitchFamily="34" charset="0"/>
                <a:cs typeface="Arial" pitchFamily="34" charset="0"/>
              </a:rPr>
              <a:t>Основные стратегические 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направления</a:t>
            </a:r>
            <a:endParaRPr lang="ru-RU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1124744"/>
            <a:ext cx="7488832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ru-RU" sz="2100" dirty="0" smtClean="0">
                <a:latin typeface="Arial" pitchFamily="34" charset="0"/>
                <a:cs typeface="Arial" pitchFamily="34" charset="0"/>
              </a:rPr>
              <a:t>Поддержка формирования </a:t>
            </a:r>
            <a:r>
              <a:rPr lang="ru-RU" sz="2100" dirty="0">
                <a:latin typeface="Arial" pitchFamily="34" charset="0"/>
                <a:cs typeface="Arial" pitchFamily="34" charset="0"/>
              </a:rPr>
              <a:t>институтов долгосрочного найма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жилья и жилищной кооперации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2100" dirty="0">
                <a:latin typeface="Arial" pitchFamily="34" charset="0"/>
                <a:cs typeface="Arial" pitchFamily="34" charset="0"/>
              </a:rPr>
              <a:t>Развитие конкуренции в жилищном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строительстве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2100" dirty="0" err="1">
                <a:latin typeface="Arial" pitchFamily="34" charset="0"/>
                <a:cs typeface="Arial" pitchFamily="34" charset="0"/>
              </a:rPr>
              <a:t>Редевелопмент</a:t>
            </a:r>
            <a:r>
              <a:rPr lang="ru-RU" sz="2100" dirty="0">
                <a:latin typeface="Arial" pitchFamily="34" charset="0"/>
                <a:cs typeface="Arial" pitchFamily="34" charset="0"/>
              </a:rPr>
              <a:t>  и благоустройство застроенных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территорий (ликвидация аварийного, ветхого, морально устаревшего жилищного фонда, комплексное развитие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промзон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и т.д.)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2100" dirty="0" smtClean="0">
                <a:latin typeface="Arial" pitchFamily="34" charset="0"/>
                <a:cs typeface="Arial" pitchFamily="34" charset="0"/>
              </a:rPr>
              <a:t>Капитальный </a:t>
            </a:r>
            <a:r>
              <a:rPr lang="ru-RU" sz="2100" dirty="0">
                <a:latin typeface="Arial" pitchFamily="34" charset="0"/>
                <a:cs typeface="Arial" pitchFamily="34" charset="0"/>
              </a:rPr>
              <a:t>ремонт многоквартирных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домов, </a:t>
            </a:r>
            <a:r>
              <a:rPr lang="ru-RU" sz="21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построенных </a:t>
            </a:r>
            <a:r>
              <a:rPr lang="ru-RU" sz="21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в 1960–1980-е годы </a:t>
            </a:r>
            <a:endParaRPr lang="ru-RU" sz="21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ru-RU" sz="2100" dirty="0" smtClean="0">
                <a:latin typeface="Arial" pitchFamily="34" charset="0"/>
                <a:cs typeface="Arial" pitchFamily="34" charset="0"/>
              </a:rPr>
              <a:t>Повышение качества управления многоквартирными домами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2100" dirty="0" smtClean="0">
                <a:latin typeface="Arial" pitchFamily="34" charset="0"/>
                <a:cs typeface="Arial" pitchFamily="34" charset="0"/>
              </a:rPr>
              <a:t>Территориальной </a:t>
            </a:r>
            <a:r>
              <a:rPr lang="ru-RU" sz="2100" dirty="0">
                <a:latin typeface="Arial" pitchFamily="34" charset="0"/>
                <a:cs typeface="Arial" pitchFamily="34" charset="0"/>
              </a:rPr>
              <a:t>дифференциации и децентрализации жилищной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политики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21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Повышение эффективности частных и публичных расходов в жилищной сфере</a:t>
            </a:r>
          </a:p>
          <a:p>
            <a:pPr marL="457200" indent="-457200">
              <a:buFont typeface="Arial" pitchFamily="34" charset="0"/>
              <a:buChar char="•"/>
            </a:pPr>
            <a:endParaRPr lang="ru-RU" sz="20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ru-RU" sz="2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8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085184"/>
            <a:ext cx="1276350" cy="1590675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23372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Неэффективная структура источников финансирования  расходов в жилищной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сфере</a:t>
            </a:r>
            <a:br>
              <a:rPr lang="ru-RU" sz="2400" b="1" dirty="0" smtClean="0"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в 2000–2012 гг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(в % и млрд. руб.)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185" y="1196752"/>
            <a:ext cx="7128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ru-RU" sz="20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7507647"/>
              </p:ext>
            </p:extLst>
          </p:nvPr>
        </p:nvGraphicFramePr>
        <p:xfrm>
          <a:off x="251520" y="1389583"/>
          <a:ext cx="7416824" cy="514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7504" y="6530751"/>
            <a:ext cx="6984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Источник: расчеты авторов по данным Росстата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37263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085184"/>
            <a:ext cx="1276350" cy="1590675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Финансовое обеспечение новой жилищной стратегии: изменение структуры по источникам финансирования расходов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0685" y="1340768"/>
            <a:ext cx="7128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ru-RU" sz="20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222217"/>
              </p:ext>
            </p:extLst>
          </p:nvPr>
        </p:nvGraphicFramePr>
        <p:xfrm>
          <a:off x="251519" y="1412775"/>
          <a:ext cx="7344816" cy="4968550"/>
        </p:xfrm>
        <a:graphic>
          <a:graphicData uri="http://schemas.openxmlformats.org/drawingml/2006/table">
            <a:tbl>
              <a:tblPr/>
              <a:tblGrid>
                <a:gridCol w="2577129"/>
                <a:gridCol w="901995"/>
                <a:gridCol w="1288564"/>
                <a:gridCol w="1288564"/>
                <a:gridCol w="1288564"/>
              </a:tblGrid>
              <a:tr h="37418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Финансирующий сектор экономики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2030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244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млрд. руб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млрд. руб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(в ценах 2012 г.)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</a:tr>
              <a:tr h="7568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Домохозяйства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2865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72%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3342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54%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</a:tr>
              <a:tr h="7568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Бизнес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367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9%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1923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31%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</a:tr>
              <a:tr h="7568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Государство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745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19%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915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15%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</a:tr>
              <a:tr h="9994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3977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6180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665" marR="23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206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2650</TotalTime>
  <Words>622</Words>
  <Application>Microsoft Office PowerPoint</Application>
  <PresentationFormat>Экран (4:3)</PresentationFormat>
  <Paragraphs>136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   Экспертное видение новой жилищной стратегии Подготовлено в рамках программы фундаментальных исследований НИУ-ВШЭ в 2014 году    Татьяна Полиди исполнительный директор  Фонда «Институт экономики города»   Авторы: Н.Б. Косарева, президент Фонда «Институт экономики города» А.С. Пузанов, генеральный директор Фонда «Институт экономики города» Т.Д. Полиди, исполнительный директор Фонда «Институт экономики города» Е.Г. Ясин, научный руководитель НИУ «Высшая школа экономики"   </vt:lpstr>
      <vt:lpstr>Главные  достижения жилищной политики за 1991 – 2014 гг. </vt:lpstr>
      <vt:lpstr>Основные вызовы и угрозы в жилищной сфере</vt:lpstr>
      <vt:lpstr>Строительство многоквартирных и индивидуальных домов: в советское время и сегодня (млн. кв. м)</vt:lpstr>
      <vt:lpstr>Инвестиции в восстановительное и дополнительное производство жилищного фонда в 2000–2012 гг. (млрд. руб.,%)</vt:lpstr>
      <vt:lpstr>Новая жилищная стратегия:  цель и приоритеты</vt:lpstr>
      <vt:lpstr>Основные стратегические направления</vt:lpstr>
      <vt:lpstr>Неэффективная структура источников финансирования  расходов в жилищной сфере  в 2000–2012 гг.  (в % и млрд. руб.)</vt:lpstr>
      <vt:lpstr>Финансовое обеспечение новой жилищной стратегии: изменение структуры по источникам финансирования расходов</vt:lpstr>
      <vt:lpstr>Финансовое обеспечение новой жилищной стратегии: изменение структуры расходов </vt:lpstr>
      <vt:lpstr>Оптимизация бюджетных расходов в жилищной сфере (в ценах 2012 г.)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Sofiko</dc:creator>
  <cp:lastModifiedBy>Татьяна Полиди</cp:lastModifiedBy>
  <cp:revision>32</cp:revision>
  <dcterms:created xsi:type="dcterms:W3CDTF">2015-05-28T20:00:48Z</dcterms:created>
  <dcterms:modified xsi:type="dcterms:W3CDTF">2015-06-02T11:36:10Z</dcterms:modified>
</cp:coreProperties>
</file>