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303" r:id="rId2"/>
    <p:sldId id="337" r:id="rId3"/>
    <p:sldId id="355" r:id="rId4"/>
    <p:sldId id="346" r:id="rId5"/>
    <p:sldId id="350" r:id="rId6"/>
    <p:sldId id="357" r:id="rId7"/>
    <p:sldId id="354" r:id="rId8"/>
    <p:sldId id="360" r:id="rId9"/>
    <p:sldId id="353" r:id="rId10"/>
    <p:sldId id="336" r:id="rId11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Меньшов Андрей Николаевич" initials="МАН" lastIdx="0" clrIdx="0">
    <p:extLst>
      <p:ext uri="{19B8F6BF-5375-455C-9EA6-DF929625EA0E}">
        <p15:presenceInfo xmlns:p15="http://schemas.microsoft.com/office/powerpoint/2012/main" userId="S-1-5-21-2514612843-1582318992-867462958-145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5A96"/>
    <a:srgbClr val="EAAD54"/>
    <a:srgbClr val="009900"/>
    <a:srgbClr val="DE8F1C"/>
    <a:srgbClr val="859DC3"/>
    <a:srgbClr val="E22B00"/>
    <a:srgbClr val="728DBA"/>
    <a:srgbClr val="8EB979"/>
    <a:srgbClr val="91C46E"/>
    <a:srgbClr val="E69A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43" autoAdjust="0"/>
    <p:restoredTop sz="96433" autoAdjust="0"/>
  </p:normalViewPr>
  <p:slideViewPr>
    <p:cSldViewPr snapToGrid="0">
      <p:cViewPr varScale="1">
        <p:scale>
          <a:sx n="90" d="100"/>
          <a:sy n="90" d="100"/>
        </p:scale>
        <p:origin x="19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397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cat>
            <c:strRef>
              <c:f>Лист1!$A$2:$A$5</c:f>
              <c:strCache>
                <c:ptCount val="4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  <c:pt idx="3">
                  <c:v>Кв. 4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98.6</c:v>
                </c:pt>
                <c:pt idx="1">
                  <c:v>1.4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cat>
            <c:strRef>
              <c:f>Лист1!$A$2:$A$3</c:f>
              <c:strCache>
                <c:ptCount val="2"/>
                <c:pt idx="0">
                  <c:v>Кв. 1</c:v>
                </c:pt>
                <c:pt idx="1">
                  <c:v>Кв. 2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66</c:v>
                </c:pt>
                <c:pt idx="1">
                  <c:v>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4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4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62B1EE-CB89-400D-866C-0D9C73568479}" type="datetimeFigureOut">
              <a:rPr lang="ru-RU" smtClean="0"/>
              <a:t>04.06.2015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837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4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4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3210B6-3970-4BD7-AC05-785254594B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299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210B6-3970-4BD7-AC05-785254594B0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8144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57C50-E028-4780-B1F9-1C155B74CA42}" type="datetime1">
              <a:rPr lang="ru-RU" smtClean="0"/>
              <a:t>04.06.2015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DB836-BD9A-484D-A152-16AE7D1EC8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1018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 userDrawn="1"/>
        </p:nvSpPr>
        <p:spPr>
          <a:xfrm>
            <a:off x="11650069" y="6448068"/>
            <a:ext cx="553119" cy="409932"/>
          </a:xfrm>
          <a:prstGeom prst="rect">
            <a:avLst/>
          </a:prstGeom>
          <a:solidFill>
            <a:srgbClr val="DE8F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185A96"/>
              </a:solidFill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0" y="0"/>
            <a:ext cx="12192000" cy="6450242"/>
          </a:xfrm>
          <a:prstGeom prst="rect">
            <a:avLst/>
          </a:prstGeom>
          <a:gradFill>
            <a:gsLst>
              <a:gs pos="20000">
                <a:srgbClr val="FFFFFF"/>
              </a:gs>
              <a:gs pos="0">
                <a:schemeClr val="accent1">
                  <a:lumMod val="0"/>
                  <a:lumOff val="100000"/>
                  <a:alpha val="3000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-1" y="6448068"/>
            <a:ext cx="11617967" cy="413025"/>
          </a:xfrm>
          <a:prstGeom prst="rect">
            <a:avLst/>
          </a:prstGeom>
          <a:solidFill>
            <a:srgbClr val="185A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0" y="0"/>
            <a:ext cx="12192000" cy="778656"/>
          </a:xfrm>
          <a:prstGeom prst="rect">
            <a:avLst/>
          </a:prstGeom>
          <a:gradFill>
            <a:gsLst>
              <a:gs pos="0">
                <a:schemeClr val="accent1">
                  <a:alpha val="0"/>
                  <a:lumMod val="0"/>
                  <a:lumOff val="100000"/>
                </a:schemeClr>
              </a:gs>
              <a:gs pos="100000">
                <a:srgbClr val="185A96">
                  <a:lumMod val="100000"/>
                  <a:alpha val="34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Заголовок 1"/>
          <p:cNvSpPr txBox="1">
            <a:spLocks/>
          </p:cNvSpPr>
          <p:nvPr userDrawn="1"/>
        </p:nvSpPr>
        <p:spPr>
          <a:xfrm>
            <a:off x="368494" y="332656"/>
            <a:ext cx="8381886" cy="308084"/>
          </a:xfrm>
          <a:prstGeom prst="rect">
            <a:avLst/>
          </a:prstGeom>
        </p:spPr>
        <p:txBody>
          <a:bodyPr anchor="ctr"/>
          <a:lstStyle/>
          <a:p>
            <a:pPr>
              <a:spcBef>
                <a:spcPct val="0"/>
              </a:spcBef>
              <a:defRPr/>
            </a:pPr>
            <a:endParaRPr lang="ru-RU" sz="1900" b="1" dirty="0">
              <a:solidFill>
                <a:srgbClr val="185A96"/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  <p:pic>
        <p:nvPicPr>
          <p:cNvPr id="21" name="Picture 3" descr="C:\Documents and Settings\DAYaroslavtsev\Мои документы\Power_point\ЖКХ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6135824"/>
            <a:ext cx="637115" cy="684076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 userDrawn="1"/>
        </p:nvSpPr>
        <p:spPr>
          <a:xfrm>
            <a:off x="776722" y="6494085"/>
            <a:ext cx="8344308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ru-RU" sz="1500" dirty="0" smtClean="0">
                <a:solidFill>
                  <a:schemeClr val="bg1"/>
                </a:solidFill>
                <a:latin typeface="Sylfaen" panose="010A0502050306030303" pitchFamily="18" charset="0"/>
              </a:rPr>
              <a:t>МИНСТРОЙ РОССИИ</a:t>
            </a:r>
            <a:endParaRPr lang="ru-RU" sz="1500" dirty="0">
              <a:solidFill>
                <a:schemeClr val="bg1"/>
              </a:solidFill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945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>
            <a:off x="349584" y="224644"/>
            <a:ext cx="11842416" cy="6408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365958" y="6321371"/>
            <a:ext cx="11826042" cy="311987"/>
          </a:xfrm>
          <a:prstGeom prst="rect">
            <a:avLst/>
          </a:prstGeom>
          <a:solidFill>
            <a:srgbClr val="185A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Заголовок 1"/>
          <p:cNvSpPr txBox="1">
            <a:spLocks/>
          </p:cNvSpPr>
          <p:nvPr userDrawn="1"/>
        </p:nvSpPr>
        <p:spPr>
          <a:xfrm>
            <a:off x="11420475" y="6264696"/>
            <a:ext cx="528575" cy="404664"/>
          </a:xfrm>
          <a:prstGeom prst="rect">
            <a:avLst/>
          </a:prstGeom>
        </p:spPr>
        <p:txBody>
          <a:bodyPr anchor="ctr"/>
          <a:lstStyle/>
          <a:p>
            <a:pPr algn="r">
              <a:spcBef>
                <a:spcPct val="0"/>
              </a:spcBef>
              <a:defRPr/>
            </a:pPr>
            <a:fld id="{4C689CB6-2C56-47EA-8620-E1C176DAD4C2}" type="slidenum">
              <a:rPr lang="en-US" sz="1400" b="1" smtClean="0">
                <a:solidFill>
                  <a:schemeClr val="bg1"/>
                </a:solidFill>
                <a:latin typeface="Arial Narrow" panose="020B0606020202030204" pitchFamily="34" charset="0"/>
                <a:ea typeface="+mj-ea"/>
                <a:cs typeface="+mj-cs"/>
              </a:rPr>
              <a:t>‹#›</a:t>
            </a:fld>
            <a:endParaRPr lang="ru-RU" sz="1400" b="1" dirty="0">
              <a:solidFill>
                <a:schemeClr val="bg1"/>
              </a:solidFill>
              <a:latin typeface="Arial Narrow" panose="020B0606020202030204" pitchFamily="34" charset="0"/>
              <a:ea typeface="+mj-ea"/>
              <a:cs typeface="+mj-cs"/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349584" y="224644"/>
            <a:ext cx="11842416" cy="565931"/>
          </a:xfrm>
          <a:prstGeom prst="rect">
            <a:avLst/>
          </a:prstGeom>
          <a:solidFill>
            <a:schemeClr val="accent5">
              <a:lumMod val="20000"/>
              <a:lumOff val="8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Заголовок 1"/>
          <p:cNvSpPr txBox="1">
            <a:spLocks/>
          </p:cNvSpPr>
          <p:nvPr userDrawn="1"/>
        </p:nvSpPr>
        <p:spPr>
          <a:xfrm>
            <a:off x="368494" y="332656"/>
            <a:ext cx="8381886" cy="308084"/>
          </a:xfrm>
          <a:prstGeom prst="rect">
            <a:avLst/>
          </a:prstGeom>
        </p:spPr>
        <p:txBody>
          <a:bodyPr anchor="ctr"/>
          <a:lstStyle/>
          <a:p>
            <a:pPr>
              <a:spcBef>
                <a:spcPct val="0"/>
              </a:spcBef>
              <a:defRPr/>
            </a:pPr>
            <a:endParaRPr lang="ru-RU" sz="1900" b="1" dirty="0">
              <a:solidFill>
                <a:srgbClr val="185A96"/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  <p:pic>
        <p:nvPicPr>
          <p:cNvPr id="21" name="Picture 3" descr="C:\Documents and Settings\DAYaroslavtsev\Мои документы\Power_point\ЖКХ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6093296"/>
            <a:ext cx="637115" cy="684076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 userDrawn="1"/>
        </p:nvSpPr>
        <p:spPr>
          <a:xfrm>
            <a:off x="776722" y="6313852"/>
            <a:ext cx="8344308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ru-RU" sz="1500" dirty="0" smtClean="0">
                <a:solidFill>
                  <a:schemeClr val="bg1"/>
                </a:solidFill>
                <a:latin typeface="Sylfaen" panose="010A0502050306030303" pitchFamily="18" charset="0"/>
              </a:rPr>
              <a:t>МИНСТРОЙ РОССИИ</a:t>
            </a:r>
            <a:endParaRPr lang="ru-RU" sz="1500" dirty="0">
              <a:solidFill>
                <a:schemeClr val="bg1"/>
              </a:solidFill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40911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>
            <a:off x="349584" y="224644"/>
            <a:ext cx="11842416" cy="66333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17" name="Заголовок 1"/>
          <p:cNvSpPr txBox="1">
            <a:spLocks/>
          </p:cNvSpPr>
          <p:nvPr userDrawn="1"/>
        </p:nvSpPr>
        <p:spPr>
          <a:xfrm>
            <a:off x="11420475" y="6264696"/>
            <a:ext cx="528575" cy="404664"/>
          </a:xfrm>
          <a:prstGeom prst="rect">
            <a:avLst/>
          </a:prstGeom>
        </p:spPr>
        <p:txBody>
          <a:bodyPr anchor="ctr"/>
          <a:lstStyle/>
          <a:p>
            <a:pPr algn="r">
              <a:spcBef>
                <a:spcPct val="0"/>
              </a:spcBef>
              <a:defRPr/>
            </a:pPr>
            <a:fld id="{4C689CB6-2C56-47EA-8620-E1C176DAD4C2}" type="slidenum">
              <a:rPr lang="en-US" sz="1400" b="1" smtClean="0">
                <a:solidFill>
                  <a:srgbClr val="185A96"/>
                </a:solidFill>
                <a:latin typeface="Arial Narrow" panose="020B0606020202030204" pitchFamily="34" charset="0"/>
                <a:ea typeface="+mj-ea"/>
                <a:cs typeface="+mj-cs"/>
              </a:rPr>
              <a:t>‹#›</a:t>
            </a:fld>
            <a:endParaRPr lang="ru-RU" sz="1400" b="1" dirty="0">
              <a:solidFill>
                <a:srgbClr val="185A96"/>
              </a:solidFill>
              <a:latin typeface="Arial Narrow" panose="020B0606020202030204" pitchFamily="34" charset="0"/>
              <a:ea typeface="+mj-ea"/>
              <a:cs typeface="+mj-cs"/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349584" y="224644"/>
            <a:ext cx="11842416" cy="778656"/>
          </a:xfrm>
          <a:prstGeom prst="rect">
            <a:avLst/>
          </a:prstGeom>
          <a:solidFill>
            <a:schemeClr val="accent5">
              <a:lumMod val="20000"/>
              <a:lumOff val="8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Заголовок 1"/>
          <p:cNvSpPr txBox="1">
            <a:spLocks/>
          </p:cNvSpPr>
          <p:nvPr userDrawn="1"/>
        </p:nvSpPr>
        <p:spPr>
          <a:xfrm>
            <a:off x="368494" y="332656"/>
            <a:ext cx="8381886" cy="308084"/>
          </a:xfrm>
          <a:prstGeom prst="rect">
            <a:avLst/>
          </a:prstGeom>
        </p:spPr>
        <p:txBody>
          <a:bodyPr anchor="ctr"/>
          <a:lstStyle/>
          <a:p>
            <a:pPr>
              <a:spcBef>
                <a:spcPct val="0"/>
              </a:spcBef>
              <a:defRPr/>
            </a:pPr>
            <a:endParaRPr lang="ru-RU" sz="1900" b="1" dirty="0">
              <a:solidFill>
                <a:srgbClr val="185A96"/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71278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08EF-A752-4F00-A8F8-160AF01836AA}" type="datetime1">
              <a:rPr lang="ru-RU" smtClean="0"/>
              <a:t>04.06.2015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DB836-BD9A-484D-A152-16AE7D1EC82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65058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E9C5A-1348-4A65-B842-311BCBDFB55B}" type="datetime1">
              <a:rPr lang="ru-RU" smtClean="0"/>
              <a:t>04.06.2015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DB836-BD9A-484D-A152-16AE7D1EC8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91197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D8471-6BEF-496E-AD2A-B3946646D163}" type="datetime1">
              <a:rPr lang="ru-RU" smtClean="0"/>
              <a:t>04.06.2015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DB836-BD9A-484D-A152-16AE7D1EC8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30463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5B79-27EE-4131-8309-278F5DA7BFFF}" type="datetime1">
              <a:rPr lang="ru-RU" smtClean="0"/>
              <a:t>04.06.2015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DB836-BD9A-484D-A152-16AE7D1EC8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33261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BFF0-21EF-40D3-BE19-FA8BA3E69CC0}" type="datetime1">
              <a:rPr lang="ru-RU" smtClean="0"/>
              <a:t>04.06.2015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DB836-BD9A-484D-A152-16AE7D1EC8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87010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2B06A-E1C3-4E29-B318-D5AB0CA54437}" type="datetime1">
              <a:rPr lang="ru-RU" smtClean="0"/>
              <a:t>04.06.2015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DB836-BD9A-484D-A152-16AE7D1EC8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10209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8F069-05BD-4208-B71E-4D9106D48EE9}" type="datetime1">
              <a:rPr lang="ru-RU" smtClean="0"/>
              <a:t>04.06.2015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DB836-BD9A-484D-A152-16AE7D1EC8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8165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 userDrawn="1"/>
        </p:nvSpPr>
        <p:spPr>
          <a:xfrm>
            <a:off x="352104" y="0"/>
            <a:ext cx="11839896" cy="6858000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185A96"/>
              </a:solidFill>
            </a:endParaRPr>
          </a:p>
        </p:txBody>
      </p:sp>
      <p:pic>
        <p:nvPicPr>
          <p:cNvPr id="7" name="Picture 3" descr="C:\Documents and Settings\DAYaroslavtsev\Мои документы\Power_point\ЖКХ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9125" y="285750"/>
            <a:ext cx="1204469" cy="1293250"/>
          </a:xfrm>
          <a:prstGeom prst="rect">
            <a:avLst/>
          </a:prstGeom>
          <a:noFill/>
        </p:spPr>
      </p:pic>
      <p:sp>
        <p:nvSpPr>
          <p:cNvPr id="8" name="Заголовок 1"/>
          <p:cNvSpPr txBox="1">
            <a:spLocks/>
          </p:cNvSpPr>
          <p:nvPr userDrawn="1"/>
        </p:nvSpPr>
        <p:spPr>
          <a:xfrm>
            <a:off x="1965520" y="919322"/>
            <a:ext cx="4280575" cy="654980"/>
          </a:xfrm>
          <a:prstGeom prst="rect">
            <a:avLst/>
          </a:prstGeom>
        </p:spPr>
        <p:txBody>
          <a:bodyPr anchor="ctr"/>
          <a:lstStyle/>
          <a:p>
            <a:pPr>
              <a:spcBef>
                <a:spcPct val="0"/>
              </a:spcBef>
              <a:defRPr/>
            </a:pPr>
            <a:r>
              <a:rPr lang="ru-RU" sz="1220" b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Министерство строительства</a:t>
            </a:r>
          </a:p>
          <a:p>
            <a:pPr>
              <a:spcBef>
                <a:spcPct val="0"/>
              </a:spcBef>
              <a:defRPr/>
            </a:pPr>
            <a:r>
              <a:rPr lang="ru-RU" sz="1220" b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и жилищно-коммунального хозяйства</a:t>
            </a:r>
          </a:p>
          <a:p>
            <a:pPr>
              <a:spcBef>
                <a:spcPct val="0"/>
              </a:spcBef>
              <a:defRPr/>
            </a:pPr>
            <a:r>
              <a:rPr lang="ru-RU" sz="1220" b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Российской Федерации</a:t>
            </a:r>
          </a:p>
        </p:txBody>
      </p:sp>
      <p:grpSp>
        <p:nvGrpSpPr>
          <p:cNvPr id="11" name="Группа 10"/>
          <p:cNvGrpSpPr/>
          <p:nvPr userDrawn="1"/>
        </p:nvGrpSpPr>
        <p:grpSpPr>
          <a:xfrm>
            <a:off x="9601200" y="6811895"/>
            <a:ext cx="2590800" cy="46105"/>
            <a:chOff x="6928501" y="1048198"/>
            <a:chExt cx="1359825" cy="45719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7381776" y="1048198"/>
              <a:ext cx="453275" cy="45719"/>
            </a:xfrm>
            <a:prstGeom prst="rect">
              <a:avLst/>
            </a:prstGeom>
            <a:gradFill flip="none" rotWithShape="1">
              <a:gsLst>
                <a:gs pos="0">
                  <a:srgbClr val="005EA8">
                    <a:shade val="30000"/>
                    <a:satMod val="115000"/>
                    <a:alpha val="28000"/>
                  </a:srgbClr>
                </a:gs>
                <a:gs pos="50000">
                  <a:srgbClr val="185A96"/>
                </a:gs>
                <a:gs pos="100000">
                  <a:srgbClr val="005EA8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7835051" y="1048198"/>
              <a:ext cx="453275" cy="45719"/>
            </a:xfrm>
            <a:prstGeom prst="rect">
              <a:avLst/>
            </a:prstGeom>
            <a:gradFill flip="none" rotWithShape="1">
              <a:gsLst>
                <a:gs pos="0">
                  <a:srgbClr val="C90019">
                    <a:shade val="30000"/>
                    <a:satMod val="115000"/>
                    <a:alpha val="28000"/>
                  </a:srgbClr>
                </a:gs>
                <a:gs pos="50000">
                  <a:srgbClr val="FF0000"/>
                </a:gs>
                <a:gs pos="100000">
                  <a:srgbClr val="C90019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6928501" y="1048198"/>
              <a:ext cx="453275" cy="45719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shade val="30000"/>
                    <a:satMod val="115000"/>
                    <a:alpha val="28000"/>
                  </a:schemeClr>
                </a:gs>
                <a:gs pos="50000">
                  <a:schemeClr val="bg1">
                    <a:lumMod val="95000"/>
                  </a:schemeClr>
                </a:gs>
                <a:gs pos="100000">
                  <a:schemeClr val="bg1"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5" name="Заголовок 1"/>
          <p:cNvSpPr txBox="1">
            <a:spLocks/>
          </p:cNvSpPr>
          <p:nvPr userDrawn="1"/>
        </p:nvSpPr>
        <p:spPr>
          <a:xfrm>
            <a:off x="10375900" y="6453338"/>
            <a:ext cx="1749425" cy="348615"/>
          </a:xfrm>
          <a:prstGeom prst="rect">
            <a:avLst/>
          </a:prstGeom>
        </p:spPr>
        <p:txBody>
          <a:bodyPr anchor="ctr"/>
          <a:lstStyle/>
          <a:p>
            <a:pPr lvl="0">
              <a:spcBef>
                <a:spcPct val="0"/>
              </a:spcBef>
            </a:pPr>
            <a:r>
              <a:rPr lang="ru-RU" dirty="0" smtClean="0">
                <a:latin typeface="Calibri" panose="020F0502020204030204" pitchFamily="34" charset="0"/>
                <a:ea typeface="+mj-ea"/>
                <a:cs typeface="+mj-cs"/>
              </a:rPr>
              <a:t>Июнь, </a:t>
            </a:r>
            <a:r>
              <a:rPr lang="ru-RU" dirty="0">
                <a:latin typeface="Calibri" panose="020F0502020204030204" pitchFamily="34" charset="0"/>
                <a:ea typeface="+mj-ea"/>
                <a:cs typeface="+mj-cs"/>
              </a:rPr>
              <a:t>2015 г.</a:t>
            </a:r>
          </a:p>
        </p:txBody>
      </p:sp>
      <p:sp>
        <p:nvSpPr>
          <p:cNvPr id="19" name="Заголовок 1"/>
          <p:cNvSpPr txBox="1">
            <a:spLocks/>
          </p:cNvSpPr>
          <p:nvPr userDrawn="1"/>
        </p:nvSpPr>
        <p:spPr>
          <a:xfrm>
            <a:off x="1946469" y="378642"/>
            <a:ext cx="4280575" cy="654980"/>
          </a:xfrm>
          <a:prstGeom prst="rect">
            <a:avLst/>
          </a:prstGeom>
        </p:spPr>
        <p:txBody>
          <a:bodyPr anchor="ctr"/>
          <a:lstStyle/>
          <a:p>
            <a:pPr>
              <a:spcBef>
                <a:spcPct val="0"/>
              </a:spcBef>
              <a:defRPr/>
            </a:pPr>
            <a:r>
              <a:rPr lang="ru-RU" sz="2600" b="0" dirty="0" smtClean="0">
                <a:solidFill>
                  <a:srgbClr val="185A96"/>
                </a:solidFill>
                <a:latin typeface="Sylfaen" panose="010A0502050306030303" pitchFamily="18" charset="0"/>
                <a:ea typeface="Gungsuh" panose="02030600000101010101" pitchFamily="18" charset="-127"/>
                <a:cs typeface="David" panose="020E0502060401010101" pitchFamily="34" charset="-79"/>
              </a:rPr>
              <a:t>МИНСТРОЙ РОССИИ</a:t>
            </a:r>
            <a:endParaRPr lang="ru-RU" sz="2600" b="0" dirty="0">
              <a:solidFill>
                <a:srgbClr val="185A96"/>
              </a:solidFill>
              <a:latin typeface="Sylfaen" panose="010A0502050306030303" pitchFamily="18" charset="0"/>
              <a:ea typeface="Gungsuh" panose="02030600000101010101" pitchFamily="18" charset="-127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3446308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9750A-7DF7-4B14-A637-EDF23C973C8C}" type="datetime1">
              <a:rPr lang="ru-RU" smtClean="0"/>
              <a:t>04.06.2015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DB836-BD9A-484D-A152-16AE7D1EC8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01168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3B69A-F5F0-49BD-83DA-DCA008F24BC5}" type="datetime1">
              <a:rPr lang="ru-RU" smtClean="0"/>
              <a:t>04.06.2015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DB836-BD9A-484D-A152-16AE7D1EC8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10029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17C2F-E984-4F46-98F0-4679DDD50E6B}" type="datetime1">
              <a:rPr lang="ru-RU" smtClean="0"/>
              <a:t>04.06.2015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DB836-BD9A-484D-A152-16AE7D1EC8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46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 userDrawn="1"/>
        </p:nvSpPr>
        <p:spPr>
          <a:xfrm>
            <a:off x="352104" y="0"/>
            <a:ext cx="11839896" cy="6858000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185A96"/>
              </a:solidFill>
            </a:endParaRPr>
          </a:p>
        </p:txBody>
      </p:sp>
      <p:pic>
        <p:nvPicPr>
          <p:cNvPr id="7" name="Picture 3" descr="C:\Documents and Settings\DAYaroslavtsev\Мои документы\Power_point\ЖКХ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9125" y="285750"/>
            <a:ext cx="1204469" cy="1293250"/>
          </a:xfrm>
          <a:prstGeom prst="rect">
            <a:avLst/>
          </a:prstGeom>
          <a:noFill/>
        </p:spPr>
      </p:pic>
      <p:sp>
        <p:nvSpPr>
          <p:cNvPr id="8" name="Заголовок 1"/>
          <p:cNvSpPr txBox="1">
            <a:spLocks/>
          </p:cNvSpPr>
          <p:nvPr userDrawn="1"/>
        </p:nvSpPr>
        <p:spPr>
          <a:xfrm>
            <a:off x="1965520" y="919322"/>
            <a:ext cx="4280575" cy="654980"/>
          </a:xfrm>
          <a:prstGeom prst="rect">
            <a:avLst/>
          </a:prstGeom>
        </p:spPr>
        <p:txBody>
          <a:bodyPr anchor="ctr"/>
          <a:lstStyle/>
          <a:p>
            <a:pPr>
              <a:spcBef>
                <a:spcPct val="0"/>
              </a:spcBef>
              <a:defRPr/>
            </a:pPr>
            <a:r>
              <a:rPr lang="ru-RU" sz="1220" b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Министерство строительства</a:t>
            </a:r>
          </a:p>
          <a:p>
            <a:pPr>
              <a:spcBef>
                <a:spcPct val="0"/>
              </a:spcBef>
              <a:defRPr/>
            </a:pPr>
            <a:r>
              <a:rPr lang="ru-RU" sz="1220" b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и жилищно-коммунального хозяйства</a:t>
            </a:r>
          </a:p>
          <a:p>
            <a:pPr>
              <a:spcBef>
                <a:spcPct val="0"/>
              </a:spcBef>
              <a:defRPr/>
            </a:pPr>
            <a:r>
              <a:rPr lang="ru-RU" sz="1220" b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Российской Федерации</a:t>
            </a:r>
          </a:p>
        </p:txBody>
      </p:sp>
      <p:sp>
        <p:nvSpPr>
          <p:cNvPr id="19" name="Заголовок 1"/>
          <p:cNvSpPr txBox="1">
            <a:spLocks/>
          </p:cNvSpPr>
          <p:nvPr userDrawn="1"/>
        </p:nvSpPr>
        <p:spPr>
          <a:xfrm>
            <a:off x="1946469" y="378642"/>
            <a:ext cx="4280575" cy="654980"/>
          </a:xfrm>
          <a:prstGeom prst="rect">
            <a:avLst/>
          </a:prstGeom>
        </p:spPr>
        <p:txBody>
          <a:bodyPr anchor="ctr"/>
          <a:lstStyle/>
          <a:p>
            <a:pPr>
              <a:spcBef>
                <a:spcPct val="0"/>
              </a:spcBef>
              <a:defRPr/>
            </a:pPr>
            <a:r>
              <a:rPr lang="ru-RU" sz="2600" b="0" dirty="0" smtClean="0">
                <a:solidFill>
                  <a:srgbClr val="185A96"/>
                </a:solidFill>
                <a:latin typeface="Sylfaen" panose="010A0502050306030303" pitchFamily="18" charset="0"/>
                <a:ea typeface="Gungsuh" panose="02030600000101010101" pitchFamily="18" charset="-127"/>
                <a:cs typeface="David" panose="020E0502060401010101" pitchFamily="34" charset="-79"/>
              </a:rPr>
              <a:t>МИНСТРОЙ РОССИИ</a:t>
            </a:r>
            <a:endParaRPr lang="ru-RU" sz="2600" b="0" dirty="0">
              <a:solidFill>
                <a:srgbClr val="185A96"/>
              </a:solidFill>
              <a:latin typeface="Sylfaen" panose="010A0502050306030303" pitchFamily="18" charset="0"/>
              <a:ea typeface="Gungsuh" panose="02030600000101010101" pitchFamily="18" charset="-127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7673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 userDrawn="1"/>
        </p:nvSpPr>
        <p:spPr>
          <a:xfrm>
            <a:off x="352104" y="0"/>
            <a:ext cx="11839896" cy="6858000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185A96"/>
              </a:solidFill>
            </a:endParaRPr>
          </a:p>
        </p:txBody>
      </p:sp>
      <p:pic>
        <p:nvPicPr>
          <p:cNvPr id="6" name="Picture 3" descr="C:\Documents and Settings\DAYaroslavtsev\Мои документы\Power_point\ЖКХ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6093296"/>
            <a:ext cx="637115" cy="684076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 userDrawn="1"/>
        </p:nvSpPr>
        <p:spPr>
          <a:xfrm>
            <a:off x="776722" y="6313852"/>
            <a:ext cx="8344308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ru-RU" sz="1500" dirty="0" smtClean="0">
                <a:solidFill>
                  <a:srgbClr val="185A96"/>
                </a:solidFill>
                <a:latin typeface="Sylfaen" panose="010A0502050306030303" pitchFamily="18" charset="0"/>
              </a:rPr>
              <a:t>МИНСТРОЙ РОССИИ</a:t>
            </a:r>
            <a:endParaRPr lang="ru-RU" sz="1500" dirty="0">
              <a:solidFill>
                <a:srgbClr val="185A96"/>
              </a:solidFill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3234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 userDrawn="1"/>
        </p:nvSpPr>
        <p:spPr>
          <a:xfrm>
            <a:off x="352104" y="0"/>
            <a:ext cx="11839896" cy="6858000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185A96"/>
              </a:solidFill>
            </a:endParaRPr>
          </a:p>
        </p:txBody>
      </p:sp>
      <p:grpSp>
        <p:nvGrpSpPr>
          <p:cNvPr id="11" name="Группа 10"/>
          <p:cNvGrpSpPr/>
          <p:nvPr userDrawn="1"/>
        </p:nvGrpSpPr>
        <p:grpSpPr>
          <a:xfrm>
            <a:off x="9962648" y="6811895"/>
            <a:ext cx="2229352" cy="45719"/>
            <a:chOff x="6928501" y="1048198"/>
            <a:chExt cx="1359825" cy="45719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7381776" y="1048198"/>
              <a:ext cx="453275" cy="45719"/>
            </a:xfrm>
            <a:prstGeom prst="rect">
              <a:avLst/>
            </a:prstGeom>
            <a:gradFill flip="none" rotWithShape="1">
              <a:gsLst>
                <a:gs pos="0">
                  <a:srgbClr val="005EA8">
                    <a:shade val="30000"/>
                    <a:satMod val="115000"/>
                    <a:alpha val="28000"/>
                  </a:srgbClr>
                </a:gs>
                <a:gs pos="50000">
                  <a:srgbClr val="185A96"/>
                </a:gs>
                <a:gs pos="100000">
                  <a:srgbClr val="005EA8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7835051" y="1048198"/>
              <a:ext cx="453275" cy="45719"/>
            </a:xfrm>
            <a:prstGeom prst="rect">
              <a:avLst/>
            </a:prstGeom>
            <a:gradFill flip="none" rotWithShape="1">
              <a:gsLst>
                <a:gs pos="0">
                  <a:srgbClr val="C90019">
                    <a:shade val="30000"/>
                    <a:satMod val="115000"/>
                    <a:alpha val="28000"/>
                  </a:srgbClr>
                </a:gs>
                <a:gs pos="50000">
                  <a:srgbClr val="FF0000"/>
                </a:gs>
                <a:gs pos="100000">
                  <a:srgbClr val="C90019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6928501" y="1048198"/>
              <a:ext cx="453275" cy="45719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shade val="30000"/>
                    <a:satMod val="115000"/>
                    <a:alpha val="28000"/>
                  </a:schemeClr>
                </a:gs>
                <a:gs pos="50000">
                  <a:schemeClr val="bg1">
                    <a:lumMod val="95000"/>
                  </a:schemeClr>
                </a:gs>
                <a:gs pos="100000">
                  <a:schemeClr val="bg1"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5" name="Заголовок 1"/>
          <p:cNvSpPr txBox="1">
            <a:spLocks/>
          </p:cNvSpPr>
          <p:nvPr userDrawn="1"/>
        </p:nvSpPr>
        <p:spPr>
          <a:xfrm>
            <a:off x="10603990" y="6453338"/>
            <a:ext cx="1521335" cy="348615"/>
          </a:xfrm>
          <a:prstGeom prst="rect">
            <a:avLst/>
          </a:prstGeom>
        </p:spPr>
        <p:txBody>
          <a:bodyPr anchor="ctr"/>
          <a:lstStyle/>
          <a:p>
            <a:pPr lvl="0">
              <a:spcBef>
                <a:spcPct val="0"/>
              </a:spcBef>
            </a:pPr>
            <a:r>
              <a:rPr lang="ru-RU" dirty="0">
                <a:latin typeface="Calibri" panose="020F0502020204030204" pitchFamily="34" charset="0"/>
                <a:ea typeface="+mj-ea"/>
                <a:cs typeface="+mj-cs"/>
              </a:rPr>
              <a:t>Март, 2015 г.</a:t>
            </a:r>
          </a:p>
        </p:txBody>
      </p:sp>
      <p:pic>
        <p:nvPicPr>
          <p:cNvPr id="16" name="Picture 3" descr="C:\Documents and Settings\DAYaroslavtsev\Мои документы\Power_point\ЖКХ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9125" y="191820"/>
            <a:ext cx="1291951" cy="1387180"/>
          </a:xfrm>
          <a:prstGeom prst="rect">
            <a:avLst/>
          </a:prstGeom>
          <a:noFill/>
        </p:spPr>
      </p:pic>
      <p:sp>
        <p:nvSpPr>
          <p:cNvPr id="17" name="Заголовок 1"/>
          <p:cNvSpPr txBox="1">
            <a:spLocks/>
          </p:cNvSpPr>
          <p:nvPr userDrawn="1"/>
        </p:nvSpPr>
        <p:spPr>
          <a:xfrm>
            <a:off x="1965520" y="944722"/>
            <a:ext cx="4280575" cy="654980"/>
          </a:xfrm>
          <a:prstGeom prst="rect">
            <a:avLst/>
          </a:prstGeom>
        </p:spPr>
        <p:txBody>
          <a:bodyPr anchor="ctr"/>
          <a:lstStyle/>
          <a:p>
            <a:pPr>
              <a:spcBef>
                <a:spcPct val="0"/>
              </a:spcBef>
              <a:defRPr/>
            </a:pPr>
            <a:r>
              <a:rPr lang="ru-RU" sz="1600" b="0" dirty="0">
                <a:solidFill>
                  <a:srgbClr val="185A96"/>
                </a:solidFill>
                <a:latin typeface="+mj-lt"/>
                <a:ea typeface="+mj-ea"/>
                <a:cs typeface="+mj-cs"/>
              </a:rPr>
              <a:t>Министерство строительства</a:t>
            </a:r>
          </a:p>
          <a:p>
            <a:pPr>
              <a:spcBef>
                <a:spcPct val="0"/>
              </a:spcBef>
              <a:defRPr/>
            </a:pPr>
            <a:r>
              <a:rPr lang="ru-RU" sz="1600" b="0" dirty="0">
                <a:solidFill>
                  <a:srgbClr val="185A96"/>
                </a:solidFill>
                <a:latin typeface="+mj-lt"/>
                <a:ea typeface="+mj-ea"/>
                <a:cs typeface="+mj-cs"/>
              </a:rPr>
              <a:t>и жилищно-коммунального хозяйства</a:t>
            </a:r>
          </a:p>
          <a:p>
            <a:pPr>
              <a:spcBef>
                <a:spcPct val="0"/>
              </a:spcBef>
              <a:defRPr/>
            </a:pPr>
            <a:r>
              <a:rPr lang="ru-RU" sz="1600" b="0" dirty="0">
                <a:solidFill>
                  <a:srgbClr val="185A96"/>
                </a:solidFill>
                <a:latin typeface="+mj-lt"/>
                <a:ea typeface="+mj-ea"/>
                <a:cs typeface="+mj-cs"/>
              </a:rPr>
              <a:t>Российской Федерации</a:t>
            </a:r>
          </a:p>
        </p:txBody>
      </p:sp>
    </p:spTree>
    <p:extLst>
      <p:ext uri="{BB962C8B-B14F-4D97-AF65-F5344CB8AC3E}">
        <p14:creationId xmlns:p14="http://schemas.microsoft.com/office/powerpoint/2010/main" val="3046639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 userDrawn="1"/>
        </p:nvSpPr>
        <p:spPr>
          <a:xfrm>
            <a:off x="352104" y="0"/>
            <a:ext cx="11839896" cy="6858000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185A96"/>
              </a:solidFill>
            </a:endParaRPr>
          </a:p>
        </p:txBody>
      </p:sp>
      <p:pic>
        <p:nvPicPr>
          <p:cNvPr id="7" name="Picture 3" descr="C:\Documents and Settings\DAYaroslavtsev\Мои документы\Power_point\ЖКХ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9125" y="191820"/>
            <a:ext cx="1291951" cy="1387180"/>
          </a:xfrm>
          <a:prstGeom prst="rect">
            <a:avLst/>
          </a:prstGeom>
          <a:noFill/>
        </p:spPr>
      </p:pic>
      <p:sp>
        <p:nvSpPr>
          <p:cNvPr id="8" name="Заголовок 1"/>
          <p:cNvSpPr txBox="1">
            <a:spLocks/>
          </p:cNvSpPr>
          <p:nvPr userDrawn="1"/>
        </p:nvSpPr>
        <p:spPr>
          <a:xfrm>
            <a:off x="1965520" y="944722"/>
            <a:ext cx="4280575" cy="654980"/>
          </a:xfrm>
          <a:prstGeom prst="rect">
            <a:avLst/>
          </a:prstGeom>
        </p:spPr>
        <p:txBody>
          <a:bodyPr anchor="ctr"/>
          <a:lstStyle/>
          <a:p>
            <a:pPr>
              <a:spcBef>
                <a:spcPct val="0"/>
              </a:spcBef>
              <a:defRPr/>
            </a:pPr>
            <a:r>
              <a:rPr lang="ru-RU" sz="1600" b="0" dirty="0">
                <a:solidFill>
                  <a:srgbClr val="185A96"/>
                </a:solidFill>
                <a:latin typeface="+mj-lt"/>
                <a:ea typeface="+mj-ea"/>
                <a:cs typeface="+mj-cs"/>
              </a:rPr>
              <a:t>Министерство строительства</a:t>
            </a:r>
          </a:p>
          <a:p>
            <a:pPr>
              <a:spcBef>
                <a:spcPct val="0"/>
              </a:spcBef>
              <a:defRPr/>
            </a:pPr>
            <a:r>
              <a:rPr lang="ru-RU" sz="1600" b="0" dirty="0">
                <a:solidFill>
                  <a:srgbClr val="185A96"/>
                </a:solidFill>
                <a:latin typeface="+mj-lt"/>
                <a:ea typeface="+mj-ea"/>
                <a:cs typeface="+mj-cs"/>
              </a:rPr>
              <a:t>и жилищно-коммунального хозяйства</a:t>
            </a:r>
          </a:p>
          <a:p>
            <a:pPr>
              <a:spcBef>
                <a:spcPct val="0"/>
              </a:spcBef>
              <a:defRPr/>
            </a:pPr>
            <a:r>
              <a:rPr lang="ru-RU" sz="1600" b="0" dirty="0">
                <a:solidFill>
                  <a:srgbClr val="185A96"/>
                </a:solidFill>
                <a:latin typeface="+mj-lt"/>
                <a:ea typeface="+mj-ea"/>
                <a:cs typeface="+mj-cs"/>
              </a:rPr>
              <a:t>Российской Федерации</a:t>
            </a:r>
          </a:p>
        </p:txBody>
      </p:sp>
    </p:spTree>
    <p:extLst>
      <p:ext uri="{BB962C8B-B14F-4D97-AF65-F5344CB8AC3E}">
        <p14:creationId xmlns:p14="http://schemas.microsoft.com/office/powerpoint/2010/main" val="2857060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>
            <a:off x="349584" y="224644"/>
            <a:ext cx="11842416" cy="6408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365958" y="6321371"/>
            <a:ext cx="11826042" cy="311987"/>
          </a:xfrm>
          <a:prstGeom prst="rect">
            <a:avLst/>
          </a:prstGeom>
          <a:solidFill>
            <a:srgbClr val="185A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Заголовок 1"/>
          <p:cNvSpPr txBox="1">
            <a:spLocks/>
          </p:cNvSpPr>
          <p:nvPr userDrawn="1"/>
        </p:nvSpPr>
        <p:spPr>
          <a:xfrm>
            <a:off x="11420475" y="6264696"/>
            <a:ext cx="528575" cy="404664"/>
          </a:xfrm>
          <a:prstGeom prst="rect">
            <a:avLst/>
          </a:prstGeom>
        </p:spPr>
        <p:txBody>
          <a:bodyPr anchor="ctr"/>
          <a:lstStyle/>
          <a:p>
            <a:pPr algn="r">
              <a:spcBef>
                <a:spcPct val="0"/>
              </a:spcBef>
              <a:defRPr/>
            </a:pPr>
            <a:fld id="{4C689CB6-2C56-47EA-8620-E1C176DAD4C2}" type="slidenum">
              <a:rPr lang="en-US" sz="1400" b="1" smtClean="0">
                <a:solidFill>
                  <a:schemeClr val="bg1"/>
                </a:solidFill>
                <a:latin typeface="Arial Narrow" panose="020B0606020202030204" pitchFamily="34" charset="0"/>
                <a:ea typeface="+mj-ea"/>
                <a:cs typeface="+mj-cs"/>
              </a:rPr>
              <a:t>‹#›</a:t>
            </a:fld>
            <a:endParaRPr lang="ru-RU" sz="1400" b="1" dirty="0">
              <a:solidFill>
                <a:schemeClr val="bg1"/>
              </a:solidFill>
              <a:latin typeface="Arial Narrow" panose="020B0606020202030204" pitchFamily="34" charset="0"/>
              <a:ea typeface="+mj-ea"/>
              <a:cs typeface="+mj-cs"/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349584" y="224644"/>
            <a:ext cx="11842416" cy="504056"/>
          </a:xfrm>
          <a:prstGeom prst="rect">
            <a:avLst/>
          </a:prstGeom>
          <a:solidFill>
            <a:schemeClr val="accent5">
              <a:lumMod val="20000"/>
              <a:lumOff val="8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Заголовок 1"/>
          <p:cNvSpPr txBox="1">
            <a:spLocks/>
          </p:cNvSpPr>
          <p:nvPr userDrawn="1"/>
        </p:nvSpPr>
        <p:spPr>
          <a:xfrm>
            <a:off x="368494" y="332656"/>
            <a:ext cx="8381886" cy="308084"/>
          </a:xfrm>
          <a:prstGeom prst="rect">
            <a:avLst/>
          </a:prstGeom>
        </p:spPr>
        <p:txBody>
          <a:bodyPr anchor="ctr"/>
          <a:lstStyle/>
          <a:p>
            <a:pPr>
              <a:spcBef>
                <a:spcPct val="0"/>
              </a:spcBef>
              <a:defRPr/>
            </a:pPr>
            <a:endParaRPr lang="ru-RU" sz="1900" b="1" dirty="0">
              <a:solidFill>
                <a:srgbClr val="185A96"/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  <p:pic>
        <p:nvPicPr>
          <p:cNvPr id="21" name="Picture 3" descr="C:\Documents and Settings\DAYaroslavtsev\Мои документы\Power_point\ЖКХ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6093296"/>
            <a:ext cx="637115" cy="684076"/>
          </a:xfrm>
          <a:prstGeom prst="rect">
            <a:avLst/>
          </a:prstGeom>
          <a:noFill/>
        </p:spPr>
      </p:pic>
      <p:sp>
        <p:nvSpPr>
          <p:cNvPr id="22" name="Прямоугольник 21"/>
          <p:cNvSpPr/>
          <p:nvPr userDrawn="1"/>
        </p:nvSpPr>
        <p:spPr>
          <a:xfrm>
            <a:off x="776722" y="6313852"/>
            <a:ext cx="8344308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ru-RU" sz="1500" dirty="0" smtClean="0">
                <a:solidFill>
                  <a:schemeClr val="bg1"/>
                </a:solidFill>
                <a:latin typeface="Sylfaen" panose="010A0502050306030303" pitchFamily="18" charset="0"/>
              </a:rPr>
              <a:t>МИНСТРОЙ РОССИИ</a:t>
            </a:r>
            <a:endParaRPr lang="ru-RU" sz="1500" dirty="0">
              <a:solidFill>
                <a:schemeClr val="bg1"/>
              </a:solidFill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407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>
            <a:off x="368494" y="224644"/>
            <a:ext cx="11842416" cy="66333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17" name="Заголовок 1"/>
          <p:cNvSpPr txBox="1">
            <a:spLocks/>
          </p:cNvSpPr>
          <p:nvPr userDrawn="1"/>
        </p:nvSpPr>
        <p:spPr>
          <a:xfrm>
            <a:off x="11420475" y="6264696"/>
            <a:ext cx="528575" cy="404664"/>
          </a:xfrm>
          <a:prstGeom prst="rect">
            <a:avLst/>
          </a:prstGeom>
        </p:spPr>
        <p:txBody>
          <a:bodyPr anchor="ctr"/>
          <a:lstStyle/>
          <a:p>
            <a:pPr algn="r">
              <a:spcBef>
                <a:spcPct val="0"/>
              </a:spcBef>
              <a:defRPr/>
            </a:pPr>
            <a:fld id="{4C689CB6-2C56-47EA-8620-E1C176DAD4C2}" type="slidenum">
              <a:rPr lang="en-US" sz="1400" b="1" smtClean="0">
                <a:solidFill>
                  <a:srgbClr val="185A96"/>
                </a:solidFill>
                <a:latin typeface="Arial Narrow" panose="020B0606020202030204" pitchFamily="34" charset="0"/>
                <a:ea typeface="+mj-ea"/>
                <a:cs typeface="+mj-cs"/>
              </a:rPr>
              <a:t>‹#›</a:t>
            </a:fld>
            <a:endParaRPr lang="ru-RU" sz="1400" b="1" dirty="0">
              <a:solidFill>
                <a:srgbClr val="185A96"/>
              </a:solidFill>
              <a:latin typeface="Arial Narrow" panose="020B0606020202030204" pitchFamily="34" charset="0"/>
              <a:ea typeface="+mj-ea"/>
              <a:cs typeface="+mj-cs"/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349584" y="224644"/>
            <a:ext cx="11842416" cy="504056"/>
          </a:xfrm>
          <a:prstGeom prst="rect">
            <a:avLst/>
          </a:prstGeom>
          <a:solidFill>
            <a:schemeClr val="accent5">
              <a:lumMod val="20000"/>
              <a:lumOff val="8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Заголовок 1"/>
          <p:cNvSpPr txBox="1">
            <a:spLocks/>
          </p:cNvSpPr>
          <p:nvPr userDrawn="1"/>
        </p:nvSpPr>
        <p:spPr>
          <a:xfrm>
            <a:off x="368494" y="332656"/>
            <a:ext cx="8381886" cy="308084"/>
          </a:xfrm>
          <a:prstGeom prst="rect">
            <a:avLst/>
          </a:prstGeom>
        </p:spPr>
        <p:txBody>
          <a:bodyPr anchor="ctr"/>
          <a:lstStyle/>
          <a:p>
            <a:pPr>
              <a:spcBef>
                <a:spcPct val="0"/>
              </a:spcBef>
              <a:defRPr/>
            </a:pPr>
            <a:endParaRPr lang="ru-RU" sz="1900" b="1" dirty="0">
              <a:solidFill>
                <a:srgbClr val="185A96"/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20509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 userDrawn="1"/>
        </p:nvSpPr>
        <p:spPr>
          <a:xfrm>
            <a:off x="11650069" y="6448068"/>
            <a:ext cx="553119" cy="409932"/>
          </a:xfrm>
          <a:prstGeom prst="rect">
            <a:avLst/>
          </a:prstGeom>
          <a:solidFill>
            <a:srgbClr val="DE8F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185A96"/>
              </a:solidFill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0" y="0"/>
            <a:ext cx="12192000" cy="6450242"/>
          </a:xfrm>
          <a:prstGeom prst="rect">
            <a:avLst/>
          </a:prstGeom>
          <a:gradFill>
            <a:gsLst>
              <a:gs pos="20000">
                <a:srgbClr val="FFFFFF"/>
              </a:gs>
              <a:gs pos="0">
                <a:schemeClr val="accent1">
                  <a:lumMod val="0"/>
                  <a:lumOff val="100000"/>
                  <a:alpha val="3000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-1" y="6448068"/>
            <a:ext cx="11617967" cy="413025"/>
          </a:xfrm>
          <a:prstGeom prst="rect">
            <a:avLst/>
          </a:prstGeom>
          <a:solidFill>
            <a:srgbClr val="185A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Заголовок 1"/>
          <p:cNvSpPr txBox="1">
            <a:spLocks/>
          </p:cNvSpPr>
          <p:nvPr userDrawn="1"/>
        </p:nvSpPr>
        <p:spPr>
          <a:xfrm>
            <a:off x="11650069" y="6453336"/>
            <a:ext cx="541931" cy="404664"/>
          </a:xfrm>
          <a:prstGeom prst="rect">
            <a:avLst/>
          </a:prstGeom>
        </p:spPr>
        <p:txBody>
          <a:bodyPr anchor="ctr"/>
          <a:lstStyle/>
          <a:p>
            <a:pPr algn="ctr">
              <a:spcBef>
                <a:spcPct val="0"/>
              </a:spcBef>
              <a:defRPr/>
            </a:pPr>
            <a:fld id="{4C689CB6-2C56-47EA-8620-E1C176DAD4C2}" type="slidenum">
              <a:rPr lang="en-US" sz="1400" b="1" smtClean="0">
                <a:solidFill>
                  <a:schemeClr val="bg1"/>
                </a:solidFill>
                <a:latin typeface="Arial Narrow" panose="020B0606020202030204" pitchFamily="34" charset="0"/>
                <a:ea typeface="+mj-ea"/>
                <a:cs typeface="+mj-cs"/>
              </a:rPr>
              <a:pPr algn="ctr">
                <a:spcBef>
                  <a:spcPct val="0"/>
                </a:spcBef>
                <a:defRPr/>
              </a:pPr>
              <a:t>‹#›</a:t>
            </a:fld>
            <a:endParaRPr lang="ru-RU" sz="1400" b="1" dirty="0">
              <a:solidFill>
                <a:schemeClr val="bg1"/>
              </a:solidFill>
              <a:latin typeface="Arial Narrow" panose="020B0606020202030204" pitchFamily="34" charset="0"/>
              <a:ea typeface="+mj-ea"/>
              <a:cs typeface="+mj-cs"/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0" y="0"/>
            <a:ext cx="12192000" cy="778656"/>
          </a:xfrm>
          <a:prstGeom prst="rect">
            <a:avLst/>
          </a:prstGeom>
          <a:gradFill>
            <a:gsLst>
              <a:gs pos="0">
                <a:schemeClr val="accent1">
                  <a:alpha val="0"/>
                  <a:lumMod val="0"/>
                  <a:lumOff val="100000"/>
                </a:schemeClr>
              </a:gs>
              <a:gs pos="100000">
                <a:srgbClr val="185A96">
                  <a:lumMod val="100000"/>
                  <a:alpha val="34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Заголовок 1"/>
          <p:cNvSpPr txBox="1">
            <a:spLocks/>
          </p:cNvSpPr>
          <p:nvPr userDrawn="1"/>
        </p:nvSpPr>
        <p:spPr>
          <a:xfrm>
            <a:off x="368494" y="332656"/>
            <a:ext cx="8381886" cy="308084"/>
          </a:xfrm>
          <a:prstGeom prst="rect">
            <a:avLst/>
          </a:prstGeom>
        </p:spPr>
        <p:txBody>
          <a:bodyPr anchor="ctr"/>
          <a:lstStyle/>
          <a:p>
            <a:pPr>
              <a:spcBef>
                <a:spcPct val="0"/>
              </a:spcBef>
              <a:defRPr/>
            </a:pPr>
            <a:endParaRPr lang="ru-RU" sz="1900" b="1" dirty="0">
              <a:solidFill>
                <a:srgbClr val="185A96"/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  <p:pic>
        <p:nvPicPr>
          <p:cNvPr id="21" name="Picture 3" descr="C:\Documents and Settings\DAYaroslavtsev\Мои документы\Power_point\ЖКХ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6135824"/>
            <a:ext cx="637115" cy="684076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 userDrawn="1"/>
        </p:nvSpPr>
        <p:spPr>
          <a:xfrm>
            <a:off x="776722" y="6494085"/>
            <a:ext cx="8344308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ru-RU" sz="1500" dirty="0" smtClean="0">
                <a:solidFill>
                  <a:schemeClr val="bg1"/>
                </a:solidFill>
                <a:latin typeface="Sylfaen" panose="010A0502050306030303" pitchFamily="18" charset="0"/>
              </a:rPr>
              <a:t>МИНСТРОЙ РОССИИ</a:t>
            </a:r>
            <a:endParaRPr lang="ru-RU" sz="1500" dirty="0">
              <a:solidFill>
                <a:schemeClr val="bg1"/>
              </a:solidFill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360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99BAE-5409-4E46-89F6-7475AD42AE48}" type="datetime1">
              <a:rPr lang="ru-RU" smtClean="0"/>
              <a:t>04.06.2015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DB836-BD9A-484D-A152-16AE7D1EC8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693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7" r:id="rId3"/>
    <p:sldLayoutId id="2147483668" r:id="rId4"/>
    <p:sldLayoutId id="2147483666" r:id="rId5"/>
    <p:sldLayoutId id="2147483665" r:id="rId6"/>
    <p:sldLayoutId id="2147483661" r:id="rId7"/>
    <p:sldLayoutId id="2147483664" r:id="rId8"/>
    <p:sldLayoutId id="2147483662" r:id="rId9"/>
    <p:sldLayoutId id="2147483670" r:id="rId10"/>
    <p:sldLayoutId id="2147483669" r:id="rId11"/>
    <p:sldLayoutId id="2147483663" r:id="rId12"/>
    <p:sldLayoutId id="2147483650" r:id="rId13"/>
    <p:sldLayoutId id="2147483651" r:id="rId14"/>
    <p:sldLayoutId id="2147483652" r:id="rId15"/>
    <p:sldLayoutId id="2147483653" r:id="rId16"/>
    <p:sldLayoutId id="2147483654" r:id="rId17"/>
    <p:sldLayoutId id="2147483655" r:id="rId18"/>
    <p:sldLayoutId id="2147483656" r:id="rId19"/>
    <p:sldLayoutId id="2147483657" r:id="rId20"/>
    <p:sldLayoutId id="2147483658" r:id="rId21"/>
    <p:sldLayoutId id="2147483659" r:id="rId2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52104" y="2503054"/>
            <a:ext cx="11839896" cy="2268972"/>
          </a:xfrm>
          <a:prstGeom prst="rect">
            <a:avLst/>
          </a:prstGeom>
          <a:solidFill>
            <a:schemeClr val="accent5">
              <a:lumMod val="20000"/>
              <a:lumOff val="8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345623" y="2503053"/>
            <a:ext cx="18473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4000" b="1" dirty="0">
              <a:ln/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85200" y="2838733"/>
            <a:ext cx="1092084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800"/>
              </a:spcBef>
            </a:pPr>
            <a:r>
              <a:rPr lang="ru-RU" sz="4000" b="1" dirty="0">
                <a:solidFill>
                  <a:srgbClr val="185A96"/>
                </a:solidFill>
              </a:rPr>
              <a:t>Сокращение административных барьеров </a:t>
            </a:r>
            <a:r>
              <a:rPr lang="en-US" sz="4000" b="1" dirty="0" smtClean="0">
                <a:solidFill>
                  <a:srgbClr val="185A96"/>
                </a:solidFill>
              </a:rPr>
              <a:t/>
            </a:r>
            <a:br>
              <a:rPr lang="en-US" sz="4000" b="1" dirty="0" smtClean="0">
                <a:solidFill>
                  <a:srgbClr val="185A96"/>
                </a:solidFill>
              </a:rPr>
            </a:br>
            <a:r>
              <a:rPr lang="ru-RU" sz="4000" b="1" dirty="0" smtClean="0">
                <a:solidFill>
                  <a:srgbClr val="185A96"/>
                </a:solidFill>
              </a:rPr>
              <a:t>в </a:t>
            </a:r>
            <a:r>
              <a:rPr lang="ru-RU" sz="4000" b="1" dirty="0">
                <a:solidFill>
                  <a:srgbClr val="185A96"/>
                </a:solidFill>
              </a:rPr>
              <a:t>сфере </a:t>
            </a:r>
            <a:r>
              <a:rPr lang="ru-RU" sz="4000" b="1" dirty="0" smtClean="0">
                <a:solidFill>
                  <a:srgbClr val="185A96"/>
                </a:solidFill>
              </a:rPr>
              <a:t>строительства</a:t>
            </a:r>
            <a:endParaRPr lang="en-US" sz="4000" b="1" dirty="0" smtClean="0">
              <a:solidFill>
                <a:srgbClr val="185A96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4772026"/>
            <a:ext cx="354770" cy="2088148"/>
          </a:xfrm>
          <a:prstGeom prst="rect">
            <a:avLst/>
          </a:prstGeom>
          <a:solidFill>
            <a:srgbClr val="185A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185A96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228958" y="5039008"/>
            <a:ext cx="3362951" cy="1204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Заместитель Министра строительства </a:t>
            </a:r>
          </a:p>
          <a:p>
            <a:r>
              <a:rPr lang="ru-RU" sz="15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и жилищно-коммунального хозяйства </a:t>
            </a:r>
          </a:p>
          <a:p>
            <a:r>
              <a:rPr lang="ru-RU" sz="15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Российской Федерации </a:t>
            </a:r>
          </a:p>
          <a:p>
            <a:pPr>
              <a:spcBef>
                <a:spcPts val="300"/>
              </a:spcBef>
            </a:pPr>
            <a:r>
              <a:rPr lang="ru-RU" sz="248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Н.Н. Антипина</a:t>
            </a:r>
            <a:endParaRPr lang="ru-RU" sz="2480" dirty="0">
              <a:solidFill>
                <a:schemeClr val="tx1">
                  <a:lumMod val="65000"/>
                  <a:lumOff val="35000"/>
                </a:schemeClr>
              </a:solidFill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24110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ttps://docs.google.com/viewer?url=minstroyrf.ru%2Fupload%2Fiblock%2Fadf%2F%D0%9E%D0%B1%D0%BE%D1%81%D0%BD%D0%BC%D0%B5%D1%80%D0%BE%D0%BF%D1%80%D0%B8%D1%8F%D1%82%D0%B8%D1%8F%D1%85.pptx&amp;chrome=true&amp;docid=327d16c46d9624a327021966e3983153&amp;a=bi&amp;pagenumber=2&amp;w=138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2898417" y="2985366"/>
            <a:ext cx="65630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i="1" dirty="0" smtClean="0">
                <a:solidFill>
                  <a:srgbClr val="185A96"/>
                </a:solidFill>
              </a:rPr>
              <a:t>Спасибо за внимание</a:t>
            </a:r>
            <a:endParaRPr lang="ru-RU" sz="4800" b="1" i="1" dirty="0">
              <a:solidFill>
                <a:srgbClr val="185A9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711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70005" y="1"/>
            <a:ext cx="11468100" cy="629742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solidFill>
                  <a:srgbClr val="185A96"/>
                </a:solidFill>
                <a:latin typeface="+mn-lt"/>
              </a:rPr>
              <a:t>Основные системные проблемы в сфере строительства, создающие необоснованные </a:t>
            </a:r>
            <a:br>
              <a:rPr lang="ru-RU" sz="1800" b="1" dirty="0" smtClean="0">
                <a:solidFill>
                  <a:srgbClr val="185A96"/>
                </a:solidFill>
                <a:latin typeface="+mn-lt"/>
              </a:rPr>
            </a:br>
            <a:r>
              <a:rPr lang="ru-RU" sz="1800" b="1" dirty="0" smtClean="0">
                <a:solidFill>
                  <a:srgbClr val="185A96"/>
                </a:solidFill>
                <a:latin typeface="+mn-lt"/>
              </a:rPr>
              <a:t>административные барьеры</a:t>
            </a:r>
            <a:endParaRPr lang="ru-RU" sz="1800" b="1" i="1" dirty="0">
              <a:solidFill>
                <a:srgbClr val="185A96"/>
              </a:solidFill>
              <a:latin typeface="+mn-lt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V="1">
            <a:off x="783793" y="643710"/>
            <a:ext cx="11408207" cy="18862"/>
          </a:xfrm>
          <a:prstGeom prst="line">
            <a:avLst/>
          </a:prstGeom>
          <a:ln w="22225" cap="rnd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670005" y="903653"/>
            <a:ext cx="6017874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Bef>
                <a:spcPts val="600"/>
              </a:spcBef>
              <a:spcAft>
                <a:spcPts val="0"/>
              </a:spcAft>
            </a:pPr>
            <a:r>
              <a:rPr lang="ru-RU" sz="1300" dirty="0">
                <a:ea typeface="Calibri" panose="020F0502020204030204" pitchFamily="34" charset="0"/>
                <a:cs typeface="Times New Roman" panose="02020603050405020304" pitchFamily="18" charset="0"/>
              </a:rPr>
              <a:t>В соответствии с Концепцией долгосрочного социально-экономического развития Российской Федерации на период </a:t>
            </a:r>
            <a:r>
              <a:rPr lang="ru-RU" sz="13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до 2020 </a:t>
            </a:r>
            <a:r>
              <a:rPr lang="ru-RU" sz="1300" dirty="0">
                <a:ea typeface="Calibri" panose="020F0502020204030204" pitchFamily="34" charset="0"/>
                <a:cs typeface="Times New Roman" panose="02020603050405020304" pitchFamily="18" charset="0"/>
              </a:rPr>
              <a:t>года, утвержденной Правительством Российской Федерации </a:t>
            </a:r>
            <a:r>
              <a:rPr lang="ru-RU" sz="13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от </a:t>
            </a:r>
            <a:r>
              <a:rPr lang="ru-RU" sz="1300" dirty="0">
                <a:ea typeface="Calibri" panose="020F0502020204030204" pitchFamily="34" charset="0"/>
                <a:cs typeface="Times New Roman" panose="02020603050405020304" pitchFamily="18" charset="0"/>
              </a:rPr>
              <a:t>17 ноября 2008 г. № 1662, одним из основных принципов перехода к инновационному социально ориентированному развитию государства в отношениях с субъектами предпринимательской деятельности является </a:t>
            </a:r>
            <a:r>
              <a:rPr lang="ru-RU" sz="1300" b="1" dirty="0">
                <a:ea typeface="Calibri" panose="020F0502020204030204" pitchFamily="34" charset="0"/>
                <a:cs typeface="Times New Roman" panose="02020603050405020304" pitchFamily="18" charset="0"/>
              </a:rPr>
              <a:t>снижение административных барьеров в экономике.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70005" y="2211370"/>
            <a:ext cx="6017874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1950" indent="-342900">
              <a:spcAft>
                <a:spcPts val="800"/>
              </a:spcAft>
            </a:pPr>
            <a:r>
              <a:rPr lang="ru-RU" sz="1400" b="1" dirty="0">
                <a:solidFill>
                  <a:srgbClr val="185A96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Административные барьеры в сфере строительства:</a:t>
            </a:r>
          </a:p>
          <a:p>
            <a:pPr marL="266700" lvl="0" indent="-247650" algn="just">
              <a:spcAft>
                <a:spcPts val="800"/>
              </a:spcAft>
              <a:buClr>
                <a:srgbClr val="C00000"/>
              </a:buClr>
              <a:buSzPct val="100000"/>
              <a:buFont typeface="Calibri" panose="020F0502020204030204" pitchFamily="34" charset="0"/>
              <a:buChar char="●"/>
            </a:pPr>
            <a:r>
              <a:rPr lang="ru-RU" sz="1300" dirty="0" smtClean="0"/>
              <a:t>Несовершенство </a:t>
            </a:r>
            <a:r>
              <a:rPr lang="ru-RU" sz="1300" dirty="0"/>
              <a:t>действующего законодательства о техническом регулировании, противоречивость существующей нормативно-технической базы, устанавливающей обязательные требования к зданиям и сооружениям, процессам их проектирования (включая изыскания), строительства, эксплуатации, сноса (демонтажа), формы и процедуры оценки соответствия</a:t>
            </a:r>
            <a:r>
              <a:rPr lang="ru-RU" sz="1300" dirty="0" smtClean="0">
                <a:ea typeface="Times New Roman" panose="02020603050405020304" pitchFamily="18" charset="0"/>
              </a:rPr>
              <a:t>;</a:t>
            </a:r>
          </a:p>
          <a:p>
            <a:pPr marL="266700" indent="-247650" algn="just">
              <a:spcAft>
                <a:spcPts val="800"/>
              </a:spcAft>
              <a:buClr>
                <a:srgbClr val="C00000"/>
              </a:buClr>
              <a:buSzPct val="100000"/>
              <a:buFont typeface="Calibri" panose="020F0502020204030204" pitchFamily="34" charset="0"/>
              <a:buChar char="●"/>
            </a:pPr>
            <a:r>
              <a:rPr lang="ru-RU" sz="1300" dirty="0">
                <a:ea typeface="Times New Roman" panose="02020603050405020304" pitchFamily="18" charset="0"/>
              </a:rPr>
              <a:t>Избыточность отдельных </a:t>
            </a:r>
            <a:r>
              <a:rPr lang="ru-RU" sz="1300" dirty="0">
                <a:ea typeface="Calibri" panose="020F0502020204030204" pitchFamily="34" charset="0"/>
              </a:rPr>
              <a:t>требований к составу и содержанию проектной документации;</a:t>
            </a:r>
          </a:p>
          <a:p>
            <a:pPr marL="266700" lvl="0" indent="-247650" algn="just">
              <a:spcAft>
                <a:spcPts val="800"/>
              </a:spcAft>
              <a:buClr>
                <a:srgbClr val="C00000"/>
              </a:buClr>
              <a:buSzPct val="100000"/>
              <a:buFont typeface="Calibri" panose="020F0502020204030204" pitchFamily="34" charset="0"/>
              <a:buChar char="●"/>
            </a:pPr>
            <a:r>
              <a:rPr lang="ru-RU" sz="1300" dirty="0" smtClean="0">
                <a:ea typeface="Times New Roman" panose="02020603050405020304" pitchFamily="18" charset="0"/>
              </a:rPr>
              <a:t>Отсутствие </a:t>
            </a:r>
            <a:r>
              <a:rPr lang="ru-RU" sz="1300" dirty="0">
                <a:ea typeface="Times New Roman" panose="02020603050405020304" pitchFamily="18" charset="0"/>
              </a:rPr>
              <a:t>исчерпывающих перечней процедур, порядка прохождения отдельных процедур в </a:t>
            </a:r>
            <a:r>
              <a:rPr lang="ru-RU" sz="1300" dirty="0" smtClean="0">
                <a:ea typeface="Times New Roman" panose="02020603050405020304" pitchFamily="18" charset="0"/>
              </a:rPr>
              <a:t>сферах </a:t>
            </a:r>
            <a:r>
              <a:rPr lang="ru-RU" sz="1300" dirty="0">
                <a:ea typeface="Times New Roman" panose="02020603050405020304" pitchFamily="18" charset="0"/>
              </a:rPr>
              <a:t>строительства;</a:t>
            </a:r>
          </a:p>
          <a:p>
            <a:pPr marL="266700" lvl="0" indent="-247650" algn="just">
              <a:spcAft>
                <a:spcPts val="800"/>
              </a:spcAft>
              <a:buClr>
                <a:srgbClr val="C00000"/>
              </a:buClr>
              <a:buSzPct val="100000"/>
              <a:buFont typeface="Calibri" panose="020F0502020204030204" pitchFamily="34" charset="0"/>
              <a:buChar char="●"/>
            </a:pPr>
            <a:r>
              <a:rPr lang="ru-RU" sz="1300" dirty="0" smtClean="0">
                <a:ea typeface="Times New Roman" panose="02020603050405020304" pitchFamily="18" charset="0"/>
              </a:rPr>
              <a:t>Низкий уровень </a:t>
            </a:r>
            <a:r>
              <a:rPr lang="ru-RU" sz="1300" dirty="0">
                <a:ea typeface="Times New Roman" panose="02020603050405020304" pitchFamily="18" charset="0"/>
              </a:rPr>
              <a:t>предоставления </a:t>
            </a:r>
            <a:r>
              <a:rPr lang="ru-RU" sz="1300" dirty="0" smtClean="0">
                <a:ea typeface="Times New Roman" panose="02020603050405020304" pitchFamily="18" charset="0"/>
              </a:rPr>
              <a:t>государственных услуг </a:t>
            </a:r>
            <a:r>
              <a:rPr lang="ru-RU" sz="1300" dirty="0">
                <a:ea typeface="Times New Roman" panose="02020603050405020304" pitchFamily="18" charset="0"/>
              </a:rPr>
              <a:t>в </a:t>
            </a:r>
            <a:r>
              <a:rPr lang="ru-RU" sz="1300" dirty="0" smtClean="0">
                <a:ea typeface="Times New Roman" panose="02020603050405020304" pitchFamily="18" charset="0"/>
              </a:rPr>
              <a:t>сфере</a:t>
            </a:r>
            <a:r>
              <a:rPr lang="en-US" sz="1300" dirty="0" smtClean="0">
                <a:ea typeface="Times New Roman" panose="02020603050405020304" pitchFamily="18" charset="0"/>
              </a:rPr>
              <a:t> </a:t>
            </a:r>
            <a:r>
              <a:rPr lang="ru-RU" sz="1300" dirty="0" smtClean="0">
                <a:ea typeface="Times New Roman" panose="02020603050405020304" pitchFamily="18" charset="0"/>
              </a:rPr>
              <a:t>строительства </a:t>
            </a:r>
            <a:r>
              <a:rPr lang="ru-RU" sz="1300" dirty="0">
                <a:ea typeface="Times New Roman" panose="02020603050405020304" pitchFamily="18" charset="0"/>
              </a:rPr>
              <a:t>в электронной </a:t>
            </a:r>
            <a:r>
              <a:rPr lang="ru-RU" sz="1300" dirty="0" smtClean="0">
                <a:ea typeface="Times New Roman" panose="02020603050405020304" pitchFamily="18" charset="0"/>
              </a:rPr>
              <a:t>форме</a:t>
            </a:r>
            <a:r>
              <a:rPr lang="ru-RU" sz="1300" dirty="0">
                <a:ea typeface="Times New Roman" panose="02020603050405020304" pitchFamily="18" charset="0"/>
              </a:rPr>
              <a:t>;</a:t>
            </a:r>
            <a:endParaRPr lang="ru-RU" sz="1300" dirty="0" smtClean="0">
              <a:ea typeface="Times New Roman" panose="02020603050405020304" pitchFamily="18" charset="0"/>
            </a:endParaRPr>
          </a:p>
          <a:p>
            <a:pPr marL="266700" indent="-247650" algn="just">
              <a:spcAft>
                <a:spcPts val="800"/>
              </a:spcAft>
              <a:buClr>
                <a:srgbClr val="C00000"/>
              </a:buClr>
              <a:buSzPct val="100000"/>
              <a:buFont typeface="Calibri" panose="020F0502020204030204" pitchFamily="34" charset="0"/>
              <a:buChar char="●"/>
            </a:pPr>
            <a:r>
              <a:rPr lang="ru-RU" sz="1300" dirty="0">
                <a:ea typeface="Times New Roman" panose="02020603050405020304" pitchFamily="18" charset="0"/>
              </a:rPr>
              <a:t>Н</a:t>
            </a:r>
            <a:r>
              <a:rPr lang="ru-RU" sz="1300" dirty="0" smtClean="0">
                <a:ea typeface="Times New Roman" panose="02020603050405020304" pitchFamily="18" charset="0"/>
              </a:rPr>
              <a:t>изкий </a:t>
            </a:r>
            <a:r>
              <a:rPr lang="ru-RU" sz="1300" dirty="0">
                <a:ea typeface="Times New Roman" panose="02020603050405020304" pitchFamily="18" charset="0"/>
              </a:rPr>
              <a:t>профессиональный уровень сотрудников органов и организаций, отвечающих за осуществление административных процедур;</a:t>
            </a:r>
          </a:p>
          <a:p>
            <a:pPr marL="266700" indent="-247650" algn="just">
              <a:spcAft>
                <a:spcPts val="800"/>
              </a:spcAft>
              <a:buClr>
                <a:srgbClr val="C00000"/>
              </a:buClr>
              <a:buSzPct val="100000"/>
              <a:buFont typeface="Calibri" panose="020F0502020204030204" pitchFamily="34" charset="0"/>
              <a:buChar char="●"/>
            </a:pPr>
            <a:r>
              <a:rPr lang="ru-RU" sz="1300" dirty="0" smtClean="0">
                <a:ea typeface="Times New Roman" panose="02020603050405020304" pitchFamily="18" charset="0"/>
              </a:rPr>
              <a:t>Сложившаяся </a:t>
            </a:r>
            <a:r>
              <a:rPr lang="ru-RU" sz="1300" dirty="0">
                <a:ea typeface="Times New Roman" panose="02020603050405020304" pitchFamily="18" charset="0"/>
              </a:rPr>
              <a:t>практика осуществления административных процедур, которая отличается от требований нормативных правовых актов, регулирующих вопросы их </a:t>
            </a:r>
            <a:r>
              <a:rPr lang="ru-RU" sz="1300" dirty="0" smtClean="0">
                <a:ea typeface="Times New Roman" panose="02020603050405020304" pitchFamily="18" charset="0"/>
              </a:rPr>
              <a:t>исполнения.</a:t>
            </a:r>
            <a:endParaRPr lang="ru-RU" sz="1300" dirty="0">
              <a:ea typeface="Times New Roman" panose="02020603050405020304" pitchFamily="18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7010399" y="978025"/>
            <a:ext cx="4790886" cy="4380221"/>
            <a:chOff x="7010399" y="874507"/>
            <a:chExt cx="4790886" cy="4380221"/>
          </a:xfrm>
        </p:grpSpPr>
        <p:sp>
          <p:nvSpPr>
            <p:cNvPr id="23" name="Прямоугольник с двумя скругленными противолежащими углами 22"/>
            <p:cNvSpPr/>
            <p:nvPr/>
          </p:nvSpPr>
          <p:spPr>
            <a:xfrm>
              <a:off x="7010399" y="2732015"/>
              <a:ext cx="4738687" cy="902734"/>
            </a:xfrm>
            <a:prstGeom prst="round2DiagRect">
              <a:avLst/>
            </a:prstGeom>
            <a:gradFill>
              <a:gsLst>
                <a:gs pos="0">
                  <a:srgbClr val="F6E3AC">
                    <a:lumMod val="50000"/>
                    <a:lumOff val="50000"/>
                  </a:srgbClr>
                </a:gs>
                <a:gs pos="50000">
                  <a:schemeClr val="accent4">
                    <a:lumMod val="10000"/>
                    <a:lumOff val="90000"/>
                  </a:schemeClr>
                </a:gs>
                <a:gs pos="100000">
                  <a:srgbClr val="FFF7E1">
                    <a:lumMod val="20000"/>
                    <a:lumOff val="80000"/>
                  </a:srgbClr>
                </a:gs>
              </a:gsLst>
              <a:lin ang="5400000" scaled="0"/>
            </a:gradFill>
            <a:ln w="6350">
              <a:solidFill>
                <a:srgbClr val="3E89CE"/>
              </a:solidFill>
            </a:ln>
            <a:effectLst>
              <a:outerShdw blurRad="50800" dist="76200" dir="8100000" algn="tr" rotWithShape="0">
                <a:prstClr val="black">
                  <a:alpha val="10000"/>
                </a:prstClr>
              </a:outerShdw>
            </a:effectLst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lIns="108000" rtlCol="0" anchor="ctr"/>
            <a:lstStyle/>
            <a:p>
              <a:pPr algn="ctr">
                <a:spcBef>
                  <a:spcPts val="600"/>
                </a:spcBef>
                <a:spcAft>
                  <a:spcPts val="0"/>
                </a:spcAft>
              </a:pPr>
              <a:r>
                <a:rPr lang="ru-RU" sz="1600" b="1" dirty="0">
                  <a:ea typeface="Calibri" panose="020F0502020204030204" pitchFamily="34" charset="0"/>
                  <a:cs typeface="Times New Roman" panose="02020603050405020304" pitchFamily="18" charset="0"/>
                </a:rPr>
                <a:t>Сокращение количества процедур </a:t>
              </a:r>
              <a:br>
                <a:rPr lang="ru-RU" sz="1600" b="1" dirty="0"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lang="ru-RU" sz="1600" b="1" dirty="0">
                  <a:ea typeface="Calibri" panose="020F0502020204030204" pitchFamily="34" charset="0"/>
                  <a:cs typeface="Times New Roman" panose="02020603050405020304" pitchFamily="18" charset="0"/>
                </a:rPr>
                <a:t>и сроков их прохождения</a:t>
              </a:r>
            </a:p>
          </p:txBody>
        </p:sp>
        <p:sp>
          <p:nvSpPr>
            <p:cNvPr id="21" name="Прямоугольник с двумя скругленными противолежащими углами 20"/>
            <p:cNvSpPr/>
            <p:nvPr/>
          </p:nvSpPr>
          <p:spPr>
            <a:xfrm>
              <a:off x="7062598" y="874507"/>
              <a:ext cx="4738687" cy="1140503"/>
            </a:xfrm>
            <a:prstGeom prst="round2DiagRect">
              <a:avLst/>
            </a:prstGeom>
            <a:gradFill>
              <a:gsLst>
                <a:gs pos="0">
                  <a:schemeClr val="accent5">
                    <a:lumMod val="30000"/>
                    <a:lumOff val="70000"/>
                  </a:schemeClr>
                </a:gs>
                <a:gs pos="83000">
                  <a:schemeClr val="accent5">
                    <a:lumMod val="3000"/>
                    <a:lumOff val="97000"/>
                  </a:schemeClr>
                </a:gs>
              </a:gsLst>
              <a:lin ang="2700000" scaled="0"/>
            </a:gradFill>
            <a:ln w="6350">
              <a:solidFill>
                <a:srgbClr val="3E89CE"/>
              </a:solidFill>
            </a:ln>
            <a:effectLst>
              <a:outerShdw blurRad="50800" dist="76200" dir="8100000" algn="tr" rotWithShape="0">
                <a:prstClr val="black">
                  <a:alpha val="10000"/>
                </a:prstClr>
              </a:outerShdw>
            </a:effectLst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lIns="108000" rtlCol="0" anchor="ctr"/>
            <a:lstStyle/>
            <a:p>
              <a:pPr algn="ctr">
                <a:spcBef>
                  <a:spcPts val="600"/>
                </a:spcBef>
                <a:spcAft>
                  <a:spcPts val="0"/>
                </a:spcAft>
              </a:pPr>
              <a:r>
                <a:rPr lang="ru-RU" sz="1600" b="1" dirty="0">
                  <a:ea typeface="Calibri" panose="020F0502020204030204" pitchFamily="34" charset="0"/>
                  <a:cs typeface="Times New Roman" panose="02020603050405020304" pitchFamily="18" charset="0"/>
                </a:rPr>
                <a:t>Комплексная работа Минстроя России </a:t>
              </a:r>
              <a:r>
                <a:rPr lang="ru-RU" sz="1600" b="1" dirty="0" smtClean="0">
                  <a:ea typeface="Calibri" panose="020F0502020204030204" pitchFamily="34" charset="0"/>
                  <a:cs typeface="Times New Roman" panose="02020603050405020304" pitchFamily="18" charset="0"/>
                </a:rPr>
                <a:t/>
              </a:r>
              <a:br>
                <a:rPr lang="ru-RU" sz="1600" b="1" dirty="0" smtClean="0"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lang="ru-RU" sz="1600" b="1" dirty="0" smtClean="0">
                  <a:ea typeface="Calibri" panose="020F0502020204030204" pitchFamily="34" charset="0"/>
                  <a:cs typeface="Times New Roman" panose="02020603050405020304" pitchFamily="18" charset="0"/>
                </a:rPr>
                <a:t>по </a:t>
              </a:r>
              <a:r>
                <a:rPr lang="ru-RU" sz="1600" b="1" dirty="0">
                  <a:ea typeface="Calibri" panose="020F0502020204030204" pitchFamily="34" charset="0"/>
                  <a:cs typeface="Times New Roman" panose="02020603050405020304" pitchFamily="18" charset="0"/>
                </a:rPr>
                <a:t>устранению излишних </a:t>
              </a:r>
              <a:r>
                <a:rPr lang="ru-RU" sz="1600" b="1" dirty="0" smtClean="0">
                  <a:ea typeface="Calibri" panose="020F0502020204030204" pitchFamily="34" charset="0"/>
                  <a:cs typeface="Times New Roman" panose="02020603050405020304" pitchFamily="18" charset="0"/>
                </a:rPr>
                <a:t/>
              </a:r>
              <a:br>
                <a:rPr lang="ru-RU" sz="1600" b="1" dirty="0" smtClean="0"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lang="ru-RU" sz="1600" b="1" dirty="0" smtClean="0">
                  <a:ea typeface="Calibri" panose="020F0502020204030204" pitchFamily="34" charset="0"/>
                  <a:cs typeface="Times New Roman" panose="02020603050405020304" pitchFamily="18" charset="0"/>
                </a:rPr>
                <a:t>административных </a:t>
              </a:r>
              <a:r>
                <a:rPr lang="ru-RU" sz="1600" b="1" dirty="0">
                  <a:ea typeface="Calibri" panose="020F0502020204030204" pitchFamily="34" charset="0"/>
                  <a:cs typeface="Times New Roman" panose="02020603050405020304" pitchFamily="18" charset="0"/>
                </a:rPr>
                <a:t>барьеров</a:t>
              </a:r>
            </a:p>
          </p:txBody>
        </p:sp>
        <p:sp>
          <p:nvSpPr>
            <p:cNvPr id="24" name="Прямоугольник с двумя скругленными противолежащими углами 23"/>
            <p:cNvSpPr/>
            <p:nvPr/>
          </p:nvSpPr>
          <p:spPr>
            <a:xfrm>
              <a:off x="7010399" y="4351994"/>
              <a:ext cx="4738687" cy="902734"/>
            </a:xfrm>
            <a:prstGeom prst="round2DiagRect">
              <a:avLst/>
            </a:prstGeom>
            <a:gradFill>
              <a:gsLst>
                <a:gs pos="0">
                  <a:srgbClr val="F6E3AC">
                    <a:lumMod val="50000"/>
                    <a:lumOff val="50000"/>
                  </a:srgbClr>
                </a:gs>
                <a:gs pos="50000">
                  <a:schemeClr val="accent4">
                    <a:lumMod val="10000"/>
                    <a:lumOff val="90000"/>
                  </a:schemeClr>
                </a:gs>
                <a:gs pos="100000">
                  <a:srgbClr val="FFF7E1">
                    <a:lumMod val="20000"/>
                    <a:lumOff val="80000"/>
                  </a:srgbClr>
                </a:gs>
              </a:gsLst>
              <a:lin ang="5400000" scaled="0"/>
            </a:gradFill>
            <a:ln w="6350">
              <a:solidFill>
                <a:srgbClr val="3E89CE"/>
              </a:solidFill>
            </a:ln>
            <a:effectLst>
              <a:outerShdw blurRad="50800" dist="76200" dir="8100000" algn="tr" rotWithShape="0">
                <a:prstClr val="black">
                  <a:alpha val="10000"/>
                </a:prstClr>
              </a:outerShdw>
            </a:effectLst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lIns="108000" rtlCol="0" anchor="ctr"/>
            <a:lstStyle/>
            <a:p>
              <a:pPr algn="ctr">
                <a:spcBef>
                  <a:spcPts val="600"/>
                </a:spcBef>
                <a:spcAft>
                  <a:spcPts val="0"/>
                </a:spcAft>
              </a:pPr>
              <a:r>
                <a:rPr lang="ru-RU" sz="1600" b="1" dirty="0">
                  <a:ea typeface="Calibri" panose="020F0502020204030204" pitchFamily="34" charset="0"/>
                  <a:cs typeface="Times New Roman" panose="02020603050405020304" pitchFamily="18" charset="0"/>
                </a:rPr>
                <a:t>Снижение стоимости реализации </a:t>
              </a:r>
              <a:r>
                <a:rPr lang="ru-RU" sz="1600" b="1" dirty="0" smtClean="0">
                  <a:ea typeface="Calibri" panose="020F0502020204030204" pitchFamily="34" charset="0"/>
                  <a:cs typeface="Times New Roman" panose="02020603050405020304" pitchFamily="18" charset="0"/>
                </a:rPr>
                <a:t/>
              </a:r>
              <a:br>
                <a:rPr lang="ru-RU" sz="1600" b="1" dirty="0" smtClean="0"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lang="ru-RU" sz="1600" b="1" dirty="0" smtClean="0">
                  <a:ea typeface="Calibri" panose="020F0502020204030204" pitchFamily="34" charset="0"/>
                  <a:cs typeface="Times New Roman" panose="02020603050405020304" pitchFamily="18" charset="0"/>
                </a:rPr>
                <a:t>строительных </a:t>
              </a:r>
              <a:r>
                <a:rPr lang="ru-RU" sz="1600" b="1" dirty="0">
                  <a:ea typeface="Calibri" panose="020F0502020204030204" pitchFamily="34" charset="0"/>
                  <a:cs typeface="Times New Roman" panose="02020603050405020304" pitchFamily="18" charset="0"/>
                </a:rPr>
                <a:t>проектов для инвестора</a:t>
              </a:r>
            </a:p>
          </p:txBody>
        </p:sp>
        <p:sp>
          <p:nvSpPr>
            <p:cNvPr id="27" name="Равнобедренный треугольник 26"/>
            <p:cNvSpPr/>
            <p:nvPr/>
          </p:nvSpPr>
          <p:spPr>
            <a:xfrm rot="10800000">
              <a:off x="8476134" y="2232616"/>
              <a:ext cx="1983054" cy="374250"/>
            </a:xfrm>
            <a:prstGeom prst="triangle">
              <a:avLst>
                <a:gd name="adj" fmla="val 49689"/>
              </a:avLst>
            </a:prstGeom>
            <a:gradFill>
              <a:gsLst>
                <a:gs pos="0">
                  <a:schemeClr val="accent1">
                    <a:lumMod val="3000"/>
                    <a:lumOff val="97000"/>
                    <a:alpha val="0"/>
                  </a:schemeClr>
                </a:gs>
                <a:gs pos="48000">
                  <a:srgbClr val="EB7E64">
                    <a:lumMod val="35000"/>
                    <a:lumOff val="65000"/>
                  </a:srgbClr>
                </a:gs>
                <a:gs pos="100000">
                  <a:srgbClr val="E22B00">
                    <a:lumMod val="40000"/>
                    <a:lumOff val="60000"/>
                  </a:srgb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Равнобедренный треугольник 28"/>
            <p:cNvSpPr/>
            <p:nvPr/>
          </p:nvSpPr>
          <p:spPr>
            <a:xfrm rot="10800000">
              <a:off x="8476134" y="3871149"/>
              <a:ext cx="1983054" cy="374250"/>
            </a:xfrm>
            <a:prstGeom prst="triangle">
              <a:avLst>
                <a:gd name="adj" fmla="val 49689"/>
              </a:avLst>
            </a:prstGeom>
            <a:gradFill>
              <a:gsLst>
                <a:gs pos="0">
                  <a:schemeClr val="accent1">
                    <a:lumMod val="3000"/>
                    <a:lumOff val="97000"/>
                    <a:alpha val="0"/>
                  </a:schemeClr>
                </a:gs>
                <a:gs pos="48000">
                  <a:srgbClr val="EB7E64">
                    <a:lumMod val="35000"/>
                    <a:lumOff val="65000"/>
                  </a:srgbClr>
                </a:gs>
                <a:gs pos="100000">
                  <a:srgbClr val="E22B00">
                    <a:lumMod val="40000"/>
                    <a:lumOff val="60000"/>
                  </a:srgb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821955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Таблица 31"/>
          <p:cNvGraphicFramePr>
            <a:graphicFrameLocks noGrp="1"/>
          </p:cNvGraphicFramePr>
          <p:nvPr>
            <p:extLst/>
          </p:nvPr>
        </p:nvGraphicFramePr>
        <p:xfrm>
          <a:off x="783793" y="1021006"/>
          <a:ext cx="10497310" cy="5221144"/>
        </p:xfrm>
        <a:graphic>
          <a:graphicData uri="http://schemas.openxmlformats.org/drawingml/2006/table">
            <a:tbl>
              <a:tblPr firstRow="1" firstCol="1" bandRow="1"/>
              <a:tblGrid>
                <a:gridCol w="787661"/>
                <a:gridCol w="1171128"/>
                <a:gridCol w="1273385"/>
                <a:gridCol w="1520738"/>
                <a:gridCol w="1520738"/>
                <a:gridCol w="1526266"/>
                <a:gridCol w="1526266"/>
                <a:gridCol w="1171128"/>
              </a:tblGrid>
              <a:tr h="457731">
                <a:tc grid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 риска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98" marR="14400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98" marR="5729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98" marR="5729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98" marR="5729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98" marR="5729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98" marR="5729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98" marR="5729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98" marR="5729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7731">
                <a:tc rowSpan="4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Недопустимые </a:t>
                      </a:r>
                      <a:r>
                        <a:rPr lang="ru-RU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риски</a:t>
                      </a:r>
                    </a:p>
                  </a:txBody>
                  <a:tcPr marL="57298" marR="57298" marT="0" marB="0" vert="vert27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Очень высокий</a:t>
                      </a:r>
                    </a:p>
                  </a:txBody>
                  <a:tcPr marL="57298" marR="572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98" marR="572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98" marR="5729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98" marR="5729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98" marR="5729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98" marR="57298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98" marR="572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77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Высокий</a:t>
                      </a:r>
                    </a:p>
                  </a:txBody>
                  <a:tcPr marL="57298" marR="572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98" marR="572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98" marR="5729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98" marR="5729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98" marR="57298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98" marR="572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98" marR="572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77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Средний</a:t>
                      </a:r>
                    </a:p>
                  </a:txBody>
                  <a:tcPr marL="57298" marR="572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98" marR="572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98" marR="57298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98" marR="57298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98" marR="572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98" marR="572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98" marR="572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18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Малый</a:t>
                      </a:r>
                    </a:p>
                  </a:txBody>
                  <a:tcPr marL="57298" marR="572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98" marR="572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98" marR="57298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98" marR="572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98" marR="572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98" marR="572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98" marR="572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904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Допустимый риск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98" marR="57298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98" marR="572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98" marR="572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98" marR="572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98" marR="572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98" marR="572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98" marR="572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610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98" marR="57298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Регулирование </a:t>
                      </a: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отсутствует</a:t>
                      </a:r>
                    </a:p>
                  </a:txBody>
                  <a:tcPr marL="57298" marR="572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1.Строительный</a:t>
                      </a:r>
                      <a:r>
                        <a:rPr lang="ru-RU" sz="12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контроль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2.Ввод в эксплуатацию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98" marR="572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ru-RU" sz="12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Негосударственная </a:t>
                      </a: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экспертиза проектной </a:t>
                      </a:r>
                      <a:r>
                        <a:rPr lang="ru-RU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документации.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Строительный </a:t>
                      </a: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контроль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Ввод </a:t>
                      </a: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эксплуатацию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98" marR="572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1.Государственная  </a:t>
                      </a: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экспертиза проектной </a:t>
                      </a:r>
                      <a:r>
                        <a:rPr lang="ru-RU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документации.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2.Строительный контроль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3.Государственный</a:t>
                      </a:r>
                      <a:r>
                        <a:rPr lang="ru-RU" sz="12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строительный надзор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4.Ввод</a:t>
                      </a:r>
                      <a:r>
                        <a:rPr lang="ru-RU" sz="12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 эксплуатацию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98" marR="572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1.Государственная экспертиза </a:t>
                      </a: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проектной </a:t>
                      </a:r>
                      <a:r>
                        <a:rPr lang="ru-RU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документации.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2.Строительный контроль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3.Государственный</a:t>
                      </a:r>
                      <a:r>
                        <a:rPr lang="ru-RU" sz="12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строительный надзор</a:t>
                      </a:r>
                      <a:r>
                        <a:rPr lang="ru-RU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4.Ввод</a:t>
                      </a:r>
                      <a:r>
                        <a:rPr lang="ru-RU" sz="12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 эксплуатацию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Гос</a:t>
                      </a:r>
                      <a:r>
                        <a:rPr lang="ru-RU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регистрация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98" marR="572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298" marR="572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cxnSp>
        <p:nvCxnSpPr>
          <p:cNvPr id="34" name="Прямая со стрелкой 33"/>
          <p:cNvCxnSpPr/>
          <p:nvPr/>
        </p:nvCxnSpPr>
        <p:spPr>
          <a:xfrm>
            <a:off x="10061904" y="3747897"/>
            <a:ext cx="1520496" cy="177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 flipV="1">
            <a:off x="2734512" y="919506"/>
            <a:ext cx="0" cy="6867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Заголовок 1"/>
          <p:cNvSpPr txBox="1">
            <a:spLocks/>
          </p:cNvSpPr>
          <p:nvPr/>
        </p:nvSpPr>
        <p:spPr>
          <a:xfrm>
            <a:off x="670005" y="1"/>
            <a:ext cx="11468100" cy="6297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>
                <a:solidFill>
                  <a:srgbClr val="185A96"/>
                </a:solidFill>
              </a:rPr>
              <a:t>Риск-ориентированная модель государственного регулирования в сфере строительства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783793" y="643710"/>
            <a:ext cx="11408207" cy="18862"/>
          </a:xfrm>
          <a:prstGeom prst="line">
            <a:avLst/>
          </a:prstGeom>
          <a:ln w="22225" cap="rnd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10125665" y="3853934"/>
            <a:ext cx="1599669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ru-RU" sz="1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Формы </a:t>
            </a: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ru-RU" sz="1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государственного </a:t>
            </a: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ru-RU" sz="1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регулирования</a:t>
            </a:r>
            <a:endParaRPr lang="ru-RU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8215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46692" y="1"/>
            <a:ext cx="11468100" cy="629742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solidFill>
                  <a:srgbClr val="185A96"/>
                </a:solidFill>
                <a:latin typeface="+mn-lt"/>
              </a:rPr>
              <a:t>Исчерпывающие перечни процедур в сферах строительства</a:t>
            </a:r>
            <a:endParaRPr lang="ru-RU" sz="1600" b="1" i="1" dirty="0">
              <a:solidFill>
                <a:srgbClr val="185A96"/>
              </a:solidFill>
              <a:latin typeface="+mn-lt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V="1">
            <a:off x="670005" y="609654"/>
            <a:ext cx="11521995" cy="19050"/>
          </a:xfrm>
          <a:prstGeom prst="line">
            <a:avLst/>
          </a:prstGeom>
          <a:ln w="22225" cap="rnd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786445" y="5350637"/>
            <a:ext cx="10846756" cy="887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ru-RU" sz="1500" b="1" dirty="0" smtClean="0">
                <a:solidFill>
                  <a:srgbClr val="185A96"/>
                </a:solidFill>
              </a:rPr>
              <a:t>Количество процедур, необходимых для строительства отдельного объекта жилищного строительства зависит:</a:t>
            </a:r>
          </a:p>
          <a:p>
            <a:pPr marL="216000" indent="-216000" algn="just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1500" dirty="0" smtClean="0"/>
              <a:t>от механизма, который застройщик использует для приобретения прав на земельный участок под строительство. </a:t>
            </a:r>
          </a:p>
          <a:p>
            <a:pPr marL="216000" indent="-216000" algn="just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1500" dirty="0" smtClean="0"/>
              <a:t>от видов ресурсов, к которым подключается строящийся объект (электро-, тепло-, газо-, водоснабжение и водоотведение).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87619" y="924107"/>
            <a:ext cx="4814681" cy="4133668"/>
          </a:xfrm>
          <a:prstGeom prst="rect">
            <a:avLst/>
          </a:prstGeom>
          <a:gradFill>
            <a:gsLst>
              <a:gs pos="53000">
                <a:srgbClr val="F6E3AC">
                  <a:lumMod val="12000"/>
                  <a:lumOff val="88000"/>
                </a:srgbClr>
              </a:gs>
              <a:gs pos="100000">
                <a:srgbClr val="F6E3AC">
                  <a:lumMod val="7000"/>
                  <a:lumOff val="93000"/>
                </a:srgbClr>
              </a:gs>
            </a:gsLst>
            <a:lin ang="4200000" scaled="0"/>
          </a:gradFill>
          <a:ln w="6350">
            <a:solidFill>
              <a:srgbClr val="F6E3AC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55600" indent="-261938">
              <a:spcAft>
                <a:spcPts val="1200"/>
              </a:spcAft>
              <a:buAutoNum type="arabicPeriod"/>
            </a:pP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49405" y="1364743"/>
            <a:ext cx="4575095" cy="34265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indent="-177800" algn="just">
              <a:spcBef>
                <a:spcPts val="40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1400" dirty="0" smtClean="0"/>
              <a:t>Принят Федеральный </a:t>
            </a:r>
            <a:r>
              <a:rPr lang="ru-RU" sz="1400" dirty="0"/>
              <a:t>закон от 20.04.2014 № </a:t>
            </a:r>
            <a:r>
              <a:rPr lang="ru-RU" sz="1400" dirty="0" smtClean="0"/>
              <a:t>80-ФЗ «О </a:t>
            </a:r>
            <a:r>
              <a:rPr lang="ru-RU" sz="1400" dirty="0"/>
              <a:t>внесении изменений в статьи 2 и 6 Градостроительного кодекса Российской Федерации», которым Правительство Российской Федерации было наделено полномочиями по утверждению исчерпывающих перечней процедур в сферах </a:t>
            </a:r>
            <a:r>
              <a:rPr lang="ru-RU" sz="1400" dirty="0" smtClean="0"/>
              <a:t>строительства.</a:t>
            </a:r>
          </a:p>
          <a:p>
            <a:pPr marL="177800" indent="-177800" algn="just">
              <a:spcBef>
                <a:spcPts val="40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1400" dirty="0" smtClean="0">
                <a:ea typeface="Calibri" panose="020F0502020204030204" pitchFamily="34" charset="0"/>
              </a:rPr>
              <a:t>Утвержден Исчерпывающий перечень процедур в сфере жилищного строительства (постановление Правительства Российской Федерации от 30 апреля 2014 г. № 403).</a:t>
            </a:r>
          </a:p>
          <a:p>
            <a:pPr marL="177800" indent="-177800" algn="just">
              <a:spcBef>
                <a:spcPts val="40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1400" dirty="0" smtClean="0"/>
              <a:t>На </a:t>
            </a:r>
            <a:r>
              <a:rPr lang="ru-RU" sz="1400" dirty="0"/>
              <a:t>сайте Минстроя </a:t>
            </a:r>
            <a:r>
              <a:rPr lang="ru-RU" sz="1400" dirty="0" smtClean="0"/>
              <a:t>России</a:t>
            </a:r>
            <a:r>
              <a:rPr lang="en-US" sz="1400" dirty="0" smtClean="0"/>
              <a:t> </a:t>
            </a:r>
            <a:r>
              <a:rPr lang="ru-RU" sz="1400" dirty="0" smtClean="0"/>
              <a:t>о</a:t>
            </a:r>
            <a:r>
              <a:rPr lang="ru-RU" sz="1400" dirty="0" smtClean="0">
                <a:ea typeface="Calibri" panose="020F0502020204030204" pitchFamily="34" charset="0"/>
              </a:rPr>
              <a:t>публикован и с 7 ноября 2014 г вступил в силу реестр описаний процедур, включенных в исчерпывающий перечень процедур в сфере жилищного строительства</a:t>
            </a:r>
            <a:r>
              <a:rPr lang="ru-RU" sz="1400" dirty="0">
                <a:ea typeface="Calibri" panose="020F0502020204030204" pitchFamily="34" charset="0"/>
              </a:rPr>
              <a:t>.</a:t>
            </a:r>
            <a:endParaRPr lang="ru-RU" sz="1400" dirty="0" smtClean="0">
              <a:ea typeface="Calibri" panose="020F0502020204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87619" y="879257"/>
            <a:ext cx="481468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b="1" dirty="0" smtClean="0">
                <a:solidFill>
                  <a:srgbClr val="185A96"/>
                </a:solidFill>
              </a:rPr>
              <a:t>2014 – 2015 гг.</a:t>
            </a:r>
            <a:endParaRPr lang="ru-RU" sz="2000" b="1" dirty="0">
              <a:solidFill>
                <a:srgbClr val="185A96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469268" y="924107"/>
            <a:ext cx="4814681" cy="4133668"/>
          </a:xfrm>
          <a:prstGeom prst="rect">
            <a:avLst/>
          </a:prstGeom>
          <a:gradFill>
            <a:gsLst>
              <a:gs pos="53000">
                <a:srgbClr val="F6E3AC">
                  <a:lumMod val="12000"/>
                  <a:lumOff val="88000"/>
                </a:srgbClr>
              </a:gs>
              <a:gs pos="100000">
                <a:srgbClr val="F6E3AC">
                  <a:lumMod val="7000"/>
                  <a:lumOff val="93000"/>
                </a:srgbClr>
              </a:gs>
            </a:gsLst>
            <a:lin ang="4200000" scaled="0"/>
          </a:gradFill>
          <a:ln w="6350">
            <a:solidFill>
              <a:srgbClr val="F6E3AC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55600" indent="-261938">
              <a:spcAft>
                <a:spcPts val="1200"/>
              </a:spcAft>
              <a:buAutoNum type="arabicPeriod"/>
            </a:pP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531054" y="1366487"/>
            <a:ext cx="4575095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indent="-177800" algn="just">
              <a:spcBef>
                <a:spcPts val="120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1400" dirty="0" smtClean="0"/>
              <a:t>Исчерпывающий перечень процедур в при осуществлении строительства </a:t>
            </a:r>
            <a:r>
              <a:rPr lang="ru-RU" sz="1400" b="1" dirty="0" smtClean="0">
                <a:solidFill>
                  <a:srgbClr val="185A96"/>
                </a:solidFill>
              </a:rPr>
              <a:t>сетей </a:t>
            </a:r>
            <a:r>
              <a:rPr lang="ru-RU" sz="1400" b="1" dirty="0">
                <a:solidFill>
                  <a:srgbClr val="185A96"/>
                </a:solidFill>
              </a:rPr>
              <a:t>электроснабжения</a:t>
            </a:r>
            <a:r>
              <a:rPr lang="ru-RU" sz="1400" dirty="0" smtClean="0"/>
              <a:t>.</a:t>
            </a:r>
            <a:endParaRPr lang="ru-RU" sz="1400" dirty="0"/>
          </a:p>
          <a:p>
            <a:pPr marL="177800" indent="-177800" algn="just">
              <a:spcBef>
                <a:spcPts val="120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1400" dirty="0" smtClean="0"/>
              <a:t>Исчерпывающий перечень процедур при осуществлении строительства </a:t>
            </a:r>
            <a:r>
              <a:rPr lang="ru-RU" sz="1400" b="1" dirty="0" smtClean="0">
                <a:solidFill>
                  <a:srgbClr val="185A96"/>
                </a:solidFill>
              </a:rPr>
              <a:t>сетей</a:t>
            </a:r>
            <a:r>
              <a:rPr lang="ru-RU" sz="1400" dirty="0" smtClean="0">
                <a:solidFill>
                  <a:srgbClr val="185A96"/>
                </a:solidFill>
              </a:rPr>
              <a:t> </a:t>
            </a:r>
            <a:r>
              <a:rPr lang="ru-RU" sz="1400" b="1" dirty="0" smtClean="0">
                <a:solidFill>
                  <a:srgbClr val="185A96"/>
                </a:solidFill>
              </a:rPr>
              <a:t>водоснабжения </a:t>
            </a:r>
            <a:r>
              <a:rPr lang="ru-RU" sz="1400" b="1" dirty="0">
                <a:solidFill>
                  <a:srgbClr val="185A96"/>
                </a:solidFill>
              </a:rPr>
              <a:t>и </a:t>
            </a:r>
            <a:r>
              <a:rPr lang="ru-RU" sz="1400" b="1" dirty="0" smtClean="0">
                <a:solidFill>
                  <a:srgbClr val="185A96"/>
                </a:solidFill>
              </a:rPr>
              <a:t>водоотведения</a:t>
            </a:r>
            <a:r>
              <a:rPr lang="ru-RU" sz="1400" dirty="0" smtClean="0">
                <a:ea typeface="Calibri" panose="020F0502020204030204" pitchFamily="34" charset="0"/>
              </a:rPr>
              <a:t>.</a:t>
            </a:r>
          </a:p>
          <a:p>
            <a:pPr marL="177800" indent="-177800" algn="just">
              <a:spcBef>
                <a:spcPts val="120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1400" dirty="0" smtClean="0">
                <a:ea typeface="Calibri" panose="020F0502020204030204" pitchFamily="34" charset="0"/>
              </a:rPr>
              <a:t>Исчерпывающий перечень процедур при осуществлении строительства </a:t>
            </a:r>
            <a:r>
              <a:rPr lang="ru-RU" sz="1400" b="1" dirty="0" smtClean="0">
                <a:solidFill>
                  <a:srgbClr val="185A96"/>
                </a:solidFill>
              </a:rPr>
              <a:t>сетей </a:t>
            </a:r>
            <a:r>
              <a:rPr lang="ru-RU" sz="1400" b="1" dirty="0">
                <a:solidFill>
                  <a:srgbClr val="185A96"/>
                </a:solidFill>
              </a:rPr>
              <a:t>теплоснабжения </a:t>
            </a:r>
            <a:endParaRPr lang="ru-RU" sz="1400" b="1" dirty="0" smtClean="0">
              <a:solidFill>
                <a:srgbClr val="185A96"/>
              </a:solidFill>
            </a:endParaRPr>
          </a:p>
          <a:p>
            <a:pPr marL="177800" indent="-177800" algn="just">
              <a:spcBef>
                <a:spcPts val="120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1400" dirty="0">
                <a:ea typeface="Calibri" panose="020F0502020204030204" pitchFamily="34" charset="0"/>
              </a:rPr>
              <a:t>И</a:t>
            </a:r>
            <a:r>
              <a:rPr lang="ru-RU" sz="1400" dirty="0" smtClean="0">
                <a:ea typeface="Calibri" panose="020F0502020204030204" pitchFamily="34" charset="0"/>
              </a:rPr>
              <a:t>счерпывающий </a:t>
            </a:r>
            <a:r>
              <a:rPr lang="ru-RU" sz="1400" dirty="0">
                <a:ea typeface="Calibri" panose="020F0502020204030204" pitchFamily="34" charset="0"/>
              </a:rPr>
              <a:t>перечень процедур при осуществлении строительства </a:t>
            </a:r>
            <a:r>
              <a:rPr lang="ru-RU" sz="1400" dirty="0" smtClean="0">
                <a:ea typeface="Calibri" panose="020F0502020204030204" pitchFamily="34" charset="0"/>
              </a:rPr>
              <a:t>сетей</a:t>
            </a:r>
            <a:r>
              <a:rPr lang="ru-RU" sz="1400" b="1" dirty="0" smtClean="0">
                <a:solidFill>
                  <a:srgbClr val="185A96"/>
                </a:solidFill>
              </a:rPr>
              <a:t> газоснабжения</a:t>
            </a:r>
            <a:endParaRPr lang="ru-RU" sz="1400" b="1" dirty="0">
              <a:solidFill>
                <a:srgbClr val="185A96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469268" y="903971"/>
            <a:ext cx="481468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b="1" dirty="0" smtClean="0">
                <a:solidFill>
                  <a:srgbClr val="185A96"/>
                </a:solidFill>
              </a:rPr>
              <a:t>2015 – 2016 гг.</a:t>
            </a:r>
            <a:endParaRPr lang="ru-RU" sz="2000" b="1" dirty="0">
              <a:solidFill>
                <a:srgbClr val="185A96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399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Прямая соединительная линия 74"/>
          <p:cNvCxnSpPr/>
          <p:nvPr/>
        </p:nvCxnSpPr>
        <p:spPr>
          <a:xfrm>
            <a:off x="8864600" y="2532399"/>
            <a:ext cx="0" cy="1709614"/>
          </a:xfrm>
          <a:prstGeom prst="line">
            <a:avLst/>
          </a:prstGeom>
          <a:ln w="15875">
            <a:solidFill>
              <a:srgbClr val="EAAD5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>
            <a:stCxn id="20" idx="1"/>
          </p:cNvCxnSpPr>
          <p:nvPr/>
        </p:nvCxnSpPr>
        <p:spPr>
          <a:xfrm flipH="1">
            <a:off x="9893300" y="3862341"/>
            <a:ext cx="2502" cy="379672"/>
          </a:xfrm>
          <a:prstGeom prst="line">
            <a:avLst/>
          </a:prstGeom>
          <a:ln w="15875">
            <a:solidFill>
              <a:srgbClr val="EAAD5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 стрелкой 78"/>
          <p:cNvCxnSpPr/>
          <p:nvPr/>
        </p:nvCxnSpPr>
        <p:spPr>
          <a:xfrm flipH="1">
            <a:off x="6355516" y="4242013"/>
            <a:ext cx="3537784" cy="0"/>
          </a:xfrm>
          <a:prstGeom prst="straightConnector1">
            <a:avLst/>
          </a:prstGeom>
          <a:ln w="15875">
            <a:solidFill>
              <a:srgbClr val="EAAD54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46692" y="1"/>
            <a:ext cx="11468100" cy="629742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solidFill>
                  <a:srgbClr val="185A96"/>
                </a:solidFill>
                <a:latin typeface="+mn-lt"/>
              </a:rPr>
              <a:t>Контроль за исполнением Исчерпывающего перечня</a:t>
            </a:r>
            <a:endParaRPr lang="ru-RU" sz="1600" b="1" i="1" dirty="0">
              <a:solidFill>
                <a:srgbClr val="185A96"/>
              </a:solidFill>
              <a:latin typeface="+mn-lt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V="1">
            <a:off x="670005" y="609654"/>
            <a:ext cx="11521995" cy="19050"/>
          </a:xfrm>
          <a:prstGeom prst="line">
            <a:avLst/>
          </a:prstGeom>
          <a:ln w="22225" cap="rnd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647321" y="4952335"/>
            <a:ext cx="2657395" cy="654885"/>
          </a:xfrm>
          <a:prstGeom prst="round2DiagRect">
            <a:avLst/>
          </a:prstGeom>
          <a:gradFill>
            <a:gsLst>
              <a:gs pos="0">
                <a:schemeClr val="bg1">
                  <a:lumMod val="83000"/>
                </a:schemeClr>
              </a:gs>
              <a:gs pos="50000">
                <a:schemeClr val="bg1">
                  <a:lumMod val="90000"/>
                </a:schemeClr>
              </a:gs>
              <a:gs pos="100000">
                <a:schemeClr val="bg1">
                  <a:lumMod val="100000"/>
                </a:schemeClr>
              </a:gs>
            </a:gsLst>
            <a:lin ang="5400000" scaled="0"/>
          </a:gradFill>
          <a:ln w="6350">
            <a:solidFill>
              <a:schemeClr val="bg1">
                <a:lumMod val="65000"/>
              </a:schemeClr>
            </a:solidFill>
          </a:ln>
          <a:effectLst>
            <a:outerShdw blurRad="50800" dist="38100" dir="8100000" algn="tr" rotWithShape="0">
              <a:prstClr val="black">
                <a:alpha val="13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Субъекты </a:t>
            </a:r>
            <a:br>
              <a:rPr lang="ru-RU" sz="1600" dirty="0" smtClean="0"/>
            </a:br>
            <a:r>
              <a:rPr lang="ru-RU" sz="1600" dirty="0" smtClean="0"/>
              <a:t>Российской Федерации</a:t>
            </a:r>
            <a:endParaRPr lang="ru-RU" sz="1600" dirty="0"/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625428" y="2064399"/>
            <a:ext cx="3276000" cy="468000"/>
          </a:xfrm>
          <a:prstGeom prst="round2Diag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accent5">
                  <a:lumMod val="2000"/>
                  <a:lumOff val="98000"/>
                </a:schemeClr>
              </a:gs>
            </a:gsLst>
            <a:lin ang="5400000" scaled="0"/>
          </a:gradFill>
          <a:ln w="6350">
            <a:solidFill>
              <a:schemeClr val="accent5">
                <a:lumMod val="60000"/>
                <a:lumOff val="40000"/>
              </a:schemeClr>
            </a:solidFill>
          </a:ln>
          <a:effectLst>
            <a:outerShdw blurRad="50800" dist="38100" dir="8100000" algn="tr" rotWithShape="0">
              <a:prstClr val="black">
                <a:alpha val="13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Заинтересованные ФОИВ</a:t>
            </a:r>
            <a:endParaRPr lang="ru-RU" sz="1600" dirty="0"/>
          </a:p>
        </p:txBody>
      </p:sp>
      <p:sp>
        <p:nvSpPr>
          <p:cNvPr id="9" name="Прямоугольник с двумя скругленными противолежащими углами 8"/>
          <p:cNvSpPr/>
          <p:nvPr/>
        </p:nvSpPr>
        <p:spPr>
          <a:xfrm>
            <a:off x="4599625" y="2064399"/>
            <a:ext cx="2988000" cy="654885"/>
          </a:xfrm>
          <a:prstGeom prst="round2DiagRect">
            <a:avLst/>
          </a:prstGeom>
          <a:gradFill>
            <a:gsLst>
              <a:gs pos="1974">
                <a:srgbClr val="4565AD"/>
              </a:gs>
              <a:gs pos="51000">
                <a:srgbClr val="5272BA"/>
              </a:gs>
              <a:gs pos="100000">
                <a:srgbClr val="708BC6"/>
              </a:gs>
            </a:gsLst>
            <a:lin ang="5400000" scaled="0"/>
          </a:gradFill>
          <a:ln w="6350">
            <a:solidFill>
              <a:srgbClr val="185A96"/>
            </a:solidFill>
          </a:ln>
          <a:effectLst>
            <a:outerShdw blurRad="50800" dist="38100" dir="8100000" algn="tr" rotWithShape="0">
              <a:prstClr val="black">
                <a:alpha val="13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Минстрой России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8203803" y="2064400"/>
            <a:ext cx="3384000" cy="468000"/>
          </a:xfrm>
          <a:prstGeom prst="round2Diag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accent5">
                  <a:lumMod val="2000"/>
                  <a:lumOff val="98000"/>
                </a:schemeClr>
              </a:gs>
            </a:gsLst>
            <a:lin ang="5400000" scaled="0"/>
          </a:gradFill>
          <a:ln w="6350">
            <a:solidFill>
              <a:schemeClr val="accent5">
                <a:lumMod val="60000"/>
                <a:lumOff val="40000"/>
              </a:schemeClr>
            </a:solidFill>
          </a:ln>
          <a:effectLst>
            <a:outerShdw blurRad="50800" dist="38100" dir="8100000" algn="tr" rotWithShape="0">
              <a:prstClr val="black">
                <a:alpha val="13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Генеральная прокуратура РФ</a:t>
            </a:r>
            <a:endParaRPr lang="ru-RU" sz="1100" i="1" dirty="0"/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4599625" y="3232586"/>
            <a:ext cx="2988000" cy="654885"/>
          </a:xfrm>
          <a:prstGeom prst="round2DiagRect">
            <a:avLst/>
          </a:prstGeom>
          <a:gradFill>
            <a:gsLst>
              <a:gs pos="0">
                <a:srgbClr val="F6E3AC"/>
              </a:gs>
              <a:gs pos="50000">
                <a:schemeClr val="accent4">
                  <a:lumMod val="20000"/>
                  <a:lumOff val="80000"/>
                </a:schemeClr>
              </a:gs>
              <a:gs pos="100000">
                <a:srgbClr val="FFF7E1"/>
              </a:gs>
            </a:gsLst>
            <a:lin ang="5400000" scaled="0"/>
          </a:gradFill>
          <a:ln w="6350">
            <a:solidFill>
              <a:srgbClr val="EAAD54"/>
            </a:solidFill>
          </a:ln>
          <a:effectLst>
            <a:outerShdw blurRad="50800" dist="38100" dir="8100000" algn="tr" rotWithShape="0">
              <a:prstClr val="black">
                <a:alpha val="13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Координационный штаб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с двумя скругленными противолежащими углами 15"/>
          <p:cNvSpPr/>
          <p:nvPr/>
        </p:nvSpPr>
        <p:spPr>
          <a:xfrm>
            <a:off x="790376" y="4950650"/>
            <a:ext cx="2657395" cy="661053"/>
          </a:xfrm>
          <a:prstGeom prst="round2DiagRect">
            <a:avLst/>
          </a:prstGeom>
          <a:gradFill>
            <a:gsLst>
              <a:gs pos="0">
                <a:schemeClr val="bg1">
                  <a:lumMod val="83000"/>
                </a:schemeClr>
              </a:gs>
              <a:gs pos="50000">
                <a:schemeClr val="bg1">
                  <a:lumMod val="90000"/>
                </a:schemeClr>
              </a:gs>
              <a:gs pos="100000">
                <a:schemeClr val="bg1">
                  <a:lumMod val="100000"/>
                </a:schemeClr>
              </a:gs>
            </a:gsLst>
            <a:lin ang="5400000" scaled="0"/>
          </a:gradFill>
          <a:ln w="6350">
            <a:solidFill>
              <a:schemeClr val="bg1">
                <a:lumMod val="65000"/>
              </a:schemeClr>
            </a:solidFill>
          </a:ln>
          <a:effectLst>
            <a:outerShdw blurRad="50800" dist="38100" dir="8100000" algn="tr" rotWithShape="0">
              <a:prstClr val="black">
                <a:alpha val="13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Органы местного самоуправления</a:t>
            </a:r>
            <a:endParaRPr lang="ru-RU" sz="1600" dirty="0"/>
          </a:p>
        </p:txBody>
      </p:sp>
      <p:sp>
        <p:nvSpPr>
          <p:cNvPr id="17" name="Прямоугольник с двумя скругленными противолежащими углами 16"/>
          <p:cNvSpPr/>
          <p:nvPr/>
        </p:nvSpPr>
        <p:spPr>
          <a:xfrm>
            <a:off x="6504266" y="4945142"/>
            <a:ext cx="4883987" cy="654885"/>
          </a:xfrm>
          <a:prstGeom prst="round2DiagRect">
            <a:avLst/>
          </a:prstGeom>
          <a:gradFill>
            <a:gsLst>
              <a:gs pos="0">
                <a:schemeClr val="bg1">
                  <a:lumMod val="83000"/>
                </a:schemeClr>
              </a:gs>
              <a:gs pos="50000">
                <a:schemeClr val="bg1">
                  <a:lumMod val="90000"/>
                </a:schemeClr>
              </a:gs>
              <a:gs pos="100000">
                <a:schemeClr val="bg1">
                  <a:lumMod val="100000"/>
                </a:schemeClr>
              </a:gs>
            </a:gsLst>
            <a:lin ang="5400000" scaled="0"/>
          </a:gradFill>
          <a:ln w="6350">
            <a:solidFill>
              <a:schemeClr val="bg1">
                <a:lumMod val="65000"/>
              </a:schemeClr>
            </a:solidFill>
          </a:ln>
          <a:effectLst>
            <a:outerShdw blurRad="50800" dist="38100" dir="8100000" algn="tr" rotWithShape="0">
              <a:prstClr val="black">
                <a:alpha val="13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Организации, осуществляющие </a:t>
            </a:r>
            <a:r>
              <a:rPr lang="ru-RU" sz="1600" dirty="0"/>
              <a:t>эксплуатацию сетей инженерно-технического обеспечения</a:t>
            </a:r>
            <a:endParaRPr lang="ru-RU" sz="1600" b="1" dirty="0"/>
          </a:p>
        </p:txBody>
      </p:sp>
      <p:sp>
        <p:nvSpPr>
          <p:cNvPr id="18" name="Прямоугольник с двумя скругленными противолежащими углами 17"/>
          <p:cNvSpPr/>
          <p:nvPr/>
        </p:nvSpPr>
        <p:spPr>
          <a:xfrm>
            <a:off x="625428" y="2700763"/>
            <a:ext cx="3276000" cy="468000"/>
          </a:xfrm>
          <a:prstGeom prst="round2Diag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accent5">
                  <a:lumMod val="2000"/>
                  <a:lumOff val="98000"/>
                </a:schemeClr>
              </a:gs>
            </a:gsLst>
            <a:lin ang="5400000" scaled="0"/>
          </a:gradFill>
          <a:ln w="6350">
            <a:solidFill>
              <a:schemeClr val="accent5">
                <a:lumMod val="60000"/>
                <a:lumOff val="40000"/>
              </a:schemeClr>
            </a:solidFill>
          </a:ln>
          <a:effectLst>
            <a:outerShdw blurRad="50800" dist="38100" dir="8100000" algn="tr" rotWithShape="0">
              <a:prstClr val="black">
                <a:alpha val="13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Торгово-промышленная палата</a:t>
            </a:r>
            <a:endParaRPr lang="ru-RU" sz="1100" i="1" dirty="0"/>
          </a:p>
        </p:txBody>
      </p:sp>
      <p:sp>
        <p:nvSpPr>
          <p:cNvPr id="19" name="Прямоугольник с двумя скругленными противолежащими углами 18"/>
          <p:cNvSpPr/>
          <p:nvPr/>
        </p:nvSpPr>
        <p:spPr>
          <a:xfrm>
            <a:off x="611776" y="3337128"/>
            <a:ext cx="3276000" cy="904885"/>
          </a:xfrm>
          <a:prstGeom prst="round2Diag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accent5">
                  <a:lumMod val="2000"/>
                  <a:lumOff val="98000"/>
                </a:schemeClr>
              </a:gs>
            </a:gsLst>
            <a:lin ang="5400000" scaled="0"/>
          </a:gradFill>
          <a:ln w="6350">
            <a:solidFill>
              <a:schemeClr val="accent5">
                <a:lumMod val="60000"/>
                <a:lumOff val="40000"/>
              </a:schemeClr>
            </a:solidFill>
          </a:ln>
          <a:effectLst>
            <a:outerShdw blurRad="50800" dist="38100" dir="8100000" algn="tr" rotWithShape="0">
              <a:prstClr val="black">
                <a:alpha val="13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/>
              <a:t>«</a:t>
            </a:r>
            <a:r>
              <a:rPr lang="ru-RU" sz="1600" dirty="0" smtClean="0"/>
              <a:t>Агентство </a:t>
            </a:r>
            <a:r>
              <a:rPr lang="ru-RU" sz="1600" dirty="0"/>
              <a:t>стратегических инициатив по продвижению 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новых </a:t>
            </a:r>
            <a:r>
              <a:rPr lang="ru-RU" sz="1600" dirty="0"/>
              <a:t>проектов»</a:t>
            </a:r>
          </a:p>
        </p:txBody>
      </p:sp>
      <p:sp>
        <p:nvSpPr>
          <p:cNvPr id="20" name="Прямоугольник с двумя скругленными противолежащими углами 19"/>
          <p:cNvSpPr/>
          <p:nvPr/>
        </p:nvSpPr>
        <p:spPr>
          <a:xfrm>
            <a:off x="8203802" y="2927132"/>
            <a:ext cx="3384000" cy="935209"/>
          </a:xfrm>
          <a:prstGeom prst="round2Diag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accent5">
                  <a:lumMod val="2000"/>
                  <a:lumOff val="98000"/>
                </a:schemeClr>
              </a:gs>
            </a:gsLst>
            <a:lin ang="5400000" scaled="0"/>
          </a:gradFill>
          <a:ln w="6350">
            <a:solidFill>
              <a:schemeClr val="accent5">
                <a:lumMod val="60000"/>
                <a:lumOff val="40000"/>
              </a:schemeClr>
            </a:solidFill>
          </a:ln>
          <a:effectLst>
            <a:outerShdw blurRad="50800" dist="38100" dir="8100000" algn="tr" rotWithShape="0">
              <a:prstClr val="black">
                <a:alpha val="13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Полномочные представители </a:t>
            </a:r>
            <a:r>
              <a:rPr lang="ru-RU" sz="1600" dirty="0"/>
              <a:t>Президента Российской Федерации в федеральных округах</a:t>
            </a:r>
            <a:endParaRPr lang="ru-RU" sz="1100" i="1" dirty="0"/>
          </a:p>
        </p:txBody>
      </p:sp>
      <p:cxnSp>
        <p:nvCxnSpPr>
          <p:cNvPr id="4" name="Прямая со стрелкой 3"/>
          <p:cNvCxnSpPr>
            <a:stCxn id="9" idx="1"/>
            <a:endCxn id="11" idx="3"/>
          </p:cNvCxnSpPr>
          <p:nvPr/>
        </p:nvCxnSpPr>
        <p:spPr>
          <a:xfrm>
            <a:off x="6093625" y="2719284"/>
            <a:ext cx="0" cy="513302"/>
          </a:xfrm>
          <a:prstGeom prst="straightConnector1">
            <a:avLst/>
          </a:prstGeom>
          <a:ln w="38100">
            <a:solidFill>
              <a:srgbClr val="E22B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6277055" y="4431569"/>
            <a:ext cx="454179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solidFill>
                  <a:srgbClr val="DE8F1C"/>
                </a:solidFill>
              </a:rPr>
              <a:t>мониторинг исполнения </a:t>
            </a:r>
            <a:r>
              <a:rPr lang="ru-RU" sz="1200" dirty="0" smtClean="0">
                <a:solidFill>
                  <a:srgbClr val="DE8F1C"/>
                </a:solidFill>
              </a:rPr>
              <a:t>Исчерпывающего </a:t>
            </a:r>
            <a:r>
              <a:rPr lang="ru-RU" sz="1200" dirty="0">
                <a:solidFill>
                  <a:srgbClr val="DE8F1C"/>
                </a:solidFill>
              </a:rPr>
              <a:t>перечня процедур</a:t>
            </a:r>
            <a:endParaRPr lang="ru-RU" sz="1200" b="1" dirty="0">
              <a:solidFill>
                <a:srgbClr val="DE8F1C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74442" y="4431569"/>
            <a:ext cx="583217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</a:rPr>
              <a:t>контроль </a:t>
            </a:r>
            <a:r>
              <a:rPr lang="ru-RU" sz="1200" dirty="0">
                <a:solidFill>
                  <a:schemeClr val="accent5">
                    <a:lumMod val="75000"/>
                  </a:schemeClr>
                </a:solidFill>
              </a:rPr>
              <a:t>за 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</a:rPr>
              <a:t>исполнением </a:t>
            </a:r>
            <a:r>
              <a:rPr lang="ru-RU" sz="1200" dirty="0">
                <a:solidFill>
                  <a:schemeClr val="accent5">
                    <a:lumMod val="75000"/>
                  </a:schemeClr>
                </a:solidFill>
              </a:rPr>
              <a:t>законодательства о градостроительной деятельности</a:t>
            </a:r>
            <a:endParaRPr lang="ru-RU" sz="1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cxnSp>
        <p:nvCxnSpPr>
          <p:cNvPr id="30" name="Прямая со стрелкой 29"/>
          <p:cNvCxnSpPr>
            <a:endCxn id="11" idx="2"/>
          </p:cNvCxnSpPr>
          <p:nvPr/>
        </p:nvCxnSpPr>
        <p:spPr>
          <a:xfrm>
            <a:off x="4191000" y="3560028"/>
            <a:ext cx="408625" cy="1"/>
          </a:xfrm>
          <a:prstGeom prst="straightConnector1">
            <a:avLst/>
          </a:prstGeom>
          <a:ln w="15875">
            <a:solidFill>
              <a:srgbClr val="E22B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>
            <a:stCxn id="7" idx="0"/>
          </p:cNvCxnSpPr>
          <p:nvPr/>
        </p:nvCxnSpPr>
        <p:spPr>
          <a:xfrm>
            <a:off x="3901428" y="2298399"/>
            <a:ext cx="289572" cy="0"/>
          </a:xfrm>
          <a:prstGeom prst="line">
            <a:avLst/>
          </a:prstGeom>
          <a:ln w="15875">
            <a:solidFill>
              <a:srgbClr val="E22B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4191000" y="2296317"/>
            <a:ext cx="0" cy="1493253"/>
          </a:xfrm>
          <a:prstGeom prst="line">
            <a:avLst/>
          </a:prstGeom>
          <a:ln w="15875">
            <a:solidFill>
              <a:srgbClr val="E22B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>
            <a:stCxn id="19" idx="0"/>
          </p:cNvCxnSpPr>
          <p:nvPr/>
        </p:nvCxnSpPr>
        <p:spPr>
          <a:xfrm flipV="1">
            <a:off x="3887776" y="3789570"/>
            <a:ext cx="303224" cy="1"/>
          </a:xfrm>
          <a:prstGeom prst="line">
            <a:avLst/>
          </a:prstGeom>
          <a:ln w="15875">
            <a:solidFill>
              <a:srgbClr val="E22B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>
            <a:stCxn id="18" idx="0"/>
          </p:cNvCxnSpPr>
          <p:nvPr/>
        </p:nvCxnSpPr>
        <p:spPr>
          <a:xfrm>
            <a:off x="3901428" y="2934763"/>
            <a:ext cx="289572" cy="0"/>
          </a:xfrm>
          <a:prstGeom prst="line">
            <a:avLst/>
          </a:prstGeom>
          <a:ln w="15875">
            <a:solidFill>
              <a:srgbClr val="E22B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>
            <a:stCxn id="10" idx="2"/>
          </p:cNvCxnSpPr>
          <p:nvPr/>
        </p:nvCxnSpPr>
        <p:spPr>
          <a:xfrm flipH="1">
            <a:off x="7953375" y="2298400"/>
            <a:ext cx="250428" cy="0"/>
          </a:xfrm>
          <a:prstGeom prst="line">
            <a:avLst/>
          </a:prstGeom>
          <a:ln w="15875">
            <a:solidFill>
              <a:srgbClr val="E22B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>
            <a:endCxn id="11" idx="0"/>
          </p:cNvCxnSpPr>
          <p:nvPr/>
        </p:nvCxnSpPr>
        <p:spPr>
          <a:xfrm flipH="1">
            <a:off x="7587625" y="3560028"/>
            <a:ext cx="616177" cy="1"/>
          </a:xfrm>
          <a:prstGeom prst="straightConnector1">
            <a:avLst/>
          </a:prstGeom>
          <a:ln w="15875">
            <a:solidFill>
              <a:srgbClr val="E22B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7953375" y="2296317"/>
            <a:ext cx="0" cy="1263711"/>
          </a:xfrm>
          <a:prstGeom prst="line">
            <a:avLst/>
          </a:prstGeom>
          <a:ln w="15875">
            <a:solidFill>
              <a:srgbClr val="E22B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/>
          <p:nvPr/>
        </p:nvCxnSpPr>
        <p:spPr>
          <a:xfrm>
            <a:off x="5913449" y="3887471"/>
            <a:ext cx="0" cy="829522"/>
          </a:xfrm>
          <a:prstGeom prst="straightConnector1">
            <a:avLst/>
          </a:prstGeom>
          <a:ln w="38100">
            <a:solidFill>
              <a:srgbClr val="859DC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Прямоугольник 71"/>
          <p:cNvSpPr/>
          <p:nvPr/>
        </p:nvSpPr>
        <p:spPr>
          <a:xfrm>
            <a:off x="625428" y="4761220"/>
            <a:ext cx="10962374" cy="1108678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3" name="Прямая со стрелкой 72"/>
          <p:cNvCxnSpPr/>
          <p:nvPr/>
        </p:nvCxnSpPr>
        <p:spPr>
          <a:xfrm>
            <a:off x="6355516" y="3887471"/>
            <a:ext cx="0" cy="829522"/>
          </a:xfrm>
          <a:prstGeom prst="straightConnector1">
            <a:avLst/>
          </a:prstGeom>
          <a:ln w="38100">
            <a:solidFill>
              <a:srgbClr val="EAAD5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Прямоугольник 80"/>
          <p:cNvSpPr/>
          <p:nvPr/>
        </p:nvSpPr>
        <p:spPr>
          <a:xfrm>
            <a:off x="546692" y="869139"/>
            <a:ext cx="1106259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Bef>
                <a:spcPts val="600"/>
              </a:spcBef>
              <a:spcAft>
                <a:spcPts val="0"/>
              </a:spcAft>
            </a:pPr>
            <a:r>
              <a:rPr lang="ru-RU" sz="1400" dirty="0"/>
              <a:t>В целях обеспечения исполнения исчерпывающего перечня процедур в сфере жилищного строительства в соответствии с поручением Президента Российской Федерации от 19.12.2014 № Пр-2901 при Минстрое России создан координационный Штаб по контролю за исполнением </a:t>
            </a:r>
            <a:r>
              <a:rPr lang="ru-RU" sz="1400" dirty="0" smtClean="0"/>
              <a:t>законодательства </a:t>
            </a:r>
            <a:r>
              <a:rPr lang="ru-RU" sz="1400" dirty="0"/>
              <a:t>о градостроительной деятельности</a:t>
            </a:r>
            <a:endParaRPr lang="ru-RU" sz="14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9973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46692" y="1"/>
            <a:ext cx="11468100" cy="629742"/>
          </a:xfrm>
        </p:spPr>
        <p:txBody>
          <a:bodyPr>
            <a:noAutofit/>
          </a:bodyPr>
          <a:lstStyle/>
          <a:p>
            <a:r>
              <a:rPr lang="ru-RU" sz="1800" b="1" dirty="0">
                <a:solidFill>
                  <a:srgbClr val="185A96"/>
                </a:solidFill>
                <a:latin typeface="+mn-lt"/>
              </a:rPr>
              <a:t>Типовые нарушения в рамках Исчерпывающего перечня</a:t>
            </a:r>
            <a:endParaRPr lang="ru-RU" sz="1600" b="1" i="1" dirty="0">
              <a:solidFill>
                <a:srgbClr val="185A96"/>
              </a:solidFill>
              <a:latin typeface="+mn-lt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V="1">
            <a:off x="670005" y="609654"/>
            <a:ext cx="11521995" cy="19050"/>
          </a:xfrm>
          <a:prstGeom prst="line">
            <a:avLst/>
          </a:prstGeom>
          <a:ln w="22225" cap="rnd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Группа 37"/>
          <p:cNvGrpSpPr/>
          <p:nvPr/>
        </p:nvGrpSpPr>
        <p:grpSpPr>
          <a:xfrm>
            <a:off x="866775" y="1345190"/>
            <a:ext cx="10725151" cy="1297558"/>
            <a:chOff x="872067" y="1663750"/>
            <a:chExt cx="10727265" cy="753645"/>
          </a:xfrm>
        </p:grpSpPr>
        <p:sp>
          <p:nvSpPr>
            <p:cNvPr id="39" name="Прямоугольник с одним скругленным углом 38"/>
            <p:cNvSpPr/>
            <p:nvPr/>
          </p:nvSpPr>
          <p:spPr>
            <a:xfrm>
              <a:off x="872067" y="1663752"/>
              <a:ext cx="10727265" cy="753643"/>
            </a:xfrm>
            <a:prstGeom prst="round1Rect">
              <a:avLst/>
            </a:prstGeom>
            <a:gradFill>
              <a:gsLst>
                <a:gs pos="0">
                  <a:srgbClr val="F6E3AC">
                    <a:lumMod val="50000"/>
                    <a:lumOff val="50000"/>
                  </a:srgbClr>
                </a:gs>
                <a:gs pos="28000">
                  <a:schemeClr val="accent4">
                    <a:lumMod val="10000"/>
                    <a:lumOff val="90000"/>
                  </a:schemeClr>
                </a:gs>
                <a:gs pos="100000">
                  <a:srgbClr val="FFF7E1">
                    <a:lumMod val="20000"/>
                    <a:lumOff val="80000"/>
                  </a:srgbClr>
                </a:gs>
              </a:gsLst>
              <a:lin ang="5400000" scaled="0"/>
            </a:gradFill>
            <a:ln w="6350"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8100000" algn="tr" rotWithShape="0">
                <a:prstClr val="black">
                  <a:alpha val="13000"/>
                </a:prstClr>
              </a:outerShdw>
            </a:effectLst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lIns="0" rIns="180000" rtlCol="0" anchor="ctr"/>
            <a:lstStyle/>
            <a:p>
              <a:pPr marL="628650">
                <a:spcAft>
                  <a:spcPts val="800"/>
                </a:spcAft>
                <a:buClr>
                  <a:srgbClr val="C00000"/>
                </a:buClr>
              </a:pPr>
              <a:r>
                <a:rPr lang="ru-RU" dirty="0">
                  <a:solidFill>
                    <a:schemeClr val="tx1"/>
                  </a:solidFill>
                </a:rPr>
                <a:t>Требование от застройщика прохождения процедур, не включенных в Исчерпывающий </a:t>
              </a:r>
              <a:r>
                <a:rPr lang="ru-RU" dirty="0" smtClean="0">
                  <a:solidFill>
                    <a:schemeClr val="tx1"/>
                  </a:solidFill>
                </a:rPr>
                <a:t>перечень</a:t>
              </a:r>
              <a:r>
                <a:rPr lang="ru-RU" dirty="0">
                  <a:solidFill>
                    <a:schemeClr val="tx1"/>
                  </a:solidFill>
                </a:rPr>
                <a:t>, </a:t>
              </a:r>
              <a:r>
                <a:rPr lang="ru-RU" b="1" dirty="0">
                  <a:solidFill>
                    <a:schemeClr val="tx1"/>
                  </a:solidFill>
                </a:rPr>
                <a:t>например, регистрация выполнения инженерных изысканий, </a:t>
              </a:r>
              <a:r>
                <a:rPr lang="ru-RU" b="1" dirty="0" smtClean="0">
                  <a:solidFill>
                    <a:schemeClr val="tx1"/>
                  </a:solidFill>
                </a:rPr>
                <a:t>согласование </a:t>
              </a:r>
              <a:r>
                <a:rPr lang="ru-RU" b="1" dirty="0">
                  <a:solidFill>
                    <a:schemeClr val="tx1"/>
                  </a:solidFill>
                </a:rPr>
                <a:t>проекта строительства объекта недвижимости</a:t>
              </a:r>
              <a:r>
                <a:rPr lang="ru-RU" dirty="0">
                  <a:solidFill>
                    <a:schemeClr val="tx1"/>
                  </a:solidFill>
                </a:rPr>
                <a:t>.</a:t>
              </a:r>
            </a:p>
          </p:txBody>
        </p:sp>
        <p:sp>
          <p:nvSpPr>
            <p:cNvPr id="40" name="Пятиугольник 39"/>
            <p:cNvSpPr/>
            <p:nvPr/>
          </p:nvSpPr>
          <p:spPr>
            <a:xfrm>
              <a:off x="872067" y="1663750"/>
              <a:ext cx="400109" cy="753644"/>
            </a:xfrm>
            <a:prstGeom prst="homePlate">
              <a:avLst/>
            </a:prstGeom>
            <a:gradFill>
              <a:gsLst>
                <a:gs pos="0">
                  <a:srgbClr val="F6E3AC">
                    <a:lumMod val="100000"/>
                  </a:srgb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5400000" scaled="0"/>
            </a:gradFill>
            <a:ln w="6350">
              <a:solidFill>
                <a:srgbClr val="185A96">
                  <a:alpha val="0"/>
                </a:srgbClr>
              </a:solidFill>
            </a:ln>
            <a:effectLst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lIns="0" rIns="180000" rtlCol="0" anchor="ctr"/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endParaRPr lang="ru-RU" sz="140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1" name="Группа 40"/>
          <p:cNvGrpSpPr/>
          <p:nvPr/>
        </p:nvGrpSpPr>
        <p:grpSpPr>
          <a:xfrm>
            <a:off x="866774" y="4536064"/>
            <a:ext cx="10725151" cy="1055111"/>
            <a:chOff x="872067" y="1663750"/>
            <a:chExt cx="10727265" cy="753645"/>
          </a:xfrm>
        </p:grpSpPr>
        <p:sp>
          <p:nvSpPr>
            <p:cNvPr id="42" name="Прямоугольник с одним скругленным углом 41"/>
            <p:cNvSpPr/>
            <p:nvPr/>
          </p:nvSpPr>
          <p:spPr>
            <a:xfrm>
              <a:off x="872067" y="1663752"/>
              <a:ext cx="10727265" cy="753643"/>
            </a:xfrm>
            <a:prstGeom prst="round1Rect">
              <a:avLst/>
            </a:prstGeom>
            <a:gradFill>
              <a:gsLst>
                <a:gs pos="0">
                  <a:srgbClr val="F6E3AC">
                    <a:lumMod val="50000"/>
                    <a:lumOff val="50000"/>
                  </a:srgbClr>
                </a:gs>
                <a:gs pos="28000">
                  <a:schemeClr val="accent4">
                    <a:lumMod val="10000"/>
                    <a:lumOff val="90000"/>
                  </a:schemeClr>
                </a:gs>
                <a:gs pos="100000">
                  <a:srgbClr val="FFF7E1">
                    <a:lumMod val="20000"/>
                    <a:lumOff val="80000"/>
                  </a:srgbClr>
                </a:gs>
              </a:gsLst>
              <a:lin ang="5400000" scaled="0"/>
            </a:gradFill>
            <a:ln w="6350"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8100000" algn="tr" rotWithShape="0">
                <a:prstClr val="black">
                  <a:alpha val="13000"/>
                </a:prstClr>
              </a:outerShdw>
            </a:effectLst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lIns="0" rIns="180000" rtlCol="0" anchor="ctr"/>
            <a:lstStyle/>
            <a:p>
              <a:pPr marL="628650">
                <a:spcBef>
                  <a:spcPts val="600"/>
                </a:spcBef>
                <a:spcAft>
                  <a:spcPts val="0"/>
                </a:spcAft>
              </a:pPr>
              <a:r>
                <a:rPr lang="ru-RU" dirty="0">
                  <a:solidFill>
                    <a:schemeClr val="tx1"/>
                  </a:solidFill>
                </a:rPr>
                <a:t>Необоснованное истребование </a:t>
              </a:r>
              <a:r>
                <a:rPr lang="ru-RU">
                  <a:solidFill>
                    <a:schemeClr val="tx1"/>
                  </a:solidFill>
                </a:rPr>
                <a:t>оплаты </a:t>
              </a:r>
              <a:r>
                <a:rPr lang="ru-RU" smtClean="0">
                  <a:solidFill>
                    <a:schemeClr val="tx1"/>
                  </a:solidFill>
                </a:rPr>
                <a:t>государственных и муниципальных </a:t>
              </a:r>
              <a:r>
                <a:rPr lang="ru-RU" dirty="0" smtClean="0">
                  <a:solidFill>
                    <a:schemeClr val="tx1"/>
                  </a:solidFill>
                </a:rPr>
                <a:t>услуг.</a:t>
              </a:r>
              <a:endParaRPr lang="ru-RU" b="1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Пятиугольник 42"/>
            <p:cNvSpPr/>
            <p:nvPr/>
          </p:nvSpPr>
          <p:spPr>
            <a:xfrm>
              <a:off x="872067" y="1663750"/>
              <a:ext cx="400109" cy="753644"/>
            </a:xfrm>
            <a:prstGeom prst="homePlate">
              <a:avLst/>
            </a:prstGeom>
            <a:gradFill>
              <a:gsLst>
                <a:gs pos="0">
                  <a:srgbClr val="F6E3AC">
                    <a:lumMod val="100000"/>
                  </a:srgb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5400000" scaled="0"/>
            </a:gradFill>
            <a:ln w="6350">
              <a:solidFill>
                <a:srgbClr val="185A96">
                  <a:alpha val="0"/>
                </a:srgbClr>
              </a:solidFill>
            </a:ln>
            <a:effectLst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lIns="0" rIns="180000" rtlCol="0" anchor="ctr"/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endParaRPr lang="ru-RU" sz="140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4" name="Группа 43"/>
          <p:cNvGrpSpPr/>
          <p:nvPr/>
        </p:nvGrpSpPr>
        <p:grpSpPr>
          <a:xfrm>
            <a:off x="866774" y="3061852"/>
            <a:ext cx="10725151" cy="1055111"/>
            <a:chOff x="872067" y="1663750"/>
            <a:chExt cx="10727265" cy="753645"/>
          </a:xfrm>
        </p:grpSpPr>
        <p:sp>
          <p:nvSpPr>
            <p:cNvPr id="46" name="Прямоугольник с одним скругленным углом 45"/>
            <p:cNvSpPr/>
            <p:nvPr/>
          </p:nvSpPr>
          <p:spPr>
            <a:xfrm>
              <a:off x="872067" y="1663752"/>
              <a:ext cx="10727265" cy="753643"/>
            </a:xfrm>
            <a:prstGeom prst="round1Rect">
              <a:avLst/>
            </a:prstGeom>
            <a:gradFill>
              <a:gsLst>
                <a:gs pos="0">
                  <a:srgbClr val="F6E3AC">
                    <a:lumMod val="50000"/>
                    <a:lumOff val="50000"/>
                  </a:srgbClr>
                </a:gs>
                <a:gs pos="28000">
                  <a:schemeClr val="accent4">
                    <a:lumMod val="10000"/>
                    <a:lumOff val="90000"/>
                  </a:schemeClr>
                </a:gs>
                <a:gs pos="100000">
                  <a:srgbClr val="FFF7E1">
                    <a:lumMod val="20000"/>
                    <a:lumOff val="80000"/>
                  </a:srgbClr>
                </a:gs>
              </a:gsLst>
              <a:lin ang="5400000" scaled="0"/>
            </a:gradFill>
            <a:ln w="6350"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8100000" algn="tr" rotWithShape="0">
                <a:prstClr val="black">
                  <a:alpha val="13000"/>
                </a:prstClr>
              </a:outerShdw>
            </a:effectLst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lIns="0" rIns="180000" rtlCol="0" anchor="ctr"/>
            <a:lstStyle/>
            <a:p>
              <a:pPr marL="628650">
                <a:spcBef>
                  <a:spcPts val="600"/>
                </a:spcBef>
                <a:spcAft>
                  <a:spcPts val="0"/>
                </a:spcAft>
              </a:pPr>
              <a:r>
                <a:rPr lang="ru-RU" dirty="0">
                  <a:solidFill>
                    <a:schemeClr val="tx1"/>
                  </a:solidFill>
                </a:rPr>
                <a:t>Истребование у заявителей излишних документов, не предусмотренных нормативными </a:t>
              </a:r>
              <a:r>
                <a:rPr lang="ru-RU" dirty="0" smtClean="0">
                  <a:solidFill>
                    <a:schemeClr val="tx1"/>
                  </a:solidFill>
                </a:rPr>
                <a:t/>
              </a:r>
              <a:br>
                <a:rPr lang="ru-RU" dirty="0" smtClean="0">
                  <a:solidFill>
                    <a:schemeClr val="tx1"/>
                  </a:solidFill>
                </a:rPr>
              </a:br>
              <a:r>
                <a:rPr lang="ru-RU" dirty="0" smtClean="0">
                  <a:solidFill>
                    <a:schemeClr val="tx1"/>
                  </a:solidFill>
                </a:rPr>
                <a:t>правовыми актами.</a:t>
              </a:r>
              <a:endParaRPr lang="ru-RU" b="1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Пятиугольник 46"/>
            <p:cNvSpPr/>
            <p:nvPr/>
          </p:nvSpPr>
          <p:spPr>
            <a:xfrm>
              <a:off x="872067" y="1663750"/>
              <a:ext cx="400109" cy="753644"/>
            </a:xfrm>
            <a:prstGeom prst="homePlate">
              <a:avLst/>
            </a:prstGeom>
            <a:gradFill>
              <a:gsLst>
                <a:gs pos="0">
                  <a:srgbClr val="F6E3AC">
                    <a:lumMod val="100000"/>
                  </a:srgb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5400000" scaled="0"/>
            </a:gradFill>
            <a:ln w="6350">
              <a:solidFill>
                <a:srgbClr val="185A96">
                  <a:alpha val="0"/>
                </a:srgbClr>
              </a:solidFill>
            </a:ln>
            <a:effectLst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lIns="0" rIns="180000" rtlCol="0" anchor="ctr"/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endParaRPr lang="ru-RU" sz="140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87957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46692" y="1"/>
            <a:ext cx="11468100" cy="629742"/>
          </a:xfrm>
          <a:ln>
            <a:noFill/>
          </a:ln>
        </p:spPr>
        <p:txBody>
          <a:bodyPr>
            <a:noAutofit/>
          </a:bodyPr>
          <a:lstStyle/>
          <a:p>
            <a:r>
              <a:rPr lang="ru-RU" sz="1800" b="1" dirty="0" smtClean="0">
                <a:solidFill>
                  <a:srgbClr val="185A96"/>
                </a:solidFill>
                <a:latin typeface="+mn-lt"/>
              </a:rPr>
              <a:t>Оказание государственных услуг в сфере строительства в электронном виде</a:t>
            </a:r>
            <a:endParaRPr lang="ru-RU" sz="1600" b="1" i="1" dirty="0">
              <a:solidFill>
                <a:srgbClr val="185A96"/>
              </a:solidFill>
              <a:latin typeface="+mn-lt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V="1">
            <a:off x="670005" y="609654"/>
            <a:ext cx="11521995" cy="19050"/>
          </a:xfrm>
          <a:prstGeom prst="line">
            <a:avLst/>
          </a:prstGeom>
          <a:ln w="22225" cap="rnd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546692" y="707843"/>
            <a:ext cx="10915650" cy="1405687"/>
          </a:xfrm>
          <a:prstGeom prst="rect">
            <a:avLst/>
          </a:prstGeom>
          <a:gradFill>
            <a:gsLst>
              <a:gs pos="0">
                <a:srgbClr val="F6E3AC">
                  <a:lumMod val="50000"/>
                  <a:lumOff val="50000"/>
                </a:srgbClr>
              </a:gs>
              <a:gs pos="50000">
                <a:schemeClr val="accent4">
                  <a:lumMod val="10000"/>
                  <a:lumOff val="90000"/>
                </a:schemeClr>
              </a:gs>
              <a:gs pos="100000">
                <a:srgbClr val="FFF7E1">
                  <a:lumMod val="20000"/>
                  <a:lumOff val="80000"/>
                </a:srgbClr>
              </a:gs>
            </a:gsLst>
            <a:lin ang="5400000" scaled="0"/>
          </a:gradFill>
          <a:ln w="6350">
            <a:solidFill>
              <a:srgbClr val="3E89CE"/>
            </a:solidFill>
          </a:ln>
          <a:effectLst>
            <a:outerShdw blurRad="50800" dist="76200" dir="8100000" algn="tr" rotWithShape="0">
              <a:prstClr val="black">
                <a:alpha val="1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8000" rtlCol="0" anchor="ctr"/>
          <a:lstStyle/>
          <a:p>
            <a:pPr algn="just">
              <a:spcBef>
                <a:spcPts val="600"/>
              </a:spcBef>
            </a:pPr>
            <a:r>
              <a:rPr lang="ru-RU" b="1" u="sng" dirty="0">
                <a:solidFill>
                  <a:schemeClr val="dk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С 1 июля 2011 года </a:t>
            </a:r>
            <a:r>
              <a:rPr lang="ru-RU" dirty="0">
                <a:solidFill>
                  <a:schemeClr val="dk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органы исполнительной власти, органы местного самоуправления обязаны обеспечивать возможность получения заявителем государственной или муниципальной услуги </a:t>
            </a:r>
            <a:r>
              <a:rPr lang="ru-RU" b="1" u="sng" dirty="0">
                <a:solidFill>
                  <a:schemeClr val="dk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в электронной форме </a:t>
            </a:r>
            <a:r>
              <a:rPr lang="ru-RU" dirty="0">
                <a:solidFill>
                  <a:schemeClr val="dk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b="1" dirty="0">
                <a:solidFill>
                  <a:schemeClr val="dk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требование Федерального закона</a:t>
            </a:r>
            <a:r>
              <a:rPr lang="ru-RU" dirty="0">
                <a:solidFill>
                  <a:schemeClr val="dk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от 27.07.2010 № 210-ФЗ «Об организации предоставления государственных и муниципальных услуг» 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746716" y="4649877"/>
            <a:ext cx="4949233" cy="1277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185A96"/>
                </a:solidFill>
                <a:ea typeface="Calibri" panose="020F0502020204030204" pitchFamily="34" charset="0"/>
              </a:rPr>
              <a:t>Количество </a:t>
            </a:r>
            <a:r>
              <a:rPr lang="ru-RU" dirty="0" smtClean="0">
                <a:solidFill>
                  <a:srgbClr val="185A96"/>
                </a:solidFill>
                <a:ea typeface="Calibri" panose="020F0502020204030204" pitchFamily="34" charset="0"/>
              </a:rPr>
              <a:t>поданных заявлений </a:t>
            </a:r>
            <a:r>
              <a:rPr lang="ru-RU" dirty="0">
                <a:solidFill>
                  <a:srgbClr val="185A96"/>
                </a:solidFill>
                <a:ea typeface="Calibri" panose="020F0502020204030204" pitchFamily="34" charset="0"/>
              </a:rPr>
              <a:t>на выдачу разрешений на строительство порядка </a:t>
            </a:r>
            <a:br>
              <a:rPr lang="ru-RU" dirty="0">
                <a:solidFill>
                  <a:srgbClr val="185A96"/>
                </a:solidFill>
                <a:ea typeface="Calibri" panose="020F0502020204030204" pitchFamily="34" charset="0"/>
              </a:rPr>
            </a:br>
            <a:r>
              <a:rPr lang="ru-RU" b="1" dirty="0">
                <a:solidFill>
                  <a:srgbClr val="C00000"/>
                </a:solidFill>
                <a:ea typeface="Calibri" panose="020F0502020204030204" pitchFamily="34" charset="0"/>
              </a:rPr>
              <a:t>330 тыс. </a:t>
            </a:r>
            <a:r>
              <a:rPr lang="ru-RU" dirty="0">
                <a:solidFill>
                  <a:srgbClr val="185A96"/>
                </a:solidFill>
                <a:ea typeface="Calibri" panose="020F0502020204030204" pitchFamily="34" charset="0"/>
              </a:rPr>
              <a:t>из них в электронном виде </a:t>
            </a:r>
            <a:r>
              <a:rPr lang="ru-RU" b="1" u="sng" dirty="0">
                <a:solidFill>
                  <a:srgbClr val="185A96"/>
                </a:solidFill>
                <a:ea typeface="Calibri" panose="020F0502020204030204" pitchFamily="34" charset="0"/>
              </a:rPr>
              <a:t>только</a:t>
            </a:r>
            <a:r>
              <a:rPr lang="ru-RU" dirty="0">
                <a:solidFill>
                  <a:srgbClr val="185A96"/>
                </a:solidFill>
                <a:ea typeface="Calibri" panose="020F0502020204030204" pitchFamily="34" charset="0"/>
              </a:rPr>
              <a:t> </a:t>
            </a:r>
            <a:r>
              <a:rPr lang="ru-RU" b="1" dirty="0">
                <a:solidFill>
                  <a:srgbClr val="C00000"/>
                </a:solidFill>
                <a:ea typeface="Calibri" panose="020F0502020204030204" pitchFamily="34" charset="0"/>
              </a:rPr>
              <a:t>около 4,5 </a:t>
            </a:r>
            <a:r>
              <a:rPr lang="ru-RU" b="1" dirty="0" smtClean="0">
                <a:solidFill>
                  <a:srgbClr val="C00000"/>
                </a:solidFill>
                <a:ea typeface="Calibri" panose="020F0502020204030204" pitchFamily="34" charset="0"/>
              </a:rPr>
              <a:t>тыс. </a:t>
            </a:r>
            <a:r>
              <a:rPr lang="ru-RU" b="1" dirty="0">
                <a:solidFill>
                  <a:srgbClr val="C00000"/>
                </a:solidFill>
                <a:ea typeface="Calibri" panose="020F0502020204030204" pitchFamily="34" charset="0"/>
              </a:rPr>
              <a:t>(1,4%)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6202402" y="4649877"/>
            <a:ext cx="5170448" cy="1277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185A96"/>
                </a:solidFill>
                <a:ea typeface="Calibri" panose="020F0502020204030204" pitchFamily="34" charset="0"/>
              </a:rPr>
              <a:t>Количество поданных заявлений на </a:t>
            </a:r>
            <a:r>
              <a:rPr lang="ru-RU" dirty="0">
                <a:solidFill>
                  <a:srgbClr val="185A96"/>
                </a:solidFill>
                <a:ea typeface="Calibri" panose="020F0502020204030204" pitchFamily="34" charset="0"/>
              </a:rPr>
              <a:t>выдачу разрешений на строительство </a:t>
            </a:r>
            <a:r>
              <a:rPr lang="ru-RU" dirty="0" smtClean="0">
                <a:solidFill>
                  <a:srgbClr val="185A96"/>
                </a:solidFill>
                <a:ea typeface="Calibri" panose="020F0502020204030204" pitchFamily="34" charset="0"/>
              </a:rPr>
              <a:t>порядка </a:t>
            </a:r>
            <a:br>
              <a:rPr lang="ru-RU" dirty="0" smtClean="0">
                <a:solidFill>
                  <a:srgbClr val="185A96"/>
                </a:solidFill>
                <a:ea typeface="Calibri" panose="020F0502020204030204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ea typeface="Calibri" panose="020F0502020204030204" pitchFamily="34" charset="0"/>
              </a:rPr>
              <a:t>3 тыс.</a:t>
            </a:r>
            <a:r>
              <a:rPr lang="ru-RU" dirty="0" smtClean="0">
                <a:solidFill>
                  <a:srgbClr val="C00000"/>
                </a:solidFill>
                <a:ea typeface="Calibri" panose="020F0502020204030204" pitchFamily="34" charset="0"/>
              </a:rPr>
              <a:t> </a:t>
            </a:r>
            <a:r>
              <a:rPr lang="ru-RU" dirty="0" smtClean="0">
                <a:solidFill>
                  <a:srgbClr val="185A96"/>
                </a:solidFill>
                <a:ea typeface="Calibri" panose="020F0502020204030204" pitchFamily="34" charset="0"/>
              </a:rPr>
              <a:t>из них в </a:t>
            </a:r>
            <a:r>
              <a:rPr lang="ru-RU" dirty="0">
                <a:solidFill>
                  <a:srgbClr val="185A96"/>
                </a:solidFill>
                <a:ea typeface="Calibri" panose="020F0502020204030204" pitchFamily="34" charset="0"/>
              </a:rPr>
              <a:t>электронном виде </a:t>
            </a:r>
            <a:endParaRPr lang="ru-RU" dirty="0" smtClean="0">
              <a:solidFill>
                <a:srgbClr val="185A96"/>
              </a:solidFill>
              <a:ea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C00000"/>
                </a:solidFill>
                <a:ea typeface="Calibri" panose="020F0502020204030204" pitchFamily="34" charset="0"/>
              </a:rPr>
              <a:t>более </a:t>
            </a:r>
            <a:r>
              <a:rPr lang="ru-RU" b="1" dirty="0">
                <a:solidFill>
                  <a:srgbClr val="C00000"/>
                </a:solidFill>
                <a:ea typeface="Calibri" panose="020F0502020204030204" pitchFamily="34" charset="0"/>
              </a:rPr>
              <a:t>1 </a:t>
            </a:r>
            <a:r>
              <a:rPr lang="ru-RU" b="1" dirty="0" smtClean="0">
                <a:solidFill>
                  <a:srgbClr val="C00000"/>
                </a:solidFill>
                <a:ea typeface="Calibri" panose="020F0502020204030204" pitchFamily="34" charset="0"/>
              </a:rPr>
              <a:t>тыс. (33%)</a:t>
            </a:r>
            <a:endParaRPr lang="ru-RU" dirty="0">
              <a:solidFill>
                <a:srgbClr val="C00000"/>
              </a:solidFill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1357956" y="2114570"/>
            <a:ext cx="3366444" cy="2385216"/>
            <a:chOff x="1138881" y="1716633"/>
            <a:chExt cx="3366444" cy="2385216"/>
          </a:xfrm>
        </p:grpSpPr>
        <p:grpSp>
          <p:nvGrpSpPr>
            <p:cNvPr id="22" name="Группа 21"/>
            <p:cNvGrpSpPr/>
            <p:nvPr/>
          </p:nvGrpSpPr>
          <p:grpSpPr>
            <a:xfrm>
              <a:off x="1205503" y="1901967"/>
              <a:ext cx="3299822" cy="2199882"/>
              <a:chOff x="546692" y="1766430"/>
              <a:chExt cx="3299822" cy="2199882"/>
            </a:xfrm>
          </p:grpSpPr>
          <p:graphicFrame>
            <p:nvGraphicFramePr>
              <p:cNvPr id="19" name="Диаграмма 18"/>
              <p:cNvGraphicFramePr/>
              <p:nvPr>
                <p:extLst>
                  <p:ext uri="{D42A27DB-BD31-4B8C-83A1-F6EECF244321}">
                    <p14:modId xmlns:p14="http://schemas.microsoft.com/office/powerpoint/2010/main" val="1896608096"/>
                  </p:ext>
                </p:extLst>
              </p:nvPr>
            </p:nvGraphicFramePr>
            <p:xfrm>
              <a:off x="546692" y="1766430"/>
              <a:ext cx="3299822" cy="2199882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2"/>
              </a:graphicData>
            </a:graphic>
          </p:graphicFrame>
          <p:sp>
            <p:nvSpPr>
              <p:cNvPr id="21" name="Прямоугольник 20"/>
              <p:cNvSpPr/>
              <p:nvPr/>
            </p:nvSpPr>
            <p:spPr>
              <a:xfrm>
                <a:off x="2257425" y="2292864"/>
                <a:ext cx="8001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b="1" dirty="0" smtClean="0">
                    <a:solidFill>
                      <a:schemeClr val="bg1"/>
                    </a:solidFill>
                  </a:rPr>
                  <a:t>1,4 %</a:t>
                </a:r>
                <a:endParaRPr lang="ru-RU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7" name="Прямоугольник 16"/>
            <p:cNvSpPr/>
            <p:nvPr/>
          </p:nvSpPr>
          <p:spPr>
            <a:xfrm>
              <a:off x="1138881" y="1716633"/>
              <a:ext cx="3366443" cy="32284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ru-RU" sz="1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СУБЪЕКТЫ РОССИЙСКОЙ ФЕДЕРАЦИИ</a:t>
              </a:r>
              <a:endParaRPr lang="ru-RU" sz="1400" b="1" dirty="0">
                <a:solidFill>
                  <a:schemeClr val="tx1">
                    <a:lumMod val="65000"/>
                    <a:lumOff val="3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" name="Группа 3"/>
          <p:cNvGrpSpPr/>
          <p:nvPr/>
        </p:nvGrpSpPr>
        <p:grpSpPr>
          <a:xfrm>
            <a:off x="7115020" y="2153291"/>
            <a:ext cx="3345212" cy="2360822"/>
            <a:chOff x="6817814" y="1755354"/>
            <a:chExt cx="3345212" cy="2360822"/>
          </a:xfrm>
        </p:grpSpPr>
        <p:grpSp>
          <p:nvGrpSpPr>
            <p:cNvPr id="12" name="Группа 11"/>
            <p:cNvGrpSpPr/>
            <p:nvPr/>
          </p:nvGrpSpPr>
          <p:grpSpPr>
            <a:xfrm>
              <a:off x="6817814" y="1916294"/>
              <a:ext cx="3299822" cy="2199882"/>
              <a:chOff x="546692" y="1766430"/>
              <a:chExt cx="3299822" cy="2199882"/>
            </a:xfrm>
          </p:grpSpPr>
          <p:graphicFrame>
            <p:nvGraphicFramePr>
              <p:cNvPr id="14" name="Диаграмма 13"/>
              <p:cNvGraphicFramePr/>
              <p:nvPr>
                <p:extLst>
                  <p:ext uri="{D42A27DB-BD31-4B8C-83A1-F6EECF244321}">
                    <p14:modId xmlns:p14="http://schemas.microsoft.com/office/powerpoint/2010/main" val="3741753366"/>
                  </p:ext>
                </p:extLst>
              </p:nvPr>
            </p:nvGraphicFramePr>
            <p:xfrm>
              <a:off x="546692" y="1766430"/>
              <a:ext cx="3299822" cy="2199882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  <p:sp>
            <p:nvSpPr>
              <p:cNvPr id="15" name="Прямоугольник 14"/>
              <p:cNvSpPr/>
              <p:nvPr/>
            </p:nvSpPr>
            <p:spPr>
              <a:xfrm>
                <a:off x="1283758" y="2182840"/>
                <a:ext cx="8001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b="1" dirty="0" smtClean="0">
                    <a:solidFill>
                      <a:schemeClr val="bg1"/>
                    </a:solidFill>
                  </a:rPr>
                  <a:t>33 %</a:t>
                </a:r>
                <a:endParaRPr lang="ru-RU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8" name="Прямоугольник 17"/>
            <p:cNvSpPr/>
            <p:nvPr/>
          </p:nvSpPr>
          <p:spPr>
            <a:xfrm>
              <a:off x="6836918" y="1755354"/>
              <a:ext cx="3326108" cy="32284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ru-RU" sz="1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Г. МОСКВА</a:t>
              </a:r>
              <a:endParaRPr lang="ru-RU" sz="1400" b="1" dirty="0">
                <a:solidFill>
                  <a:schemeClr val="tx1">
                    <a:lumMod val="65000"/>
                    <a:lumOff val="3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15251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7170854" y="2243509"/>
            <a:ext cx="4843938" cy="231896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46692" y="127005"/>
            <a:ext cx="11468100" cy="629742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solidFill>
                  <a:srgbClr val="185A96"/>
                </a:solidFill>
                <a:latin typeface="+mn-lt"/>
              </a:rPr>
              <a:t>Государственная экспертиза проектной документации и результатов инженерных изысканий</a:t>
            </a:r>
            <a:br>
              <a:rPr lang="ru-RU" sz="1800" b="1" dirty="0" smtClean="0">
                <a:solidFill>
                  <a:srgbClr val="185A96"/>
                </a:solidFill>
                <a:latin typeface="+mn-lt"/>
              </a:rPr>
            </a:br>
            <a:r>
              <a:rPr lang="ru-RU" sz="1800" b="1" dirty="0" smtClean="0">
                <a:solidFill>
                  <a:srgbClr val="185A96"/>
                </a:solidFill>
                <a:latin typeface="+mn-lt"/>
              </a:rPr>
              <a:t>ФАУ «Главгосэкспертиза России»</a:t>
            </a:r>
            <a:endParaRPr lang="ru-RU" sz="1600" b="1" i="1" dirty="0">
              <a:solidFill>
                <a:srgbClr val="185A96"/>
              </a:solidFill>
              <a:latin typeface="+mn-lt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V="1">
            <a:off x="670005" y="818475"/>
            <a:ext cx="11521995" cy="19050"/>
          </a:xfrm>
          <a:prstGeom prst="line">
            <a:avLst/>
          </a:prstGeom>
          <a:ln w="22225" cap="rnd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с двумя скругленными противолежащими углами 23"/>
          <p:cNvSpPr/>
          <p:nvPr/>
        </p:nvSpPr>
        <p:spPr>
          <a:xfrm>
            <a:off x="670005" y="1378698"/>
            <a:ext cx="6020858" cy="859677"/>
          </a:xfrm>
          <a:prstGeom prst="round2DiagRect">
            <a:avLst>
              <a:gd name="adj1" fmla="val 15982"/>
              <a:gd name="adj2" fmla="val 0"/>
            </a:avLst>
          </a:prstGeom>
          <a:gradFill>
            <a:gsLst>
              <a:gs pos="0">
                <a:schemeClr val="accent5">
                  <a:lumMod val="22000"/>
                  <a:lumOff val="78000"/>
                </a:schemeClr>
              </a:gs>
              <a:gs pos="100000">
                <a:schemeClr val="accent5">
                  <a:lumMod val="2000"/>
                  <a:lumOff val="98000"/>
                </a:schemeClr>
              </a:gs>
            </a:gsLst>
            <a:lin ang="5400000" scaled="0"/>
          </a:gradFill>
          <a:ln w="6350">
            <a:solidFill>
              <a:srgbClr val="3E89CE"/>
            </a:solidFill>
          </a:ln>
          <a:effectLst>
            <a:outerShdw blurRad="50800" dist="76200" dir="8100000" algn="tr" rotWithShape="0">
              <a:prstClr val="black">
                <a:alpha val="1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8000" rtlCol="0" anchor="ctr"/>
          <a:lstStyle/>
          <a:p>
            <a:pPr algn="ctr">
              <a:lnSpc>
                <a:spcPct val="110000"/>
              </a:lnSpc>
              <a:spcBef>
                <a:spcPts val="600"/>
              </a:spcBef>
              <a:buClr>
                <a:srgbClr val="C00000"/>
              </a:buClr>
              <a:buSzPct val="100000"/>
            </a:pPr>
            <a:r>
              <a:rPr lang="ru-RU" sz="1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Возможность подачи заявки на проведение экспертизы проектной документации и результатов инженерных изысканий </a:t>
            </a:r>
            <a:r>
              <a:rPr lang="ru-RU" sz="1400" b="1" u="sng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в удаленном доступе через Интернет </a:t>
            </a:r>
            <a:r>
              <a:rPr lang="ru-RU" sz="1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в созданном </a:t>
            </a:r>
            <a:r>
              <a:rPr lang="ru-RU" sz="1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на ЕПГУ </a:t>
            </a:r>
            <a:r>
              <a:rPr lang="ru-RU" sz="1400" b="1" u="sng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«личном кабинете юридического лица»</a:t>
            </a:r>
          </a:p>
        </p:txBody>
      </p:sp>
      <p:sp>
        <p:nvSpPr>
          <p:cNvPr id="26" name="Равнобедренный треугольник 25"/>
          <p:cNvSpPr/>
          <p:nvPr/>
        </p:nvSpPr>
        <p:spPr>
          <a:xfrm rot="10800000">
            <a:off x="2472514" y="2369234"/>
            <a:ext cx="1832830" cy="131436"/>
          </a:xfrm>
          <a:prstGeom prst="triangle">
            <a:avLst>
              <a:gd name="adj" fmla="val 49689"/>
            </a:avLst>
          </a:prstGeom>
          <a:gradFill>
            <a:gsLst>
              <a:gs pos="0">
                <a:schemeClr val="accent1">
                  <a:lumMod val="3000"/>
                  <a:lumOff val="97000"/>
                  <a:alpha val="0"/>
                </a:schemeClr>
              </a:gs>
              <a:gs pos="48000">
                <a:srgbClr val="EB7E64">
                  <a:lumMod val="35000"/>
                  <a:lumOff val="65000"/>
                </a:srgbClr>
              </a:gs>
              <a:gs pos="100000">
                <a:srgbClr val="E22B00">
                  <a:lumMod val="40000"/>
                  <a:lumOff val="60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sp>
        <p:nvSpPr>
          <p:cNvPr id="27" name="Прямоугольник с двумя скругленными противолежащими углами 26"/>
          <p:cNvSpPr/>
          <p:nvPr/>
        </p:nvSpPr>
        <p:spPr>
          <a:xfrm>
            <a:off x="670005" y="2538998"/>
            <a:ext cx="6020858" cy="647854"/>
          </a:xfrm>
          <a:prstGeom prst="round2DiagRect">
            <a:avLst>
              <a:gd name="adj1" fmla="val 15982"/>
              <a:gd name="adj2" fmla="val 0"/>
            </a:avLst>
          </a:prstGeom>
          <a:gradFill>
            <a:gsLst>
              <a:gs pos="0">
                <a:schemeClr val="accent5">
                  <a:lumMod val="22000"/>
                  <a:lumOff val="78000"/>
                </a:schemeClr>
              </a:gs>
              <a:gs pos="100000">
                <a:schemeClr val="accent5">
                  <a:lumMod val="2000"/>
                  <a:lumOff val="98000"/>
                </a:schemeClr>
              </a:gs>
            </a:gsLst>
            <a:lin ang="5400000" scaled="0"/>
          </a:gradFill>
          <a:ln w="6350">
            <a:solidFill>
              <a:srgbClr val="3E89CE"/>
            </a:solidFill>
          </a:ln>
          <a:effectLst>
            <a:outerShdw blurRad="50800" dist="76200" dir="8100000" algn="tr" rotWithShape="0">
              <a:prstClr val="black">
                <a:alpha val="1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8000" rtlCol="0" anchor="ctr"/>
          <a:lstStyle/>
          <a:p>
            <a:pPr algn="ctr">
              <a:lnSpc>
                <a:spcPct val="110000"/>
              </a:lnSpc>
              <a:spcBef>
                <a:spcPts val="600"/>
              </a:spcBef>
              <a:buClr>
                <a:srgbClr val="C00000"/>
              </a:buClr>
              <a:buSzPct val="100000"/>
            </a:pPr>
            <a:r>
              <a:rPr lang="ru-RU" sz="1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Загрузка проектной документации и результатов 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и</a:t>
            </a:r>
            <a:r>
              <a:rPr lang="ru-RU" sz="1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нженерных изысканий в электронном виде с использованием </a:t>
            </a:r>
            <a:r>
              <a:rPr lang="ru-RU" sz="1400" b="1" dirty="0" smtClean="0"/>
              <a:t>информационной </a:t>
            </a:r>
            <a:r>
              <a:rPr lang="ru-RU" sz="1400" b="1" dirty="0"/>
              <a:t>системы интерактивного взаимодействия с </a:t>
            </a:r>
            <a:r>
              <a:rPr lang="ru-RU" sz="1400" b="1" dirty="0" smtClean="0"/>
              <a:t>заявителями</a:t>
            </a:r>
            <a:endParaRPr lang="ru-RU" sz="1400" b="1" u="sng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65816" y="731025"/>
            <a:ext cx="10848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>
                <a:solidFill>
                  <a:srgbClr val="C00000"/>
                </a:solidFill>
              </a:rPr>
              <a:t>В 2016 году для застройщиков экспертиза проектной документации и результатов инженерных изысканий </a:t>
            </a:r>
            <a:r>
              <a:rPr lang="ru-RU" b="1" i="1" dirty="0" smtClean="0">
                <a:solidFill>
                  <a:srgbClr val="C00000"/>
                </a:solidFill>
              </a:rPr>
              <a:t>только в электронном виде 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4" name="Прямоугольник с двумя скругленными противолежащими углами 33"/>
          <p:cNvSpPr/>
          <p:nvPr/>
        </p:nvSpPr>
        <p:spPr>
          <a:xfrm>
            <a:off x="670005" y="5533846"/>
            <a:ext cx="6020858" cy="847903"/>
          </a:xfrm>
          <a:prstGeom prst="round2DiagRect">
            <a:avLst>
              <a:gd name="adj1" fmla="val 15982"/>
              <a:gd name="adj2" fmla="val 0"/>
            </a:avLst>
          </a:prstGeom>
          <a:gradFill>
            <a:gsLst>
              <a:gs pos="0">
                <a:schemeClr val="accent5">
                  <a:lumMod val="22000"/>
                  <a:lumOff val="78000"/>
                </a:schemeClr>
              </a:gs>
              <a:gs pos="100000">
                <a:schemeClr val="accent5">
                  <a:lumMod val="2000"/>
                  <a:lumOff val="98000"/>
                </a:schemeClr>
              </a:gs>
            </a:gsLst>
            <a:lin ang="5400000" scaled="0"/>
          </a:gradFill>
          <a:ln w="6350">
            <a:solidFill>
              <a:srgbClr val="3E89CE"/>
            </a:solidFill>
          </a:ln>
          <a:effectLst>
            <a:outerShdw blurRad="50800" dist="76200" dir="8100000" algn="tr" rotWithShape="0">
              <a:prstClr val="black">
                <a:alpha val="1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8000" rtlCol="0" anchor="ctr"/>
          <a:lstStyle/>
          <a:p>
            <a:pPr algn="ctr">
              <a:lnSpc>
                <a:spcPct val="110000"/>
              </a:lnSpc>
              <a:spcBef>
                <a:spcPts val="600"/>
              </a:spcBef>
              <a:buClr>
                <a:srgbClr val="C00000"/>
              </a:buClr>
              <a:buSzPct val="100000"/>
            </a:pPr>
            <a:r>
              <a:rPr lang="ru-RU" sz="1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Выдача заключения экспертизы проектной документации и результатов инженерных изысканий в электроном виде, </a:t>
            </a:r>
            <a:r>
              <a:rPr lang="ru-RU" sz="14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подписанного электронной подписью, через созданный на </a:t>
            </a:r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ЕПГУ</a:t>
            </a:r>
            <a:r>
              <a:rPr lang="ru-RU" sz="14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«личный кабинет юридического лица»</a:t>
            </a:r>
            <a:endParaRPr lang="ru-RU" sz="1400" b="1" u="sng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Равнобедренный треугольник 34"/>
          <p:cNvSpPr/>
          <p:nvPr/>
        </p:nvSpPr>
        <p:spPr>
          <a:xfrm rot="10800000">
            <a:off x="2472514" y="3273236"/>
            <a:ext cx="1832830" cy="131436"/>
          </a:xfrm>
          <a:prstGeom prst="triangle">
            <a:avLst>
              <a:gd name="adj" fmla="val 49689"/>
            </a:avLst>
          </a:prstGeom>
          <a:gradFill>
            <a:gsLst>
              <a:gs pos="0">
                <a:schemeClr val="accent1">
                  <a:lumMod val="3000"/>
                  <a:lumOff val="97000"/>
                  <a:alpha val="0"/>
                </a:schemeClr>
              </a:gs>
              <a:gs pos="48000">
                <a:srgbClr val="EB7E64">
                  <a:lumMod val="35000"/>
                  <a:lumOff val="65000"/>
                </a:srgbClr>
              </a:gs>
              <a:gs pos="100000">
                <a:srgbClr val="E22B00">
                  <a:lumMod val="40000"/>
                  <a:lumOff val="60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sp>
        <p:nvSpPr>
          <p:cNvPr id="6" name="TextBox 5"/>
          <p:cNvSpPr txBox="1"/>
          <p:nvPr/>
        </p:nvSpPr>
        <p:spPr>
          <a:xfrm>
            <a:off x="7266626" y="2394361"/>
            <a:ext cx="492914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1400" dirty="0" smtClean="0">
                <a:solidFill>
                  <a:srgbClr val="C00000"/>
                </a:solidFill>
              </a:rPr>
              <a:t>Удобно для заявителя - застройщика (прохождение экспертизы без непосредственного посещения  ФАУ «Главгосэкспертиза России» )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1400" dirty="0" smtClean="0">
              <a:solidFill>
                <a:srgbClr val="C0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1400" dirty="0" smtClean="0">
                <a:solidFill>
                  <a:srgbClr val="C00000"/>
                </a:solidFill>
              </a:rPr>
              <a:t>Сокращение временных затрат на прохождение экспертизы проектной документации и результатов инженерных изысканий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1400" dirty="0" smtClean="0">
              <a:solidFill>
                <a:srgbClr val="C0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1400" dirty="0" smtClean="0">
                <a:solidFill>
                  <a:srgbClr val="C00000"/>
                </a:solidFill>
              </a:rPr>
              <a:t>Повышение прозрачности оказания услуги</a:t>
            </a:r>
            <a:endParaRPr lang="ru-RU" sz="1400" dirty="0">
              <a:solidFill>
                <a:srgbClr val="C00000"/>
              </a:solidFill>
            </a:endParaRPr>
          </a:p>
        </p:txBody>
      </p:sp>
      <p:sp>
        <p:nvSpPr>
          <p:cNvPr id="18" name="Прямоугольник с двумя скругленными противолежащими углами 17"/>
          <p:cNvSpPr/>
          <p:nvPr/>
        </p:nvSpPr>
        <p:spPr>
          <a:xfrm>
            <a:off x="670005" y="4303096"/>
            <a:ext cx="6020858" cy="942749"/>
          </a:xfrm>
          <a:prstGeom prst="round2DiagRect">
            <a:avLst>
              <a:gd name="adj1" fmla="val 15982"/>
              <a:gd name="adj2" fmla="val 0"/>
            </a:avLst>
          </a:prstGeom>
          <a:gradFill>
            <a:gsLst>
              <a:gs pos="0">
                <a:schemeClr val="accent5">
                  <a:lumMod val="22000"/>
                  <a:lumOff val="78000"/>
                </a:schemeClr>
              </a:gs>
              <a:gs pos="100000">
                <a:schemeClr val="accent5">
                  <a:lumMod val="2000"/>
                  <a:lumOff val="98000"/>
                </a:schemeClr>
              </a:gs>
            </a:gsLst>
            <a:lin ang="5400000" scaled="0"/>
          </a:gradFill>
          <a:ln w="6350">
            <a:solidFill>
              <a:srgbClr val="3E89CE"/>
            </a:solidFill>
          </a:ln>
          <a:effectLst>
            <a:outerShdw blurRad="50800" dist="76200" dir="8100000" algn="tr" rotWithShape="0">
              <a:prstClr val="black">
                <a:alpha val="1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8000" rtlCol="0" anchor="ctr"/>
          <a:lstStyle/>
          <a:p>
            <a:pPr algn="ctr">
              <a:lnSpc>
                <a:spcPct val="110000"/>
              </a:lnSpc>
              <a:spcBef>
                <a:spcPts val="600"/>
              </a:spcBef>
              <a:buClr>
                <a:srgbClr val="C00000"/>
              </a:buClr>
              <a:buSzPct val="100000"/>
            </a:pPr>
            <a:r>
              <a:rPr lang="ru-RU" sz="1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Электронное взаимодействие через Интернет для устранения замечаний к проектной документации и результатам инженерных изысканий в процессе экспертизы (</a:t>
            </a:r>
            <a:r>
              <a:rPr lang="ru-RU" sz="1400" b="1" u="sng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замечания будут поступать в «личный кабинет юридического лица» на </a:t>
            </a:r>
            <a:r>
              <a:rPr lang="ru-RU" sz="1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ЕПГУ</a:t>
            </a:r>
            <a:r>
              <a:rPr lang="ru-RU" sz="1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endParaRPr lang="ru-RU" sz="1400" b="1" u="sng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Равнобедренный треугольник 18"/>
          <p:cNvSpPr/>
          <p:nvPr/>
        </p:nvSpPr>
        <p:spPr>
          <a:xfrm rot="10800000">
            <a:off x="2432440" y="5319365"/>
            <a:ext cx="1832830" cy="131436"/>
          </a:xfrm>
          <a:prstGeom prst="triangle">
            <a:avLst>
              <a:gd name="adj" fmla="val 49689"/>
            </a:avLst>
          </a:prstGeom>
          <a:gradFill>
            <a:gsLst>
              <a:gs pos="0">
                <a:schemeClr val="accent1">
                  <a:lumMod val="3000"/>
                  <a:lumOff val="97000"/>
                  <a:alpha val="0"/>
                </a:schemeClr>
              </a:gs>
              <a:gs pos="48000">
                <a:srgbClr val="EB7E64">
                  <a:lumMod val="35000"/>
                  <a:lumOff val="65000"/>
                </a:srgbClr>
              </a:gs>
              <a:gs pos="100000">
                <a:srgbClr val="E22B00">
                  <a:lumMod val="40000"/>
                  <a:lumOff val="60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sp>
        <p:nvSpPr>
          <p:cNvPr id="20" name="Прямоугольник с двумя скругленными противолежащими углами 19"/>
          <p:cNvSpPr/>
          <p:nvPr/>
        </p:nvSpPr>
        <p:spPr>
          <a:xfrm>
            <a:off x="670005" y="3487475"/>
            <a:ext cx="6020858" cy="556643"/>
          </a:xfrm>
          <a:prstGeom prst="round2DiagRect">
            <a:avLst>
              <a:gd name="adj1" fmla="val 15982"/>
              <a:gd name="adj2" fmla="val 0"/>
            </a:avLst>
          </a:prstGeom>
          <a:gradFill>
            <a:gsLst>
              <a:gs pos="0">
                <a:schemeClr val="accent5">
                  <a:lumMod val="22000"/>
                  <a:lumOff val="78000"/>
                </a:schemeClr>
              </a:gs>
              <a:gs pos="100000">
                <a:schemeClr val="accent5">
                  <a:lumMod val="2000"/>
                  <a:lumOff val="98000"/>
                </a:schemeClr>
              </a:gs>
            </a:gsLst>
            <a:lin ang="5400000" scaled="0"/>
          </a:gradFill>
          <a:ln w="6350">
            <a:solidFill>
              <a:srgbClr val="3E89CE"/>
            </a:solidFill>
          </a:ln>
          <a:effectLst>
            <a:outerShdw blurRad="50800" dist="76200" dir="8100000" algn="tr" rotWithShape="0">
              <a:prstClr val="black">
                <a:alpha val="1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8000" rtlCol="0" anchor="ctr"/>
          <a:lstStyle/>
          <a:p>
            <a:pPr algn="ctr">
              <a:lnSpc>
                <a:spcPct val="110000"/>
              </a:lnSpc>
              <a:spcBef>
                <a:spcPts val="600"/>
              </a:spcBef>
              <a:buClr>
                <a:srgbClr val="C00000"/>
              </a:buClr>
              <a:buSzPct val="100000"/>
            </a:pPr>
            <a:r>
              <a:rPr lang="ru-RU" sz="14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Подписание договора </a:t>
            </a:r>
            <a:r>
              <a:rPr lang="ru-RU" sz="1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с использованием электронной подписи в «личном кабинете юридического лица» </a:t>
            </a:r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на ЕПГУ</a:t>
            </a:r>
            <a:endParaRPr lang="ru-RU" sz="14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Равнобедренный треугольник 20"/>
          <p:cNvSpPr/>
          <p:nvPr/>
        </p:nvSpPr>
        <p:spPr>
          <a:xfrm rot="10800000">
            <a:off x="2472514" y="4117638"/>
            <a:ext cx="1832830" cy="131436"/>
          </a:xfrm>
          <a:prstGeom prst="triangle">
            <a:avLst>
              <a:gd name="adj" fmla="val 49689"/>
            </a:avLst>
          </a:prstGeom>
          <a:gradFill>
            <a:gsLst>
              <a:gs pos="0">
                <a:schemeClr val="accent1">
                  <a:lumMod val="3000"/>
                  <a:lumOff val="97000"/>
                  <a:alpha val="0"/>
                </a:schemeClr>
              </a:gs>
              <a:gs pos="48000">
                <a:srgbClr val="EB7E64">
                  <a:lumMod val="35000"/>
                  <a:lumOff val="65000"/>
                </a:srgbClr>
              </a:gs>
              <a:gs pos="100000">
                <a:srgbClr val="E22B00">
                  <a:lumMod val="40000"/>
                  <a:lumOff val="60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216826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809624" y="1"/>
            <a:ext cx="11468100" cy="629742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solidFill>
                  <a:srgbClr val="185A96"/>
                </a:solidFill>
                <a:latin typeface="+mn-lt"/>
              </a:rPr>
              <a:t>Задачи Министерства строительства и жилищно-коммунального хозяйства Российской Федерации</a:t>
            </a:r>
            <a:endParaRPr lang="ru-RU" sz="1600" b="1" i="1" dirty="0">
              <a:solidFill>
                <a:srgbClr val="185A96"/>
              </a:solidFill>
              <a:latin typeface="+mn-lt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V="1">
            <a:off x="904875" y="609654"/>
            <a:ext cx="11287125" cy="18662"/>
          </a:xfrm>
          <a:prstGeom prst="line">
            <a:avLst/>
          </a:prstGeom>
          <a:ln w="22225" cap="rnd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849615" y="1032932"/>
            <a:ext cx="10783581" cy="612000"/>
          </a:xfrm>
          <a:prstGeom prst="round2DiagRect">
            <a:avLst/>
          </a:prstGeom>
          <a:gradFill>
            <a:gsLst>
              <a:gs pos="0">
                <a:srgbClr val="F6E3AC">
                  <a:lumMod val="60000"/>
                  <a:lumOff val="40000"/>
                </a:srgbClr>
              </a:gs>
              <a:gs pos="36000">
                <a:schemeClr val="accent4">
                  <a:lumMod val="15000"/>
                  <a:lumOff val="85000"/>
                </a:schemeClr>
              </a:gs>
              <a:gs pos="100000">
                <a:srgbClr val="FFF7E1">
                  <a:lumMod val="20000"/>
                  <a:lumOff val="80000"/>
                </a:srgbClr>
              </a:gs>
            </a:gsLst>
            <a:lin ang="5400000" scaled="0"/>
          </a:gradFill>
          <a:ln w="6350">
            <a:solidFill>
              <a:srgbClr val="3E89CE"/>
            </a:solidFill>
          </a:ln>
          <a:effectLst>
            <a:outerShdw blurRad="50800" dist="76200" dir="8100000" algn="tr" rotWithShape="0">
              <a:prstClr val="black">
                <a:alpha val="1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8000" rtlCol="0" anchor="ctr"/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ru-RU" sz="1400" dirty="0" smtClean="0"/>
              <a:t>Реализация в </a:t>
            </a:r>
            <a:r>
              <a:rPr lang="ru-RU" sz="1400" b="1" u="sng" dirty="0" smtClean="0"/>
              <a:t>течение 2015 года </a:t>
            </a:r>
            <a:r>
              <a:rPr lang="ru-RU" sz="1400" dirty="0" smtClean="0"/>
              <a:t>плана </a:t>
            </a:r>
            <a:r>
              <a:rPr lang="ru-RU" sz="1400" dirty="0"/>
              <a:t>мероприятий по подготовке проектов федеральных законов, актов Правительства Российской Федерации и ведомственных актов, необходимых для отмены избыточных (или) дублирующих процедур, включенных в исчерпывающий перечень процедур в сфере жилищного </a:t>
            </a:r>
            <a:r>
              <a:rPr lang="ru-RU" sz="1400" dirty="0" smtClean="0"/>
              <a:t>строительства (</a:t>
            </a:r>
            <a:r>
              <a:rPr lang="ru-RU" sz="1400" b="1" dirty="0" smtClean="0">
                <a:solidFill>
                  <a:srgbClr val="C00000"/>
                </a:solidFill>
              </a:rPr>
              <a:t>отмена 40 процедур, 20 из которых </a:t>
            </a:r>
            <a:r>
              <a:rPr lang="ru-RU" sz="1400" dirty="0" smtClean="0"/>
              <a:t>связаны с технологическим присоединением)</a:t>
            </a: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849615" y="1881138"/>
            <a:ext cx="10783581" cy="476498"/>
          </a:xfrm>
          <a:prstGeom prst="round2DiagRect">
            <a:avLst/>
          </a:prstGeom>
          <a:gradFill>
            <a:gsLst>
              <a:gs pos="0">
                <a:srgbClr val="F6E3AC">
                  <a:lumMod val="60000"/>
                  <a:lumOff val="40000"/>
                </a:srgbClr>
              </a:gs>
              <a:gs pos="36000">
                <a:schemeClr val="accent4">
                  <a:lumMod val="15000"/>
                  <a:lumOff val="85000"/>
                </a:schemeClr>
              </a:gs>
              <a:gs pos="100000">
                <a:srgbClr val="FFF7E1">
                  <a:lumMod val="20000"/>
                  <a:lumOff val="80000"/>
                </a:srgbClr>
              </a:gs>
            </a:gsLst>
            <a:lin ang="5400000" scaled="0"/>
          </a:gradFill>
          <a:ln w="6350">
            <a:solidFill>
              <a:srgbClr val="3E89CE"/>
            </a:solidFill>
          </a:ln>
          <a:effectLst>
            <a:outerShdw blurRad="50800" dist="76200" dir="8100000" algn="tr" rotWithShape="0">
              <a:prstClr val="black">
                <a:alpha val="1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8000" rtlCol="0" anchor="ctr"/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ru-RU" sz="1400" dirty="0" smtClean="0"/>
              <a:t>Утверждение </a:t>
            </a:r>
            <a:r>
              <a:rPr lang="ru-RU" sz="1400" dirty="0"/>
              <a:t>исчерпывающих перечней процедур в других сферах строительства</a:t>
            </a:r>
            <a:endParaRPr lang="ru-RU" sz="1400" b="1" u="sng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849617" y="2700498"/>
            <a:ext cx="10783581" cy="432995"/>
          </a:xfrm>
          <a:prstGeom prst="round2DiagRect">
            <a:avLst/>
          </a:prstGeom>
          <a:gradFill>
            <a:gsLst>
              <a:gs pos="0">
                <a:srgbClr val="F6E3AC">
                  <a:lumMod val="60000"/>
                  <a:lumOff val="40000"/>
                </a:srgbClr>
              </a:gs>
              <a:gs pos="36000">
                <a:schemeClr val="accent4">
                  <a:lumMod val="15000"/>
                  <a:lumOff val="85000"/>
                </a:schemeClr>
              </a:gs>
              <a:gs pos="100000">
                <a:srgbClr val="FFF7E1">
                  <a:lumMod val="20000"/>
                  <a:lumOff val="80000"/>
                </a:srgbClr>
              </a:gs>
            </a:gsLst>
            <a:lin ang="5400000" scaled="0"/>
          </a:gradFill>
          <a:ln w="6350">
            <a:solidFill>
              <a:srgbClr val="3E89CE"/>
            </a:solidFill>
          </a:ln>
          <a:effectLst>
            <a:outerShdw blurRad="50800" dist="76200" dir="8100000" algn="tr" rotWithShape="0">
              <a:prstClr val="black">
                <a:alpha val="1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8000" rtlCol="0" anchor="ctr"/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ru-RU" sz="1400" dirty="0" smtClean="0"/>
              <a:t>Оптимизация </a:t>
            </a:r>
            <a:r>
              <a:rPr lang="ru-RU" sz="1400" dirty="0"/>
              <a:t>требований к составу и содержанию разделов проектной документации объектов капитального строительства</a:t>
            </a:r>
            <a:endParaRPr lang="ru-RU" sz="1400" b="1" u="sng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с двумя скругленными противолежащими углами 8"/>
          <p:cNvSpPr/>
          <p:nvPr/>
        </p:nvSpPr>
        <p:spPr>
          <a:xfrm>
            <a:off x="849618" y="3423511"/>
            <a:ext cx="10783581" cy="612000"/>
          </a:xfrm>
          <a:prstGeom prst="round2DiagRect">
            <a:avLst/>
          </a:prstGeom>
          <a:gradFill>
            <a:gsLst>
              <a:gs pos="0">
                <a:srgbClr val="F6E3AC">
                  <a:lumMod val="60000"/>
                  <a:lumOff val="40000"/>
                </a:srgbClr>
              </a:gs>
              <a:gs pos="36000">
                <a:schemeClr val="accent4">
                  <a:lumMod val="15000"/>
                  <a:lumOff val="85000"/>
                </a:schemeClr>
              </a:gs>
              <a:gs pos="100000">
                <a:srgbClr val="FFF7E1">
                  <a:lumMod val="20000"/>
                  <a:lumOff val="80000"/>
                </a:srgbClr>
              </a:gs>
            </a:gsLst>
            <a:lin ang="5400000" scaled="0"/>
          </a:gradFill>
          <a:ln w="6350">
            <a:solidFill>
              <a:srgbClr val="3E89CE"/>
            </a:solidFill>
          </a:ln>
          <a:effectLst>
            <a:outerShdw blurRad="50800" dist="76200" dir="8100000" algn="tr" rotWithShape="0">
              <a:prstClr val="black">
                <a:alpha val="1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8000" rtlCol="0" anchor="ctr"/>
          <a:lstStyle/>
          <a:p>
            <a:pPr algn="just">
              <a:spcAft>
                <a:spcPts val="800"/>
              </a:spcAft>
              <a:buClr>
                <a:srgbClr val="C00000"/>
              </a:buClr>
            </a:pPr>
            <a:r>
              <a:rPr lang="ru-RU" sz="1400" dirty="0" smtClean="0"/>
              <a:t>Оптимизация </a:t>
            </a:r>
            <a:r>
              <a:rPr lang="ru-RU" sz="1400" dirty="0"/>
              <a:t>и повышение качества оказываемой государственной услуги по аттестации физических лиц на право подготовки заключений экспертизы проектной документации и (или) инженерных изысканий в </a:t>
            </a:r>
            <a:r>
              <a:rPr lang="ru-RU" sz="1400" dirty="0" smtClean="0"/>
              <a:t>целом</a:t>
            </a:r>
            <a:endParaRPr lang="ru-RU" sz="1400" dirty="0"/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849618" y="4258399"/>
            <a:ext cx="10783581" cy="437995"/>
          </a:xfrm>
          <a:prstGeom prst="round2DiagRect">
            <a:avLst/>
          </a:prstGeom>
          <a:gradFill>
            <a:gsLst>
              <a:gs pos="0">
                <a:srgbClr val="F6E3AC">
                  <a:lumMod val="60000"/>
                  <a:lumOff val="40000"/>
                </a:srgbClr>
              </a:gs>
              <a:gs pos="36000">
                <a:schemeClr val="accent4">
                  <a:lumMod val="15000"/>
                  <a:lumOff val="85000"/>
                </a:schemeClr>
              </a:gs>
              <a:gs pos="100000">
                <a:srgbClr val="FFF7E1">
                  <a:lumMod val="20000"/>
                  <a:lumOff val="80000"/>
                </a:srgbClr>
              </a:gs>
            </a:gsLst>
            <a:lin ang="5400000" scaled="0"/>
          </a:gradFill>
          <a:ln w="6350">
            <a:solidFill>
              <a:srgbClr val="3E89CE"/>
            </a:solidFill>
          </a:ln>
          <a:effectLst>
            <a:outerShdw blurRad="50800" dist="76200" dir="8100000" algn="tr" rotWithShape="0">
              <a:prstClr val="black">
                <a:alpha val="1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8000" rtlCol="0" anchor="ctr"/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ru-RU" sz="1400" dirty="0" smtClean="0"/>
              <a:t>Исключение </a:t>
            </a:r>
            <a:r>
              <a:rPr lang="ru-RU" sz="1400" dirty="0"/>
              <a:t>дублирования государственной экологической </a:t>
            </a:r>
            <a:r>
              <a:rPr lang="ru-RU" sz="1400" dirty="0" smtClean="0"/>
              <a:t>экспертизы и градостроительной экспертизы </a:t>
            </a:r>
            <a:r>
              <a:rPr lang="ru-RU" sz="1400" dirty="0"/>
              <a:t>проектной документации объектов капитального строительства</a:t>
            </a:r>
            <a:endParaRPr lang="ru-RU" sz="1400" b="1" u="sng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с двумя скругленными противолежащими углами 20"/>
          <p:cNvSpPr/>
          <p:nvPr/>
        </p:nvSpPr>
        <p:spPr>
          <a:xfrm>
            <a:off x="849615" y="4950171"/>
            <a:ext cx="10783581" cy="418249"/>
          </a:xfrm>
          <a:prstGeom prst="round2DiagRect">
            <a:avLst/>
          </a:prstGeom>
          <a:gradFill>
            <a:gsLst>
              <a:gs pos="0">
                <a:srgbClr val="F6E3AC">
                  <a:lumMod val="60000"/>
                  <a:lumOff val="40000"/>
                </a:srgbClr>
              </a:gs>
              <a:gs pos="36000">
                <a:schemeClr val="accent4">
                  <a:lumMod val="15000"/>
                  <a:lumOff val="85000"/>
                </a:schemeClr>
              </a:gs>
              <a:gs pos="100000">
                <a:srgbClr val="FFF7E1">
                  <a:lumMod val="20000"/>
                  <a:lumOff val="80000"/>
                </a:srgbClr>
              </a:gs>
            </a:gsLst>
            <a:lin ang="5400000" scaled="0"/>
          </a:gradFill>
          <a:ln w="6350">
            <a:solidFill>
              <a:srgbClr val="3E89CE"/>
            </a:solidFill>
          </a:ln>
          <a:effectLst>
            <a:outerShdw blurRad="50800" dist="76200" dir="8100000" algn="tr" rotWithShape="0">
              <a:prstClr val="black">
                <a:alpha val="1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8000" rtlCol="0" anchor="ctr"/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ru-RU" sz="1400" dirty="0"/>
              <a:t>Предоставление застройщикам права осуществлять отдельные виды подготовительных работ до получения разрешения на строительство</a:t>
            </a:r>
            <a:endParaRPr lang="ru-RU" sz="1400" b="1" u="sng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Пятиугольник 13"/>
          <p:cNvSpPr/>
          <p:nvPr/>
        </p:nvSpPr>
        <p:spPr>
          <a:xfrm>
            <a:off x="447674" y="1100682"/>
            <a:ext cx="361950" cy="476499"/>
          </a:xfrm>
          <a:prstGeom prst="homePlate">
            <a:avLst/>
          </a:prstGeom>
          <a:gradFill>
            <a:gsLst>
              <a:gs pos="0">
                <a:srgbClr val="F6E3AC">
                  <a:lumMod val="60000"/>
                  <a:lumOff val="40000"/>
                </a:srgbClr>
              </a:gs>
              <a:gs pos="36000">
                <a:schemeClr val="accent4">
                  <a:lumMod val="15000"/>
                  <a:lumOff val="85000"/>
                </a:schemeClr>
              </a:gs>
              <a:gs pos="100000">
                <a:srgbClr val="FFF7E1">
                  <a:lumMod val="20000"/>
                  <a:lumOff val="80000"/>
                </a:srgbClr>
              </a:gs>
            </a:gsLst>
            <a:lin ang="5400000" scaled="0"/>
          </a:gradFill>
          <a:ln w="6350">
            <a:solidFill>
              <a:srgbClr val="3E89CE"/>
            </a:solidFill>
          </a:ln>
          <a:effectLst>
            <a:outerShdw blurRad="50800" dist="76200" dir="8100000" algn="tr" rotWithShape="0">
              <a:prstClr val="black">
                <a:alpha val="1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8000" rtlCol="0" anchor="ctr"/>
          <a:lstStyle/>
          <a:p>
            <a:pPr>
              <a:spcBef>
                <a:spcPts val="600"/>
              </a:spcBef>
            </a:pPr>
            <a:r>
              <a:rPr lang="ru-RU" sz="1400" dirty="0" smtClean="0">
                <a:solidFill>
                  <a:schemeClr val="dk1"/>
                </a:solidFill>
              </a:rPr>
              <a:t>1</a:t>
            </a:r>
            <a:endParaRPr lang="ru-RU" sz="1400" dirty="0">
              <a:solidFill>
                <a:schemeClr val="dk1"/>
              </a:solidFill>
            </a:endParaRPr>
          </a:p>
        </p:txBody>
      </p:sp>
      <p:sp>
        <p:nvSpPr>
          <p:cNvPr id="17" name="Пятиугольник 16"/>
          <p:cNvSpPr/>
          <p:nvPr/>
        </p:nvSpPr>
        <p:spPr>
          <a:xfrm>
            <a:off x="447674" y="1881137"/>
            <a:ext cx="361950" cy="476499"/>
          </a:xfrm>
          <a:prstGeom prst="homePlate">
            <a:avLst/>
          </a:prstGeom>
          <a:gradFill>
            <a:gsLst>
              <a:gs pos="0">
                <a:srgbClr val="F6E3AC">
                  <a:lumMod val="60000"/>
                  <a:lumOff val="40000"/>
                </a:srgbClr>
              </a:gs>
              <a:gs pos="36000">
                <a:schemeClr val="accent4">
                  <a:lumMod val="15000"/>
                  <a:lumOff val="85000"/>
                </a:schemeClr>
              </a:gs>
              <a:gs pos="100000">
                <a:srgbClr val="FFF7E1">
                  <a:lumMod val="20000"/>
                  <a:lumOff val="80000"/>
                </a:srgbClr>
              </a:gs>
            </a:gsLst>
            <a:lin ang="5400000" scaled="0"/>
          </a:gradFill>
          <a:ln w="6350">
            <a:solidFill>
              <a:srgbClr val="3E89CE"/>
            </a:solidFill>
          </a:ln>
          <a:effectLst>
            <a:outerShdw blurRad="50800" dist="76200" dir="8100000" algn="tr" rotWithShape="0">
              <a:prstClr val="black">
                <a:alpha val="1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8000" rtlCol="0" anchor="ctr"/>
          <a:lstStyle/>
          <a:p>
            <a:pPr>
              <a:spcBef>
                <a:spcPts val="600"/>
              </a:spcBef>
            </a:pPr>
            <a:r>
              <a:rPr lang="ru-RU" sz="1400" dirty="0" smtClean="0">
                <a:solidFill>
                  <a:schemeClr val="dk1"/>
                </a:solidFill>
              </a:rPr>
              <a:t>2</a:t>
            </a:r>
            <a:endParaRPr lang="ru-RU" sz="1400" dirty="0">
              <a:solidFill>
                <a:schemeClr val="dk1"/>
              </a:solidFill>
            </a:endParaRPr>
          </a:p>
        </p:txBody>
      </p:sp>
      <p:sp>
        <p:nvSpPr>
          <p:cNvPr id="18" name="Пятиугольник 17"/>
          <p:cNvSpPr/>
          <p:nvPr/>
        </p:nvSpPr>
        <p:spPr>
          <a:xfrm>
            <a:off x="447674" y="2661592"/>
            <a:ext cx="361950" cy="476499"/>
          </a:xfrm>
          <a:prstGeom prst="homePlate">
            <a:avLst/>
          </a:prstGeom>
          <a:gradFill>
            <a:gsLst>
              <a:gs pos="0">
                <a:srgbClr val="F6E3AC">
                  <a:lumMod val="60000"/>
                  <a:lumOff val="40000"/>
                </a:srgbClr>
              </a:gs>
              <a:gs pos="36000">
                <a:schemeClr val="accent4">
                  <a:lumMod val="15000"/>
                  <a:lumOff val="85000"/>
                </a:schemeClr>
              </a:gs>
              <a:gs pos="100000">
                <a:srgbClr val="FFF7E1">
                  <a:lumMod val="20000"/>
                  <a:lumOff val="80000"/>
                </a:srgbClr>
              </a:gs>
            </a:gsLst>
            <a:lin ang="5400000" scaled="0"/>
          </a:gradFill>
          <a:ln w="6350">
            <a:solidFill>
              <a:srgbClr val="3E89CE"/>
            </a:solidFill>
          </a:ln>
          <a:effectLst>
            <a:outerShdw blurRad="50800" dist="76200" dir="8100000" algn="tr" rotWithShape="0">
              <a:prstClr val="black">
                <a:alpha val="1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8000" rtlCol="0" anchor="ctr"/>
          <a:lstStyle/>
          <a:p>
            <a:pPr>
              <a:spcBef>
                <a:spcPts val="600"/>
              </a:spcBef>
            </a:pPr>
            <a:r>
              <a:rPr lang="ru-RU" sz="1400" dirty="0" smtClean="0">
                <a:solidFill>
                  <a:schemeClr val="dk1"/>
                </a:solidFill>
              </a:rPr>
              <a:t>3</a:t>
            </a:r>
            <a:endParaRPr lang="ru-RU" sz="1400" dirty="0">
              <a:solidFill>
                <a:schemeClr val="dk1"/>
              </a:solidFill>
            </a:endParaRPr>
          </a:p>
        </p:txBody>
      </p:sp>
      <p:sp>
        <p:nvSpPr>
          <p:cNvPr id="19" name="Пятиугольник 18"/>
          <p:cNvSpPr/>
          <p:nvPr/>
        </p:nvSpPr>
        <p:spPr>
          <a:xfrm>
            <a:off x="447674" y="3491261"/>
            <a:ext cx="361950" cy="476499"/>
          </a:xfrm>
          <a:prstGeom prst="homePlate">
            <a:avLst/>
          </a:prstGeom>
          <a:gradFill>
            <a:gsLst>
              <a:gs pos="0">
                <a:srgbClr val="F6E3AC">
                  <a:lumMod val="60000"/>
                  <a:lumOff val="40000"/>
                </a:srgbClr>
              </a:gs>
              <a:gs pos="36000">
                <a:schemeClr val="accent4">
                  <a:lumMod val="15000"/>
                  <a:lumOff val="85000"/>
                </a:schemeClr>
              </a:gs>
              <a:gs pos="100000">
                <a:srgbClr val="FFF7E1">
                  <a:lumMod val="20000"/>
                  <a:lumOff val="80000"/>
                </a:srgbClr>
              </a:gs>
            </a:gsLst>
            <a:lin ang="5400000" scaled="0"/>
          </a:gradFill>
          <a:ln w="6350">
            <a:solidFill>
              <a:srgbClr val="3E89CE"/>
            </a:solidFill>
          </a:ln>
          <a:effectLst>
            <a:outerShdw blurRad="50800" dist="76200" dir="8100000" algn="tr" rotWithShape="0">
              <a:prstClr val="black">
                <a:alpha val="1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8000" rtlCol="0" anchor="ctr"/>
          <a:lstStyle/>
          <a:p>
            <a:pPr>
              <a:spcBef>
                <a:spcPts val="600"/>
              </a:spcBef>
            </a:pPr>
            <a:r>
              <a:rPr lang="ru-RU" sz="1400" dirty="0" smtClean="0">
                <a:solidFill>
                  <a:schemeClr val="dk1"/>
                </a:solidFill>
              </a:rPr>
              <a:t>4</a:t>
            </a:r>
            <a:endParaRPr lang="ru-RU" sz="1400" dirty="0">
              <a:solidFill>
                <a:schemeClr val="dk1"/>
              </a:solidFill>
            </a:endParaRPr>
          </a:p>
        </p:txBody>
      </p:sp>
      <p:sp>
        <p:nvSpPr>
          <p:cNvPr id="20" name="Пятиугольник 19"/>
          <p:cNvSpPr/>
          <p:nvPr/>
        </p:nvSpPr>
        <p:spPr>
          <a:xfrm>
            <a:off x="447674" y="4219896"/>
            <a:ext cx="361950" cy="476499"/>
          </a:xfrm>
          <a:prstGeom prst="homePlate">
            <a:avLst/>
          </a:prstGeom>
          <a:gradFill>
            <a:gsLst>
              <a:gs pos="0">
                <a:srgbClr val="F6E3AC">
                  <a:lumMod val="60000"/>
                  <a:lumOff val="40000"/>
                </a:srgbClr>
              </a:gs>
              <a:gs pos="36000">
                <a:schemeClr val="accent4">
                  <a:lumMod val="15000"/>
                  <a:lumOff val="85000"/>
                </a:schemeClr>
              </a:gs>
              <a:gs pos="100000">
                <a:srgbClr val="FFF7E1">
                  <a:lumMod val="20000"/>
                  <a:lumOff val="80000"/>
                </a:srgbClr>
              </a:gs>
            </a:gsLst>
            <a:lin ang="5400000" scaled="0"/>
          </a:gradFill>
          <a:ln w="6350">
            <a:solidFill>
              <a:srgbClr val="3E89CE"/>
            </a:solidFill>
          </a:ln>
          <a:effectLst>
            <a:outerShdw blurRad="50800" dist="76200" dir="8100000" algn="tr" rotWithShape="0">
              <a:prstClr val="black">
                <a:alpha val="1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8000" rtlCol="0" anchor="ctr"/>
          <a:lstStyle/>
          <a:p>
            <a:pPr>
              <a:spcBef>
                <a:spcPts val="600"/>
              </a:spcBef>
            </a:pPr>
            <a:r>
              <a:rPr lang="ru-RU" sz="1400" dirty="0" smtClean="0">
                <a:solidFill>
                  <a:schemeClr val="dk1"/>
                </a:solidFill>
              </a:rPr>
              <a:t>5</a:t>
            </a:r>
            <a:endParaRPr lang="ru-RU" sz="1400" dirty="0">
              <a:solidFill>
                <a:schemeClr val="dk1"/>
              </a:solidFill>
            </a:endParaRPr>
          </a:p>
        </p:txBody>
      </p:sp>
      <p:sp>
        <p:nvSpPr>
          <p:cNvPr id="23" name="Пятиугольник 22"/>
          <p:cNvSpPr/>
          <p:nvPr/>
        </p:nvSpPr>
        <p:spPr>
          <a:xfrm>
            <a:off x="447674" y="4930022"/>
            <a:ext cx="361950" cy="476499"/>
          </a:xfrm>
          <a:prstGeom prst="homePlate">
            <a:avLst/>
          </a:prstGeom>
          <a:gradFill>
            <a:gsLst>
              <a:gs pos="0">
                <a:srgbClr val="F6E3AC">
                  <a:lumMod val="60000"/>
                  <a:lumOff val="40000"/>
                </a:srgbClr>
              </a:gs>
              <a:gs pos="36000">
                <a:schemeClr val="accent4">
                  <a:lumMod val="15000"/>
                  <a:lumOff val="85000"/>
                </a:schemeClr>
              </a:gs>
              <a:gs pos="100000">
                <a:srgbClr val="FFF7E1">
                  <a:lumMod val="20000"/>
                  <a:lumOff val="80000"/>
                </a:srgbClr>
              </a:gs>
            </a:gsLst>
            <a:lin ang="5400000" scaled="0"/>
          </a:gradFill>
          <a:ln w="6350">
            <a:solidFill>
              <a:srgbClr val="3E89CE"/>
            </a:solidFill>
          </a:ln>
          <a:effectLst>
            <a:outerShdw blurRad="50800" dist="76200" dir="8100000" algn="tr" rotWithShape="0">
              <a:prstClr val="black">
                <a:alpha val="1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8000" rtlCol="0" anchor="ctr"/>
          <a:lstStyle/>
          <a:p>
            <a:pPr>
              <a:spcBef>
                <a:spcPts val="600"/>
              </a:spcBef>
            </a:pPr>
            <a:r>
              <a:rPr lang="ru-RU" sz="1400" dirty="0" smtClean="0">
                <a:solidFill>
                  <a:schemeClr val="dk1"/>
                </a:solidFill>
              </a:rPr>
              <a:t>6</a:t>
            </a:r>
            <a:endParaRPr lang="ru-RU" sz="1400" dirty="0">
              <a:solidFill>
                <a:schemeClr val="dk1"/>
              </a:solidFill>
            </a:endParaRPr>
          </a:p>
        </p:txBody>
      </p:sp>
      <p:sp>
        <p:nvSpPr>
          <p:cNvPr id="24" name="Прямоугольник с двумя скругленными противолежащими углами 23"/>
          <p:cNvSpPr/>
          <p:nvPr/>
        </p:nvSpPr>
        <p:spPr>
          <a:xfrm>
            <a:off x="849614" y="5640728"/>
            <a:ext cx="10783581" cy="418249"/>
          </a:xfrm>
          <a:prstGeom prst="round2DiagRect">
            <a:avLst/>
          </a:prstGeom>
          <a:gradFill>
            <a:gsLst>
              <a:gs pos="0">
                <a:srgbClr val="F6E3AC">
                  <a:lumMod val="60000"/>
                  <a:lumOff val="40000"/>
                </a:srgbClr>
              </a:gs>
              <a:gs pos="36000">
                <a:schemeClr val="accent4">
                  <a:lumMod val="15000"/>
                  <a:lumOff val="85000"/>
                </a:schemeClr>
              </a:gs>
              <a:gs pos="100000">
                <a:srgbClr val="FFF7E1">
                  <a:lumMod val="20000"/>
                  <a:lumOff val="80000"/>
                </a:srgbClr>
              </a:gs>
            </a:gsLst>
            <a:lin ang="5400000" scaled="0"/>
          </a:gradFill>
          <a:ln w="6350">
            <a:solidFill>
              <a:srgbClr val="3E89CE"/>
            </a:solidFill>
          </a:ln>
          <a:effectLst>
            <a:outerShdw blurRad="50800" dist="76200" dir="8100000" algn="tr" rotWithShape="0">
              <a:prstClr val="black">
                <a:alpha val="1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8000" rtlCol="0" anchor="ctr"/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ru-RU" sz="1400" dirty="0" smtClean="0"/>
              <a:t>Проведение анализа, требующихся в настоящее время от застройщика согласований проектной документации, не предусмотренных Градостроительным кодексом РФ, и  отмена таких согласований</a:t>
            </a:r>
            <a:endParaRPr lang="ru-RU" sz="1400" dirty="0"/>
          </a:p>
        </p:txBody>
      </p:sp>
      <p:sp>
        <p:nvSpPr>
          <p:cNvPr id="25" name="Пятиугольник 24"/>
          <p:cNvSpPr/>
          <p:nvPr/>
        </p:nvSpPr>
        <p:spPr>
          <a:xfrm>
            <a:off x="447674" y="5611602"/>
            <a:ext cx="361950" cy="476499"/>
          </a:xfrm>
          <a:prstGeom prst="homePlate">
            <a:avLst/>
          </a:prstGeom>
          <a:gradFill>
            <a:gsLst>
              <a:gs pos="0">
                <a:srgbClr val="F6E3AC">
                  <a:lumMod val="60000"/>
                  <a:lumOff val="40000"/>
                </a:srgbClr>
              </a:gs>
              <a:gs pos="36000">
                <a:schemeClr val="accent4">
                  <a:lumMod val="15000"/>
                  <a:lumOff val="85000"/>
                </a:schemeClr>
              </a:gs>
              <a:gs pos="100000">
                <a:srgbClr val="FFF7E1">
                  <a:lumMod val="20000"/>
                  <a:lumOff val="80000"/>
                </a:srgbClr>
              </a:gs>
            </a:gsLst>
            <a:lin ang="5400000" scaled="0"/>
          </a:gradFill>
          <a:ln w="6350">
            <a:solidFill>
              <a:srgbClr val="3E89CE"/>
            </a:solidFill>
          </a:ln>
          <a:effectLst>
            <a:outerShdw blurRad="50800" dist="76200" dir="8100000" algn="tr" rotWithShape="0">
              <a:prstClr val="black">
                <a:alpha val="1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08000" rtlCol="0" anchor="ctr"/>
          <a:lstStyle/>
          <a:p>
            <a:pPr>
              <a:spcBef>
                <a:spcPts val="600"/>
              </a:spcBef>
            </a:pPr>
            <a:r>
              <a:rPr lang="ru-RU" sz="1400" dirty="0" smtClean="0">
                <a:solidFill>
                  <a:schemeClr val="dk1"/>
                </a:solidFill>
              </a:rPr>
              <a:t>7</a:t>
            </a:r>
            <a:endParaRPr lang="ru-RU" sz="1400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207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8356</TotalTime>
  <Words>972</Words>
  <Application>Microsoft Office PowerPoint</Application>
  <PresentationFormat>Широкоэкранный</PresentationFormat>
  <Paragraphs>151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20" baseType="lpstr">
      <vt:lpstr>Gungsuh</vt:lpstr>
      <vt:lpstr>Arial</vt:lpstr>
      <vt:lpstr>Arial Narrow</vt:lpstr>
      <vt:lpstr>Calibri</vt:lpstr>
      <vt:lpstr>Calibri Light</vt:lpstr>
      <vt:lpstr>David</vt:lpstr>
      <vt:lpstr>Sylfaen</vt:lpstr>
      <vt:lpstr>Times New Roman</vt:lpstr>
      <vt:lpstr>Wingdings</vt:lpstr>
      <vt:lpstr>Тема Office</vt:lpstr>
      <vt:lpstr>Презентация PowerPoint</vt:lpstr>
      <vt:lpstr>Основные системные проблемы в сфере строительства, создающие необоснованные  административные барьеры</vt:lpstr>
      <vt:lpstr>Презентация PowerPoint</vt:lpstr>
      <vt:lpstr>Исчерпывающие перечни процедур в сферах строительства</vt:lpstr>
      <vt:lpstr>Контроль за исполнением Исчерпывающего перечня</vt:lpstr>
      <vt:lpstr>Типовые нарушения в рамках Исчерпывающего перечня</vt:lpstr>
      <vt:lpstr>Оказание государственных услуг в сфере строительства в электронном виде</vt:lpstr>
      <vt:lpstr>Государственная экспертиза проектной документации и результатов инженерных изысканий ФАУ «Главгосэкспертиза России»</vt:lpstr>
      <vt:lpstr>Задачи Министерства строительства и жилищно-коммунального хозяйства Российской Федерации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Предложения по исключению процедур</dc:title>
  <dc:creator>Иванков Артем Михайлович</dc:creator>
  <cp:lastModifiedBy>Платонов Вячеслав Вячеславович</cp:lastModifiedBy>
  <cp:revision>636</cp:revision>
  <cp:lastPrinted>2015-06-04T06:33:15Z</cp:lastPrinted>
  <dcterms:created xsi:type="dcterms:W3CDTF">2014-11-20T12:09:34Z</dcterms:created>
  <dcterms:modified xsi:type="dcterms:W3CDTF">2015-06-04T10:46:29Z</dcterms:modified>
</cp:coreProperties>
</file>