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1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2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4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  <p:sldMasterId id="2147483733" r:id="rId3"/>
    <p:sldMasterId id="2147483745" r:id="rId4"/>
    <p:sldMasterId id="2147483757" r:id="rId5"/>
  </p:sldMasterIdLst>
  <p:notesMasterIdLst>
    <p:notesMasterId r:id="rId53"/>
  </p:notesMasterIdLst>
  <p:handoutMasterIdLst>
    <p:handoutMasterId r:id="rId54"/>
  </p:handoutMasterIdLst>
  <p:sldIdLst>
    <p:sldId id="256" r:id="rId6"/>
    <p:sldId id="298" r:id="rId7"/>
    <p:sldId id="257" r:id="rId8"/>
    <p:sldId id="258" r:id="rId9"/>
    <p:sldId id="259" r:id="rId10"/>
    <p:sldId id="260" r:id="rId11"/>
    <p:sldId id="329" r:id="rId12"/>
    <p:sldId id="324" r:id="rId13"/>
    <p:sldId id="325" r:id="rId14"/>
    <p:sldId id="326" r:id="rId15"/>
    <p:sldId id="327" r:id="rId16"/>
    <p:sldId id="328" r:id="rId17"/>
    <p:sldId id="330" r:id="rId18"/>
    <p:sldId id="268" r:id="rId19"/>
    <p:sldId id="269" r:id="rId20"/>
    <p:sldId id="270" r:id="rId21"/>
    <p:sldId id="271" r:id="rId22"/>
    <p:sldId id="315" r:id="rId23"/>
    <p:sldId id="316" r:id="rId24"/>
    <p:sldId id="275" r:id="rId25"/>
    <p:sldId id="293" r:id="rId26"/>
    <p:sldId id="264" r:id="rId27"/>
    <p:sldId id="274" r:id="rId28"/>
    <p:sldId id="286" r:id="rId29"/>
    <p:sldId id="294" r:id="rId30"/>
    <p:sldId id="322" r:id="rId31"/>
    <p:sldId id="301" r:id="rId32"/>
    <p:sldId id="302" r:id="rId33"/>
    <p:sldId id="338" r:id="rId34"/>
    <p:sldId id="335" r:id="rId35"/>
    <p:sldId id="339" r:id="rId36"/>
    <p:sldId id="340" r:id="rId37"/>
    <p:sldId id="336" r:id="rId38"/>
    <p:sldId id="331" r:id="rId39"/>
    <p:sldId id="267" r:id="rId40"/>
    <p:sldId id="288" r:id="rId41"/>
    <p:sldId id="289" r:id="rId42"/>
    <p:sldId id="290" r:id="rId43"/>
    <p:sldId id="291" r:id="rId44"/>
    <p:sldId id="317" r:id="rId45"/>
    <p:sldId id="332" r:id="rId46"/>
    <p:sldId id="312" r:id="rId47"/>
    <p:sldId id="321" r:id="rId48"/>
    <p:sldId id="319" r:id="rId49"/>
    <p:sldId id="333" r:id="rId50"/>
    <p:sldId id="295" r:id="rId51"/>
    <p:sldId id="285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80" d="100"/>
          <a:sy n="80" d="100"/>
        </p:scale>
        <p:origin x="-121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Частота, 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Лист1!$A$4:$A$6</c:f>
              <c:strCache>
                <c:ptCount val="3"/>
                <c:pt idx="0">
                  <c:v>метод регулирования предельной цены</c:v>
                </c:pt>
                <c:pt idx="1">
                  <c:v>регулирование на основе издержек</c:v>
                </c:pt>
                <c:pt idx="2">
                  <c:v>Смешанный метод</c:v>
                </c:pt>
              </c:strCache>
            </c:strRef>
          </c:cat>
          <c:val>
            <c:numRef>
              <c:f>Лист1!$B$4:$B$6</c:f>
              <c:numCache>
                <c:formatCode>General</c:formatCode>
                <c:ptCount val="3"/>
                <c:pt idx="0">
                  <c:v>56</c:v>
                </c:pt>
                <c:pt idx="1">
                  <c:v>20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798528"/>
        <c:axId val="179143808"/>
      </c:barChart>
      <c:catAx>
        <c:axId val="241798528"/>
        <c:scaling>
          <c:orientation val="minMax"/>
        </c:scaling>
        <c:delete val="0"/>
        <c:axPos val="b"/>
        <c:majorTickMark val="out"/>
        <c:minorTickMark val="none"/>
        <c:tickLblPos val="nextTo"/>
        <c:crossAx val="179143808"/>
        <c:crosses val="autoZero"/>
        <c:auto val="1"/>
        <c:lblAlgn val="ctr"/>
        <c:lblOffset val="100"/>
        <c:noMultiLvlLbl val="0"/>
      </c:catAx>
      <c:valAx>
        <c:axId val="179143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41798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Лист1!$A$11</c:f>
              <c:strCache>
                <c:ptCount val="1"/>
                <c:pt idx="0">
                  <c:v>Ценовая граница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Лист1!$B$10:$D$10</c:f>
              <c:strCache>
                <c:ptCount val="3"/>
                <c:pt idx="0">
                  <c:v>Правительство и оператор</c:v>
                </c:pt>
                <c:pt idx="1">
                  <c:v>Правительство</c:v>
                </c:pt>
                <c:pt idx="2">
                  <c:v>Оператор</c:v>
                </c:pt>
              </c:strCache>
            </c:strRef>
          </c:cat>
          <c:val>
            <c:numRef>
              <c:f>Лист1!$B$11:$D$11</c:f>
              <c:numCache>
                <c:formatCode>General</c:formatCode>
                <c:ptCount val="3"/>
                <c:pt idx="0">
                  <c:v>11</c:v>
                </c:pt>
                <c:pt idx="1">
                  <c:v>6</c:v>
                </c:pt>
                <c:pt idx="2">
                  <c:v>83</c:v>
                </c:pt>
              </c:numCache>
            </c:numRef>
          </c:val>
        </c:ser>
        <c:ser>
          <c:idx val="1"/>
          <c:order val="1"/>
          <c:tx>
            <c:strRef>
              <c:f>Лист1!$A$12</c:f>
              <c:strCache>
                <c:ptCount val="1"/>
                <c:pt idx="0">
                  <c:v>Прибыльность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Лист1!$B$10:$D$10</c:f>
              <c:strCache>
                <c:ptCount val="3"/>
                <c:pt idx="0">
                  <c:v>Правительство и оператор</c:v>
                </c:pt>
                <c:pt idx="1">
                  <c:v>Правительство</c:v>
                </c:pt>
                <c:pt idx="2">
                  <c:v>Оператор</c:v>
                </c:pt>
              </c:strCache>
            </c:strRef>
          </c:cat>
          <c:val>
            <c:numRef>
              <c:f>Лист1!$B$12:$D$12</c:f>
              <c:numCache>
                <c:formatCode>General</c:formatCode>
                <c:ptCount val="3"/>
                <c:pt idx="0">
                  <c:v>39</c:v>
                </c:pt>
                <c:pt idx="1">
                  <c:v>34</c:v>
                </c:pt>
                <c:pt idx="2">
                  <c:v>26</c:v>
                </c:pt>
              </c:numCache>
            </c:numRef>
          </c:val>
        </c:ser>
        <c:ser>
          <c:idx val="2"/>
          <c:order val="2"/>
          <c:tx>
            <c:strRef>
              <c:f>Лист1!$A$13</c:f>
              <c:strCache>
                <c:ptCount val="1"/>
                <c:pt idx="0">
                  <c:v>Смешанный метод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Лист1!$B$10:$D$10</c:f>
              <c:strCache>
                <c:ptCount val="3"/>
                <c:pt idx="0">
                  <c:v>Правительство и оператор</c:v>
                </c:pt>
                <c:pt idx="1">
                  <c:v>Правительство</c:v>
                </c:pt>
                <c:pt idx="2">
                  <c:v>Оператор</c:v>
                </c:pt>
              </c:strCache>
            </c:strRef>
          </c:cat>
          <c:val>
            <c:numRef>
              <c:f>Лист1!$B$13:$D$13</c:f>
              <c:numCache>
                <c:formatCode>General</c:formatCode>
                <c:ptCount val="3"/>
                <c:pt idx="0">
                  <c:v>30</c:v>
                </c:pt>
                <c:pt idx="1">
                  <c:v>26</c:v>
                </c:pt>
                <c:pt idx="2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435712"/>
        <c:axId val="238441600"/>
      </c:barChart>
      <c:catAx>
        <c:axId val="238435712"/>
        <c:scaling>
          <c:orientation val="minMax"/>
        </c:scaling>
        <c:delete val="0"/>
        <c:axPos val="b"/>
        <c:majorTickMark val="out"/>
        <c:minorTickMark val="none"/>
        <c:tickLblPos val="nextTo"/>
        <c:crossAx val="238441600"/>
        <c:crosses val="autoZero"/>
        <c:auto val="1"/>
        <c:lblAlgn val="ctr"/>
        <c:lblOffset val="100"/>
        <c:noMultiLvlLbl val="0"/>
      </c:catAx>
      <c:valAx>
        <c:axId val="238441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38435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image" Target="../media/image5.gif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image" Target="../media/image5.g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A63D6-17CA-4364-BE50-0DA40B2204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132B95-5342-4307-9C37-52B6442A7FC7}">
      <dgm:prSet/>
      <dgm:spPr/>
      <dgm:t>
        <a:bodyPr/>
        <a:lstStyle/>
        <a:p>
          <a:pPr rtl="0"/>
          <a:r>
            <a:rPr lang="ru-RU" dirty="0" smtClean="0"/>
            <a:t>Общие принципы тарифного регулирования</a:t>
          </a:r>
          <a:endParaRPr lang="ru-RU" dirty="0"/>
        </a:p>
      </dgm:t>
    </dgm:pt>
    <dgm:pt modelId="{6401CEF5-A3F9-45BC-A6FD-62E5AA85D7D7}" type="parTrans" cxnId="{CBEA8A06-A20E-44FF-96BC-DBFCA9C08B1E}">
      <dgm:prSet/>
      <dgm:spPr/>
      <dgm:t>
        <a:bodyPr/>
        <a:lstStyle/>
        <a:p>
          <a:endParaRPr lang="ru-RU"/>
        </a:p>
      </dgm:t>
    </dgm:pt>
    <dgm:pt modelId="{F7EEF320-B02C-48C8-A5A2-9FDABBBF9F84}" type="sibTrans" cxnId="{CBEA8A06-A20E-44FF-96BC-DBFCA9C08B1E}">
      <dgm:prSet/>
      <dgm:spPr/>
      <dgm:t>
        <a:bodyPr/>
        <a:lstStyle/>
        <a:p>
          <a:endParaRPr lang="ru-RU" dirty="0"/>
        </a:p>
      </dgm:t>
    </dgm:pt>
    <dgm:pt modelId="{0C0F9B48-3013-4E39-B655-0A9538F8E370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Организационные модели в сфере водоснабжения и водоотведения</a:t>
          </a:r>
          <a:endParaRPr lang="ru-RU" dirty="0"/>
        </a:p>
      </dgm:t>
    </dgm:pt>
    <dgm:pt modelId="{6C5F12BB-A193-4AD9-BA2C-5A12C6390CE6}" type="parTrans" cxnId="{F8300878-D342-474D-A9DA-FFE59252B2A3}">
      <dgm:prSet/>
      <dgm:spPr/>
      <dgm:t>
        <a:bodyPr/>
        <a:lstStyle/>
        <a:p>
          <a:endParaRPr lang="ru-RU"/>
        </a:p>
      </dgm:t>
    </dgm:pt>
    <dgm:pt modelId="{6E4928FC-B7CD-4DF1-9FF9-9FE976EEAA6A}" type="sibTrans" cxnId="{F8300878-D342-474D-A9DA-FFE59252B2A3}">
      <dgm:prSet/>
      <dgm:spPr/>
      <dgm:t>
        <a:bodyPr/>
        <a:lstStyle/>
        <a:p>
          <a:endParaRPr lang="ru-RU"/>
        </a:p>
      </dgm:t>
    </dgm:pt>
    <dgm:pt modelId="{D1BAE729-5C95-4146-A0DA-EF46EC6B8662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Методы тарифного регулирования</a:t>
          </a:r>
          <a:endParaRPr lang="ru-RU" dirty="0"/>
        </a:p>
      </dgm:t>
    </dgm:pt>
    <dgm:pt modelId="{3C10AFE1-D785-4A37-AD67-55F76CFAF028}" type="parTrans" cxnId="{0410B04C-D8B4-4237-9FBE-ABB08BC9C6E4}">
      <dgm:prSet/>
      <dgm:spPr/>
      <dgm:t>
        <a:bodyPr/>
        <a:lstStyle/>
        <a:p>
          <a:endParaRPr lang="ru-RU"/>
        </a:p>
      </dgm:t>
    </dgm:pt>
    <dgm:pt modelId="{9FA11B34-190C-448F-A44B-2590031FDE1D}" type="sibTrans" cxnId="{0410B04C-D8B4-4237-9FBE-ABB08BC9C6E4}">
      <dgm:prSet/>
      <dgm:spPr/>
      <dgm:t>
        <a:bodyPr/>
        <a:lstStyle/>
        <a:p>
          <a:endParaRPr lang="ru-RU"/>
        </a:p>
      </dgm:t>
    </dgm:pt>
    <dgm:pt modelId="{FA8CB27E-C527-4965-A06C-E30012D0A6E6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ГЧП и тарифное регулирование</a:t>
          </a:r>
          <a:endParaRPr lang="ru-RU" dirty="0"/>
        </a:p>
      </dgm:t>
    </dgm:pt>
    <dgm:pt modelId="{C37F9DE7-6086-455F-ACA0-7D15E446954D}" type="parTrans" cxnId="{8B81B4DF-F461-46E7-8AEF-53C4693C05E8}">
      <dgm:prSet/>
      <dgm:spPr/>
      <dgm:t>
        <a:bodyPr/>
        <a:lstStyle/>
        <a:p>
          <a:endParaRPr lang="ru-RU"/>
        </a:p>
      </dgm:t>
    </dgm:pt>
    <dgm:pt modelId="{3F47A679-3C38-4516-8D39-08CAE0926B98}" type="sibTrans" cxnId="{8B81B4DF-F461-46E7-8AEF-53C4693C05E8}">
      <dgm:prSet/>
      <dgm:spPr/>
      <dgm:t>
        <a:bodyPr/>
        <a:lstStyle/>
        <a:p>
          <a:endParaRPr lang="ru-RU"/>
        </a:p>
      </dgm:t>
    </dgm:pt>
    <dgm:pt modelId="{2068B996-E089-4283-8F9B-E93DE1DEF919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Факторы, влияющие на выбор оптимальной модели тарифного регулирования</a:t>
          </a:r>
          <a:endParaRPr lang="ru-RU" dirty="0"/>
        </a:p>
      </dgm:t>
    </dgm:pt>
    <dgm:pt modelId="{7A482688-9569-4261-A59A-6997B6E7AA29}" type="parTrans" cxnId="{882DF279-DA80-4AB1-9EEB-27D88525A9E4}">
      <dgm:prSet/>
      <dgm:spPr/>
      <dgm:t>
        <a:bodyPr/>
        <a:lstStyle/>
        <a:p>
          <a:endParaRPr lang="ru-RU"/>
        </a:p>
      </dgm:t>
    </dgm:pt>
    <dgm:pt modelId="{2C3BF5BA-F227-4C87-9B1E-6441E095D19B}" type="sibTrans" cxnId="{882DF279-DA80-4AB1-9EEB-27D88525A9E4}">
      <dgm:prSet/>
      <dgm:spPr/>
      <dgm:t>
        <a:bodyPr/>
        <a:lstStyle/>
        <a:p>
          <a:endParaRPr lang="ru-RU"/>
        </a:p>
      </dgm:t>
    </dgm:pt>
    <dgm:pt modelId="{5711C6BC-DF44-4DFA-B510-5DFB1DC9B7B8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Регуляторный договор</a:t>
          </a:r>
          <a:endParaRPr lang="ru-RU" dirty="0"/>
        </a:p>
      </dgm:t>
    </dgm:pt>
    <dgm:pt modelId="{FD9D1EEF-AEC0-4A08-88E2-0A2FD5B386FC}" type="parTrans" cxnId="{C4023E81-5D9C-4C46-97E2-D106725D4851}">
      <dgm:prSet/>
      <dgm:spPr/>
      <dgm:t>
        <a:bodyPr/>
        <a:lstStyle/>
        <a:p>
          <a:endParaRPr lang="ru-RU"/>
        </a:p>
      </dgm:t>
    </dgm:pt>
    <dgm:pt modelId="{68AFF3D9-A932-4AE2-995A-35ECBD7E5B6A}" type="sibTrans" cxnId="{C4023E81-5D9C-4C46-97E2-D106725D4851}">
      <dgm:prSet/>
      <dgm:spPr/>
      <dgm:t>
        <a:bodyPr/>
        <a:lstStyle/>
        <a:p>
          <a:endParaRPr lang="ru-RU"/>
        </a:p>
      </dgm:t>
    </dgm:pt>
    <dgm:pt modelId="{0DAB8BE0-408A-4E13-8399-727C9DAE0CEC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Методы финансирования развития инфраструктуры</a:t>
          </a:r>
          <a:endParaRPr lang="ru-RU" dirty="0"/>
        </a:p>
      </dgm:t>
    </dgm:pt>
    <dgm:pt modelId="{61A98661-56C8-4FE5-86FE-23A832D644E6}" type="parTrans" cxnId="{C814F01D-2E76-4665-889D-25D9455DC2A9}">
      <dgm:prSet/>
      <dgm:spPr/>
      <dgm:t>
        <a:bodyPr/>
        <a:lstStyle/>
        <a:p>
          <a:endParaRPr lang="ru-RU"/>
        </a:p>
      </dgm:t>
    </dgm:pt>
    <dgm:pt modelId="{3BF6FE6C-7A8C-4B44-8451-C2225D2EFA1A}" type="sibTrans" cxnId="{C814F01D-2E76-4665-889D-25D9455DC2A9}">
      <dgm:prSet/>
      <dgm:spPr/>
      <dgm:t>
        <a:bodyPr/>
        <a:lstStyle/>
        <a:p>
          <a:endParaRPr lang="ru-RU"/>
        </a:p>
      </dgm:t>
    </dgm:pt>
    <dgm:pt modelId="{C9217045-EA83-4348-92B2-558FE9087542}" type="pres">
      <dgm:prSet presAssocID="{1C1A63D6-17CA-4364-BE50-0DA40B2204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431E18-1DA1-4D81-9EA2-B69104DF0298}" type="pres">
      <dgm:prSet presAssocID="{1C1A63D6-17CA-4364-BE50-0DA40B220404}" presName="Name1" presStyleCnt="0"/>
      <dgm:spPr/>
    </dgm:pt>
    <dgm:pt modelId="{925B737F-E8EE-499B-BC01-B9FA62B5055A}" type="pres">
      <dgm:prSet presAssocID="{1C1A63D6-17CA-4364-BE50-0DA40B220404}" presName="cycle" presStyleCnt="0"/>
      <dgm:spPr/>
    </dgm:pt>
    <dgm:pt modelId="{9DDA21B2-480E-4371-B03D-014654933CA4}" type="pres">
      <dgm:prSet presAssocID="{1C1A63D6-17CA-4364-BE50-0DA40B220404}" presName="srcNode" presStyleLbl="node1" presStyleIdx="0" presStyleCnt="7"/>
      <dgm:spPr/>
    </dgm:pt>
    <dgm:pt modelId="{FCFD0C54-A331-4C5D-97BC-B34C7D359D20}" type="pres">
      <dgm:prSet presAssocID="{1C1A63D6-17CA-4364-BE50-0DA40B220404}" presName="conn" presStyleLbl="parChTrans1D2" presStyleIdx="0" presStyleCnt="1"/>
      <dgm:spPr/>
      <dgm:t>
        <a:bodyPr/>
        <a:lstStyle/>
        <a:p>
          <a:endParaRPr lang="ru-RU"/>
        </a:p>
      </dgm:t>
    </dgm:pt>
    <dgm:pt modelId="{CF179324-9A18-412E-AC64-63392DE6CFAD}" type="pres">
      <dgm:prSet presAssocID="{1C1A63D6-17CA-4364-BE50-0DA40B220404}" presName="extraNode" presStyleLbl="node1" presStyleIdx="0" presStyleCnt="7"/>
      <dgm:spPr/>
    </dgm:pt>
    <dgm:pt modelId="{71BC3CDE-E2C0-4331-8620-2D1F00C85A0A}" type="pres">
      <dgm:prSet presAssocID="{1C1A63D6-17CA-4364-BE50-0DA40B220404}" presName="dstNode" presStyleLbl="node1" presStyleIdx="0" presStyleCnt="7"/>
      <dgm:spPr/>
    </dgm:pt>
    <dgm:pt modelId="{6DF3C0B2-197B-4D08-B471-912ED1A12008}" type="pres">
      <dgm:prSet presAssocID="{CA132B95-5342-4307-9C37-52B6442A7FC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0FBA2-6675-45DB-98A9-A98E9ABD18FC}" type="pres">
      <dgm:prSet presAssocID="{CA132B95-5342-4307-9C37-52B6442A7FC7}" presName="accent_1" presStyleCnt="0"/>
      <dgm:spPr/>
    </dgm:pt>
    <dgm:pt modelId="{62353BCB-5334-4CF3-91F5-EB73992947AF}" type="pres">
      <dgm:prSet presAssocID="{CA132B95-5342-4307-9C37-52B6442A7FC7}" presName="accentRepeatNode" presStyleLbl="solidFgAcc1" presStyleIdx="0" presStyleCnt="7"/>
      <dgm:spPr/>
    </dgm:pt>
    <dgm:pt modelId="{75695FE8-CAA8-4226-B4DB-85C35DA9237D}" type="pres">
      <dgm:prSet presAssocID="{0C0F9B48-3013-4E39-B655-0A9538F8E37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0C0CA-571A-4486-8701-8FAD788B694F}" type="pres">
      <dgm:prSet presAssocID="{0C0F9B48-3013-4E39-B655-0A9538F8E370}" presName="accent_2" presStyleCnt="0"/>
      <dgm:spPr/>
    </dgm:pt>
    <dgm:pt modelId="{43C1CE71-634F-4836-A711-07AC8A41312C}" type="pres">
      <dgm:prSet presAssocID="{0C0F9B48-3013-4E39-B655-0A9538F8E370}" presName="accentRepeatNode" presStyleLbl="solidFgAcc1" presStyleIdx="1" presStyleCnt="7"/>
      <dgm:spPr/>
    </dgm:pt>
    <dgm:pt modelId="{CB613CA0-6B12-4752-A7F9-8553097D8794}" type="pres">
      <dgm:prSet presAssocID="{D1BAE729-5C95-4146-A0DA-EF46EC6B866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FD791-87D8-4DE0-9B9F-C33BBE64EA11}" type="pres">
      <dgm:prSet presAssocID="{D1BAE729-5C95-4146-A0DA-EF46EC6B8662}" presName="accent_3" presStyleCnt="0"/>
      <dgm:spPr/>
    </dgm:pt>
    <dgm:pt modelId="{56B6D3AE-DD95-4D7F-89A1-7FB9FCCAEEC1}" type="pres">
      <dgm:prSet presAssocID="{D1BAE729-5C95-4146-A0DA-EF46EC6B8662}" presName="accentRepeatNode" presStyleLbl="solidFgAcc1" presStyleIdx="2" presStyleCnt="7"/>
      <dgm:spPr/>
    </dgm:pt>
    <dgm:pt modelId="{831C1F0C-8F45-4845-9A47-4E42DED5CEC6}" type="pres">
      <dgm:prSet presAssocID="{0DAB8BE0-408A-4E13-8399-727C9DAE0CE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94EF2-E0EF-453E-8A39-13CB17E67613}" type="pres">
      <dgm:prSet presAssocID="{0DAB8BE0-408A-4E13-8399-727C9DAE0CEC}" presName="accent_4" presStyleCnt="0"/>
      <dgm:spPr/>
    </dgm:pt>
    <dgm:pt modelId="{7DA9E968-BB77-497E-B146-FCA4DA662D59}" type="pres">
      <dgm:prSet presAssocID="{0DAB8BE0-408A-4E13-8399-727C9DAE0CEC}" presName="accentRepeatNode" presStyleLbl="solidFgAcc1" presStyleIdx="3" presStyleCnt="7"/>
      <dgm:spPr/>
    </dgm:pt>
    <dgm:pt modelId="{126862E9-52B0-4D3F-AD7E-4F46E813C3AA}" type="pres">
      <dgm:prSet presAssocID="{FA8CB27E-C527-4965-A06C-E30012D0A6E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A42EB-6594-4806-89C5-D1D664324D75}" type="pres">
      <dgm:prSet presAssocID="{FA8CB27E-C527-4965-A06C-E30012D0A6E6}" presName="accent_5" presStyleCnt="0"/>
      <dgm:spPr/>
    </dgm:pt>
    <dgm:pt modelId="{1804C48D-0CEE-44D2-AF5F-29E677A474B8}" type="pres">
      <dgm:prSet presAssocID="{FA8CB27E-C527-4965-A06C-E30012D0A6E6}" presName="accentRepeatNode" presStyleLbl="solidFgAcc1" presStyleIdx="4" presStyleCnt="7"/>
      <dgm:spPr/>
    </dgm:pt>
    <dgm:pt modelId="{1A48A63B-2310-439A-8BFB-EE2D047E3A29}" type="pres">
      <dgm:prSet presAssocID="{5711C6BC-DF44-4DFA-B510-5DFB1DC9B7B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5E449-170E-4C5F-B3EC-6FD326303333}" type="pres">
      <dgm:prSet presAssocID="{5711C6BC-DF44-4DFA-B510-5DFB1DC9B7B8}" presName="accent_6" presStyleCnt="0"/>
      <dgm:spPr/>
    </dgm:pt>
    <dgm:pt modelId="{16A9DB7D-1337-4CC0-A500-9C2F91F279A6}" type="pres">
      <dgm:prSet presAssocID="{5711C6BC-DF44-4DFA-B510-5DFB1DC9B7B8}" presName="accentRepeatNode" presStyleLbl="solidFgAcc1" presStyleIdx="5" presStyleCnt="7"/>
      <dgm:spPr/>
    </dgm:pt>
    <dgm:pt modelId="{86DC6D51-BD79-43E7-BF4B-A3802C63A70C}" type="pres">
      <dgm:prSet presAssocID="{2068B996-E089-4283-8F9B-E93DE1DEF91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6203C-6F76-4073-A343-0E51E2049BF9}" type="pres">
      <dgm:prSet presAssocID="{2068B996-E089-4283-8F9B-E93DE1DEF919}" presName="accent_7" presStyleCnt="0"/>
      <dgm:spPr/>
    </dgm:pt>
    <dgm:pt modelId="{6486FF61-ACCD-4AA9-B358-2ABD1321E711}" type="pres">
      <dgm:prSet presAssocID="{2068B996-E089-4283-8F9B-E93DE1DEF919}" presName="accentRepeatNode" presStyleLbl="solidFgAcc1" presStyleIdx="6" presStyleCnt="7"/>
      <dgm:spPr/>
    </dgm:pt>
  </dgm:ptLst>
  <dgm:cxnLst>
    <dgm:cxn modelId="{C87D4CE0-A350-41DD-9CF0-42EBDEF3C0B1}" type="presOf" srcId="{2068B996-E089-4283-8F9B-E93DE1DEF919}" destId="{86DC6D51-BD79-43E7-BF4B-A3802C63A70C}" srcOrd="0" destOrd="0" presId="urn:microsoft.com/office/officeart/2008/layout/VerticalCurvedList"/>
    <dgm:cxn modelId="{2F75EEDB-BAEC-4D32-B084-F655B56344BC}" type="presOf" srcId="{D1BAE729-5C95-4146-A0DA-EF46EC6B8662}" destId="{CB613CA0-6B12-4752-A7F9-8553097D8794}" srcOrd="0" destOrd="0" presId="urn:microsoft.com/office/officeart/2008/layout/VerticalCurvedList"/>
    <dgm:cxn modelId="{C814F01D-2E76-4665-889D-25D9455DC2A9}" srcId="{1C1A63D6-17CA-4364-BE50-0DA40B220404}" destId="{0DAB8BE0-408A-4E13-8399-727C9DAE0CEC}" srcOrd="3" destOrd="0" parTransId="{61A98661-56C8-4FE5-86FE-23A832D644E6}" sibTransId="{3BF6FE6C-7A8C-4B44-8451-C2225D2EFA1A}"/>
    <dgm:cxn modelId="{DDF742BE-67A9-46DA-93FC-CF0715FEC478}" type="presOf" srcId="{CA132B95-5342-4307-9C37-52B6442A7FC7}" destId="{6DF3C0B2-197B-4D08-B471-912ED1A12008}" srcOrd="0" destOrd="0" presId="urn:microsoft.com/office/officeart/2008/layout/VerticalCurvedList"/>
    <dgm:cxn modelId="{0A0B1531-7385-4FFC-94D9-BA08CB108ABC}" type="presOf" srcId="{FA8CB27E-C527-4965-A06C-E30012D0A6E6}" destId="{126862E9-52B0-4D3F-AD7E-4F46E813C3AA}" srcOrd="0" destOrd="0" presId="urn:microsoft.com/office/officeart/2008/layout/VerticalCurvedList"/>
    <dgm:cxn modelId="{0410B04C-D8B4-4237-9FBE-ABB08BC9C6E4}" srcId="{1C1A63D6-17CA-4364-BE50-0DA40B220404}" destId="{D1BAE729-5C95-4146-A0DA-EF46EC6B8662}" srcOrd="2" destOrd="0" parTransId="{3C10AFE1-D785-4A37-AD67-55F76CFAF028}" sibTransId="{9FA11B34-190C-448F-A44B-2590031FDE1D}"/>
    <dgm:cxn modelId="{882DF279-DA80-4AB1-9EEB-27D88525A9E4}" srcId="{1C1A63D6-17CA-4364-BE50-0DA40B220404}" destId="{2068B996-E089-4283-8F9B-E93DE1DEF919}" srcOrd="6" destOrd="0" parTransId="{7A482688-9569-4261-A59A-6997B6E7AA29}" sibTransId="{2C3BF5BA-F227-4C87-9B1E-6441E095D19B}"/>
    <dgm:cxn modelId="{4372E683-704C-492A-A0D7-5D1D3FF9E358}" type="presOf" srcId="{5711C6BC-DF44-4DFA-B510-5DFB1DC9B7B8}" destId="{1A48A63B-2310-439A-8BFB-EE2D047E3A29}" srcOrd="0" destOrd="0" presId="urn:microsoft.com/office/officeart/2008/layout/VerticalCurvedList"/>
    <dgm:cxn modelId="{3D0378B4-3F63-4E15-B511-35B4B9611BAD}" type="presOf" srcId="{1C1A63D6-17CA-4364-BE50-0DA40B220404}" destId="{C9217045-EA83-4348-92B2-558FE9087542}" srcOrd="0" destOrd="0" presId="urn:microsoft.com/office/officeart/2008/layout/VerticalCurvedList"/>
    <dgm:cxn modelId="{3629417E-D904-480E-BF7B-B7C37240F862}" type="presOf" srcId="{F7EEF320-B02C-48C8-A5A2-9FDABBBF9F84}" destId="{FCFD0C54-A331-4C5D-97BC-B34C7D359D20}" srcOrd="0" destOrd="0" presId="urn:microsoft.com/office/officeart/2008/layout/VerticalCurvedList"/>
    <dgm:cxn modelId="{CBEA8A06-A20E-44FF-96BC-DBFCA9C08B1E}" srcId="{1C1A63D6-17CA-4364-BE50-0DA40B220404}" destId="{CA132B95-5342-4307-9C37-52B6442A7FC7}" srcOrd="0" destOrd="0" parTransId="{6401CEF5-A3F9-45BC-A6FD-62E5AA85D7D7}" sibTransId="{F7EEF320-B02C-48C8-A5A2-9FDABBBF9F84}"/>
    <dgm:cxn modelId="{F8300878-D342-474D-A9DA-FFE59252B2A3}" srcId="{1C1A63D6-17CA-4364-BE50-0DA40B220404}" destId="{0C0F9B48-3013-4E39-B655-0A9538F8E370}" srcOrd="1" destOrd="0" parTransId="{6C5F12BB-A193-4AD9-BA2C-5A12C6390CE6}" sibTransId="{6E4928FC-B7CD-4DF1-9FF9-9FE976EEAA6A}"/>
    <dgm:cxn modelId="{BF63A8FE-9F35-41FA-BD0A-062DBB0EE793}" type="presOf" srcId="{0C0F9B48-3013-4E39-B655-0A9538F8E370}" destId="{75695FE8-CAA8-4226-B4DB-85C35DA9237D}" srcOrd="0" destOrd="0" presId="urn:microsoft.com/office/officeart/2008/layout/VerticalCurvedList"/>
    <dgm:cxn modelId="{C4023E81-5D9C-4C46-97E2-D106725D4851}" srcId="{1C1A63D6-17CA-4364-BE50-0DA40B220404}" destId="{5711C6BC-DF44-4DFA-B510-5DFB1DC9B7B8}" srcOrd="5" destOrd="0" parTransId="{FD9D1EEF-AEC0-4A08-88E2-0A2FD5B386FC}" sibTransId="{68AFF3D9-A932-4AE2-995A-35ECBD7E5B6A}"/>
    <dgm:cxn modelId="{CBBCE957-5E69-4138-992D-C904FE9C3498}" type="presOf" srcId="{0DAB8BE0-408A-4E13-8399-727C9DAE0CEC}" destId="{831C1F0C-8F45-4845-9A47-4E42DED5CEC6}" srcOrd="0" destOrd="0" presId="urn:microsoft.com/office/officeart/2008/layout/VerticalCurvedList"/>
    <dgm:cxn modelId="{8B81B4DF-F461-46E7-8AEF-53C4693C05E8}" srcId="{1C1A63D6-17CA-4364-BE50-0DA40B220404}" destId="{FA8CB27E-C527-4965-A06C-E30012D0A6E6}" srcOrd="4" destOrd="0" parTransId="{C37F9DE7-6086-455F-ACA0-7D15E446954D}" sibTransId="{3F47A679-3C38-4516-8D39-08CAE0926B98}"/>
    <dgm:cxn modelId="{56F2FCBD-6DC8-47DB-9E20-8DF0966FFCF1}" type="presParOf" srcId="{C9217045-EA83-4348-92B2-558FE9087542}" destId="{17431E18-1DA1-4D81-9EA2-B69104DF0298}" srcOrd="0" destOrd="0" presId="urn:microsoft.com/office/officeart/2008/layout/VerticalCurvedList"/>
    <dgm:cxn modelId="{5F94720E-BFEF-4076-864C-2140A0B39094}" type="presParOf" srcId="{17431E18-1DA1-4D81-9EA2-B69104DF0298}" destId="{925B737F-E8EE-499B-BC01-B9FA62B5055A}" srcOrd="0" destOrd="0" presId="urn:microsoft.com/office/officeart/2008/layout/VerticalCurvedList"/>
    <dgm:cxn modelId="{67352D6F-24FF-4947-81AA-DF691B47323F}" type="presParOf" srcId="{925B737F-E8EE-499B-BC01-B9FA62B5055A}" destId="{9DDA21B2-480E-4371-B03D-014654933CA4}" srcOrd="0" destOrd="0" presId="urn:microsoft.com/office/officeart/2008/layout/VerticalCurvedList"/>
    <dgm:cxn modelId="{E4CC246A-7D37-4309-AFA5-6BC813955F7D}" type="presParOf" srcId="{925B737F-E8EE-499B-BC01-B9FA62B5055A}" destId="{FCFD0C54-A331-4C5D-97BC-B34C7D359D20}" srcOrd="1" destOrd="0" presId="urn:microsoft.com/office/officeart/2008/layout/VerticalCurvedList"/>
    <dgm:cxn modelId="{C69684E2-EB94-4490-A6F1-2C7C01520D52}" type="presParOf" srcId="{925B737F-E8EE-499B-BC01-B9FA62B5055A}" destId="{CF179324-9A18-412E-AC64-63392DE6CFAD}" srcOrd="2" destOrd="0" presId="urn:microsoft.com/office/officeart/2008/layout/VerticalCurvedList"/>
    <dgm:cxn modelId="{D5EFEE45-1BD8-48B8-B46B-9E7ED8827F96}" type="presParOf" srcId="{925B737F-E8EE-499B-BC01-B9FA62B5055A}" destId="{71BC3CDE-E2C0-4331-8620-2D1F00C85A0A}" srcOrd="3" destOrd="0" presId="urn:microsoft.com/office/officeart/2008/layout/VerticalCurvedList"/>
    <dgm:cxn modelId="{3702820F-503E-4135-9D3B-619D884F1489}" type="presParOf" srcId="{17431E18-1DA1-4D81-9EA2-B69104DF0298}" destId="{6DF3C0B2-197B-4D08-B471-912ED1A12008}" srcOrd="1" destOrd="0" presId="urn:microsoft.com/office/officeart/2008/layout/VerticalCurvedList"/>
    <dgm:cxn modelId="{DE621D30-3BF8-4C30-BEF5-769EDC2A8213}" type="presParOf" srcId="{17431E18-1DA1-4D81-9EA2-B69104DF0298}" destId="{F6F0FBA2-6675-45DB-98A9-A98E9ABD18FC}" srcOrd="2" destOrd="0" presId="urn:microsoft.com/office/officeart/2008/layout/VerticalCurvedList"/>
    <dgm:cxn modelId="{F9A3934B-F29A-43C1-BA63-CCEA97B63003}" type="presParOf" srcId="{F6F0FBA2-6675-45DB-98A9-A98E9ABD18FC}" destId="{62353BCB-5334-4CF3-91F5-EB73992947AF}" srcOrd="0" destOrd="0" presId="urn:microsoft.com/office/officeart/2008/layout/VerticalCurvedList"/>
    <dgm:cxn modelId="{3567B39B-6CBB-4138-AA45-FAFACB1622F5}" type="presParOf" srcId="{17431E18-1DA1-4D81-9EA2-B69104DF0298}" destId="{75695FE8-CAA8-4226-B4DB-85C35DA9237D}" srcOrd="3" destOrd="0" presId="urn:microsoft.com/office/officeart/2008/layout/VerticalCurvedList"/>
    <dgm:cxn modelId="{E6772339-8672-4E28-A8FE-30739CC14EB2}" type="presParOf" srcId="{17431E18-1DA1-4D81-9EA2-B69104DF0298}" destId="{2D60C0CA-571A-4486-8701-8FAD788B694F}" srcOrd="4" destOrd="0" presId="urn:microsoft.com/office/officeart/2008/layout/VerticalCurvedList"/>
    <dgm:cxn modelId="{F82F52B3-B752-4354-90B0-27E7E6275435}" type="presParOf" srcId="{2D60C0CA-571A-4486-8701-8FAD788B694F}" destId="{43C1CE71-634F-4836-A711-07AC8A41312C}" srcOrd="0" destOrd="0" presId="urn:microsoft.com/office/officeart/2008/layout/VerticalCurvedList"/>
    <dgm:cxn modelId="{37CD6B22-453C-4E89-80A3-D06D3B62CA68}" type="presParOf" srcId="{17431E18-1DA1-4D81-9EA2-B69104DF0298}" destId="{CB613CA0-6B12-4752-A7F9-8553097D8794}" srcOrd="5" destOrd="0" presId="urn:microsoft.com/office/officeart/2008/layout/VerticalCurvedList"/>
    <dgm:cxn modelId="{0316DAC1-4A62-427C-B663-439E58706D84}" type="presParOf" srcId="{17431E18-1DA1-4D81-9EA2-B69104DF0298}" destId="{382FD791-87D8-4DE0-9B9F-C33BBE64EA11}" srcOrd="6" destOrd="0" presId="urn:microsoft.com/office/officeart/2008/layout/VerticalCurvedList"/>
    <dgm:cxn modelId="{E546692F-567F-48A3-A500-09825A513456}" type="presParOf" srcId="{382FD791-87D8-4DE0-9B9F-C33BBE64EA11}" destId="{56B6D3AE-DD95-4D7F-89A1-7FB9FCCAEEC1}" srcOrd="0" destOrd="0" presId="urn:microsoft.com/office/officeart/2008/layout/VerticalCurvedList"/>
    <dgm:cxn modelId="{5A6B5FBD-F8F7-44E0-A63A-88EF34B77DFF}" type="presParOf" srcId="{17431E18-1DA1-4D81-9EA2-B69104DF0298}" destId="{831C1F0C-8F45-4845-9A47-4E42DED5CEC6}" srcOrd="7" destOrd="0" presId="urn:microsoft.com/office/officeart/2008/layout/VerticalCurvedList"/>
    <dgm:cxn modelId="{D0E4560B-17EC-4365-A19B-D44F0FD38701}" type="presParOf" srcId="{17431E18-1DA1-4D81-9EA2-B69104DF0298}" destId="{D3994EF2-E0EF-453E-8A39-13CB17E67613}" srcOrd="8" destOrd="0" presId="urn:microsoft.com/office/officeart/2008/layout/VerticalCurvedList"/>
    <dgm:cxn modelId="{9470C651-B91F-4A63-B01E-E7861A17F151}" type="presParOf" srcId="{D3994EF2-E0EF-453E-8A39-13CB17E67613}" destId="{7DA9E968-BB77-497E-B146-FCA4DA662D59}" srcOrd="0" destOrd="0" presId="urn:microsoft.com/office/officeart/2008/layout/VerticalCurvedList"/>
    <dgm:cxn modelId="{514A9DB8-CC20-481C-A35F-4A4A8F658B00}" type="presParOf" srcId="{17431E18-1DA1-4D81-9EA2-B69104DF0298}" destId="{126862E9-52B0-4D3F-AD7E-4F46E813C3AA}" srcOrd="9" destOrd="0" presId="urn:microsoft.com/office/officeart/2008/layout/VerticalCurvedList"/>
    <dgm:cxn modelId="{84875F1F-A80D-4CDB-8111-DAACE2AB337D}" type="presParOf" srcId="{17431E18-1DA1-4D81-9EA2-B69104DF0298}" destId="{A63A42EB-6594-4806-89C5-D1D664324D75}" srcOrd="10" destOrd="0" presId="urn:microsoft.com/office/officeart/2008/layout/VerticalCurvedList"/>
    <dgm:cxn modelId="{65C8061F-3DBC-48F8-BC7A-4033A06266D7}" type="presParOf" srcId="{A63A42EB-6594-4806-89C5-D1D664324D75}" destId="{1804C48D-0CEE-44D2-AF5F-29E677A474B8}" srcOrd="0" destOrd="0" presId="urn:microsoft.com/office/officeart/2008/layout/VerticalCurvedList"/>
    <dgm:cxn modelId="{3FB64BCD-A440-4AF9-BCAD-F6E251DEEA99}" type="presParOf" srcId="{17431E18-1DA1-4D81-9EA2-B69104DF0298}" destId="{1A48A63B-2310-439A-8BFB-EE2D047E3A29}" srcOrd="11" destOrd="0" presId="urn:microsoft.com/office/officeart/2008/layout/VerticalCurvedList"/>
    <dgm:cxn modelId="{35105B97-7F57-4ABE-A113-E7866D4FDF81}" type="presParOf" srcId="{17431E18-1DA1-4D81-9EA2-B69104DF0298}" destId="{AC25E449-170E-4C5F-B3EC-6FD326303333}" srcOrd="12" destOrd="0" presId="urn:microsoft.com/office/officeart/2008/layout/VerticalCurvedList"/>
    <dgm:cxn modelId="{B30AB4F2-0ABA-45F6-9BF7-FB9E8CC5D5B7}" type="presParOf" srcId="{AC25E449-170E-4C5F-B3EC-6FD326303333}" destId="{16A9DB7D-1337-4CC0-A500-9C2F91F279A6}" srcOrd="0" destOrd="0" presId="urn:microsoft.com/office/officeart/2008/layout/VerticalCurvedList"/>
    <dgm:cxn modelId="{E80A07D9-3FC2-43AB-97F5-B2A3BF036944}" type="presParOf" srcId="{17431E18-1DA1-4D81-9EA2-B69104DF0298}" destId="{86DC6D51-BD79-43E7-BF4B-A3802C63A70C}" srcOrd="13" destOrd="0" presId="urn:microsoft.com/office/officeart/2008/layout/VerticalCurvedList"/>
    <dgm:cxn modelId="{A3B72FBB-A8BB-439E-92BD-58A33DF0B246}" type="presParOf" srcId="{17431E18-1DA1-4D81-9EA2-B69104DF0298}" destId="{AF36203C-6F76-4073-A343-0E51E2049BF9}" srcOrd="14" destOrd="0" presId="urn:microsoft.com/office/officeart/2008/layout/VerticalCurvedList"/>
    <dgm:cxn modelId="{A2DC09AF-4FA2-4B25-BA26-9DE08F1A546C}" type="presParOf" srcId="{AF36203C-6F76-4073-A343-0E51E2049BF9}" destId="{6486FF61-ACCD-4AA9-B358-2ABD1321E7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2A3C84-60D6-4C01-9EA3-F01D39F0130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2F1A97-C9AE-428F-9A36-C2F131EB9D5D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Зарубежный опыт регулирования процесса установления тарифов на услуги ВиВ</a:t>
          </a:r>
          <a:endParaRPr lang="ru-RU" dirty="0">
            <a:solidFill>
              <a:schemeClr val="bg1"/>
            </a:solidFill>
          </a:endParaRPr>
        </a:p>
      </dgm:t>
    </dgm:pt>
    <dgm:pt modelId="{6D8EA4C8-FC8D-48EB-9635-6F27F91FFABE}" type="parTrans" cxnId="{C97CA9EA-3E16-41C1-A3A3-B6238654FB8C}">
      <dgm:prSet/>
      <dgm:spPr/>
      <dgm:t>
        <a:bodyPr/>
        <a:lstStyle/>
        <a:p>
          <a:endParaRPr lang="ru-RU"/>
        </a:p>
      </dgm:t>
    </dgm:pt>
    <dgm:pt modelId="{83537648-D836-418D-A2F5-C4A43328C997}" type="sibTrans" cxnId="{C97CA9EA-3E16-41C1-A3A3-B6238654FB8C}">
      <dgm:prSet/>
      <dgm:spPr/>
      <dgm:t>
        <a:bodyPr/>
        <a:lstStyle/>
        <a:p>
          <a:endParaRPr lang="ru-RU"/>
        </a:p>
      </dgm:t>
    </dgm:pt>
    <dgm:pt modelId="{6E9BF183-425A-4FEF-971F-24A24CF30E47}" type="pres">
      <dgm:prSet presAssocID="{592A3C84-60D6-4C01-9EA3-F01D39F0130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2B0E90-9093-4A55-BA55-957530669746}" type="pres">
      <dgm:prSet presAssocID="{9D2F1A97-C9AE-428F-9A36-C2F131EB9D5D}" presName="circle1" presStyleLbl="node1" presStyleIdx="0" presStyleCnt="1"/>
      <dgm:spPr/>
    </dgm:pt>
    <dgm:pt modelId="{3DF0D4FB-A944-4CA4-970D-847683D7806F}" type="pres">
      <dgm:prSet presAssocID="{9D2F1A97-C9AE-428F-9A36-C2F131EB9D5D}" presName="space" presStyleCnt="0"/>
      <dgm:spPr/>
    </dgm:pt>
    <dgm:pt modelId="{44079534-A48F-4631-AD09-D7A753AB39E5}" type="pres">
      <dgm:prSet presAssocID="{9D2F1A97-C9AE-428F-9A36-C2F131EB9D5D}" presName="rect1" presStyleLbl="alignAcc1" presStyleIdx="0" presStyleCnt="1"/>
      <dgm:spPr/>
      <dgm:t>
        <a:bodyPr/>
        <a:lstStyle/>
        <a:p>
          <a:endParaRPr lang="ru-RU"/>
        </a:p>
      </dgm:t>
    </dgm:pt>
    <dgm:pt modelId="{297398EC-D293-409E-AE55-F3BE1784C8EB}" type="pres">
      <dgm:prSet presAssocID="{9D2F1A97-C9AE-428F-9A36-C2F131EB9D5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112EB3-77AC-42D7-96B6-4AF1391795EE}" type="presOf" srcId="{9D2F1A97-C9AE-428F-9A36-C2F131EB9D5D}" destId="{297398EC-D293-409E-AE55-F3BE1784C8EB}" srcOrd="1" destOrd="0" presId="urn:microsoft.com/office/officeart/2005/8/layout/target3"/>
    <dgm:cxn modelId="{C97CA9EA-3E16-41C1-A3A3-B6238654FB8C}" srcId="{592A3C84-60D6-4C01-9EA3-F01D39F01300}" destId="{9D2F1A97-C9AE-428F-9A36-C2F131EB9D5D}" srcOrd="0" destOrd="0" parTransId="{6D8EA4C8-FC8D-48EB-9635-6F27F91FFABE}" sibTransId="{83537648-D836-418D-A2F5-C4A43328C997}"/>
    <dgm:cxn modelId="{F18CD888-0124-4492-B8BC-EA0F7424EE34}" type="presOf" srcId="{592A3C84-60D6-4C01-9EA3-F01D39F01300}" destId="{6E9BF183-425A-4FEF-971F-24A24CF30E47}" srcOrd="0" destOrd="0" presId="urn:microsoft.com/office/officeart/2005/8/layout/target3"/>
    <dgm:cxn modelId="{7E96881B-666F-47F7-8879-F231160CDD23}" type="presOf" srcId="{9D2F1A97-C9AE-428F-9A36-C2F131EB9D5D}" destId="{44079534-A48F-4631-AD09-D7A753AB39E5}" srcOrd="0" destOrd="0" presId="urn:microsoft.com/office/officeart/2005/8/layout/target3"/>
    <dgm:cxn modelId="{D6815A43-E3C2-4542-AE06-1A4EF3E6B2F5}" type="presParOf" srcId="{6E9BF183-425A-4FEF-971F-24A24CF30E47}" destId="{C52B0E90-9093-4A55-BA55-957530669746}" srcOrd="0" destOrd="0" presId="urn:microsoft.com/office/officeart/2005/8/layout/target3"/>
    <dgm:cxn modelId="{7D3EAD00-8495-4C0F-BE20-BCA2818A58B8}" type="presParOf" srcId="{6E9BF183-425A-4FEF-971F-24A24CF30E47}" destId="{3DF0D4FB-A944-4CA4-970D-847683D7806F}" srcOrd="1" destOrd="0" presId="urn:microsoft.com/office/officeart/2005/8/layout/target3"/>
    <dgm:cxn modelId="{CED7CD98-9E64-4D36-AE53-3C61F6130D97}" type="presParOf" srcId="{6E9BF183-425A-4FEF-971F-24A24CF30E47}" destId="{44079534-A48F-4631-AD09-D7A753AB39E5}" srcOrd="2" destOrd="0" presId="urn:microsoft.com/office/officeart/2005/8/layout/target3"/>
    <dgm:cxn modelId="{32F9E0B0-EB69-4381-8A28-3073AC8651DC}" type="presParOf" srcId="{6E9BF183-425A-4FEF-971F-24A24CF30E47}" destId="{297398EC-D293-409E-AE55-F3BE1784C8E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ADAC117-7AD9-4487-A632-7BD5980068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B41B8E-0E03-4E9E-AE90-816DFC41A01D}">
      <dgm:prSet custT="1"/>
      <dgm:spPr/>
      <dgm:t>
        <a:bodyPr/>
        <a:lstStyle/>
        <a:p>
          <a:pPr rtl="0"/>
          <a:r>
            <a:rPr lang="ru-RU" sz="1400" dirty="0" smtClean="0"/>
            <a:t>Муниципальный уровень</a:t>
          </a:r>
          <a:endParaRPr lang="ru-RU" sz="1400" dirty="0"/>
        </a:p>
      </dgm:t>
    </dgm:pt>
    <dgm:pt modelId="{1165A813-C319-462D-8775-63F33D8D8FD3}" type="parTrans" cxnId="{E7CF8B95-2188-4ECB-A270-C317ECDDB87F}">
      <dgm:prSet/>
      <dgm:spPr/>
      <dgm:t>
        <a:bodyPr/>
        <a:lstStyle/>
        <a:p>
          <a:endParaRPr lang="ru-RU"/>
        </a:p>
      </dgm:t>
    </dgm:pt>
    <dgm:pt modelId="{3AD79824-DBFF-4CD1-A9E2-240DF05ED11E}" type="sibTrans" cxnId="{E7CF8B95-2188-4ECB-A270-C317ECDDB87F}">
      <dgm:prSet/>
      <dgm:spPr/>
      <dgm:t>
        <a:bodyPr/>
        <a:lstStyle/>
        <a:p>
          <a:endParaRPr lang="ru-RU"/>
        </a:p>
      </dgm:t>
    </dgm:pt>
    <dgm:pt modelId="{FC488372-B606-433C-976C-A2442ABA18F0}">
      <dgm:prSet custT="1"/>
      <dgm:spPr/>
      <dgm:t>
        <a:bodyPr/>
        <a:lstStyle/>
        <a:p>
          <a:pPr rtl="0"/>
          <a:r>
            <a:rPr lang="ru-RU" sz="1400" dirty="0" smtClean="0"/>
            <a:t>большинство стран</a:t>
          </a:r>
          <a:r>
            <a:rPr lang="en-US" sz="1400" dirty="0" smtClean="0"/>
            <a:t> </a:t>
          </a:r>
          <a:r>
            <a:rPr lang="ru-RU" sz="1400" dirty="0" smtClean="0"/>
            <a:t>Европы (Франция, Германия), Китай, Индия, Мексика, Южная Африка, США</a:t>
          </a:r>
          <a:endParaRPr lang="ru-RU" sz="1400" dirty="0"/>
        </a:p>
      </dgm:t>
    </dgm:pt>
    <dgm:pt modelId="{CF1C1832-9F2B-461B-93D9-15C1F7F65BC2}" type="parTrans" cxnId="{DB9B66BB-A351-48AA-9322-F52B4AC5131F}">
      <dgm:prSet/>
      <dgm:spPr/>
      <dgm:t>
        <a:bodyPr/>
        <a:lstStyle/>
        <a:p>
          <a:endParaRPr lang="ru-RU"/>
        </a:p>
      </dgm:t>
    </dgm:pt>
    <dgm:pt modelId="{58DA44A1-E381-40A2-B0E5-A3FE8D186A41}" type="sibTrans" cxnId="{DB9B66BB-A351-48AA-9322-F52B4AC5131F}">
      <dgm:prSet/>
      <dgm:spPr/>
      <dgm:t>
        <a:bodyPr/>
        <a:lstStyle/>
        <a:p>
          <a:endParaRPr lang="ru-RU"/>
        </a:p>
      </dgm:t>
    </dgm:pt>
    <dgm:pt modelId="{AA3FD7D2-4286-42A1-9F40-FCFC17CB735E}" type="pres">
      <dgm:prSet presAssocID="{FADAC117-7AD9-4487-A632-7BD5980068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2ECA9-72C0-4426-87E1-EB0B13333950}" type="pres">
      <dgm:prSet presAssocID="{D6B41B8E-0E03-4E9E-AE90-816DFC41A01D}" presName="parentText" presStyleLbl="node1" presStyleIdx="0" presStyleCnt="1" custScaleY="48856" custLinFactNeighborY="-10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413F8-21AE-4BF4-AE24-1E7F54D4C148}" type="pres">
      <dgm:prSet presAssocID="{D6B41B8E-0E03-4E9E-AE90-816DFC41A01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E52F70-2450-4F16-AE72-2DAF20681433}" type="presOf" srcId="{FADAC117-7AD9-4487-A632-7BD59800684C}" destId="{AA3FD7D2-4286-42A1-9F40-FCFC17CB735E}" srcOrd="0" destOrd="0" presId="urn:microsoft.com/office/officeart/2005/8/layout/vList2"/>
    <dgm:cxn modelId="{091AEF1A-BA63-4F29-B5F7-71CA40CB1F7B}" type="presOf" srcId="{FC488372-B606-433C-976C-A2442ABA18F0}" destId="{A4F413F8-21AE-4BF4-AE24-1E7F54D4C148}" srcOrd="0" destOrd="0" presId="urn:microsoft.com/office/officeart/2005/8/layout/vList2"/>
    <dgm:cxn modelId="{DB9B66BB-A351-48AA-9322-F52B4AC5131F}" srcId="{D6B41B8E-0E03-4E9E-AE90-816DFC41A01D}" destId="{FC488372-B606-433C-976C-A2442ABA18F0}" srcOrd="0" destOrd="0" parTransId="{CF1C1832-9F2B-461B-93D9-15C1F7F65BC2}" sibTransId="{58DA44A1-E381-40A2-B0E5-A3FE8D186A41}"/>
    <dgm:cxn modelId="{0F2F6D36-78DD-40C8-B6CC-635A4060B544}" type="presOf" srcId="{D6B41B8E-0E03-4E9E-AE90-816DFC41A01D}" destId="{77B2ECA9-72C0-4426-87E1-EB0B13333950}" srcOrd="0" destOrd="0" presId="urn:microsoft.com/office/officeart/2005/8/layout/vList2"/>
    <dgm:cxn modelId="{E7CF8B95-2188-4ECB-A270-C317ECDDB87F}" srcId="{FADAC117-7AD9-4487-A632-7BD59800684C}" destId="{D6B41B8E-0E03-4E9E-AE90-816DFC41A01D}" srcOrd="0" destOrd="0" parTransId="{1165A813-C319-462D-8775-63F33D8D8FD3}" sibTransId="{3AD79824-DBFF-4CD1-A9E2-240DF05ED11E}"/>
    <dgm:cxn modelId="{3769418E-5048-490F-AAC8-D75C1D22EAA5}" type="presParOf" srcId="{AA3FD7D2-4286-42A1-9F40-FCFC17CB735E}" destId="{77B2ECA9-72C0-4426-87E1-EB0B13333950}" srcOrd="0" destOrd="0" presId="urn:microsoft.com/office/officeart/2005/8/layout/vList2"/>
    <dgm:cxn modelId="{8DD252AD-1C5A-4264-8181-D8333A28AE44}" type="presParOf" srcId="{AA3FD7D2-4286-42A1-9F40-FCFC17CB735E}" destId="{A4F413F8-21AE-4BF4-AE24-1E7F54D4C14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F736B7-195D-4B35-97D8-C19EE76B2E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19B1BA-C744-44E0-98EE-980E5E0F2654}">
      <dgm:prSet custT="1"/>
      <dgm:spPr/>
      <dgm:t>
        <a:bodyPr/>
        <a:lstStyle/>
        <a:p>
          <a:pPr rtl="0"/>
          <a:r>
            <a:rPr lang="ru-RU" sz="1200" dirty="0" smtClean="0"/>
            <a:t>Национальный уровень (кабинет министров или комиссия по установлению цен) – нет ясной методики установления тарифов</a:t>
          </a:r>
          <a:endParaRPr lang="ru-RU" sz="1200" dirty="0"/>
        </a:p>
      </dgm:t>
    </dgm:pt>
    <dgm:pt modelId="{0230F71C-4AFC-4D93-B60C-66C5A3192A4B}" type="parTrans" cxnId="{C5CF58A5-12D2-437E-9737-F1BBB907B481}">
      <dgm:prSet/>
      <dgm:spPr/>
      <dgm:t>
        <a:bodyPr/>
        <a:lstStyle/>
        <a:p>
          <a:endParaRPr lang="ru-RU"/>
        </a:p>
      </dgm:t>
    </dgm:pt>
    <dgm:pt modelId="{9B0943AA-8DF5-419D-84F4-EE4358DA1E92}" type="sibTrans" cxnId="{C5CF58A5-12D2-437E-9737-F1BBB907B481}">
      <dgm:prSet/>
      <dgm:spPr/>
      <dgm:t>
        <a:bodyPr/>
        <a:lstStyle/>
        <a:p>
          <a:endParaRPr lang="ru-RU"/>
        </a:p>
      </dgm:t>
    </dgm:pt>
    <dgm:pt modelId="{4BDE6FBD-EC4B-4E66-85F4-5ED9632C5E5D}">
      <dgm:prSet custT="1"/>
      <dgm:spPr/>
      <dgm:t>
        <a:bodyPr/>
        <a:lstStyle/>
        <a:p>
          <a:pPr rtl="0"/>
          <a:r>
            <a:rPr lang="ru-RU" sz="1200" dirty="0" smtClean="0"/>
            <a:t>многие страны Ближнего Востока, Северной и Центральной Африки </a:t>
          </a:r>
          <a:r>
            <a:rPr lang="fi-FI" sz="1200" dirty="0" smtClean="0"/>
            <a:t>(</a:t>
          </a:r>
          <a:r>
            <a:rPr lang="ru-RU" sz="1200" dirty="0" smtClean="0"/>
            <a:t>Египет</a:t>
          </a:r>
          <a:r>
            <a:rPr lang="fi-FI" sz="1200" dirty="0" smtClean="0"/>
            <a:t>, </a:t>
          </a:r>
          <a:r>
            <a:rPr lang="ru-RU" sz="1200" dirty="0" smtClean="0"/>
            <a:t>Иордания</a:t>
          </a:r>
          <a:r>
            <a:rPr lang="fi-FI" sz="1200" dirty="0" smtClean="0"/>
            <a:t>, </a:t>
          </a:r>
          <a:r>
            <a:rPr lang="ru-RU" sz="1200" dirty="0" smtClean="0"/>
            <a:t>Ливан</a:t>
          </a:r>
          <a:r>
            <a:rPr lang="fi-FI" sz="1200" dirty="0" smtClean="0"/>
            <a:t>, </a:t>
          </a:r>
          <a:r>
            <a:rPr lang="ru-RU" sz="1200" dirty="0" smtClean="0"/>
            <a:t>Марокко</a:t>
          </a:r>
          <a:r>
            <a:rPr lang="fi-FI" sz="1200" dirty="0" smtClean="0"/>
            <a:t>, </a:t>
          </a:r>
          <a:r>
            <a:rPr lang="ru-RU" sz="1200" dirty="0" smtClean="0"/>
            <a:t>Сирия</a:t>
          </a:r>
          <a:r>
            <a:rPr lang="fi-FI" sz="1200" dirty="0" smtClean="0"/>
            <a:t>, </a:t>
          </a:r>
          <a:r>
            <a:rPr lang="ru-RU" sz="1200" dirty="0" smtClean="0"/>
            <a:t>Тунис</a:t>
          </a:r>
          <a:r>
            <a:rPr lang="fi-FI" sz="1200" dirty="0" smtClean="0"/>
            <a:t>)</a:t>
          </a:r>
          <a:endParaRPr lang="ru-RU" sz="1200" dirty="0"/>
        </a:p>
      </dgm:t>
    </dgm:pt>
    <dgm:pt modelId="{6268A925-C5C4-41C4-B6BF-32DB80E9743A}" type="parTrans" cxnId="{BB1647BD-9399-419D-86D8-263871F7E687}">
      <dgm:prSet/>
      <dgm:spPr/>
      <dgm:t>
        <a:bodyPr/>
        <a:lstStyle/>
        <a:p>
          <a:endParaRPr lang="ru-RU"/>
        </a:p>
      </dgm:t>
    </dgm:pt>
    <dgm:pt modelId="{BCE5E2DD-7546-4E7E-9A7C-DFCA56875042}" type="sibTrans" cxnId="{BB1647BD-9399-419D-86D8-263871F7E687}">
      <dgm:prSet/>
      <dgm:spPr/>
      <dgm:t>
        <a:bodyPr/>
        <a:lstStyle/>
        <a:p>
          <a:endParaRPr lang="ru-RU"/>
        </a:p>
      </dgm:t>
    </dgm:pt>
    <dgm:pt modelId="{F7B5839A-3CF9-49EB-94B8-5909ECDCEEF2}" type="pres">
      <dgm:prSet presAssocID="{FEF736B7-195D-4B35-97D8-C19EE76B2E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C0618E-6BDF-4D64-B7E4-E9EB85EF558C}" type="pres">
      <dgm:prSet presAssocID="{F319B1BA-C744-44E0-98EE-980E5E0F2654}" presName="parentText" presStyleLbl="node1" presStyleIdx="0" presStyleCnt="1" custScaleY="509562" custLinFactNeighborY="-16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019BA-1F75-48AA-B5BB-3C2F172452E4}" type="pres">
      <dgm:prSet presAssocID="{F319B1BA-C744-44E0-98EE-980E5E0F265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CF58A5-12D2-437E-9737-F1BBB907B481}" srcId="{FEF736B7-195D-4B35-97D8-C19EE76B2E8C}" destId="{F319B1BA-C744-44E0-98EE-980E5E0F2654}" srcOrd="0" destOrd="0" parTransId="{0230F71C-4AFC-4D93-B60C-66C5A3192A4B}" sibTransId="{9B0943AA-8DF5-419D-84F4-EE4358DA1E92}"/>
    <dgm:cxn modelId="{14C831AA-A692-447A-9997-E2345E4B3153}" type="presOf" srcId="{FEF736B7-195D-4B35-97D8-C19EE76B2E8C}" destId="{F7B5839A-3CF9-49EB-94B8-5909ECDCEEF2}" srcOrd="0" destOrd="0" presId="urn:microsoft.com/office/officeart/2005/8/layout/vList2"/>
    <dgm:cxn modelId="{55C914E3-9FEA-492E-85DC-56686C4F347E}" type="presOf" srcId="{F319B1BA-C744-44E0-98EE-980E5E0F2654}" destId="{ADC0618E-6BDF-4D64-B7E4-E9EB85EF558C}" srcOrd="0" destOrd="0" presId="urn:microsoft.com/office/officeart/2005/8/layout/vList2"/>
    <dgm:cxn modelId="{BB1647BD-9399-419D-86D8-263871F7E687}" srcId="{F319B1BA-C744-44E0-98EE-980E5E0F2654}" destId="{4BDE6FBD-EC4B-4E66-85F4-5ED9632C5E5D}" srcOrd="0" destOrd="0" parTransId="{6268A925-C5C4-41C4-B6BF-32DB80E9743A}" sibTransId="{BCE5E2DD-7546-4E7E-9A7C-DFCA56875042}"/>
    <dgm:cxn modelId="{86455587-D3CE-4261-8544-68D1104DCB0F}" type="presOf" srcId="{4BDE6FBD-EC4B-4E66-85F4-5ED9632C5E5D}" destId="{659019BA-1F75-48AA-B5BB-3C2F172452E4}" srcOrd="0" destOrd="0" presId="urn:microsoft.com/office/officeart/2005/8/layout/vList2"/>
    <dgm:cxn modelId="{A551AA84-AA73-472E-8CA2-7A642FFC27D3}" type="presParOf" srcId="{F7B5839A-3CF9-49EB-94B8-5909ECDCEEF2}" destId="{ADC0618E-6BDF-4D64-B7E4-E9EB85EF558C}" srcOrd="0" destOrd="0" presId="urn:microsoft.com/office/officeart/2005/8/layout/vList2"/>
    <dgm:cxn modelId="{248D6980-151C-41AC-8665-99D57F551DE4}" type="presParOf" srcId="{F7B5839A-3CF9-49EB-94B8-5909ECDCEEF2}" destId="{659019BA-1F75-48AA-B5BB-3C2F172452E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3DFA7CD-F389-4C77-A923-26053D8886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B96E72-B871-4B45-9CCC-6C12488BD4FE}">
      <dgm:prSet custT="1"/>
      <dgm:spPr/>
      <dgm:t>
        <a:bodyPr/>
        <a:lstStyle/>
        <a:p>
          <a:pPr rtl="0"/>
          <a:r>
            <a:rPr lang="ru-RU" sz="1200" dirty="0" smtClean="0"/>
            <a:t>Регуляторное агентство на национальном уровне – есть ясная методика установления тарифов</a:t>
          </a:r>
          <a:endParaRPr lang="ru-RU" sz="1200" dirty="0"/>
        </a:p>
      </dgm:t>
    </dgm:pt>
    <dgm:pt modelId="{C4DE23B1-F6C7-4FDD-B973-BE8C2D019229}" type="parTrans" cxnId="{D2A57A28-34C8-4EBF-B4CE-04975A0FDD07}">
      <dgm:prSet/>
      <dgm:spPr/>
      <dgm:t>
        <a:bodyPr/>
        <a:lstStyle/>
        <a:p>
          <a:endParaRPr lang="ru-RU" sz="1200"/>
        </a:p>
      </dgm:t>
    </dgm:pt>
    <dgm:pt modelId="{FD6EE861-5C2F-4F8D-880B-3E0250873741}" type="sibTrans" cxnId="{D2A57A28-34C8-4EBF-B4CE-04975A0FDD07}">
      <dgm:prSet/>
      <dgm:spPr/>
      <dgm:t>
        <a:bodyPr/>
        <a:lstStyle/>
        <a:p>
          <a:endParaRPr lang="ru-RU" sz="1200"/>
        </a:p>
      </dgm:t>
    </dgm:pt>
    <dgm:pt modelId="{A2D258E5-6444-4897-B30F-AC56FBAFC9DB}">
      <dgm:prSet custT="1"/>
      <dgm:spPr/>
      <dgm:t>
        <a:bodyPr/>
        <a:lstStyle/>
        <a:p>
          <a:pPr rtl="0"/>
          <a:r>
            <a:rPr lang="ru-RU" sz="1200" dirty="0" smtClean="0"/>
            <a:t>Англия, Чили, Колумбия, Гондурас, Мозамбик, Перу, Замбия, Казахстан, Армения</a:t>
          </a:r>
          <a:endParaRPr lang="ru-RU" sz="1200" dirty="0"/>
        </a:p>
      </dgm:t>
    </dgm:pt>
    <dgm:pt modelId="{D7738F3A-6C19-429C-A661-DC9ADA3281A0}" type="parTrans" cxnId="{577B39DB-8A02-4E74-952A-4C73C377ECEF}">
      <dgm:prSet/>
      <dgm:spPr/>
      <dgm:t>
        <a:bodyPr/>
        <a:lstStyle/>
        <a:p>
          <a:endParaRPr lang="ru-RU" sz="1200"/>
        </a:p>
      </dgm:t>
    </dgm:pt>
    <dgm:pt modelId="{7E981DD9-4C83-45AB-8F4E-179283A7ADBB}" type="sibTrans" cxnId="{577B39DB-8A02-4E74-952A-4C73C377ECEF}">
      <dgm:prSet/>
      <dgm:spPr/>
      <dgm:t>
        <a:bodyPr/>
        <a:lstStyle/>
        <a:p>
          <a:endParaRPr lang="ru-RU" sz="1200"/>
        </a:p>
      </dgm:t>
    </dgm:pt>
    <dgm:pt modelId="{FE4EF5E5-B771-4910-BC9D-AC735FAAE3CC}" type="pres">
      <dgm:prSet presAssocID="{A3DFA7CD-F389-4C77-A923-26053D8886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78A623-3EFB-4304-A7C7-29EB584C2791}" type="pres">
      <dgm:prSet presAssocID="{0EB96E72-B871-4B45-9CCC-6C12488BD4FE}" presName="parentText" presStyleLbl="node1" presStyleIdx="0" presStyleCnt="1" custScaleY="583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039F5-7BEC-4C71-A627-1D0928C991AE}" type="pres">
      <dgm:prSet presAssocID="{0EB96E72-B871-4B45-9CCC-6C12488BD4FE}" presName="childText" presStyleLbl="revTx" presStyleIdx="0" presStyleCnt="1" custScaleY="54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7B39DB-8A02-4E74-952A-4C73C377ECEF}" srcId="{0EB96E72-B871-4B45-9CCC-6C12488BD4FE}" destId="{A2D258E5-6444-4897-B30F-AC56FBAFC9DB}" srcOrd="0" destOrd="0" parTransId="{D7738F3A-6C19-429C-A661-DC9ADA3281A0}" sibTransId="{7E981DD9-4C83-45AB-8F4E-179283A7ADBB}"/>
    <dgm:cxn modelId="{D2842DA1-F87C-4999-86AA-80B75B4CB228}" type="presOf" srcId="{A2D258E5-6444-4897-B30F-AC56FBAFC9DB}" destId="{D13039F5-7BEC-4C71-A627-1D0928C991AE}" srcOrd="0" destOrd="0" presId="urn:microsoft.com/office/officeart/2005/8/layout/vList2"/>
    <dgm:cxn modelId="{D2A57A28-34C8-4EBF-B4CE-04975A0FDD07}" srcId="{A3DFA7CD-F389-4C77-A923-26053D888685}" destId="{0EB96E72-B871-4B45-9CCC-6C12488BD4FE}" srcOrd="0" destOrd="0" parTransId="{C4DE23B1-F6C7-4FDD-B973-BE8C2D019229}" sibTransId="{FD6EE861-5C2F-4F8D-880B-3E0250873741}"/>
    <dgm:cxn modelId="{C5051BAC-FE79-4FD4-85B2-C1E15ABA2FEA}" type="presOf" srcId="{0EB96E72-B871-4B45-9CCC-6C12488BD4FE}" destId="{FE78A623-3EFB-4304-A7C7-29EB584C2791}" srcOrd="0" destOrd="0" presId="urn:microsoft.com/office/officeart/2005/8/layout/vList2"/>
    <dgm:cxn modelId="{BA5882ED-5DB4-4D8E-9D71-53F8495975F9}" type="presOf" srcId="{A3DFA7CD-F389-4C77-A923-26053D888685}" destId="{FE4EF5E5-B771-4910-BC9D-AC735FAAE3CC}" srcOrd="0" destOrd="0" presId="urn:microsoft.com/office/officeart/2005/8/layout/vList2"/>
    <dgm:cxn modelId="{C4D08AEC-C59A-4EE1-9D12-0F5267264253}" type="presParOf" srcId="{FE4EF5E5-B771-4910-BC9D-AC735FAAE3CC}" destId="{FE78A623-3EFB-4304-A7C7-29EB584C2791}" srcOrd="0" destOrd="0" presId="urn:microsoft.com/office/officeart/2005/8/layout/vList2"/>
    <dgm:cxn modelId="{3677B478-ABF4-4461-A93E-0D5BE42653C3}" type="presParOf" srcId="{FE4EF5E5-B771-4910-BC9D-AC735FAAE3CC}" destId="{D13039F5-7BEC-4C71-A627-1D0928C991A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22EC336-0030-4DFC-934A-19974E1E07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7FE1948-4D77-417C-8D08-15488E434D5C}">
      <dgm:prSet custT="1"/>
      <dgm:spPr/>
      <dgm:t>
        <a:bodyPr/>
        <a:lstStyle/>
        <a:p>
          <a:pPr rtl="0"/>
          <a:r>
            <a:rPr lang="ru-RU" sz="1400" dirty="0" smtClean="0"/>
            <a:t>Региональный уровень</a:t>
          </a:r>
          <a:endParaRPr lang="ru-RU" sz="1400" dirty="0"/>
        </a:p>
      </dgm:t>
    </dgm:pt>
    <dgm:pt modelId="{5192125D-379E-4FBA-83E2-8C89A9F7D55E}" type="parTrans" cxnId="{AEE7F580-8184-4482-9A39-F14F20BCFE29}">
      <dgm:prSet/>
      <dgm:spPr/>
      <dgm:t>
        <a:bodyPr/>
        <a:lstStyle/>
        <a:p>
          <a:endParaRPr lang="ru-RU"/>
        </a:p>
      </dgm:t>
    </dgm:pt>
    <dgm:pt modelId="{5A759B94-46FD-47D2-820C-6F4094100244}" type="sibTrans" cxnId="{AEE7F580-8184-4482-9A39-F14F20BCFE29}">
      <dgm:prSet/>
      <dgm:spPr/>
      <dgm:t>
        <a:bodyPr/>
        <a:lstStyle/>
        <a:p>
          <a:endParaRPr lang="ru-RU"/>
        </a:p>
      </dgm:t>
    </dgm:pt>
    <dgm:pt modelId="{8A37FCF7-2461-4806-98CF-3EE30BB0D940}">
      <dgm:prSet custT="1"/>
      <dgm:spPr/>
      <dgm:t>
        <a:bodyPr/>
        <a:lstStyle/>
        <a:p>
          <a:pPr rtl="0"/>
          <a:r>
            <a:rPr lang="ru-RU" sz="1400" dirty="0" smtClean="0"/>
            <a:t>Россия</a:t>
          </a:r>
          <a:endParaRPr lang="ru-RU" sz="1400" dirty="0"/>
        </a:p>
      </dgm:t>
    </dgm:pt>
    <dgm:pt modelId="{059CE74E-B9BD-4BF7-B717-0F4186F3F711}" type="parTrans" cxnId="{8D1FC151-343F-41CD-9125-75DB434A17EF}">
      <dgm:prSet/>
      <dgm:spPr/>
      <dgm:t>
        <a:bodyPr/>
        <a:lstStyle/>
        <a:p>
          <a:endParaRPr lang="ru-RU"/>
        </a:p>
      </dgm:t>
    </dgm:pt>
    <dgm:pt modelId="{17C2E9D7-E550-49E8-8930-7CB0CC839927}" type="sibTrans" cxnId="{8D1FC151-343F-41CD-9125-75DB434A17EF}">
      <dgm:prSet/>
      <dgm:spPr/>
      <dgm:t>
        <a:bodyPr/>
        <a:lstStyle/>
        <a:p>
          <a:endParaRPr lang="ru-RU"/>
        </a:p>
      </dgm:t>
    </dgm:pt>
    <dgm:pt modelId="{BEC7A59F-27F7-4FC3-9070-E8F4A61E304C}" type="pres">
      <dgm:prSet presAssocID="{522EC336-0030-4DFC-934A-19974E1E07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C05E62-C656-4545-AA29-246408C845B6}" type="pres">
      <dgm:prSet presAssocID="{07FE1948-4D77-417C-8D08-15488E434D5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2A814-0213-457A-9681-7C9BFBB91006}" type="pres">
      <dgm:prSet presAssocID="{07FE1948-4D77-417C-8D08-15488E434D5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E7F580-8184-4482-9A39-F14F20BCFE29}" srcId="{522EC336-0030-4DFC-934A-19974E1E0719}" destId="{07FE1948-4D77-417C-8D08-15488E434D5C}" srcOrd="0" destOrd="0" parTransId="{5192125D-379E-4FBA-83E2-8C89A9F7D55E}" sibTransId="{5A759B94-46FD-47D2-820C-6F4094100244}"/>
    <dgm:cxn modelId="{60E097DA-92BC-44B3-B13A-0FE7E6060334}" type="presOf" srcId="{07FE1948-4D77-417C-8D08-15488E434D5C}" destId="{2AC05E62-C656-4545-AA29-246408C845B6}" srcOrd="0" destOrd="0" presId="urn:microsoft.com/office/officeart/2005/8/layout/vList2"/>
    <dgm:cxn modelId="{ED16A72F-79EE-4209-B4FD-226C52954678}" type="presOf" srcId="{8A37FCF7-2461-4806-98CF-3EE30BB0D940}" destId="{6FF2A814-0213-457A-9681-7C9BFBB91006}" srcOrd="0" destOrd="0" presId="urn:microsoft.com/office/officeart/2005/8/layout/vList2"/>
    <dgm:cxn modelId="{4CC3E488-8936-4303-BEE1-F86F2C2F7ED5}" type="presOf" srcId="{522EC336-0030-4DFC-934A-19974E1E0719}" destId="{BEC7A59F-27F7-4FC3-9070-E8F4A61E304C}" srcOrd="0" destOrd="0" presId="urn:microsoft.com/office/officeart/2005/8/layout/vList2"/>
    <dgm:cxn modelId="{8D1FC151-343F-41CD-9125-75DB434A17EF}" srcId="{07FE1948-4D77-417C-8D08-15488E434D5C}" destId="{8A37FCF7-2461-4806-98CF-3EE30BB0D940}" srcOrd="0" destOrd="0" parTransId="{059CE74E-B9BD-4BF7-B717-0F4186F3F711}" sibTransId="{17C2E9D7-E550-49E8-8930-7CB0CC839927}"/>
    <dgm:cxn modelId="{45BE37E9-58C4-4BE9-8E32-662AF9C23CF9}" type="presParOf" srcId="{BEC7A59F-27F7-4FC3-9070-E8F4A61E304C}" destId="{2AC05E62-C656-4545-AA29-246408C845B6}" srcOrd="0" destOrd="0" presId="urn:microsoft.com/office/officeart/2005/8/layout/vList2"/>
    <dgm:cxn modelId="{EEEB4EB4-47E2-49BC-9A96-CAC22C4E09E0}" type="presParOf" srcId="{BEC7A59F-27F7-4FC3-9070-E8F4A61E304C}" destId="{6FF2A814-0213-457A-9681-7C9BFBB9100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1A63D6-17CA-4364-BE50-0DA40B2204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132B95-5342-4307-9C37-52B6442A7FC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Общие принципы тарифного регулирования</a:t>
          </a:r>
          <a:endParaRPr lang="ru-RU" dirty="0"/>
        </a:p>
      </dgm:t>
    </dgm:pt>
    <dgm:pt modelId="{6401CEF5-A3F9-45BC-A6FD-62E5AA85D7D7}" type="parTrans" cxnId="{CBEA8A06-A20E-44FF-96BC-DBFCA9C08B1E}">
      <dgm:prSet/>
      <dgm:spPr/>
      <dgm:t>
        <a:bodyPr/>
        <a:lstStyle/>
        <a:p>
          <a:endParaRPr lang="ru-RU"/>
        </a:p>
      </dgm:t>
    </dgm:pt>
    <dgm:pt modelId="{F7EEF320-B02C-48C8-A5A2-9FDABBBF9F84}" type="sibTrans" cxnId="{CBEA8A06-A20E-44FF-96BC-DBFCA9C08B1E}">
      <dgm:prSet/>
      <dgm:spPr/>
      <dgm:t>
        <a:bodyPr/>
        <a:lstStyle/>
        <a:p>
          <a:endParaRPr lang="ru-RU" dirty="0"/>
        </a:p>
      </dgm:t>
    </dgm:pt>
    <dgm:pt modelId="{0C0F9B48-3013-4E39-B655-0A9538F8E370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ru-RU" dirty="0" smtClean="0"/>
            <a:t>Организационные модели в сфере водоснабжения и водоотведения</a:t>
          </a:r>
          <a:endParaRPr lang="ru-RU" dirty="0"/>
        </a:p>
      </dgm:t>
    </dgm:pt>
    <dgm:pt modelId="{6C5F12BB-A193-4AD9-BA2C-5A12C6390CE6}" type="parTrans" cxnId="{F8300878-D342-474D-A9DA-FFE59252B2A3}">
      <dgm:prSet/>
      <dgm:spPr/>
      <dgm:t>
        <a:bodyPr/>
        <a:lstStyle/>
        <a:p>
          <a:endParaRPr lang="ru-RU"/>
        </a:p>
      </dgm:t>
    </dgm:pt>
    <dgm:pt modelId="{6E4928FC-B7CD-4DF1-9FF9-9FE976EEAA6A}" type="sibTrans" cxnId="{F8300878-D342-474D-A9DA-FFE59252B2A3}">
      <dgm:prSet/>
      <dgm:spPr/>
      <dgm:t>
        <a:bodyPr/>
        <a:lstStyle/>
        <a:p>
          <a:endParaRPr lang="ru-RU"/>
        </a:p>
      </dgm:t>
    </dgm:pt>
    <dgm:pt modelId="{D1BAE729-5C95-4146-A0DA-EF46EC6B8662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Методы тарифного регулирования</a:t>
          </a:r>
          <a:endParaRPr lang="ru-RU" dirty="0"/>
        </a:p>
      </dgm:t>
    </dgm:pt>
    <dgm:pt modelId="{3C10AFE1-D785-4A37-AD67-55F76CFAF028}" type="parTrans" cxnId="{0410B04C-D8B4-4237-9FBE-ABB08BC9C6E4}">
      <dgm:prSet/>
      <dgm:spPr/>
      <dgm:t>
        <a:bodyPr/>
        <a:lstStyle/>
        <a:p>
          <a:endParaRPr lang="ru-RU"/>
        </a:p>
      </dgm:t>
    </dgm:pt>
    <dgm:pt modelId="{9FA11B34-190C-448F-A44B-2590031FDE1D}" type="sibTrans" cxnId="{0410B04C-D8B4-4237-9FBE-ABB08BC9C6E4}">
      <dgm:prSet/>
      <dgm:spPr/>
      <dgm:t>
        <a:bodyPr/>
        <a:lstStyle/>
        <a:p>
          <a:endParaRPr lang="ru-RU"/>
        </a:p>
      </dgm:t>
    </dgm:pt>
    <dgm:pt modelId="{FA8CB27E-C527-4965-A06C-E30012D0A6E6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ГЧП и тарифное регулирование</a:t>
          </a:r>
          <a:endParaRPr lang="ru-RU" dirty="0"/>
        </a:p>
      </dgm:t>
    </dgm:pt>
    <dgm:pt modelId="{C37F9DE7-6086-455F-ACA0-7D15E446954D}" type="parTrans" cxnId="{8B81B4DF-F461-46E7-8AEF-53C4693C05E8}">
      <dgm:prSet/>
      <dgm:spPr/>
      <dgm:t>
        <a:bodyPr/>
        <a:lstStyle/>
        <a:p>
          <a:endParaRPr lang="ru-RU"/>
        </a:p>
      </dgm:t>
    </dgm:pt>
    <dgm:pt modelId="{3F47A679-3C38-4516-8D39-08CAE0926B98}" type="sibTrans" cxnId="{8B81B4DF-F461-46E7-8AEF-53C4693C05E8}">
      <dgm:prSet/>
      <dgm:spPr/>
      <dgm:t>
        <a:bodyPr/>
        <a:lstStyle/>
        <a:p>
          <a:endParaRPr lang="ru-RU"/>
        </a:p>
      </dgm:t>
    </dgm:pt>
    <dgm:pt modelId="{2068B996-E089-4283-8F9B-E93DE1DEF919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Факторы, влияющие на выбор оптимальной модели тарифного регулирования</a:t>
          </a:r>
          <a:endParaRPr lang="ru-RU" dirty="0"/>
        </a:p>
      </dgm:t>
    </dgm:pt>
    <dgm:pt modelId="{7A482688-9569-4261-A59A-6997B6E7AA29}" type="parTrans" cxnId="{882DF279-DA80-4AB1-9EEB-27D88525A9E4}">
      <dgm:prSet/>
      <dgm:spPr/>
      <dgm:t>
        <a:bodyPr/>
        <a:lstStyle/>
        <a:p>
          <a:endParaRPr lang="ru-RU"/>
        </a:p>
      </dgm:t>
    </dgm:pt>
    <dgm:pt modelId="{2C3BF5BA-F227-4C87-9B1E-6441E095D19B}" type="sibTrans" cxnId="{882DF279-DA80-4AB1-9EEB-27D88525A9E4}">
      <dgm:prSet/>
      <dgm:spPr/>
      <dgm:t>
        <a:bodyPr/>
        <a:lstStyle/>
        <a:p>
          <a:endParaRPr lang="ru-RU"/>
        </a:p>
      </dgm:t>
    </dgm:pt>
    <dgm:pt modelId="{5711C6BC-DF44-4DFA-B510-5DFB1DC9B7B8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Регуляторный договор</a:t>
          </a:r>
          <a:endParaRPr lang="ru-RU" dirty="0"/>
        </a:p>
      </dgm:t>
    </dgm:pt>
    <dgm:pt modelId="{FD9D1EEF-AEC0-4A08-88E2-0A2FD5B386FC}" type="parTrans" cxnId="{C4023E81-5D9C-4C46-97E2-D106725D4851}">
      <dgm:prSet/>
      <dgm:spPr/>
      <dgm:t>
        <a:bodyPr/>
        <a:lstStyle/>
        <a:p>
          <a:endParaRPr lang="ru-RU"/>
        </a:p>
      </dgm:t>
    </dgm:pt>
    <dgm:pt modelId="{68AFF3D9-A932-4AE2-995A-35ECBD7E5B6A}" type="sibTrans" cxnId="{C4023E81-5D9C-4C46-97E2-D106725D4851}">
      <dgm:prSet/>
      <dgm:spPr/>
      <dgm:t>
        <a:bodyPr/>
        <a:lstStyle/>
        <a:p>
          <a:endParaRPr lang="ru-RU"/>
        </a:p>
      </dgm:t>
    </dgm:pt>
    <dgm:pt modelId="{1AD21B48-549E-4A38-9B0B-107A77ECFDC6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Методы финансирования развития инфраструктуры</a:t>
          </a:r>
          <a:endParaRPr lang="ru-RU" dirty="0"/>
        </a:p>
      </dgm:t>
    </dgm:pt>
    <dgm:pt modelId="{B550D350-57BD-4F51-B617-E8B1C55FC0C8}" type="parTrans" cxnId="{3520C2EC-6498-4FE4-AC93-626F198CADDB}">
      <dgm:prSet/>
      <dgm:spPr/>
      <dgm:t>
        <a:bodyPr/>
        <a:lstStyle/>
        <a:p>
          <a:endParaRPr lang="ru-RU"/>
        </a:p>
      </dgm:t>
    </dgm:pt>
    <dgm:pt modelId="{C7B2233F-70D8-4AF1-871A-13E5534D0F38}" type="sibTrans" cxnId="{3520C2EC-6498-4FE4-AC93-626F198CADDB}">
      <dgm:prSet/>
      <dgm:spPr/>
      <dgm:t>
        <a:bodyPr/>
        <a:lstStyle/>
        <a:p>
          <a:endParaRPr lang="ru-RU"/>
        </a:p>
      </dgm:t>
    </dgm:pt>
    <dgm:pt modelId="{C9217045-EA83-4348-92B2-558FE9087542}" type="pres">
      <dgm:prSet presAssocID="{1C1A63D6-17CA-4364-BE50-0DA40B2204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431E18-1DA1-4D81-9EA2-B69104DF0298}" type="pres">
      <dgm:prSet presAssocID="{1C1A63D6-17CA-4364-BE50-0DA40B220404}" presName="Name1" presStyleCnt="0"/>
      <dgm:spPr/>
    </dgm:pt>
    <dgm:pt modelId="{925B737F-E8EE-499B-BC01-B9FA62B5055A}" type="pres">
      <dgm:prSet presAssocID="{1C1A63D6-17CA-4364-BE50-0DA40B220404}" presName="cycle" presStyleCnt="0"/>
      <dgm:spPr/>
    </dgm:pt>
    <dgm:pt modelId="{9DDA21B2-480E-4371-B03D-014654933CA4}" type="pres">
      <dgm:prSet presAssocID="{1C1A63D6-17CA-4364-BE50-0DA40B220404}" presName="srcNode" presStyleLbl="node1" presStyleIdx="0" presStyleCnt="7"/>
      <dgm:spPr/>
    </dgm:pt>
    <dgm:pt modelId="{FCFD0C54-A331-4C5D-97BC-B34C7D359D20}" type="pres">
      <dgm:prSet presAssocID="{1C1A63D6-17CA-4364-BE50-0DA40B220404}" presName="conn" presStyleLbl="parChTrans1D2" presStyleIdx="0" presStyleCnt="1"/>
      <dgm:spPr/>
      <dgm:t>
        <a:bodyPr/>
        <a:lstStyle/>
        <a:p>
          <a:endParaRPr lang="ru-RU"/>
        </a:p>
      </dgm:t>
    </dgm:pt>
    <dgm:pt modelId="{CF179324-9A18-412E-AC64-63392DE6CFAD}" type="pres">
      <dgm:prSet presAssocID="{1C1A63D6-17CA-4364-BE50-0DA40B220404}" presName="extraNode" presStyleLbl="node1" presStyleIdx="0" presStyleCnt="7"/>
      <dgm:spPr/>
    </dgm:pt>
    <dgm:pt modelId="{71BC3CDE-E2C0-4331-8620-2D1F00C85A0A}" type="pres">
      <dgm:prSet presAssocID="{1C1A63D6-17CA-4364-BE50-0DA40B220404}" presName="dstNode" presStyleLbl="node1" presStyleIdx="0" presStyleCnt="7"/>
      <dgm:spPr/>
    </dgm:pt>
    <dgm:pt modelId="{6DF3C0B2-197B-4D08-B471-912ED1A12008}" type="pres">
      <dgm:prSet presAssocID="{CA132B95-5342-4307-9C37-52B6442A7FC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0FBA2-6675-45DB-98A9-A98E9ABD18FC}" type="pres">
      <dgm:prSet presAssocID="{CA132B95-5342-4307-9C37-52B6442A7FC7}" presName="accent_1" presStyleCnt="0"/>
      <dgm:spPr/>
    </dgm:pt>
    <dgm:pt modelId="{62353BCB-5334-4CF3-91F5-EB73992947AF}" type="pres">
      <dgm:prSet presAssocID="{CA132B95-5342-4307-9C37-52B6442A7FC7}" presName="accentRepeatNode" presStyleLbl="solidFgAcc1" presStyleIdx="0" presStyleCnt="7"/>
      <dgm:spPr/>
    </dgm:pt>
    <dgm:pt modelId="{75695FE8-CAA8-4226-B4DB-85C35DA9237D}" type="pres">
      <dgm:prSet presAssocID="{0C0F9B48-3013-4E39-B655-0A9538F8E37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0C0CA-571A-4486-8701-8FAD788B694F}" type="pres">
      <dgm:prSet presAssocID="{0C0F9B48-3013-4E39-B655-0A9538F8E370}" presName="accent_2" presStyleCnt="0"/>
      <dgm:spPr/>
    </dgm:pt>
    <dgm:pt modelId="{43C1CE71-634F-4836-A711-07AC8A41312C}" type="pres">
      <dgm:prSet presAssocID="{0C0F9B48-3013-4E39-B655-0A9538F8E370}" presName="accentRepeatNode" presStyleLbl="solidFgAcc1" presStyleIdx="1" presStyleCnt="7"/>
      <dgm:spPr/>
    </dgm:pt>
    <dgm:pt modelId="{CB613CA0-6B12-4752-A7F9-8553097D8794}" type="pres">
      <dgm:prSet presAssocID="{D1BAE729-5C95-4146-A0DA-EF46EC6B866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FD791-87D8-4DE0-9B9F-C33BBE64EA11}" type="pres">
      <dgm:prSet presAssocID="{D1BAE729-5C95-4146-A0DA-EF46EC6B8662}" presName="accent_3" presStyleCnt="0"/>
      <dgm:spPr/>
    </dgm:pt>
    <dgm:pt modelId="{56B6D3AE-DD95-4D7F-89A1-7FB9FCCAEEC1}" type="pres">
      <dgm:prSet presAssocID="{D1BAE729-5C95-4146-A0DA-EF46EC6B8662}" presName="accentRepeatNode" presStyleLbl="solidFgAcc1" presStyleIdx="2" presStyleCnt="7"/>
      <dgm:spPr/>
    </dgm:pt>
    <dgm:pt modelId="{075D2569-08DC-4D45-AEDC-27FAC6EE830D}" type="pres">
      <dgm:prSet presAssocID="{1AD21B48-549E-4A38-9B0B-107A77ECFDC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87D0F-5BD6-4297-9494-1B9B84027DD4}" type="pres">
      <dgm:prSet presAssocID="{1AD21B48-549E-4A38-9B0B-107A77ECFDC6}" presName="accent_4" presStyleCnt="0"/>
      <dgm:spPr/>
    </dgm:pt>
    <dgm:pt modelId="{4296AD75-1156-4155-9133-EBF77E3CD7BF}" type="pres">
      <dgm:prSet presAssocID="{1AD21B48-549E-4A38-9B0B-107A77ECFDC6}" presName="accentRepeatNode" presStyleLbl="solidFgAcc1" presStyleIdx="3" presStyleCnt="7"/>
      <dgm:spPr/>
    </dgm:pt>
    <dgm:pt modelId="{BB3D3046-BDBB-46A6-A012-83FE3AEEAF0B}" type="pres">
      <dgm:prSet presAssocID="{FA8CB27E-C527-4965-A06C-E30012D0A6E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978DE-70ED-43A1-B127-3A9F5B642156}" type="pres">
      <dgm:prSet presAssocID="{FA8CB27E-C527-4965-A06C-E30012D0A6E6}" presName="accent_5" presStyleCnt="0"/>
      <dgm:spPr/>
    </dgm:pt>
    <dgm:pt modelId="{1804C48D-0CEE-44D2-AF5F-29E677A474B8}" type="pres">
      <dgm:prSet presAssocID="{FA8CB27E-C527-4965-A06C-E30012D0A6E6}" presName="accentRepeatNode" presStyleLbl="solidFgAcc1" presStyleIdx="4" presStyleCnt="7"/>
      <dgm:spPr/>
    </dgm:pt>
    <dgm:pt modelId="{FAF86A7D-F53D-46E9-8D3A-C74E988E736A}" type="pres">
      <dgm:prSet presAssocID="{5711C6BC-DF44-4DFA-B510-5DFB1DC9B7B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26795-53CA-4883-9D63-4A0B35CF1DBF}" type="pres">
      <dgm:prSet presAssocID="{5711C6BC-DF44-4DFA-B510-5DFB1DC9B7B8}" presName="accent_6" presStyleCnt="0"/>
      <dgm:spPr/>
    </dgm:pt>
    <dgm:pt modelId="{16A9DB7D-1337-4CC0-A500-9C2F91F279A6}" type="pres">
      <dgm:prSet presAssocID="{5711C6BC-DF44-4DFA-B510-5DFB1DC9B7B8}" presName="accentRepeatNode" presStyleLbl="solidFgAcc1" presStyleIdx="5" presStyleCnt="7"/>
      <dgm:spPr/>
    </dgm:pt>
    <dgm:pt modelId="{94DCD4ED-28DA-4422-AC83-467E590C0C0F}" type="pres">
      <dgm:prSet presAssocID="{2068B996-E089-4283-8F9B-E93DE1DEF91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A734E-D280-49B0-9F18-A1BB0DF5C2C8}" type="pres">
      <dgm:prSet presAssocID="{2068B996-E089-4283-8F9B-E93DE1DEF919}" presName="accent_7" presStyleCnt="0"/>
      <dgm:spPr/>
    </dgm:pt>
    <dgm:pt modelId="{6486FF61-ACCD-4AA9-B358-2ABD1321E711}" type="pres">
      <dgm:prSet presAssocID="{2068B996-E089-4283-8F9B-E93DE1DEF919}" presName="accentRepeatNode" presStyleLbl="solidFgAcc1" presStyleIdx="6" presStyleCnt="7"/>
      <dgm:spPr/>
    </dgm:pt>
  </dgm:ptLst>
  <dgm:cxnLst>
    <dgm:cxn modelId="{C4C78815-251D-4112-9563-B0E74144F3BB}" type="presOf" srcId="{1AD21B48-549E-4A38-9B0B-107A77ECFDC6}" destId="{075D2569-08DC-4D45-AEDC-27FAC6EE830D}" srcOrd="0" destOrd="0" presId="urn:microsoft.com/office/officeart/2008/layout/VerticalCurvedList"/>
    <dgm:cxn modelId="{3239135D-E2FA-4A06-8FE5-BB885F85657C}" type="presOf" srcId="{D1BAE729-5C95-4146-A0DA-EF46EC6B8662}" destId="{CB613CA0-6B12-4752-A7F9-8553097D8794}" srcOrd="0" destOrd="0" presId="urn:microsoft.com/office/officeart/2008/layout/VerticalCurvedList"/>
    <dgm:cxn modelId="{0410B04C-D8B4-4237-9FBE-ABB08BC9C6E4}" srcId="{1C1A63D6-17CA-4364-BE50-0DA40B220404}" destId="{D1BAE729-5C95-4146-A0DA-EF46EC6B8662}" srcOrd="2" destOrd="0" parTransId="{3C10AFE1-D785-4A37-AD67-55F76CFAF028}" sibTransId="{9FA11B34-190C-448F-A44B-2590031FDE1D}"/>
    <dgm:cxn modelId="{52CAEDD3-1DB6-48B8-9551-BF90DD684FD9}" type="presOf" srcId="{FA8CB27E-C527-4965-A06C-E30012D0A6E6}" destId="{BB3D3046-BDBB-46A6-A012-83FE3AEEAF0B}" srcOrd="0" destOrd="0" presId="urn:microsoft.com/office/officeart/2008/layout/VerticalCurvedList"/>
    <dgm:cxn modelId="{882DF279-DA80-4AB1-9EEB-27D88525A9E4}" srcId="{1C1A63D6-17CA-4364-BE50-0DA40B220404}" destId="{2068B996-E089-4283-8F9B-E93DE1DEF919}" srcOrd="6" destOrd="0" parTransId="{7A482688-9569-4261-A59A-6997B6E7AA29}" sibTransId="{2C3BF5BA-F227-4C87-9B1E-6441E095D19B}"/>
    <dgm:cxn modelId="{3520C2EC-6498-4FE4-AC93-626F198CADDB}" srcId="{1C1A63D6-17CA-4364-BE50-0DA40B220404}" destId="{1AD21B48-549E-4A38-9B0B-107A77ECFDC6}" srcOrd="3" destOrd="0" parTransId="{B550D350-57BD-4F51-B617-E8B1C55FC0C8}" sibTransId="{C7B2233F-70D8-4AF1-871A-13E5534D0F38}"/>
    <dgm:cxn modelId="{5CBC43E5-D6B3-4B58-8259-C067AFB2F981}" type="presOf" srcId="{CA132B95-5342-4307-9C37-52B6442A7FC7}" destId="{6DF3C0B2-197B-4D08-B471-912ED1A12008}" srcOrd="0" destOrd="0" presId="urn:microsoft.com/office/officeart/2008/layout/VerticalCurvedList"/>
    <dgm:cxn modelId="{A7F0A480-085D-482F-AB42-90E3C01F3BC2}" type="presOf" srcId="{1C1A63D6-17CA-4364-BE50-0DA40B220404}" destId="{C9217045-EA83-4348-92B2-558FE9087542}" srcOrd="0" destOrd="0" presId="urn:microsoft.com/office/officeart/2008/layout/VerticalCurvedList"/>
    <dgm:cxn modelId="{0070C2E4-183B-4769-81E3-A8DEA2BEA9EF}" type="presOf" srcId="{2068B996-E089-4283-8F9B-E93DE1DEF919}" destId="{94DCD4ED-28DA-4422-AC83-467E590C0C0F}" srcOrd="0" destOrd="0" presId="urn:microsoft.com/office/officeart/2008/layout/VerticalCurvedList"/>
    <dgm:cxn modelId="{CBEA8A06-A20E-44FF-96BC-DBFCA9C08B1E}" srcId="{1C1A63D6-17CA-4364-BE50-0DA40B220404}" destId="{CA132B95-5342-4307-9C37-52B6442A7FC7}" srcOrd="0" destOrd="0" parTransId="{6401CEF5-A3F9-45BC-A6FD-62E5AA85D7D7}" sibTransId="{F7EEF320-B02C-48C8-A5A2-9FDABBBF9F84}"/>
    <dgm:cxn modelId="{5BB4A23E-5CD9-41F3-AFA8-15E14FB15FA8}" type="presOf" srcId="{5711C6BC-DF44-4DFA-B510-5DFB1DC9B7B8}" destId="{FAF86A7D-F53D-46E9-8D3A-C74E988E736A}" srcOrd="0" destOrd="0" presId="urn:microsoft.com/office/officeart/2008/layout/VerticalCurvedList"/>
    <dgm:cxn modelId="{F8300878-D342-474D-A9DA-FFE59252B2A3}" srcId="{1C1A63D6-17CA-4364-BE50-0DA40B220404}" destId="{0C0F9B48-3013-4E39-B655-0A9538F8E370}" srcOrd="1" destOrd="0" parTransId="{6C5F12BB-A193-4AD9-BA2C-5A12C6390CE6}" sibTransId="{6E4928FC-B7CD-4DF1-9FF9-9FE976EEAA6A}"/>
    <dgm:cxn modelId="{D4AE7A9F-BCF2-4887-97D7-4C1484801102}" type="presOf" srcId="{0C0F9B48-3013-4E39-B655-0A9538F8E370}" destId="{75695FE8-CAA8-4226-B4DB-85C35DA9237D}" srcOrd="0" destOrd="0" presId="urn:microsoft.com/office/officeart/2008/layout/VerticalCurvedList"/>
    <dgm:cxn modelId="{96369BA7-E63B-40A7-B6EB-84EE89B4B569}" type="presOf" srcId="{F7EEF320-B02C-48C8-A5A2-9FDABBBF9F84}" destId="{FCFD0C54-A331-4C5D-97BC-B34C7D359D20}" srcOrd="0" destOrd="0" presId="urn:microsoft.com/office/officeart/2008/layout/VerticalCurvedList"/>
    <dgm:cxn modelId="{C4023E81-5D9C-4C46-97E2-D106725D4851}" srcId="{1C1A63D6-17CA-4364-BE50-0DA40B220404}" destId="{5711C6BC-DF44-4DFA-B510-5DFB1DC9B7B8}" srcOrd="5" destOrd="0" parTransId="{FD9D1EEF-AEC0-4A08-88E2-0A2FD5B386FC}" sibTransId="{68AFF3D9-A932-4AE2-995A-35ECBD7E5B6A}"/>
    <dgm:cxn modelId="{8B81B4DF-F461-46E7-8AEF-53C4693C05E8}" srcId="{1C1A63D6-17CA-4364-BE50-0DA40B220404}" destId="{FA8CB27E-C527-4965-A06C-E30012D0A6E6}" srcOrd="4" destOrd="0" parTransId="{C37F9DE7-6086-455F-ACA0-7D15E446954D}" sibTransId="{3F47A679-3C38-4516-8D39-08CAE0926B98}"/>
    <dgm:cxn modelId="{6AEE51A6-E7F3-427E-A9F6-F6736C1B57BC}" type="presParOf" srcId="{C9217045-EA83-4348-92B2-558FE9087542}" destId="{17431E18-1DA1-4D81-9EA2-B69104DF0298}" srcOrd="0" destOrd="0" presId="urn:microsoft.com/office/officeart/2008/layout/VerticalCurvedList"/>
    <dgm:cxn modelId="{6EE9B15D-82B7-4625-97FF-63B54B2D3217}" type="presParOf" srcId="{17431E18-1DA1-4D81-9EA2-B69104DF0298}" destId="{925B737F-E8EE-499B-BC01-B9FA62B5055A}" srcOrd="0" destOrd="0" presId="urn:microsoft.com/office/officeart/2008/layout/VerticalCurvedList"/>
    <dgm:cxn modelId="{89CFA6E1-FE56-449F-8BB0-C9C845EA74EB}" type="presParOf" srcId="{925B737F-E8EE-499B-BC01-B9FA62B5055A}" destId="{9DDA21B2-480E-4371-B03D-014654933CA4}" srcOrd="0" destOrd="0" presId="urn:microsoft.com/office/officeart/2008/layout/VerticalCurvedList"/>
    <dgm:cxn modelId="{D2057DFF-F59B-4687-9BA4-2E57813F15B9}" type="presParOf" srcId="{925B737F-E8EE-499B-BC01-B9FA62B5055A}" destId="{FCFD0C54-A331-4C5D-97BC-B34C7D359D20}" srcOrd="1" destOrd="0" presId="urn:microsoft.com/office/officeart/2008/layout/VerticalCurvedList"/>
    <dgm:cxn modelId="{FEF826D1-F75A-4405-A0BE-3A2B25CDED5C}" type="presParOf" srcId="{925B737F-E8EE-499B-BC01-B9FA62B5055A}" destId="{CF179324-9A18-412E-AC64-63392DE6CFAD}" srcOrd="2" destOrd="0" presId="urn:microsoft.com/office/officeart/2008/layout/VerticalCurvedList"/>
    <dgm:cxn modelId="{8D1C2128-62E1-4262-B133-1880EF0CC792}" type="presParOf" srcId="{925B737F-E8EE-499B-BC01-B9FA62B5055A}" destId="{71BC3CDE-E2C0-4331-8620-2D1F00C85A0A}" srcOrd="3" destOrd="0" presId="urn:microsoft.com/office/officeart/2008/layout/VerticalCurvedList"/>
    <dgm:cxn modelId="{5A2516AB-3034-4943-A727-CD9093E7951B}" type="presParOf" srcId="{17431E18-1DA1-4D81-9EA2-B69104DF0298}" destId="{6DF3C0B2-197B-4D08-B471-912ED1A12008}" srcOrd="1" destOrd="0" presId="urn:microsoft.com/office/officeart/2008/layout/VerticalCurvedList"/>
    <dgm:cxn modelId="{688AB6BA-3FB4-4995-96F4-1E07342E9861}" type="presParOf" srcId="{17431E18-1DA1-4D81-9EA2-B69104DF0298}" destId="{F6F0FBA2-6675-45DB-98A9-A98E9ABD18FC}" srcOrd="2" destOrd="0" presId="urn:microsoft.com/office/officeart/2008/layout/VerticalCurvedList"/>
    <dgm:cxn modelId="{11F81399-EB8C-414F-80A9-54300D60CEC6}" type="presParOf" srcId="{F6F0FBA2-6675-45DB-98A9-A98E9ABD18FC}" destId="{62353BCB-5334-4CF3-91F5-EB73992947AF}" srcOrd="0" destOrd="0" presId="urn:microsoft.com/office/officeart/2008/layout/VerticalCurvedList"/>
    <dgm:cxn modelId="{38F66980-1DA5-49A2-A123-82A548705DFA}" type="presParOf" srcId="{17431E18-1DA1-4D81-9EA2-B69104DF0298}" destId="{75695FE8-CAA8-4226-B4DB-85C35DA9237D}" srcOrd="3" destOrd="0" presId="urn:microsoft.com/office/officeart/2008/layout/VerticalCurvedList"/>
    <dgm:cxn modelId="{7CA9E192-AE38-4288-AEE0-C253D18E48DB}" type="presParOf" srcId="{17431E18-1DA1-4D81-9EA2-B69104DF0298}" destId="{2D60C0CA-571A-4486-8701-8FAD788B694F}" srcOrd="4" destOrd="0" presId="urn:microsoft.com/office/officeart/2008/layout/VerticalCurvedList"/>
    <dgm:cxn modelId="{719CBEAB-A35A-4F17-AD4C-A85A7D28FFB7}" type="presParOf" srcId="{2D60C0CA-571A-4486-8701-8FAD788B694F}" destId="{43C1CE71-634F-4836-A711-07AC8A41312C}" srcOrd="0" destOrd="0" presId="urn:microsoft.com/office/officeart/2008/layout/VerticalCurvedList"/>
    <dgm:cxn modelId="{C2BD8243-DA70-4458-879C-CE7526729B21}" type="presParOf" srcId="{17431E18-1DA1-4D81-9EA2-B69104DF0298}" destId="{CB613CA0-6B12-4752-A7F9-8553097D8794}" srcOrd="5" destOrd="0" presId="urn:microsoft.com/office/officeart/2008/layout/VerticalCurvedList"/>
    <dgm:cxn modelId="{BA03CFFB-E63C-4686-96EA-1CB5CAF4B9EA}" type="presParOf" srcId="{17431E18-1DA1-4D81-9EA2-B69104DF0298}" destId="{382FD791-87D8-4DE0-9B9F-C33BBE64EA11}" srcOrd="6" destOrd="0" presId="urn:microsoft.com/office/officeart/2008/layout/VerticalCurvedList"/>
    <dgm:cxn modelId="{669DC5AF-21DF-4D6D-B2E6-7AF0C5C1C0C2}" type="presParOf" srcId="{382FD791-87D8-4DE0-9B9F-C33BBE64EA11}" destId="{56B6D3AE-DD95-4D7F-89A1-7FB9FCCAEEC1}" srcOrd="0" destOrd="0" presId="urn:microsoft.com/office/officeart/2008/layout/VerticalCurvedList"/>
    <dgm:cxn modelId="{0908B0F4-6ED0-4EC6-B8EF-6D4E9E715520}" type="presParOf" srcId="{17431E18-1DA1-4D81-9EA2-B69104DF0298}" destId="{075D2569-08DC-4D45-AEDC-27FAC6EE830D}" srcOrd="7" destOrd="0" presId="urn:microsoft.com/office/officeart/2008/layout/VerticalCurvedList"/>
    <dgm:cxn modelId="{FA3650E2-416B-4F0C-9A65-B6803A15E08B}" type="presParOf" srcId="{17431E18-1DA1-4D81-9EA2-B69104DF0298}" destId="{6B387D0F-5BD6-4297-9494-1B9B84027DD4}" srcOrd="8" destOrd="0" presId="urn:microsoft.com/office/officeart/2008/layout/VerticalCurvedList"/>
    <dgm:cxn modelId="{7DDD4C1B-3F3D-47C7-8BB7-1C1B76D825B1}" type="presParOf" srcId="{6B387D0F-5BD6-4297-9494-1B9B84027DD4}" destId="{4296AD75-1156-4155-9133-EBF77E3CD7BF}" srcOrd="0" destOrd="0" presId="urn:microsoft.com/office/officeart/2008/layout/VerticalCurvedList"/>
    <dgm:cxn modelId="{6D4D9D99-7475-4A4C-A1E9-E7C72FF68FEC}" type="presParOf" srcId="{17431E18-1DA1-4D81-9EA2-B69104DF0298}" destId="{BB3D3046-BDBB-46A6-A012-83FE3AEEAF0B}" srcOrd="9" destOrd="0" presId="urn:microsoft.com/office/officeart/2008/layout/VerticalCurvedList"/>
    <dgm:cxn modelId="{AA6A7528-1311-409F-BF48-8349BAC16FE6}" type="presParOf" srcId="{17431E18-1DA1-4D81-9EA2-B69104DF0298}" destId="{26C978DE-70ED-43A1-B127-3A9F5B642156}" srcOrd="10" destOrd="0" presId="urn:microsoft.com/office/officeart/2008/layout/VerticalCurvedList"/>
    <dgm:cxn modelId="{17EE94FC-F54D-4F09-AD1A-477457B54F23}" type="presParOf" srcId="{26C978DE-70ED-43A1-B127-3A9F5B642156}" destId="{1804C48D-0CEE-44D2-AF5F-29E677A474B8}" srcOrd="0" destOrd="0" presId="urn:microsoft.com/office/officeart/2008/layout/VerticalCurvedList"/>
    <dgm:cxn modelId="{2EBC6F1E-9EC4-482A-ADF0-922C2C518B32}" type="presParOf" srcId="{17431E18-1DA1-4D81-9EA2-B69104DF0298}" destId="{FAF86A7D-F53D-46E9-8D3A-C74E988E736A}" srcOrd="11" destOrd="0" presId="urn:microsoft.com/office/officeart/2008/layout/VerticalCurvedList"/>
    <dgm:cxn modelId="{F837E665-0C40-4165-A850-7AC23775556D}" type="presParOf" srcId="{17431E18-1DA1-4D81-9EA2-B69104DF0298}" destId="{75526795-53CA-4883-9D63-4A0B35CF1DBF}" srcOrd="12" destOrd="0" presId="urn:microsoft.com/office/officeart/2008/layout/VerticalCurvedList"/>
    <dgm:cxn modelId="{C5B3C69F-1A6F-449C-8BA8-A4EEB649B4CC}" type="presParOf" srcId="{75526795-53CA-4883-9D63-4A0B35CF1DBF}" destId="{16A9DB7D-1337-4CC0-A500-9C2F91F279A6}" srcOrd="0" destOrd="0" presId="urn:microsoft.com/office/officeart/2008/layout/VerticalCurvedList"/>
    <dgm:cxn modelId="{CC793404-630A-4AC3-90A6-17EFD67D94ED}" type="presParOf" srcId="{17431E18-1DA1-4D81-9EA2-B69104DF0298}" destId="{94DCD4ED-28DA-4422-AC83-467E590C0C0F}" srcOrd="13" destOrd="0" presId="urn:microsoft.com/office/officeart/2008/layout/VerticalCurvedList"/>
    <dgm:cxn modelId="{CF08C49E-A695-4584-838C-0672C44D355F}" type="presParOf" srcId="{17431E18-1DA1-4D81-9EA2-B69104DF0298}" destId="{404A734E-D280-49B0-9F18-A1BB0DF5C2C8}" srcOrd="14" destOrd="0" presId="urn:microsoft.com/office/officeart/2008/layout/VerticalCurvedList"/>
    <dgm:cxn modelId="{6072A850-392B-4CE2-8F68-BC58D3E8D1AA}" type="presParOf" srcId="{404A734E-D280-49B0-9F18-A1BB0DF5C2C8}" destId="{6486FF61-ACCD-4AA9-B358-2ABD1321E7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47B9ABF-4267-4DB7-B8CB-7575F5621D32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1B388F-295D-4844-BF69-5E6ABCF5BFCE}">
      <dgm:prSet/>
      <dgm:spPr/>
      <dgm:t>
        <a:bodyPr/>
        <a:lstStyle/>
        <a:p>
          <a:pPr rtl="0"/>
          <a:r>
            <a:rPr lang="ru-RU" i="1" dirty="0" smtClean="0"/>
            <a:t>Акционирование коммунальных предприятий с возможной частичной  продажей акций  при сохранении контрольного пакета у муниципалитета</a:t>
          </a:r>
          <a:endParaRPr lang="ru-RU" dirty="0"/>
        </a:p>
      </dgm:t>
    </dgm:pt>
    <dgm:pt modelId="{66C0A343-E9A8-4B3D-9993-9534185C4258}" type="parTrans" cxnId="{859AC258-0A95-4166-8BCE-C3501BA801CC}">
      <dgm:prSet/>
      <dgm:spPr/>
      <dgm:t>
        <a:bodyPr/>
        <a:lstStyle/>
        <a:p>
          <a:endParaRPr lang="ru-RU"/>
        </a:p>
      </dgm:t>
    </dgm:pt>
    <dgm:pt modelId="{8302C645-FDB3-418E-A916-AD9C5BA01B5F}" type="sibTrans" cxnId="{859AC258-0A95-4166-8BCE-C3501BA801CC}">
      <dgm:prSet/>
      <dgm:spPr/>
      <dgm:t>
        <a:bodyPr/>
        <a:lstStyle/>
        <a:p>
          <a:endParaRPr lang="ru-RU"/>
        </a:p>
      </dgm:t>
    </dgm:pt>
    <dgm:pt modelId="{13854954-01E5-4220-80B1-91D1F406FDD1}">
      <dgm:prSet/>
      <dgm:spPr/>
      <dgm:t>
        <a:bodyPr/>
        <a:lstStyle/>
        <a:p>
          <a:pPr rtl="0"/>
          <a:r>
            <a:rPr lang="ru-RU" i="1" dirty="0" smtClean="0"/>
            <a:t>Муниципальная собственность на основные фонды, частное управление и инвестиции (концессия, аренда, </a:t>
          </a:r>
          <a:r>
            <a:rPr lang="ru-RU" i="1" dirty="0" err="1" smtClean="0"/>
            <a:t>аффермаж</a:t>
          </a:r>
          <a:r>
            <a:rPr lang="ru-RU" i="1" dirty="0" smtClean="0"/>
            <a:t>)</a:t>
          </a:r>
          <a:endParaRPr lang="ru-RU" dirty="0"/>
        </a:p>
      </dgm:t>
    </dgm:pt>
    <dgm:pt modelId="{BF5F6D7C-E64A-447F-A1BB-F14DC8C8ECBD}" type="parTrans" cxnId="{A7AC41D7-AF7B-413B-9B36-6C95F2391C2B}">
      <dgm:prSet/>
      <dgm:spPr/>
      <dgm:t>
        <a:bodyPr/>
        <a:lstStyle/>
        <a:p>
          <a:endParaRPr lang="ru-RU"/>
        </a:p>
      </dgm:t>
    </dgm:pt>
    <dgm:pt modelId="{7E4810AC-BC2D-4689-91A4-1D853F0FF6E6}" type="sibTrans" cxnId="{A7AC41D7-AF7B-413B-9B36-6C95F2391C2B}">
      <dgm:prSet/>
      <dgm:spPr/>
      <dgm:t>
        <a:bodyPr/>
        <a:lstStyle/>
        <a:p>
          <a:endParaRPr lang="ru-RU"/>
        </a:p>
      </dgm:t>
    </dgm:pt>
    <dgm:pt modelId="{2414F938-102D-432F-AD20-85DEB8780FD1}">
      <dgm:prSet/>
      <dgm:spPr/>
      <dgm:t>
        <a:bodyPr/>
        <a:lstStyle/>
        <a:p>
          <a:pPr rtl="0"/>
          <a:r>
            <a:rPr lang="ru-RU" i="1" dirty="0" smtClean="0"/>
            <a:t>Приватизация путем продажи акционированного коммунального предприятия частнику</a:t>
          </a:r>
          <a:endParaRPr lang="ru-RU" dirty="0"/>
        </a:p>
      </dgm:t>
    </dgm:pt>
    <dgm:pt modelId="{4CD7EAE5-D164-4029-A52F-FA142381EB51}" type="parTrans" cxnId="{4E646A40-43CC-40E1-A2AC-7D4A01622A44}">
      <dgm:prSet/>
      <dgm:spPr/>
      <dgm:t>
        <a:bodyPr/>
        <a:lstStyle/>
        <a:p>
          <a:endParaRPr lang="ru-RU"/>
        </a:p>
      </dgm:t>
    </dgm:pt>
    <dgm:pt modelId="{AF2D4BB9-267F-4D8C-B193-E5C4B0AFCAD9}" type="sibTrans" cxnId="{4E646A40-43CC-40E1-A2AC-7D4A01622A44}">
      <dgm:prSet/>
      <dgm:spPr/>
      <dgm:t>
        <a:bodyPr/>
        <a:lstStyle/>
        <a:p>
          <a:endParaRPr lang="ru-RU"/>
        </a:p>
      </dgm:t>
    </dgm:pt>
    <dgm:pt modelId="{810B28CB-639D-4DD8-A149-F0887DF72D6E}" type="pres">
      <dgm:prSet presAssocID="{B47B9ABF-4267-4DB7-B8CB-7575F5621D3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11EC6F-C516-4629-80FA-7B3A6E9F3334}" type="pres">
      <dgm:prSet presAssocID="{A11B388F-295D-4844-BF69-5E6ABCF5BFCE}" presName="comp" presStyleCnt="0"/>
      <dgm:spPr/>
    </dgm:pt>
    <dgm:pt modelId="{C4024BD6-BE3C-4CD9-82FB-5D290656EAB5}" type="pres">
      <dgm:prSet presAssocID="{A11B388F-295D-4844-BF69-5E6ABCF5BFCE}" presName="box" presStyleLbl="node1" presStyleIdx="0" presStyleCnt="3"/>
      <dgm:spPr/>
      <dgm:t>
        <a:bodyPr/>
        <a:lstStyle/>
        <a:p>
          <a:endParaRPr lang="ru-RU"/>
        </a:p>
      </dgm:t>
    </dgm:pt>
    <dgm:pt modelId="{99461797-7CDC-4919-82B2-21E0FD84A865}" type="pres">
      <dgm:prSet presAssocID="{A11B388F-295D-4844-BF69-5E6ABCF5BFCE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C651CDD8-7400-4A72-AF12-3B5389D0D738}" type="pres">
      <dgm:prSet presAssocID="{A11B388F-295D-4844-BF69-5E6ABCF5BFC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56401-4952-4377-9430-75D128E08F0E}" type="pres">
      <dgm:prSet presAssocID="{8302C645-FDB3-418E-A916-AD9C5BA01B5F}" presName="spacer" presStyleCnt="0"/>
      <dgm:spPr/>
    </dgm:pt>
    <dgm:pt modelId="{E99A9661-5C65-4C3F-A0AE-51AD1F4180A2}" type="pres">
      <dgm:prSet presAssocID="{13854954-01E5-4220-80B1-91D1F406FDD1}" presName="comp" presStyleCnt="0"/>
      <dgm:spPr/>
    </dgm:pt>
    <dgm:pt modelId="{A8683613-07CA-4137-8EFB-507208C81798}" type="pres">
      <dgm:prSet presAssocID="{13854954-01E5-4220-80B1-91D1F406FDD1}" presName="box" presStyleLbl="node1" presStyleIdx="1" presStyleCnt="3"/>
      <dgm:spPr/>
      <dgm:t>
        <a:bodyPr/>
        <a:lstStyle/>
        <a:p>
          <a:endParaRPr lang="ru-RU"/>
        </a:p>
      </dgm:t>
    </dgm:pt>
    <dgm:pt modelId="{5F364DFA-8CFE-425E-9EC9-8F020C8F2A4A}" type="pres">
      <dgm:prSet presAssocID="{13854954-01E5-4220-80B1-91D1F406FDD1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4585E759-6C21-4F6E-BD03-F026DAE1E03A}" type="pres">
      <dgm:prSet presAssocID="{13854954-01E5-4220-80B1-91D1F406FDD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81C15-9015-4F77-9D0B-509652494DA2}" type="pres">
      <dgm:prSet presAssocID="{7E4810AC-BC2D-4689-91A4-1D853F0FF6E6}" presName="spacer" presStyleCnt="0"/>
      <dgm:spPr/>
    </dgm:pt>
    <dgm:pt modelId="{FA830774-D101-473D-95EB-ACE21EA5B6F0}" type="pres">
      <dgm:prSet presAssocID="{2414F938-102D-432F-AD20-85DEB8780FD1}" presName="comp" presStyleCnt="0"/>
      <dgm:spPr/>
    </dgm:pt>
    <dgm:pt modelId="{34BC959A-E10E-41A9-B39A-1034D9A7A00B}" type="pres">
      <dgm:prSet presAssocID="{2414F938-102D-432F-AD20-85DEB8780FD1}" presName="box" presStyleLbl="node1" presStyleIdx="2" presStyleCnt="3"/>
      <dgm:spPr/>
      <dgm:t>
        <a:bodyPr/>
        <a:lstStyle/>
        <a:p>
          <a:endParaRPr lang="ru-RU"/>
        </a:p>
      </dgm:t>
    </dgm:pt>
    <dgm:pt modelId="{D8B84CAC-1973-461A-9252-29760B79B56B}" type="pres">
      <dgm:prSet presAssocID="{2414F938-102D-432F-AD20-85DEB8780FD1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7A77A8A8-BA47-465E-8012-B160BB8CBCC1}" type="pres">
      <dgm:prSet presAssocID="{2414F938-102D-432F-AD20-85DEB8780FD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6E9BB8-E748-4D5D-9EAD-53136E7B76DE}" type="presOf" srcId="{A11B388F-295D-4844-BF69-5E6ABCF5BFCE}" destId="{C4024BD6-BE3C-4CD9-82FB-5D290656EAB5}" srcOrd="0" destOrd="0" presId="urn:microsoft.com/office/officeart/2005/8/layout/vList4#1"/>
    <dgm:cxn modelId="{59BB0D25-A46D-4A1A-89EE-A1B96563F16D}" type="presOf" srcId="{13854954-01E5-4220-80B1-91D1F406FDD1}" destId="{4585E759-6C21-4F6E-BD03-F026DAE1E03A}" srcOrd="1" destOrd="0" presId="urn:microsoft.com/office/officeart/2005/8/layout/vList4#1"/>
    <dgm:cxn modelId="{E8F1200F-6313-4EC7-BF82-1E7658D99A00}" type="presOf" srcId="{A11B388F-295D-4844-BF69-5E6ABCF5BFCE}" destId="{C651CDD8-7400-4A72-AF12-3B5389D0D738}" srcOrd="1" destOrd="0" presId="urn:microsoft.com/office/officeart/2005/8/layout/vList4#1"/>
    <dgm:cxn modelId="{4E646A40-43CC-40E1-A2AC-7D4A01622A44}" srcId="{B47B9ABF-4267-4DB7-B8CB-7575F5621D32}" destId="{2414F938-102D-432F-AD20-85DEB8780FD1}" srcOrd="2" destOrd="0" parTransId="{4CD7EAE5-D164-4029-A52F-FA142381EB51}" sibTransId="{AF2D4BB9-267F-4D8C-B193-E5C4B0AFCAD9}"/>
    <dgm:cxn modelId="{C876B12D-12E1-4922-A510-5332B17BBBA7}" type="presOf" srcId="{2414F938-102D-432F-AD20-85DEB8780FD1}" destId="{7A77A8A8-BA47-465E-8012-B160BB8CBCC1}" srcOrd="1" destOrd="0" presId="urn:microsoft.com/office/officeart/2005/8/layout/vList4#1"/>
    <dgm:cxn modelId="{8A2FB5B9-CE2A-4E4C-96C4-48915800AB26}" type="presOf" srcId="{B47B9ABF-4267-4DB7-B8CB-7575F5621D32}" destId="{810B28CB-639D-4DD8-A149-F0887DF72D6E}" srcOrd="0" destOrd="0" presId="urn:microsoft.com/office/officeart/2005/8/layout/vList4#1"/>
    <dgm:cxn modelId="{859AC258-0A95-4166-8BCE-C3501BA801CC}" srcId="{B47B9ABF-4267-4DB7-B8CB-7575F5621D32}" destId="{A11B388F-295D-4844-BF69-5E6ABCF5BFCE}" srcOrd="0" destOrd="0" parTransId="{66C0A343-E9A8-4B3D-9993-9534185C4258}" sibTransId="{8302C645-FDB3-418E-A916-AD9C5BA01B5F}"/>
    <dgm:cxn modelId="{3AB020F9-61A0-4C20-9CF0-DE2BEDAE6631}" type="presOf" srcId="{2414F938-102D-432F-AD20-85DEB8780FD1}" destId="{34BC959A-E10E-41A9-B39A-1034D9A7A00B}" srcOrd="0" destOrd="0" presId="urn:microsoft.com/office/officeart/2005/8/layout/vList4#1"/>
    <dgm:cxn modelId="{A7AC41D7-AF7B-413B-9B36-6C95F2391C2B}" srcId="{B47B9ABF-4267-4DB7-B8CB-7575F5621D32}" destId="{13854954-01E5-4220-80B1-91D1F406FDD1}" srcOrd="1" destOrd="0" parTransId="{BF5F6D7C-E64A-447F-A1BB-F14DC8C8ECBD}" sibTransId="{7E4810AC-BC2D-4689-91A4-1D853F0FF6E6}"/>
    <dgm:cxn modelId="{09DC8611-45A4-4327-969A-4FAB140FFB14}" type="presOf" srcId="{13854954-01E5-4220-80B1-91D1F406FDD1}" destId="{A8683613-07CA-4137-8EFB-507208C81798}" srcOrd="0" destOrd="0" presId="urn:microsoft.com/office/officeart/2005/8/layout/vList4#1"/>
    <dgm:cxn modelId="{42F8A5C7-52DF-4DE0-883E-B87CA7D8DC31}" type="presParOf" srcId="{810B28CB-639D-4DD8-A149-F0887DF72D6E}" destId="{C211EC6F-C516-4629-80FA-7B3A6E9F3334}" srcOrd="0" destOrd="0" presId="urn:microsoft.com/office/officeart/2005/8/layout/vList4#1"/>
    <dgm:cxn modelId="{956931BD-0B23-4930-B74A-777FEE9966F0}" type="presParOf" srcId="{C211EC6F-C516-4629-80FA-7B3A6E9F3334}" destId="{C4024BD6-BE3C-4CD9-82FB-5D290656EAB5}" srcOrd="0" destOrd="0" presId="urn:microsoft.com/office/officeart/2005/8/layout/vList4#1"/>
    <dgm:cxn modelId="{2830E3FD-E302-49C1-8726-0725154619F6}" type="presParOf" srcId="{C211EC6F-C516-4629-80FA-7B3A6E9F3334}" destId="{99461797-7CDC-4919-82B2-21E0FD84A865}" srcOrd="1" destOrd="0" presId="urn:microsoft.com/office/officeart/2005/8/layout/vList4#1"/>
    <dgm:cxn modelId="{134A879C-BB7E-4549-B94D-4BA472A03219}" type="presParOf" srcId="{C211EC6F-C516-4629-80FA-7B3A6E9F3334}" destId="{C651CDD8-7400-4A72-AF12-3B5389D0D738}" srcOrd="2" destOrd="0" presId="urn:microsoft.com/office/officeart/2005/8/layout/vList4#1"/>
    <dgm:cxn modelId="{22D308BA-D6D0-419B-A6CE-3A39E28BB716}" type="presParOf" srcId="{810B28CB-639D-4DD8-A149-F0887DF72D6E}" destId="{41E56401-4952-4377-9430-75D128E08F0E}" srcOrd="1" destOrd="0" presId="urn:microsoft.com/office/officeart/2005/8/layout/vList4#1"/>
    <dgm:cxn modelId="{F470F39C-9B41-424B-8D97-2A7118B13816}" type="presParOf" srcId="{810B28CB-639D-4DD8-A149-F0887DF72D6E}" destId="{E99A9661-5C65-4C3F-A0AE-51AD1F4180A2}" srcOrd="2" destOrd="0" presId="urn:microsoft.com/office/officeart/2005/8/layout/vList4#1"/>
    <dgm:cxn modelId="{59523F97-11EA-4C75-8AC5-27DE1B95FC9B}" type="presParOf" srcId="{E99A9661-5C65-4C3F-A0AE-51AD1F4180A2}" destId="{A8683613-07CA-4137-8EFB-507208C81798}" srcOrd="0" destOrd="0" presId="urn:microsoft.com/office/officeart/2005/8/layout/vList4#1"/>
    <dgm:cxn modelId="{6C8B1F8F-21D7-4809-A1DD-9CDA3FF9FDC4}" type="presParOf" srcId="{E99A9661-5C65-4C3F-A0AE-51AD1F4180A2}" destId="{5F364DFA-8CFE-425E-9EC9-8F020C8F2A4A}" srcOrd="1" destOrd="0" presId="urn:microsoft.com/office/officeart/2005/8/layout/vList4#1"/>
    <dgm:cxn modelId="{B244B3A2-05A8-42EF-BC85-5DF56D24418C}" type="presParOf" srcId="{E99A9661-5C65-4C3F-A0AE-51AD1F4180A2}" destId="{4585E759-6C21-4F6E-BD03-F026DAE1E03A}" srcOrd="2" destOrd="0" presId="urn:microsoft.com/office/officeart/2005/8/layout/vList4#1"/>
    <dgm:cxn modelId="{654668F3-497D-4A63-B55D-00BCDC71AAAC}" type="presParOf" srcId="{810B28CB-639D-4DD8-A149-F0887DF72D6E}" destId="{6BE81C15-9015-4F77-9D0B-509652494DA2}" srcOrd="3" destOrd="0" presId="urn:microsoft.com/office/officeart/2005/8/layout/vList4#1"/>
    <dgm:cxn modelId="{669E8C51-067D-4F11-BF03-8704FE6B6AF7}" type="presParOf" srcId="{810B28CB-639D-4DD8-A149-F0887DF72D6E}" destId="{FA830774-D101-473D-95EB-ACE21EA5B6F0}" srcOrd="4" destOrd="0" presId="urn:microsoft.com/office/officeart/2005/8/layout/vList4#1"/>
    <dgm:cxn modelId="{A4BFC24A-B23C-4EB7-9EE0-8366E43EA682}" type="presParOf" srcId="{FA830774-D101-473D-95EB-ACE21EA5B6F0}" destId="{34BC959A-E10E-41A9-B39A-1034D9A7A00B}" srcOrd="0" destOrd="0" presId="urn:microsoft.com/office/officeart/2005/8/layout/vList4#1"/>
    <dgm:cxn modelId="{34686EAE-4DB0-4805-B4B7-615098D91EF1}" type="presParOf" srcId="{FA830774-D101-473D-95EB-ACE21EA5B6F0}" destId="{D8B84CAC-1973-461A-9252-29760B79B56B}" srcOrd="1" destOrd="0" presId="urn:microsoft.com/office/officeart/2005/8/layout/vList4#1"/>
    <dgm:cxn modelId="{BF5DFD30-557D-41FA-82B9-F0C42F55D158}" type="presParOf" srcId="{FA830774-D101-473D-95EB-ACE21EA5B6F0}" destId="{7A77A8A8-BA47-465E-8012-B160BB8CBCC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A50A1CD-8572-4C4E-8D54-64F376A01B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0A2B13-0F7E-4883-BC99-C2E605B48845}">
      <dgm:prSet/>
      <dgm:spPr/>
      <dgm:t>
        <a:bodyPr/>
        <a:lstStyle/>
        <a:p>
          <a:pPr rtl="0"/>
          <a:r>
            <a:rPr lang="ru-RU" dirty="0" smtClean="0"/>
            <a:t>Традиционная практика:</a:t>
          </a:r>
          <a:endParaRPr lang="ru-RU" dirty="0"/>
        </a:p>
      </dgm:t>
    </dgm:pt>
    <dgm:pt modelId="{EA23F0A5-7C63-4687-9A4A-24D95D096D75}" type="parTrans" cxnId="{7F5933DF-8229-43BF-A8D6-238439BBFEC1}">
      <dgm:prSet/>
      <dgm:spPr/>
      <dgm:t>
        <a:bodyPr/>
        <a:lstStyle/>
        <a:p>
          <a:endParaRPr lang="ru-RU"/>
        </a:p>
      </dgm:t>
    </dgm:pt>
    <dgm:pt modelId="{4B23E9CC-4679-4DE8-A3EC-FC85709063E8}" type="sibTrans" cxnId="{7F5933DF-8229-43BF-A8D6-238439BBFEC1}">
      <dgm:prSet/>
      <dgm:spPr/>
      <dgm:t>
        <a:bodyPr/>
        <a:lstStyle/>
        <a:p>
          <a:endParaRPr lang="ru-RU"/>
        </a:p>
      </dgm:t>
    </dgm:pt>
    <dgm:pt modelId="{D988775C-C2C3-4167-8497-293070ACAB39}">
      <dgm:prSet/>
      <dgm:spPr/>
      <dgm:t>
        <a:bodyPr/>
        <a:lstStyle/>
        <a:p>
          <a:pPr rtl="0"/>
          <a:r>
            <a:rPr lang="ru-RU" dirty="0" smtClean="0"/>
            <a:t>Предприятия </a:t>
          </a:r>
          <a:r>
            <a:rPr lang="ru-RU" dirty="0" err="1" smtClean="0"/>
            <a:t>ВКХ</a:t>
          </a:r>
          <a:r>
            <a:rPr lang="ru-RU" dirty="0" smtClean="0"/>
            <a:t> – традиционно акционерные компании, владеющие объектами инфраструктуры, 100% акций (или контрольный пакет) принадлежит органам местного самоуправления</a:t>
          </a:r>
          <a:endParaRPr lang="ru-RU" dirty="0"/>
        </a:p>
      </dgm:t>
    </dgm:pt>
    <dgm:pt modelId="{CA808368-6265-4189-845C-7CAD26941486}" type="parTrans" cxnId="{980DDC22-5160-45DE-9747-15A4968B38FA}">
      <dgm:prSet/>
      <dgm:spPr/>
      <dgm:t>
        <a:bodyPr/>
        <a:lstStyle/>
        <a:p>
          <a:endParaRPr lang="ru-RU"/>
        </a:p>
      </dgm:t>
    </dgm:pt>
    <dgm:pt modelId="{4D5692F0-0A6C-443D-BF31-84605E7A9615}" type="sibTrans" cxnId="{980DDC22-5160-45DE-9747-15A4968B38FA}">
      <dgm:prSet/>
      <dgm:spPr/>
      <dgm:t>
        <a:bodyPr/>
        <a:lstStyle/>
        <a:p>
          <a:endParaRPr lang="ru-RU"/>
        </a:p>
      </dgm:t>
    </dgm:pt>
    <dgm:pt modelId="{C1414B97-DF3F-41D9-A924-A2E068C20C00}">
      <dgm:prSet/>
      <dgm:spPr/>
      <dgm:t>
        <a:bodyPr/>
        <a:lstStyle/>
        <a:p>
          <a:pPr rtl="0"/>
          <a:r>
            <a:rPr lang="ru-RU" dirty="0" smtClean="0"/>
            <a:t>Отвечают за предоставление всех коммунальных услуг на территории обслуживания, передавая часть услуг на субподряд</a:t>
          </a:r>
          <a:endParaRPr lang="ru-RU" dirty="0"/>
        </a:p>
      </dgm:t>
    </dgm:pt>
    <dgm:pt modelId="{2DD88239-D3C4-4624-9E41-3F8DB7D80E30}" type="parTrans" cxnId="{1C2FF228-5371-4EAA-A04F-C17616FD642F}">
      <dgm:prSet/>
      <dgm:spPr/>
      <dgm:t>
        <a:bodyPr/>
        <a:lstStyle/>
        <a:p>
          <a:endParaRPr lang="ru-RU"/>
        </a:p>
      </dgm:t>
    </dgm:pt>
    <dgm:pt modelId="{9A098EF6-C986-4D2E-BDB2-4AF6918290CB}" type="sibTrans" cxnId="{1C2FF228-5371-4EAA-A04F-C17616FD642F}">
      <dgm:prSet/>
      <dgm:spPr/>
      <dgm:t>
        <a:bodyPr/>
        <a:lstStyle/>
        <a:p>
          <a:endParaRPr lang="ru-RU"/>
        </a:p>
      </dgm:t>
    </dgm:pt>
    <dgm:pt modelId="{6FF0E05E-2EB3-4CB0-8149-13199A85E90D}">
      <dgm:prSet/>
      <dgm:spPr/>
      <dgm:t>
        <a:bodyPr/>
        <a:lstStyle/>
        <a:p>
          <a:pPr rtl="0"/>
          <a:r>
            <a:rPr lang="ru-RU" dirty="0" smtClean="0"/>
            <a:t>Не могут вести деятельность за пределами территории обслуживания</a:t>
          </a:r>
          <a:endParaRPr lang="ru-RU" dirty="0"/>
        </a:p>
      </dgm:t>
    </dgm:pt>
    <dgm:pt modelId="{1B07FDEF-4329-4D8B-A5EF-816C85F1FB7E}" type="parTrans" cxnId="{2ABECEB0-9C79-4EFC-9660-737C8AB91CFD}">
      <dgm:prSet/>
      <dgm:spPr/>
      <dgm:t>
        <a:bodyPr/>
        <a:lstStyle/>
        <a:p>
          <a:endParaRPr lang="ru-RU"/>
        </a:p>
      </dgm:t>
    </dgm:pt>
    <dgm:pt modelId="{5A17E8FF-7279-479F-88D3-83D83303CA99}" type="sibTrans" cxnId="{2ABECEB0-9C79-4EFC-9660-737C8AB91CFD}">
      <dgm:prSet/>
      <dgm:spPr/>
      <dgm:t>
        <a:bodyPr/>
        <a:lstStyle/>
        <a:p>
          <a:endParaRPr lang="ru-RU"/>
        </a:p>
      </dgm:t>
    </dgm:pt>
    <dgm:pt modelId="{0E62CE31-3E4F-45AD-9C31-85E4B0D878FA}">
      <dgm:prSet/>
      <dgm:spPr/>
      <dgm:t>
        <a:bodyPr/>
        <a:lstStyle/>
        <a:p>
          <a:pPr rtl="0"/>
          <a:r>
            <a:rPr lang="ru-RU" dirty="0" smtClean="0"/>
            <a:t>Заимствования -  за счет бюджета</a:t>
          </a:r>
          <a:endParaRPr lang="ru-RU" dirty="0"/>
        </a:p>
      </dgm:t>
    </dgm:pt>
    <dgm:pt modelId="{6672EEE4-E089-483E-9281-3474FDB1CFF9}" type="parTrans" cxnId="{E74B1950-49EC-44BE-8A89-7B2F636C929A}">
      <dgm:prSet/>
      <dgm:spPr/>
      <dgm:t>
        <a:bodyPr/>
        <a:lstStyle/>
        <a:p>
          <a:endParaRPr lang="ru-RU"/>
        </a:p>
      </dgm:t>
    </dgm:pt>
    <dgm:pt modelId="{502E2A69-8A9A-427F-95C7-EA97096F99E2}" type="sibTrans" cxnId="{E74B1950-49EC-44BE-8A89-7B2F636C929A}">
      <dgm:prSet/>
      <dgm:spPr/>
      <dgm:t>
        <a:bodyPr/>
        <a:lstStyle/>
        <a:p>
          <a:endParaRPr lang="ru-RU"/>
        </a:p>
      </dgm:t>
    </dgm:pt>
    <dgm:pt modelId="{4C31A044-D586-4554-8780-234A422583EB}" type="pres">
      <dgm:prSet presAssocID="{9A50A1CD-8572-4C4E-8D54-64F376A01B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E4C5E6-713D-4A36-A30E-E20D4F0D1BD1}" type="pres">
      <dgm:prSet presAssocID="{470A2B13-0F7E-4883-BC99-C2E605B4884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C9BCC-5C62-4228-8F60-E8E8120A7EB4}" type="pres">
      <dgm:prSet presAssocID="{470A2B13-0F7E-4883-BC99-C2E605B4884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119471-A398-4180-B90E-D6EADD606E1A}" type="presOf" srcId="{0E62CE31-3E4F-45AD-9C31-85E4B0D878FA}" destId="{317C9BCC-5C62-4228-8F60-E8E8120A7EB4}" srcOrd="0" destOrd="3" presId="urn:microsoft.com/office/officeart/2005/8/layout/vList2"/>
    <dgm:cxn modelId="{7F5933DF-8229-43BF-A8D6-238439BBFEC1}" srcId="{9A50A1CD-8572-4C4E-8D54-64F376A01B4F}" destId="{470A2B13-0F7E-4883-BC99-C2E605B48845}" srcOrd="0" destOrd="0" parTransId="{EA23F0A5-7C63-4687-9A4A-24D95D096D75}" sibTransId="{4B23E9CC-4679-4DE8-A3EC-FC85709063E8}"/>
    <dgm:cxn modelId="{980DDC22-5160-45DE-9747-15A4968B38FA}" srcId="{470A2B13-0F7E-4883-BC99-C2E605B48845}" destId="{D988775C-C2C3-4167-8497-293070ACAB39}" srcOrd="0" destOrd="0" parTransId="{CA808368-6265-4189-845C-7CAD26941486}" sibTransId="{4D5692F0-0A6C-443D-BF31-84605E7A9615}"/>
    <dgm:cxn modelId="{2ABECEB0-9C79-4EFC-9660-737C8AB91CFD}" srcId="{470A2B13-0F7E-4883-BC99-C2E605B48845}" destId="{6FF0E05E-2EB3-4CB0-8149-13199A85E90D}" srcOrd="2" destOrd="0" parTransId="{1B07FDEF-4329-4D8B-A5EF-816C85F1FB7E}" sibTransId="{5A17E8FF-7279-479F-88D3-83D83303CA99}"/>
    <dgm:cxn modelId="{24A44FA6-C15F-47C9-A2E8-B2AD0EECA108}" type="presOf" srcId="{6FF0E05E-2EB3-4CB0-8149-13199A85E90D}" destId="{317C9BCC-5C62-4228-8F60-E8E8120A7EB4}" srcOrd="0" destOrd="2" presId="urn:microsoft.com/office/officeart/2005/8/layout/vList2"/>
    <dgm:cxn modelId="{0F768597-0DC1-4BF7-901B-E19467EE547B}" type="presOf" srcId="{9A50A1CD-8572-4C4E-8D54-64F376A01B4F}" destId="{4C31A044-D586-4554-8780-234A422583EB}" srcOrd="0" destOrd="0" presId="urn:microsoft.com/office/officeart/2005/8/layout/vList2"/>
    <dgm:cxn modelId="{E74B1950-49EC-44BE-8A89-7B2F636C929A}" srcId="{470A2B13-0F7E-4883-BC99-C2E605B48845}" destId="{0E62CE31-3E4F-45AD-9C31-85E4B0D878FA}" srcOrd="3" destOrd="0" parTransId="{6672EEE4-E089-483E-9281-3474FDB1CFF9}" sibTransId="{502E2A69-8A9A-427F-95C7-EA97096F99E2}"/>
    <dgm:cxn modelId="{1C2FF228-5371-4EAA-A04F-C17616FD642F}" srcId="{470A2B13-0F7E-4883-BC99-C2E605B48845}" destId="{C1414B97-DF3F-41D9-A924-A2E068C20C00}" srcOrd="1" destOrd="0" parTransId="{2DD88239-D3C4-4624-9E41-3F8DB7D80E30}" sibTransId="{9A098EF6-C986-4D2E-BDB2-4AF6918290CB}"/>
    <dgm:cxn modelId="{673D1C57-125B-4051-9A71-DB4E2326007B}" type="presOf" srcId="{D988775C-C2C3-4167-8497-293070ACAB39}" destId="{317C9BCC-5C62-4228-8F60-E8E8120A7EB4}" srcOrd="0" destOrd="0" presId="urn:microsoft.com/office/officeart/2005/8/layout/vList2"/>
    <dgm:cxn modelId="{E16BF485-10FA-452D-B925-D51245E7B249}" type="presOf" srcId="{C1414B97-DF3F-41D9-A924-A2E068C20C00}" destId="{317C9BCC-5C62-4228-8F60-E8E8120A7EB4}" srcOrd="0" destOrd="1" presId="urn:microsoft.com/office/officeart/2005/8/layout/vList2"/>
    <dgm:cxn modelId="{1F3D013E-A26D-48C7-AF28-AE9DA7C4DB85}" type="presOf" srcId="{470A2B13-0F7E-4883-BC99-C2E605B48845}" destId="{93E4C5E6-713D-4A36-A30E-E20D4F0D1BD1}" srcOrd="0" destOrd="0" presId="urn:microsoft.com/office/officeart/2005/8/layout/vList2"/>
    <dgm:cxn modelId="{A28F59A8-F930-4DFA-8A1D-45C537EE1BA2}" type="presParOf" srcId="{4C31A044-D586-4554-8780-234A422583EB}" destId="{93E4C5E6-713D-4A36-A30E-E20D4F0D1BD1}" srcOrd="0" destOrd="0" presId="urn:microsoft.com/office/officeart/2005/8/layout/vList2"/>
    <dgm:cxn modelId="{B2677D16-B112-4E32-BE46-EDA45A222F49}" type="presParOf" srcId="{4C31A044-D586-4554-8780-234A422583EB}" destId="{317C9BCC-5C62-4228-8F60-E8E8120A7EB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65D7CA2-2393-4FDA-97CB-B0584D8314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F6BA7B-3882-478D-9232-C17A6B342BEA}">
      <dgm:prSet/>
      <dgm:spPr/>
      <dgm:t>
        <a:bodyPr/>
        <a:lstStyle/>
        <a:p>
          <a:pPr rtl="0"/>
          <a:r>
            <a:rPr lang="ru-RU" dirty="0" smtClean="0"/>
            <a:t>Частные операторы создавались коммерческими банками для управления проектами строительства объектов коммунальной инфраструктуры, финансируемых за счет займов банков муниципалитетам</a:t>
          </a:r>
          <a:endParaRPr lang="ru-RU" dirty="0"/>
        </a:p>
      </dgm:t>
    </dgm:pt>
    <dgm:pt modelId="{989F9C46-B96A-435F-8085-90AD590D973A}" type="parTrans" cxnId="{CC8FFE5C-D905-4392-A72C-958728E015DA}">
      <dgm:prSet/>
      <dgm:spPr/>
      <dgm:t>
        <a:bodyPr/>
        <a:lstStyle/>
        <a:p>
          <a:endParaRPr lang="ru-RU"/>
        </a:p>
      </dgm:t>
    </dgm:pt>
    <dgm:pt modelId="{302E8265-779A-4FD8-B7A9-E5981097F26A}" type="sibTrans" cxnId="{CC8FFE5C-D905-4392-A72C-958728E015DA}">
      <dgm:prSet/>
      <dgm:spPr/>
      <dgm:t>
        <a:bodyPr/>
        <a:lstStyle/>
        <a:p>
          <a:endParaRPr lang="ru-RU"/>
        </a:p>
      </dgm:t>
    </dgm:pt>
    <dgm:pt modelId="{8F27B9FF-F4F7-4E41-878B-8DC2A5E1BD5B}">
      <dgm:prSet/>
      <dgm:spPr/>
      <dgm:t>
        <a:bodyPr/>
        <a:lstStyle/>
        <a:p>
          <a:pPr rtl="0"/>
          <a:r>
            <a:rPr lang="ru-RU" dirty="0" smtClean="0"/>
            <a:t>Инфраструктура </a:t>
          </a:r>
          <a:r>
            <a:rPr lang="ru-RU" dirty="0" err="1" smtClean="0"/>
            <a:t>ВиВ</a:t>
          </a:r>
          <a:r>
            <a:rPr lang="ru-RU" dirty="0" smtClean="0"/>
            <a:t> находится публичной собственности и не может быть приватизирована. Меду властью и оператором заключается соглашение (аренда, концессия). Договора аренды возобновляются раз в пять лет на конкурсе, муниципалитет несет риски по инвестициям</a:t>
          </a:r>
          <a:endParaRPr lang="ru-RU" dirty="0"/>
        </a:p>
      </dgm:t>
    </dgm:pt>
    <dgm:pt modelId="{FFF531F8-F378-46F2-9370-D8AAA42CF31B}" type="parTrans" cxnId="{7031D3F3-4996-48BB-BD3B-8AF355342AE0}">
      <dgm:prSet/>
      <dgm:spPr/>
      <dgm:t>
        <a:bodyPr/>
        <a:lstStyle/>
        <a:p>
          <a:endParaRPr lang="ru-RU"/>
        </a:p>
      </dgm:t>
    </dgm:pt>
    <dgm:pt modelId="{B61E9167-90E8-45D2-85FC-31486A01419C}" type="sibTrans" cxnId="{7031D3F3-4996-48BB-BD3B-8AF355342AE0}">
      <dgm:prSet/>
      <dgm:spPr/>
      <dgm:t>
        <a:bodyPr/>
        <a:lstStyle/>
        <a:p>
          <a:endParaRPr lang="ru-RU"/>
        </a:p>
      </dgm:t>
    </dgm:pt>
    <dgm:pt modelId="{DD1F9129-09B5-4E36-B29C-5CB77C15833A}">
      <dgm:prSet/>
      <dgm:spPr/>
      <dgm:t>
        <a:bodyPr/>
        <a:lstStyle/>
        <a:p>
          <a:pPr rtl="0"/>
          <a:r>
            <a:rPr lang="ru-RU" dirty="0" err="1" smtClean="0"/>
            <a:t>ВиВ</a:t>
          </a:r>
          <a:r>
            <a:rPr lang="ru-RU" dirty="0" smtClean="0"/>
            <a:t> единственная отрасль в энергетике и коммунальном хозяйстве, которая не подвергалась национализации после войны и после прихода Миттерана к власти</a:t>
          </a:r>
          <a:endParaRPr lang="ru-RU" dirty="0"/>
        </a:p>
      </dgm:t>
    </dgm:pt>
    <dgm:pt modelId="{AD0E8411-9EC6-43ED-94E7-0A9A99822978}" type="parTrans" cxnId="{4CA389C5-80F4-465D-996C-38CD74946775}">
      <dgm:prSet/>
      <dgm:spPr/>
      <dgm:t>
        <a:bodyPr/>
        <a:lstStyle/>
        <a:p>
          <a:endParaRPr lang="ru-RU"/>
        </a:p>
      </dgm:t>
    </dgm:pt>
    <dgm:pt modelId="{31D92074-3F2B-492E-A4FC-9FA8E707B91D}" type="sibTrans" cxnId="{4CA389C5-80F4-465D-996C-38CD74946775}">
      <dgm:prSet/>
      <dgm:spPr/>
      <dgm:t>
        <a:bodyPr/>
        <a:lstStyle/>
        <a:p>
          <a:endParaRPr lang="ru-RU"/>
        </a:p>
      </dgm:t>
    </dgm:pt>
    <dgm:pt modelId="{BEFC73C2-8D22-481C-8A55-E3E3033E9B21}">
      <dgm:prSet/>
      <dgm:spPr/>
      <dgm:t>
        <a:bodyPr/>
        <a:lstStyle/>
        <a:p>
          <a:pPr rtl="0"/>
          <a:r>
            <a:rPr lang="ru-RU" dirty="0" smtClean="0"/>
            <a:t>Сектор ВиВ пользуется протекционистской поддержкой государства</a:t>
          </a:r>
          <a:endParaRPr lang="ru-RU" dirty="0"/>
        </a:p>
      </dgm:t>
    </dgm:pt>
    <dgm:pt modelId="{C87EE6B1-30EF-4F15-B02D-4F6F24B243D3}" type="parTrans" cxnId="{19416BD7-186E-4D55-8623-8CCA3854F879}">
      <dgm:prSet/>
      <dgm:spPr/>
      <dgm:t>
        <a:bodyPr/>
        <a:lstStyle/>
        <a:p>
          <a:endParaRPr lang="ru-RU"/>
        </a:p>
      </dgm:t>
    </dgm:pt>
    <dgm:pt modelId="{D71B8DFA-0941-4BE9-8CC7-E1B3C691274B}" type="sibTrans" cxnId="{19416BD7-186E-4D55-8623-8CCA3854F879}">
      <dgm:prSet/>
      <dgm:spPr/>
      <dgm:t>
        <a:bodyPr/>
        <a:lstStyle/>
        <a:p>
          <a:endParaRPr lang="ru-RU"/>
        </a:p>
      </dgm:t>
    </dgm:pt>
    <dgm:pt modelId="{DEE02712-D7DE-4B3F-9958-DCB7179982CD}" type="pres">
      <dgm:prSet presAssocID="{665D7CA2-2393-4FDA-97CB-B0584D83143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B89053A-B936-4740-8140-A1A059AA2DE3}" type="pres">
      <dgm:prSet presAssocID="{F8F6BA7B-3882-478D-9232-C17A6B342BEA}" presName="thickLine" presStyleLbl="alignNode1" presStyleIdx="0" presStyleCnt="4"/>
      <dgm:spPr/>
    </dgm:pt>
    <dgm:pt modelId="{5DF916C9-B9A3-4274-858D-751B803C0CD5}" type="pres">
      <dgm:prSet presAssocID="{F8F6BA7B-3882-478D-9232-C17A6B342BEA}" presName="horz1" presStyleCnt="0"/>
      <dgm:spPr/>
    </dgm:pt>
    <dgm:pt modelId="{8F52DD92-DF9A-4725-B45A-B423CEC5171A}" type="pres">
      <dgm:prSet presAssocID="{F8F6BA7B-3882-478D-9232-C17A6B342BEA}" presName="tx1" presStyleLbl="revTx" presStyleIdx="0" presStyleCnt="4"/>
      <dgm:spPr/>
      <dgm:t>
        <a:bodyPr/>
        <a:lstStyle/>
        <a:p>
          <a:endParaRPr lang="ru-RU"/>
        </a:p>
      </dgm:t>
    </dgm:pt>
    <dgm:pt modelId="{6F665235-356E-4909-888F-5BB20F32A763}" type="pres">
      <dgm:prSet presAssocID="{F8F6BA7B-3882-478D-9232-C17A6B342BEA}" presName="vert1" presStyleCnt="0"/>
      <dgm:spPr/>
    </dgm:pt>
    <dgm:pt modelId="{99DE70F4-2FF1-49E5-ADB9-A5985A053DF2}" type="pres">
      <dgm:prSet presAssocID="{8F27B9FF-F4F7-4E41-878B-8DC2A5E1BD5B}" presName="thickLine" presStyleLbl="alignNode1" presStyleIdx="1" presStyleCnt="4"/>
      <dgm:spPr/>
    </dgm:pt>
    <dgm:pt modelId="{723B3ADD-56B8-4780-BFA1-DF3373D10ECC}" type="pres">
      <dgm:prSet presAssocID="{8F27B9FF-F4F7-4E41-878B-8DC2A5E1BD5B}" presName="horz1" presStyleCnt="0"/>
      <dgm:spPr/>
    </dgm:pt>
    <dgm:pt modelId="{D96DA2D7-6647-41E7-8455-A0C20551E03F}" type="pres">
      <dgm:prSet presAssocID="{8F27B9FF-F4F7-4E41-878B-8DC2A5E1BD5B}" presName="tx1" presStyleLbl="revTx" presStyleIdx="1" presStyleCnt="4"/>
      <dgm:spPr/>
      <dgm:t>
        <a:bodyPr/>
        <a:lstStyle/>
        <a:p>
          <a:endParaRPr lang="ru-RU"/>
        </a:p>
      </dgm:t>
    </dgm:pt>
    <dgm:pt modelId="{EA2FAB2A-B4AD-48D1-8B30-A283CFFE39BD}" type="pres">
      <dgm:prSet presAssocID="{8F27B9FF-F4F7-4E41-878B-8DC2A5E1BD5B}" presName="vert1" presStyleCnt="0"/>
      <dgm:spPr/>
    </dgm:pt>
    <dgm:pt modelId="{24075B39-C63F-4AC0-A3F4-B9E0F99DCF82}" type="pres">
      <dgm:prSet presAssocID="{DD1F9129-09B5-4E36-B29C-5CB77C15833A}" presName="thickLine" presStyleLbl="alignNode1" presStyleIdx="2" presStyleCnt="4"/>
      <dgm:spPr/>
    </dgm:pt>
    <dgm:pt modelId="{2AB6DB6E-7863-465C-8733-0A2AF1519D65}" type="pres">
      <dgm:prSet presAssocID="{DD1F9129-09B5-4E36-B29C-5CB77C15833A}" presName="horz1" presStyleCnt="0"/>
      <dgm:spPr/>
    </dgm:pt>
    <dgm:pt modelId="{E60917EE-1080-48EE-96F7-F71B9967D181}" type="pres">
      <dgm:prSet presAssocID="{DD1F9129-09B5-4E36-B29C-5CB77C15833A}" presName="tx1" presStyleLbl="revTx" presStyleIdx="2" presStyleCnt="4"/>
      <dgm:spPr/>
      <dgm:t>
        <a:bodyPr/>
        <a:lstStyle/>
        <a:p>
          <a:endParaRPr lang="ru-RU"/>
        </a:p>
      </dgm:t>
    </dgm:pt>
    <dgm:pt modelId="{63052434-1CDD-4C55-87D3-C9D8887163EA}" type="pres">
      <dgm:prSet presAssocID="{DD1F9129-09B5-4E36-B29C-5CB77C15833A}" presName="vert1" presStyleCnt="0"/>
      <dgm:spPr/>
    </dgm:pt>
    <dgm:pt modelId="{99A18A7A-5CA8-4784-8CF3-B00FEBC471A2}" type="pres">
      <dgm:prSet presAssocID="{BEFC73C2-8D22-481C-8A55-E3E3033E9B21}" presName="thickLine" presStyleLbl="alignNode1" presStyleIdx="3" presStyleCnt="4"/>
      <dgm:spPr/>
    </dgm:pt>
    <dgm:pt modelId="{B73978BC-1E22-4170-AA3D-86B727FD939F}" type="pres">
      <dgm:prSet presAssocID="{BEFC73C2-8D22-481C-8A55-E3E3033E9B21}" presName="horz1" presStyleCnt="0"/>
      <dgm:spPr/>
    </dgm:pt>
    <dgm:pt modelId="{77109A09-B2E3-4A3C-AFE7-47BA293F4E99}" type="pres">
      <dgm:prSet presAssocID="{BEFC73C2-8D22-481C-8A55-E3E3033E9B21}" presName="tx1" presStyleLbl="revTx" presStyleIdx="3" presStyleCnt="4"/>
      <dgm:spPr/>
      <dgm:t>
        <a:bodyPr/>
        <a:lstStyle/>
        <a:p>
          <a:endParaRPr lang="ru-RU"/>
        </a:p>
      </dgm:t>
    </dgm:pt>
    <dgm:pt modelId="{87E48AD9-33DD-4CDD-A328-6385237DBE68}" type="pres">
      <dgm:prSet presAssocID="{BEFC73C2-8D22-481C-8A55-E3E3033E9B21}" presName="vert1" presStyleCnt="0"/>
      <dgm:spPr/>
    </dgm:pt>
  </dgm:ptLst>
  <dgm:cxnLst>
    <dgm:cxn modelId="{4CA389C5-80F4-465D-996C-38CD74946775}" srcId="{665D7CA2-2393-4FDA-97CB-B0584D831432}" destId="{DD1F9129-09B5-4E36-B29C-5CB77C15833A}" srcOrd="2" destOrd="0" parTransId="{AD0E8411-9EC6-43ED-94E7-0A9A99822978}" sibTransId="{31D92074-3F2B-492E-A4FC-9FA8E707B91D}"/>
    <dgm:cxn modelId="{19416BD7-186E-4D55-8623-8CCA3854F879}" srcId="{665D7CA2-2393-4FDA-97CB-B0584D831432}" destId="{BEFC73C2-8D22-481C-8A55-E3E3033E9B21}" srcOrd="3" destOrd="0" parTransId="{C87EE6B1-30EF-4F15-B02D-4F6F24B243D3}" sibTransId="{D71B8DFA-0941-4BE9-8CC7-E1B3C691274B}"/>
    <dgm:cxn modelId="{BD8F3B83-D44E-435D-A2AF-714348577DE9}" type="presOf" srcId="{8F27B9FF-F4F7-4E41-878B-8DC2A5E1BD5B}" destId="{D96DA2D7-6647-41E7-8455-A0C20551E03F}" srcOrd="0" destOrd="0" presId="urn:microsoft.com/office/officeart/2008/layout/LinedList"/>
    <dgm:cxn modelId="{7031D3F3-4996-48BB-BD3B-8AF355342AE0}" srcId="{665D7CA2-2393-4FDA-97CB-B0584D831432}" destId="{8F27B9FF-F4F7-4E41-878B-8DC2A5E1BD5B}" srcOrd="1" destOrd="0" parTransId="{FFF531F8-F378-46F2-9370-D8AAA42CF31B}" sibTransId="{B61E9167-90E8-45D2-85FC-31486A01419C}"/>
    <dgm:cxn modelId="{CC8FFE5C-D905-4392-A72C-958728E015DA}" srcId="{665D7CA2-2393-4FDA-97CB-B0584D831432}" destId="{F8F6BA7B-3882-478D-9232-C17A6B342BEA}" srcOrd="0" destOrd="0" parTransId="{989F9C46-B96A-435F-8085-90AD590D973A}" sibTransId="{302E8265-779A-4FD8-B7A9-E5981097F26A}"/>
    <dgm:cxn modelId="{F7F2AD0A-ED1E-4E9C-AE73-CFC2BB6D32D7}" type="presOf" srcId="{F8F6BA7B-3882-478D-9232-C17A6B342BEA}" destId="{8F52DD92-DF9A-4725-B45A-B423CEC5171A}" srcOrd="0" destOrd="0" presId="urn:microsoft.com/office/officeart/2008/layout/LinedList"/>
    <dgm:cxn modelId="{C695200A-32D5-4AAC-A0FC-0CBFED73D9A7}" type="presOf" srcId="{665D7CA2-2393-4FDA-97CB-B0584D831432}" destId="{DEE02712-D7DE-4B3F-9958-DCB7179982CD}" srcOrd="0" destOrd="0" presId="urn:microsoft.com/office/officeart/2008/layout/LinedList"/>
    <dgm:cxn modelId="{843364E5-F778-496B-9F50-DA106AD5A0E4}" type="presOf" srcId="{DD1F9129-09B5-4E36-B29C-5CB77C15833A}" destId="{E60917EE-1080-48EE-96F7-F71B9967D181}" srcOrd="0" destOrd="0" presId="urn:microsoft.com/office/officeart/2008/layout/LinedList"/>
    <dgm:cxn modelId="{791574A6-B727-406F-84D4-E6A2267B978A}" type="presOf" srcId="{BEFC73C2-8D22-481C-8A55-E3E3033E9B21}" destId="{77109A09-B2E3-4A3C-AFE7-47BA293F4E99}" srcOrd="0" destOrd="0" presId="urn:microsoft.com/office/officeart/2008/layout/LinedList"/>
    <dgm:cxn modelId="{B1CF7001-2BBA-460B-B653-0E85222CC93D}" type="presParOf" srcId="{DEE02712-D7DE-4B3F-9958-DCB7179982CD}" destId="{EB89053A-B936-4740-8140-A1A059AA2DE3}" srcOrd="0" destOrd="0" presId="urn:microsoft.com/office/officeart/2008/layout/LinedList"/>
    <dgm:cxn modelId="{522F5DBE-0793-4952-A692-9A9D03142F6C}" type="presParOf" srcId="{DEE02712-D7DE-4B3F-9958-DCB7179982CD}" destId="{5DF916C9-B9A3-4274-858D-751B803C0CD5}" srcOrd="1" destOrd="0" presId="urn:microsoft.com/office/officeart/2008/layout/LinedList"/>
    <dgm:cxn modelId="{DDF640A4-4D3A-4DFF-97BF-A138054BDB21}" type="presParOf" srcId="{5DF916C9-B9A3-4274-858D-751B803C0CD5}" destId="{8F52DD92-DF9A-4725-B45A-B423CEC5171A}" srcOrd="0" destOrd="0" presId="urn:microsoft.com/office/officeart/2008/layout/LinedList"/>
    <dgm:cxn modelId="{9FC05BF6-7635-446B-A863-A09AE2AFA694}" type="presParOf" srcId="{5DF916C9-B9A3-4274-858D-751B803C0CD5}" destId="{6F665235-356E-4909-888F-5BB20F32A763}" srcOrd="1" destOrd="0" presId="urn:microsoft.com/office/officeart/2008/layout/LinedList"/>
    <dgm:cxn modelId="{C2EC157E-7A8C-4019-AD92-56C42C7F7D16}" type="presParOf" srcId="{DEE02712-D7DE-4B3F-9958-DCB7179982CD}" destId="{99DE70F4-2FF1-49E5-ADB9-A5985A053DF2}" srcOrd="2" destOrd="0" presId="urn:microsoft.com/office/officeart/2008/layout/LinedList"/>
    <dgm:cxn modelId="{14EFB1C9-4C41-43E7-A120-44761CB927EF}" type="presParOf" srcId="{DEE02712-D7DE-4B3F-9958-DCB7179982CD}" destId="{723B3ADD-56B8-4780-BFA1-DF3373D10ECC}" srcOrd="3" destOrd="0" presId="urn:microsoft.com/office/officeart/2008/layout/LinedList"/>
    <dgm:cxn modelId="{1092CBEC-E3F2-4A70-90DC-4E450393CF13}" type="presParOf" srcId="{723B3ADD-56B8-4780-BFA1-DF3373D10ECC}" destId="{D96DA2D7-6647-41E7-8455-A0C20551E03F}" srcOrd="0" destOrd="0" presId="urn:microsoft.com/office/officeart/2008/layout/LinedList"/>
    <dgm:cxn modelId="{9D201D2B-5249-4804-85EC-9DB3F3330835}" type="presParOf" srcId="{723B3ADD-56B8-4780-BFA1-DF3373D10ECC}" destId="{EA2FAB2A-B4AD-48D1-8B30-A283CFFE39BD}" srcOrd="1" destOrd="0" presId="urn:microsoft.com/office/officeart/2008/layout/LinedList"/>
    <dgm:cxn modelId="{84FDC626-AFC7-458E-B53D-4FA1AC475F7D}" type="presParOf" srcId="{DEE02712-D7DE-4B3F-9958-DCB7179982CD}" destId="{24075B39-C63F-4AC0-A3F4-B9E0F99DCF82}" srcOrd="4" destOrd="0" presId="urn:microsoft.com/office/officeart/2008/layout/LinedList"/>
    <dgm:cxn modelId="{A48BAD4E-F652-4C42-86CC-ECF5513E08B5}" type="presParOf" srcId="{DEE02712-D7DE-4B3F-9958-DCB7179982CD}" destId="{2AB6DB6E-7863-465C-8733-0A2AF1519D65}" srcOrd="5" destOrd="0" presId="urn:microsoft.com/office/officeart/2008/layout/LinedList"/>
    <dgm:cxn modelId="{CE79DDDD-7B68-4104-9E4F-927F81989107}" type="presParOf" srcId="{2AB6DB6E-7863-465C-8733-0A2AF1519D65}" destId="{E60917EE-1080-48EE-96F7-F71B9967D181}" srcOrd="0" destOrd="0" presId="urn:microsoft.com/office/officeart/2008/layout/LinedList"/>
    <dgm:cxn modelId="{0D592DB3-B44C-4170-ACC9-ADA6ED6A636E}" type="presParOf" srcId="{2AB6DB6E-7863-465C-8733-0A2AF1519D65}" destId="{63052434-1CDD-4C55-87D3-C9D8887163EA}" srcOrd="1" destOrd="0" presId="urn:microsoft.com/office/officeart/2008/layout/LinedList"/>
    <dgm:cxn modelId="{73090745-01D1-4C92-BC2C-45443BDACD37}" type="presParOf" srcId="{DEE02712-D7DE-4B3F-9958-DCB7179982CD}" destId="{99A18A7A-5CA8-4784-8CF3-B00FEBC471A2}" srcOrd="6" destOrd="0" presId="urn:microsoft.com/office/officeart/2008/layout/LinedList"/>
    <dgm:cxn modelId="{5B04F848-DDBD-471A-A662-2CAFC2418E71}" type="presParOf" srcId="{DEE02712-D7DE-4B3F-9958-DCB7179982CD}" destId="{B73978BC-1E22-4170-AA3D-86B727FD939F}" srcOrd="7" destOrd="0" presId="urn:microsoft.com/office/officeart/2008/layout/LinedList"/>
    <dgm:cxn modelId="{2496375A-7C74-4961-8263-53D1A0954A7B}" type="presParOf" srcId="{B73978BC-1E22-4170-AA3D-86B727FD939F}" destId="{77109A09-B2E3-4A3C-AFE7-47BA293F4E99}" srcOrd="0" destOrd="0" presId="urn:microsoft.com/office/officeart/2008/layout/LinedList"/>
    <dgm:cxn modelId="{4E995737-04DE-4580-9195-424A7C856656}" type="presParOf" srcId="{B73978BC-1E22-4170-AA3D-86B727FD939F}" destId="{87E48AD9-33DD-4CDD-A328-6385237DBE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5934FE8-E15B-438F-93AB-1DDE52DE92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B5BB736-F19C-4DE9-BE29-46B4F3ED4639}">
      <dgm:prSet/>
      <dgm:spPr/>
      <dgm:t>
        <a:bodyPr/>
        <a:lstStyle/>
        <a:p>
          <a:pPr rtl="0"/>
          <a:r>
            <a:rPr lang="ru-RU" dirty="0" smtClean="0"/>
            <a:t>Инфраструктура ВиК сгруппирована в компании и приватизирована по водным бассейнам</a:t>
          </a:r>
          <a:endParaRPr lang="ru-RU" dirty="0"/>
        </a:p>
      </dgm:t>
    </dgm:pt>
    <dgm:pt modelId="{F67882CE-9D97-4442-AA20-47383B5937EC}" type="parTrans" cxnId="{669D6554-C1AD-4693-BA18-4696C797E1FB}">
      <dgm:prSet/>
      <dgm:spPr/>
      <dgm:t>
        <a:bodyPr/>
        <a:lstStyle/>
        <a:p>
          <a:endParaRPr lang="ru-RU"/>
        </a:p>
      </dgm:t>
    </dgm:pt>
    <dgm:pt modelId="{AB8D5A3E-5E67-449B-BA13-A6BD2038B724}" type="sibTrans" cxnId="{669D6554-C1AD-4693-BA18-4696C797E1FB}">
      <dgm:prSet/>
      <dgm:spPr/>
      <dgm:t>
        <a:bodyPr/>
        <a:lstStyle/>
        <a:p>
          <a:endParaRPr lang="ru-RU"/>
        </a:p>
      </dgm:t>
    </dgm:pt>
    <dgm:pt modelId="{43B7B3FB-1398-4320-8B8A-CCDDCE125BC5}">
      <dgm:prSet/>
      <dgm:spPr/>
      <dgm:t>
        <a:bodyPr/>
        <a:lstStyle/>
        <a:p>
          <a:pPr rtl="0"/>
          <a:r>
            <a:rPr lang="ru-RU" dirty="0" smtClean="0"/>
            <a:t>Три основных направления регулирования приватизированной инфраструктуры: </a:t>
          </a:r>
          <a:endParaRPr lang="ru-RU" dirty="0"/>
        </a:p>
      </dgm:t>
    </dgm:pt>
    <dgm:pt modelId="{4E8A294F-222A-478C-ABCC-3984AFC90BC6}" type="parTrans" cxnId="{FF33808D-F5A2-4CE9-B4E4-E8F145B57F68}">
      <dgm:prSet/>
      <dgm:spPr/>
      <dgm:t>
        <a:bodyPr/>
        <a:lstStyle/>
        <a:p>
          <a:endParaRPr lang="ru-RU"/>
        </a:p>
      </dgm:t>
    </dgm:pt>
    <dgm:pt modelId="{24FCDAEC-F64B-4A73-82CB-33C64B7DB822}" type="sibTrans" cxnId="{FF33808D-F5A2-4CE9-B4E4-E8F145B57F68}">
      <dgm:prSet/>
      <dgm:spPr/>
      <dgm:t>
        <a:bodyPr/>
        <a:lstStyle/>
        <a:p>
          <a:endParaRPr lang="ru-RU"/>
        </a:p>
      </dgm:t>
    </dgm:pt>
    <dgm:pt modelId="{2592C401-EEE0-463D-A1E2-9527BBF42253}">
      <dgm:prSet/>
      <dgm:spPr/>
      <dgm:t>
        <a:bodyPr/>
        <a:lstStyle/>
        <a:p>
          <a:pPr rtl="0"/>
          <a:r>
            <a:rPr lang="ru-RU" dirty="0" smtClean="0"/>
            <a:t>Требования к деятельности компании по развитию и управлению инфраструктурой, определяемые в лицензии на деятельность, выдаваемой на 25 лет;</a:t>
          </a:r>
          <a:endParaRPr lang="ru-RU" dirty="0"/>
        </a:p>
      </dgm:t>
    </dgm:pt>
    <dgm:pt modelId="{6E44CC99-A306-44F8-B721-42F1BCA12319}" type="parTrans" cxnId="{B3CBE9AE-7A4E-45B8-BA6A-005A600B395B}">
      <dgm:prSet/>
      <dgm:spPr/>
      <dgm:t>
        <a:bodyPr/>
        <a:lstStyle/>
        <a:p>
          <a:endParaRPr lang="ru-RU"/>
        </a:p>
      </dgm:t>
    </dgm:pt>
    <dgm:pt modelId="{F29AF00E-D8AB-41A3-AEC3-59F2EE1B549C}" type="sibTrans" cxnId="{B3CBE9AE-7A4E-45B8-BA6A-005A600B395B}">
      <dgm:prSet/>
      <dgm:spPr/>
      <dgm:t>
        <a:bodyPr/>
        <a:lstStyle/>
        <a:p>
          <a:endParaRPr lang="ru-RU"/>
        </a:p>
      </dgm:t>
    </dgm:pt>
    <dgm:pt modelId="{C0A520A2-B2C2-4FE4-8FA4-57B6CDCAAECE}">
      <dgm:prSet/>
      <dgm:spPr/>
      <dgm:t>
        <a:bodyPr/>
        <a:lstStyle/>
        <a:p>
          <a:pPr rtl="0"/>
          <a:r>
            <a:rPr lang="ru-RU" dirty="0" smtClean="0"/>
            <a:t>Регулирование качества услуг и охрана окружающей среды; </a:t>
          </a:r>
          <a:endParaRPr lang="ru-RU" dirty="0"/>
        </a:p>
      </dgm:t>
    </dgm:pt>
    <dgm:pt modelId="{C0A2FF49-11E9-4B34-BB37-CB3668FF272B}" type="parTrans" cxnId="{8BE1B28C-01DB-42C0-A593-C84426A228E5}">
      <dgm:prSet/>
      <dgm:spPr/>
      <dgm:t>
        <a:bodyPr/>
        <a:lstStyle/>
        <a:p>
          <a:endParaRPr lang="ru-RU"/>
        </a:p>
      </dgm:t>
    </dgm:pt>
    <dgm:pt modelId="{B874AC57-8DA6-44F3-8339-20643C9B3C9F}" type="sibTrans" cxnId="{8BE1B28C-01DB-42C0-A593-C84426A228E5}">
      <dgm:prSet/>
      <dgm:spPr/>
      <dgm:t>
        <a:bodyPr/>
        <a:lstStyle/>
        <a:p>
          <a:endParaRPr lang="ru-RU"/>
        </a:p>
      </dgm:t>
    </dgm:pt>
    <dgm:pt modelId="{EEFCB328-E4C4-45C0-9C31-FC3CB6742761}">
      <dgm:prSet/>
      <dgm:spPr/>
      <dgm:t>
        <a:bodyPr/>
        <a:lstStyle/>
        <a:p>
          <a:pPr rtl="0"/>
          <a:r>
            <a:rPr lang="ru-RU" dirty="0" smtClean="0"/>
            <a:t>Экономическое регулирование (тарифы) </a:t>
          </a:r>
          <a:endParaRPr lang="ru-RU" dirty="0"/>
        </a:p>
      </dgm:t>
    </dgm:pt>
    <dgm:pt modelId="{231D0E62-2E24-4D15-B881-8AB2A6809304}" type="parTrans" cxnId="{1D323334-82B6-472B-A9E0-173559467D76}">
      <dgm:prSet/>
      <dgm:spPr/>
      <dgm:t>
        <a:bodyPr/>
        <a:lstStyle/>
        <a:p>
          <a:endParaRPr lang="ru-RU"/>
        </a:p>
      </dgm:t>
    </dgm:pt>
    <dgm:pt modelId="{485C74EF-B31F-4BF9-991D-206EA4D1BA2E}" type="sibTrans" cxnId="{1D323334-82B6-472B-A9E0-173559467D76}">
      <dgm:prSet/>
      <dgm:spPr/>
      <dgm:t>
        <a:bodyPr/>
        <a:lstStyle/>
        <a:p>
          <a:endParaRPr lang="ru-RU"/>
        </a:p>
      </dgm:t>
    </dgm:pt>
    <dgm:pt modelId="{76F611EA-E096-4BA5-8BC1-14A6D21C5578}" type="pres">
      <dgm:prSet presAssocID="{C5934FE8-E15B-438F-93AB-1DDE52DE92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E9169D-7C1A-40BD-9D48-466C22DF0DD0}" type="pres">
      <dgm:prSet presAssocID="{BB5BB736-F19C-4DE9-BE29-46B4F3ED463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DE2C5-0E14-4052-9AAE-6B93EA12261F}" type="pres">
      <dgm:prSet presAssocID="{AB8D5A3E-5E67-449B-BA13-A6BD2038B724}" presName="spacer" presStyleCnt="0"/>
      <dgm:spPr/>
    </dgm:pt>
    <dgm:pt modelId="{0F0BEBBA-3D8E-408A-9761-F1A2094BCB47}" type="pres">
      <dgm:prSet presAssocID="{43B7B3FB-1398-4320-8B8A-CCDDCE125BC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2E78C-64BC-418A-8368-AEA41D0227C9}" type="pres">
      <dgm:prSet presAssocID="{43B7B3FB-1398-4320-8B8A-CCDDCE125BC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EAED29-A6CD-4C28-9584-DDBE2F5782DC}" type="presOf" srcId="{2592C401-EEE0-463D-A1E2-9527BBF42253}" destId="{EFF2E78C-64BC-418A-8368-AEA41D0227C9}" srcOrd="0" destOrd="0" presId="urn:microsoft.com/office/officeart/2005/8/layout/vList2"/>
    <dgm:cxn modelId="{1D323334-82B6-472B-A9E0-173559467D76}" srcId="{43B7B3FB-1398-4320-8B8A-CCDDCE125BC5}" destId="{EEFCB328-E4C4-45C0-9C31-FC3CB6742761}" srcOrd="2" destOrd="0" parTransId="{231D0E62-2E24-4D15-B881-8AB2A6809304}" sibTransId="{485C74EF-B31F-4BF9-991D-206EA4D1BA2E}"/>
    <dgm:cxn modelId="{669D6554-C1AD-4693-BA18-4696C797E1FB}" srcId="{C5934FE8-E15B-438F-93AB-1DDE52DE9270}" destId="{BB5BB736-F19C-4DE9-BE29-46B4F3ED4639}" srcOrd="0" destOrd="0" parTransId="{F67882CE-9D97-4442-AA20-47383B5937EC}" sibTransId="{AB8D5A3E-5E67-449B-BA13-A6BD2038B724}"/>
    <dgm:cxn modelId="{8D8EDC47-0279-416D-AC51-A33D80B5A94B}" type="presOf" srcId="{C0A520A2-B2C2-4FE4-8FA4-57B6CDCAAECE}" destId="{EFF2E78C-64BC-418A-8368-AEA41D0227C9}" srcOrd="0" destOrd="1" presId="urn:microsoft.com/office/officeart/2005/8/layout/vList2"/>
    <dgm:cxn modelId="{18A5C3E8-3C64-44FD-BAA8-816AEF776D35}" type="presOf" srcId="{BB5BB736-F19C-4DE9-BE29-46B4F3ED4639}" destId="{81E9169D-7C1A-40BD-9D48-466C22DF0DD0}" srcOrd="0" destOrd="0" presId="urn:microsoft.com/office/officeart/2005/8/layout/vList2"/>
    <dgm:cxn modelId="{B3CBE9AE-7A4E-45B8-BA6A-005A600B395B}" srcId="{43B7B3FB-1398-4320-8B8A-CCDDCE125BC5}" destId="{2592C401-EEE0-463D-A1E2-9527BBF42253}" srcOrd="0" destOrd="0" parTransId="{6E44CC99-A306-44F8-B721-42F1BCA12319}" sibTransId="{F29AF00E-D8AB-41A3-AEC3-59F2EE1B549C}"/>
    <dgm:cxn modelId="{61A45125-C534-43A9-84B6-01547EFBF19A}" type="presOf" srcId="{43B7B3FB-1398-4320-8B8A-CCDDCE125BC5}" destId="{0F0BEBBA-3D8E-408A-9761-F1A2094BCB47}" srcOrd="0" destOrd="0" presId="urn:microsoft.com/office/officeart/2005/8/layout/vList2"/>
    <dgm:cxn modelId="{FF33808D-F5A2-4CE9-B4E4-E8F145B57F68}" srcId="{C5934FE8-E15B-438F-93AB-1DDE52DE9270}" destId="{43B7B3FB-1398-4320-8B8A-CCDDCE125BC5}" srcOrd="1" destOrd="0" parTransId="{4E8A294F-222A-478C-ABCC-3984AFC90BC6}" sibTransId="{24FCDAEC-F64B-4A73-82CB-33C64B7DB822}"/>
    <dgm:cxn modelId="{7A2F30BB-D402-49AE-884B-CE188FC5A3C8}" type="presOf" srcId="{C5934FE8-E15B-438F-93AB-1DDE52DE9270}" destId="{76F611EA-E096-4BA5-8BC1-14A6D21C5578}" srcOrd="0" destOrd="0" presId="urn:microsoft.com/office/officeart/2005/8/layout/vList2"/>
    <dgm:cxn modelId="{CB1CB810-E44B-43F1-BC9D-284588654E47}" type="presOf" srcId="{EEFCB328-E4C4-45C0-9C31-FC3CB6742761}" destId="{EFF2E78C-64BC-418A-8368-AEA41D0227C9}" srcOrd="0" destOrd="2" presId="urn:microsoft.com/office/officeart/2005/8/layout/vList2"/>
    <dgm:cxn modelId="{8BE1B28C-01DB-42C0-A593-C84426A228E5}" srcId="{43B7B3FB-1398-4320-8B8A-CCDDCE125BC5}" destId="{C0A520A2-B2C2-4FE4-8FA4-57B6CDCAAECE}" srcOrd="1" destOrd="0" parTransId="{C0A2FF49-11E9-4B34-BB37-CB3668FF272B}" sibTransId="{B874AC57-8DA6-44F3-8339-20643C9B3C9F}"/>
    <dgm:cxn modelId="{D12D37D4-A411-409A-8A07-AE03C6663638}" type="presParOf" srcId="{76F611EA-E096-4BA5-8BC1-14A6D21C5578}" destId="{81E9169D-7C1A-40BD-9D48-466C22DF0DD0}" srcOrd="0" destOrd="0" presId="urn:microsoft.com/office/officeart/2005/8/layout/vList2"/>
    <dgm:cxn modelId="{5225C078-5DD9-4D83-B101-DCC6B6E9079D}" type="presParOf" srcId="{76F611EA-E096-4BA5-8BC1-14A6D21C5578}" destId="{293DE2C5-0E14-4052-9AAE-6B93EA12261F}" srcOrd="1" destOrd="0" presId="urn:microsoft.com/office/officeart/2005/8/layout/vList2"/>
    <dgm:cxn modelId="{9096F156-25C8-4860-AE29-A2A36DF0AEF1}" type="presParOf" srcId="{76F611EA-E096-4BA5-8BC1-14A6D21C5578}" destId="{0F0BEBBA-3D8E-408A-9761-F1A2094BCB47}" srcOrd="2" destOrd="0" presId="urn:microsoft.com/office/officeart/2005/8/layout/vList2"/>
    <dgm:cxn modelId="{BF3A65EC-1245-4EEC-924D-45683CE555C0}" type="presParOf" srcId="{76F611EA-E096-4BA5-8BC1-14A6D21C5578}" destId="{EFF2E78C-64BC-418A-8368-AEA41D0227C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15A5E2-3C5A-4FA4-B0F2-167F265A5BFE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E98982-B63F-47E0-9351-2C168776D093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FFFF00"/>
              </a:solidFill>
            </a:rPr>
            <a:t>Ресурсоснабжающие организации</a:t>
          </a:r>
          <a:endParaRPr lang="ru-RU" sz="1400" dirty="0">
            <a:solidFill>
              <a:srgbClr val="FFFF00"/>
            </a:solidFill>
          </a:endParaRPr>
        </a:p>
      </dgm:t>
    </dgm:pt>
    <dgm:pt modelId="{BBB1BFDA-A20B-447E-8C16-88A69A60313D}" type="parTrans" cxnId="{2BBC694C-85D2-4FD8-B0B5-999885EE08D8}">
      <dgm:prSet/>
      <dgm:spPr/>
      <dgm:t>
        <a:bodyPr/>
        <a:lstStyle/>
        <a:p>
          <a:endParaRPr lang="ru-RU"/>
        </a:p>
      </dgm:t>
    </dgm:pt>
    <dgm:pt modelId="{C4312550-9182-4BD8-AA62-0EF72E5AA5FA}" type="sibTrans" cxnId="{2BBC694C-85D2-4FD8-B0B5-999885EE08D8}">
      <dgm:prSet/>
      <dgm:spPr/>
      <dgm:t>
        <a:bodyPr/>
        <a:lstStyle/>
        <a:p>
          <a:endParaRPr lang="ru-RU"/>
        </a:p>
      </dgm:t>
    </dgm:pt>
    <dgm:pt modelId="{B786333D-E0FF-40CB-A67F-67EC3E10C991}">
      <dgm:prSet custT="1"/>
      <dgm:spPr/>
      <dgm:t>
        <a:bodyPr/>
        <a:lstStyle/>
        <a:p>
          <a:pPr rtl="0"/>
          <a:r>
            <a:rPr lang="ru-RU" sz="1400" dirty="0" smtClean="0"/>
            <a:t>прибыльность предприятия</a:t>
          </a:r>
          <a:endParaRPr lang="ru-RU" sz="1400" dirty="0"/>
        </a:p>
      </dgm:t>
    </dgm:pt>
    <dgm:pt modelId="{99404563-281F-4461-9F80-0DA88E0AEC1F}" type="parTrans" cxnId="{2B4A225F-718C-4B2C-894F-FB4D65F10FCD}">
      <dgm:prSet/>
      <dgm:spPr/>
      <dgm:t>
        <a:bodyPr/>
        <a:lstStyle/>
        <a:p>
          <a:endParaRPr lang="ru-RU"/>
        </a:p>
      </dgm:t>
    </dgm:pt>
    <dgm:pt modelId="{6EB126BA-4AC2-4C24-A956-80358675A2C1}" type="sibTrans" cxnId="{2B4A225F-718C-4B2C-894F-FB4D65F10FCD}">
      <dgm:prSet/>
      <dgm:spPr/>
      <dgm:t>
        <a:bodyPr/>
        <a:lstStyle/>
        <a:p>
          <a:endParaRPr lang="ru-RU"/>
        </a:p>
      </dgm:t>
    </dgm:pt>
    <dgm:pt modelId="{B5DBE03E-0EA8-4BE0-BDA7-EB68B20B99B3}">
      <dgm:prSet custT="1"/>
      <dgm:spPr/>
      <dgm:t>
        <a:bodyPr/>
        <a:lstStyle/>
        <a:p>
          <a:pPr rtl="0"/>
          <a:r>
            <a:rPr lang="ru-RU" sz="1400" dirty="0" smtClean="0"/>
            <a:t>инвестиционная привлекательность</a:t>
          </a:r>
          <a:endParaRPr lang="ru-RU" sz="1400" dirty="0"/>
        </a:p>
      </dgm:t>
    </dgm:pt>
    <dgm:pt modelId="{17FF3DF3-C5A5-4FED-8C03-42F4CD29A216}" type="parTrans" cxnId="{9F838B6C-C003-4951-A31A-871E879F51BC}">
      <dgm:prSet/>
      <dgm:spPr/>
      <dgm:t>
        <a:bodyPr/>
        <a:lstStyle/>
        <a:p>
          <a:endParaRPr lang="ru-RU"/>
        </a:p>
      </dgm:t>
    </dgm:pt>
    <dgm:pt modelId="{78B012BB-7CE4-4A5F-A823-4A2C4150BB97}" type="sibTrans" cxnId="{9F838B6C-C003-4951-A31A-871E879F51BC}">
      <dgm:prSet/>
      <dgm:spPr/>
      <dgm:t>
        <a:bodyPr/>
        <a:lstStyle/>
        <a:p>
          <a:endParaRPr lang="ru-RU"/>
        </a:p>
      </dgm:t>
    </dgm:pt>
    <dgm:pt modelId="{930CC763-8946-472E-AA7D-253CA12412CE}">
      <dgm:prSet custT="1"/>
      <dgm:spPr/>
      <dgm:t>
        <a:bodyPr/>
        <a:lstStyle/>
        <a:p>
          <a:pPr rtl="0"/>
          <a:r>
            <a:rPr lang="ru-RU" sz="1400" dirty="0" smtClean="0"/>
            <a:t>поддержание качества активов</a:t>
          </a:r>
          <a:endParaRPr lang="ru-RU" sz="1400" dirty="0"/>
        </a:p>
      </dgm:t>
    </dgm:pt>
    <dgm:pt modelId="{AEB98658-7E71-47CA-A58A-025F389A35EC}" type="parTrans" cxnId="{93F00940-20FE-44EB-8C3B-819DC1D47C01}">
      <dgm:prSet/>
      <dgm:spPr/>
      <dgm:t>
        <a:bodyPr/>
        <a:lstStyle/>
        <a:p>
          <a:endParaRPr lang="ru-RU"/>
        </a:p>
      </dgm:t>
    </dgm:pt>
    <dgm:pt modelId="{BA1C7705-68EF-40E5-8B14-23AA5F26C0AE}" type="sibTrans" cxnId="{93F00940-20FE-44EB-8C3B-819DC1D47C01}">
      <dgm:prSet/>
      <dgm:spPr/>
      <dgm:t>
        <a:bodyPr/>
        <a:lstStyle/>
        <a:p>
          <a:endParaRPr lang="ru-RU"/>
        </a:p>
      </dgm:t>
    </dgm:pt>
    <dgm:pt modelId="{57368182-8CCB-4E5C-99ED-C1F89963A8EE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FFFF00"/>
              </a:solidFill>
            </a:rPr>
            <a:t>Потребители</a:t>
          </a:r>
          <a:endParaRPr lang="ru-RU" sz="1400" dirty="0">
            <a:solidFill>
              <a:srgbClr val="FFFF00"/>
            </a:solidFill>
          </a:endParaRPr>
        </a:p>
      </dgm:t>
    </dgm:pt>
    <dgm:pt modelId="{3CB079E6-C195-4405-81DD-D2EE82DF4486}" type="parTrans" cxnId="{4A919074-9116-46E0-B929-09B7283DFCF8}">
      <dgm:prSet/>
      <dgm:spPr/>
      <dgm:t>
        <a:bodyPr/>
        <a:lstStyle/>
        <a:p>
          <a:endParaRPr lang="ru-RU"/>
        </a:p>
      </dgm:t>
    </dgm:pt>
    <dgm:pt modelId="{547277B6-2082-4DD9-9EEB-7A18DF9D58BA}" type="sibTrans" cxnId="{4A919074-9116-46E0-B929-09B7283DFCF8}">
      <dgm:prSet/>
      <dgm:spPr/>
      <dgm:t>
        <a:bodyPr/>
        <a:lstStyle/>
        <a:p>
          <a:endParaRPr lang="ru-RU"/>
        </a:p>
      </dgm:t>
    </dgm:pt>
    <dgm:pt modelId="{3EB540D3-5859-4949-B123-2B5BCB61F5C3}">
      <dgm:prSet custT="1"/>
      <dgm:spPr/>
      <dgm:t>
        <a:bodyPr/>
        <a:lstStyle/>
        <a:p>
          <a:pPr rtl="0"/>
          <a:r>
            <a:rPr lang="ru-RU" sz="1400" dirty="0" smtClean="0"/>
            <a:t>бесперебойная и дешевая подача коммунальных ресурсов и услуг в квартиры и дома</a:t>
          </a:r>
          <a:endParaRPr lang="ru-RU" sz="1400" dirty="0"/>
        </a:p>
      </dgm:t>
    </dgm:pt>
    <dgm:pt modelId="{C990C7AA-B435-4F24-8734-3EFDF55BE529}" type="parTrans" cxnId="{6BB0A1E8-2E0E-4B34-8673-E3074A1DE7EC}">
      <dgm:prSet/>
      <dgm:spPr/>
      <dgm:t>
        <a:bodyPr/>
        <a:lstStyle/>
        <a:p>
          <a:endParaRPr lang="ru-RU"/>
        </a:p>
      </dgm:t>
    </dgm:pt>
    <dgm:pt modelId="{2A36C6E2-13AC-4D20-AEF5-62158B218EAE}" type="sibTrans" cxnId="{6BB0A1E8-2E0E-4B34-8673-E3074A1DE7EC}">
      <dgm:prSet/>
      <dgm:spPr/>
      <dgm:t>
        <a:bodyPr/>
        <a:lstStyle/>
        <a:p>
          <a:endParaRPr lang="ru-RU"/>
        </a:p>
      </dgm:t>
    </dgm:pt>
    <dgm:pt modelId="{0F25448F-A217-4D8F-B3D0-15E97877BD1E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FFFF00"/>
              </a:solidFill>
            </a:rPr>
            <a:t>Власть</a:t>
          </a:r>
          <a:endParaRPr lang="ru-RU" sz="1400" dirty="0">
            <a:solidFill>
              <a:srgbClr val="FFFF00"/>
            </a:solidFill>
          </a:endParaRPr>
        </a:p>
      </dgm:t>
    </dgm:pt>
    <dgm:pt modelId="{51FA8541-2C17-4610-947B-D671ED1AEBC3}" type="parTrans" cxnId="{2CD83B65-9E96-485A-8061-D49F760CC4AE}">
      <dgm:prSet/>
      <dgm:spPr/>
      <dgm:t>
        <a:bodyPr/>
        <a:lstStyle/>
        <a:p>
          <a:endParaRPr lang="ru-RU"/>
        </a:p>
      </dgm:t>
    </dgm:pt>
    <dgm:pt modelId="{3082748F-D7EE-4276-B634-9501429E6586}" type="sibTrans" cxnId="{2CD83B65-9E96-485A-8061-D49F760CC4AE}">
      <dgm:prSet/>
      <dgm:spPr/>
      <dgm:t>
        <a:bodyPr/>
        <a:lstStyle/>
        <a:p>
          <a:endParaRPr lang="ru-RU"/>
        </a:p>
      </dgm:t>
    </dgm:pt>
    <dgm:pt modelId="{C55D78A1-B641-4A6C-9AA4-498397183116}">
      <dgm:prSet custT="1"/>
      <dgm:spPr/>
      <dgm:t>
        <a:bodyPr/>
        <a:lstStyle/>
        <a:p>
          <a:pPr rtl="0"/>
          <a:r>
            <a:rPr lang="ru-RU" sz="1300" dirty="0" smtClean="0"/>
            <a:t>справедливая ценовая политика РСО* в отношении всех категорий потребителей</a:t>
          </a:r>
          <a:endParaRPr lang="ru-RU" sz="1300" dirty="0"/>
        </a:p>
      </dgm:t>
    </dgm:pt>
    <dgm:pt modelId="{03C0A431-9061-4503-8818-0CE4325F8AA9}" type="parTrans" cxnId="{E064FCD1-D0E0-4655-B04D-080C6B2EB130}">
      <dgm:prSet/>
      <dgm:spPr/>
      <dgm:t>
        <a:bodyPr/>
        <a:lstStyle/>
        <a:p>
          <a:endParaRPr lang="ru-RU"/>
        </a:p>
      </dgm:t>
    </dgm:pt>
    <dgm:pt modelId="{8DC465A6-1D87-4B32-A3BB-D627F80B0E3C}" type="sibTrans" cxnId="{E064FCD1-D0E0-4655-B04D-080C6B2EB130}">
      <dgm:prSet/>
      <dgm:spPr/>
      <dgm:t>
        <a:bodyPr/>
        <a:lstStyle/>
        <a:p>
          <a:endParaRPr lang="ru-RU"/>
        </a:p>
      </dgm:t>
    </dgm:pt>
    <dgm:pt modelId="{6E72F2E0-26B4-4657-91EC-3064659931B7}">
      <dgm:prSet custT="1"/>
      <dgm:spPr/>
      <dgm:t>
        <a:bodyPr/>
        <a:lstStyle/>
        <a:p>
          <a:pPr rtl="0"/>
          <a:r>
            <a:rPr lang="ru-RU" sz="1300" dirty="0" smtClean="0"/>
            <a:t>бесперебойное предоставление коммунальных товаров и услуг</a:t>
          </a:r>
          <a:endParaRPr lang="ru-RU" sz="1300" dirty="0"/>
        </a:p>
      </dgm:t>
    </dgm:pt>
    <dgm:pt modelId="{446D55DF-8461-4AF2-82F7-EA8704DED146}" type="parTrans" cxnId="{0B67150B-C8EB-4120-A09C-BC7A2B67351C}">
      <dgm:prSet/>
      <dgm:spPr/>
      <dgm:t>
        <a:bodyPr/>
        <a:lstStyle/>
        <a:p>
          <a:endParaRPr lang="ru-RU"/>
        </a:p>
      </dgm:t>
    </dgm:pt>
    <dgm:pt modelId="{5987C859-7180-4EE9-B0EE-B4FC166ED760}" type="sibTrans" cxnId="{0B67150B-C8EB-4120-A09C-BC7A2B67351C}">
      <dgm:prSet/>
      <dgm:spPr/>
      <dgm:t>
        <a:bodyPr/>
        <a:lstStyle/>
        <a:p>
          <a:endParaRPr lang="ru-RU"/>
        </a:p>
      </dgm:t>
    </dgm:pt>
    <dgm:pt modelId="{AE4B2C16-B08C-4641-98CE-7DE226F96965}">
      <dgm:prSet custT="1"/>
      <dgm:spPr/>
      <dgm:t>
        <a:bodyPr/>
        <a:lstStyle/>
        <a:p>
          <a:pPr rtl="0"/>
          <a:r>
            <a:rPr lang="ru-RU" sz="1300" dirty="0" smtClean="0"/>
            <a:t>сохранение объектов коммунальной инфраструктуры.</a:t>
          </a:r>
          <a:endParaRPr lang="ru-RU" sz="1300" dirty="0"/>
        </a:p>
      </dgm:t>
    </dgm:pt>
    <dgm:pt modelId="{7E924717-479E-4119-9A5E-06EF29637402}" type="parTrans" cxnId="{18546DBE-AB3B-46EE-AE8E-23915C47261D}">
      <dgm:prSet/>
      <dgm:spPr/>
      <dgm:t>
        <a:bodyPr/>
        <a:lstStyle/>
        <a:p>
          <a:endParaRPr lang="ru-RU"/>
        </a:p>
      </dgm:t>
    </dgm:pt>
    <dgm:pt modelId="{546ADF2D-74F9-47DC-934A-9A9CE79B4241}" type="sibTrans" cxnId="{18546DBE-AB3B-46EE-AE8E-23915C47261D}">
      <dgm:prSet/>
      <dgm:spPr/>
      <dgm:t>
        <a:bodyPr/>
        <a:lstStyle/>
        <a:p>
          <a:endParaRPr lang="ru-RU"/>
        </a:p>
      </dgm:t>
    </dgm:pt>
    <dgm:pt modelId="{0404CA07-6913-4A7A-88EF-2CF36CDCA3D2}">
      <dgm:prSet custT="1"/>
      <dgm:spPr/>
      <dgm:t>
        <a:bodyPr/>
        <a:lstStyle/>
        <a:p>
          <a:pPr rtl="0"/>
          <a:r>
            <a:rPr lang="ru-RU" sz="1300" dirty="0" smtClean="0"/>
            <a:t>защита экологии ре</a:t>
          </a:r>
          <a:r>
            <a:rPr lang="ru-RU" sz="1400" dirty="0" smtClean="0"/>
            <a:t>гиона </a:t>
          </a:r>
          <a:endParaRPr lang="ru-RU" sz="1400" dirty="0"/>
        </a:p>
      </dgm:t>
    </dgm:pt>
    <dgm:pt modelId="{A32D4CF6-E718-45D2-B77A-EE8749C47284}" type="parTrans" cxnId="{1ECA1F25-12CC-4F6C-8197-D8D464A8AF33}">
      <dgm:prSet/>
      <dgm:spPr/>
      <dgm:t>
        <a:bodyPr/>
        <a:lstStyle/>
        <a:p>
          <a:endParaRPr lang="ru-RU"/>
        </a:p>
      </dgm:t>
    </dgm:pt>
    <dgm:pt modelId="{B234BB8F-2E1C-47FE-84A6-50CCFEB19112}" type="sibTrans" cxnId="{1ECA1F25-12CC-4F6C-8197-D8D464A8AF33}">
      <dgm:prSet/>
      <dgm:spPr/>
      <dgm:t>
        <a:bodyPr/>
        <a:lstStyle/>
        <a:p>
          <a:endParaRPr lang="ru-RU"/>
        </a:p>
      </dgm:t>
    </dgm:pt>
    <dgm:pt modelId="{260D5087-E07B-4405-AB83-18DCB88FA1E6}" type="pres">
      <dgm:prSet presAssocID="{9015A5E2-3C5A-4FA4-B0F2-167F265A5B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EAA8BA-9817-4462-AEE8-03D85C926F2A}" type="pres">
      <dgm:prSet presAssocID="{9015A5E2-3C5A-4FA4-B0F2-167F265A5BFE}" presName="fgShape" presStyleLbl="fgShp" presStyleIdx="0" presStyleCnt="1" custScaleY="37300" custLinFactNeighborX="-503" custLinFactNeighborY="48220"/>
      <dgm:spPr/>
    </dgm:pt>
    <dgm:pt modelId="{E8416C25-2212-475A-90ED-1752724547A0}" type="pres">
      <dgm:prSet presAssocID="{9015A5E2-3C5A-4FA4-B0F2-167F265A5BFE}" presName="linComp" presStyleCnt="0"/>
      <dgm:spPr/>
    </dgm:pt>
    <dgm:pt modelId="{8250A539-CB4F-44FB-A2D3-69A60282EB77}" type="pres">
      <dgm:prSet presAssocID="{09E98982-B63F-47E0-9351-2C168776D093}" presName="compNode" presStyleCnt="0"/>
      <dgm:spPr/>
    </dgm:pt>
    <dgm:pt modelId="{D3C554BC-D34C-4086-9508-FDF58BC689AA}" type="pres">
      <dgm:prSet presAssocID="{09E98982-B63F-47E0-9351-2C168776D093}" presName="bkgdShape" presStyleLbl="node1" presStyleIdx="0" presStyleCnt="3"/>
      <dgm:spPr/>
      <dgm:t>
        <a:bodyPr/>
        <a:lstStyle/>
        <a:p>
          <a:endParaRPr lang="ru-RU"/>
        </a:p>
      </dgm:t>
    </dgm:pt>
    <dgm:pt modelId="{BD7DE884-E325-4A44-8686-60B56B9AD8E6}" type="pres">
      <dgm:prSet presAssocID="{09E98982-B63F-47E0-9351-2C168776D09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A67A1-1B47-49A1-A494-B62C55CE4774}" type="pres">
      <dgm:prSet presAssocID="{09E98982-B63F-47E0-9351-2C168776D093}" presName="invisiNode" presStyleLbl="node1" presStyleIdx="0" presStyleCnt="3"/>
      <dgm:spPr/>
    </dgm:pt>
    <dgm:pt modelId="{246E356E-8F21-463D-8880-495881C13EB5}" type="pres">
      <dgm:prSet presAssocID="{09E98982-B63F-47E0-9351-2C168776D093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18A40ABC-F9EE-4DE1-93AD-F5A3D47C7A52}" type="pres">
      <dgm:prSet presAssocID="{C4312550-9182-4BD8-AA62-0EF72E5AA5F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096942C-5821-4A84-BB78-CA07DA9C49D5}" type="pres">
      <dgm:prSet presAssocID="{57368182-8CCB-4E5C-99ED-C1F89963A8EE}" presName="compNode" presStyleCnt="0"/>
      <dgm:spPr/>
    </dgm:pt>
    <dgm:pt modelId="{9B181378-CEC0-4826-8DC9-9CB528B083C6}" type="pres">
      <dgm:prSet presAssocID="{57368182-8CCB-4E5C-99ED-C1F89963A8EE}" presName="bkgdShape" presStyleLbl="node1" presStyleIdx="1" presStyleCnt="3"/>
      <dgm:spPr/>
      <dgm:t>
        <a:bodyPr/>
        <a:lstStyle/>
        <a:p>
          <a:endParaRPr lang="ru-RU"/>
        </a:p>
      </dgm:t>
    </dgm:pt>
    <dgm:pt modelId="{93BA870D-E051-46AD-965D-AC547A7D1581}" type="pres">
      <dgm:prSet presAssocID="{57368182-8CCB-4E5C-99ED-C1F89963A8E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0295B-4B34-490C-8A78-E07A42E80CED}" type="pres">
      <dgm:prSet presAssocID="{57368182-8CCB-4E5C-99ED-C1F89963A8EE}" presName="invisiNode" presStyleLbl="node1" presStyleIdx="1" presStyleCnt="3"/>
      <dgm:spPr/>
    </dgm:pt>
    <dgm:pt modelId="{3096FD9A-E305-4952-A213-37DDB90CED5D}" type="pres">
      <dgm:prSet presAssocID="{57368182-8CCB-4E5C-99ED-C1F89963A8EE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A79F48E-4614-4CD7-BA09-C47978206F93}" type="pres">
      <dgm:prSet presAssocID="{547277B6-2082-4DD9-9EEB-7A18DF9D58B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D529C0A-4681-4158-9ADB-A67C217B9D97}" type="pres">
      <dgm:prSet presAssocID="{0F25448F-A217-4D8F-B3D0-15E97877BD1E}" presName="compNode" presStyleCnt="0"/>
      <dgm:spPr/>
    </dgm:pt>
    <dgm:pt modelId="{4838186F-1D29-4F1E-BA77-51BD63113326}" type="pres">
      <dgm:prSet presAssocID="{0F25448F-A217-4D8F-B3D0-15E97877BD1E}" presName="bkgdShape" presStyleLbl="node1" presStyleIdx="2" presStyleCnt="3"/>
      <dgm:spPr/>
      <dgm:t>
        <a:bodyPr/>
        <a:lstStyle/>
        <a:p>
          <a:endParaRPr lang="ru-RU"/>
        </a:p>
      </dgm:t>
    </dgm:pt>
    <dgm:pt modelId="{418D7032-019C-4054-BA35-DCE032A096AD}" type="pres">
      <dgm:prSet presAssocID="{0F25448F-A217-4D8F-B3D0-15E97877BD1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4B853-CE8F-4D69-B952-34AE3766AB94}" type="pres">
      <dgm:prSet presAssocID="{0F25448F-A217-4D8F-B3D0-15E97877BD1E}" presName="invisiNode" presStyleLbl="node1" presStyleIdx="2" presStyleCnt="3"/>
      <dgm:spPr/>
    </dgm:pt>
    <dgm:pt modelId="{7FB0FA27-8EFD-461F-8924-336910B99559}" type="pres">
      <dgm:prSet presAssocID="{0F25448F-A217-4D8F-B3D0-15E97877BD1E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ru-RU"/>
        </a:p>
      </dgm:t>
    </dgm:pt>
  </dgm:ptLst>
  <dgm:cxnLst>
    <dgm:cxn modelId="{EBD3673A-D8AA-42CF-80EF-113283263865}" type="presOf" srcId="{930CC763-8946-472E-AA7D-253CA12412CE}" destId="{BD7DE884-E325-4A44-8686-60B56B9AD8E6}" srcOrd="1" destOrd="3" presId="urn:microsoft.com/office/officeart/2005/8/layout/hList7#1"/>
    <dgm:cxn modelId="{19635663-2F58-4558-B041-047563642F53}" type="presOf" srcId="{09E98982-B63F-47E0-9351-2C168776D093}" destId="{D3C554BC-D34C-4086-9508-FDF58BC689AA}" srcOrd="0" destOrd="0" presId="urn:microsoft.com/office/officeart/2005/8/layout/hList7#1"/>
    <dgm:cxn modelId="{2DE491CC-40F8-430E-A19B-9F443410BB7A}" type="presOf" srcId="{B5DBE03E-0EA8-4BE0-BDA7-EB68B20B99B3}" destId="{D3C554BC-D34C-4086-9508-FDF58BC689AA}" srcOrd="0" destOrd="2" presId="urn:microsoft.com/office/officeart/2005/8/layout/hList7#1"/>
    <dgm:cxn modelId="{AC78B396-EA1F-42AB-B91B-06C941D54C60}" type="presOf" srcId="{6E72F2E0-26B4-4657-91EC-3064659931B7}" destId="{418D7032-019C-4054-BA35-DCE032A096AD}" srcOrd="1" destOrd="2" presId="urn:microsoft.com/office/officeart/2005/8/layout/hList7#1"/>
    <dgm:cxn modelId="{186F2FEE-85F1-4A16-B675-F55B433D0736}" type="presOf" srcId="{C4312550-9182-4BD8-AA62-0EF72E5AA5FA}" destId="{18A40ABC-F9EE-4DE1-93AD-F5A3D47C7A52}" srcOrd="0" destOrd="0" presId="urn:microsoft.com/office/officeart/2005/8/layout/hList7#1"/>
    <dgm:cxn modelId="{9F838B6C-C003-4951-A31A-871E879F51BC}" srcId="{09E98982-B63F-47E0-9351-2C168776D093}" destId="{B5DBE03E-0EA8-4BE0-BDA7-EB68B20B99B3}" srcOrd="1" destOrd="0" parTransId="{17FF3DF3-C5A5-4FED-8C03-42F4CD29A216}" sibTransId="{78B012BB-7CE4-4A5F-A823-4A2C4150BB97}"/>
    <dgm:cxn modelId="{E931FA5D-A8CF-49EA-8E5F-2B73E916D697}" type="presOf" srcId="{AE4B2C16-B08C-4641-98CE-7DE226F96965}" destId="{4838186F-1D29-4F1E-BA77-51BD63113326}" srcOrd="0" destOrd="3" presId="urn:microsoft.com/office/officeart/2005/8/layout/hList7#1"/>
    <dgm:cxn modelId="{79F4AD56-8CDA-4BB7-85F3-2720E86BB229}" type="presOf" srcId="{AE4B2C16-B08C-4641-98CE-7DE226F96965}" destId="{418D7032-019C-4054-BA35-DCE032A096AD}" srcOrd="1" destOrd="3" presId="urn:microsoft.com/office/officeart/2005/8/layout/hList7#1"/>
    <dgm:cxn modelId="{DA147AEE-8A42-4C83-BBA8-703CB3AA2805}" type="presOf" srcId="{B786333D-E0FF-40CB-A67F-67EC3E10C991}" destId="{D3C554BC-D34C-4086-9508-FDF58BC689AA}" srcOrd="0" destOrd="1" presId="urn:microsoft.com/office/officeart/2005/8/layout/hList7#1"/>
    <dgm:cxn modelId="{F7248709-B402-4730-A801-4074175C56C4}" type="presOf" srcId="{C55D78A1-B641-4A6C-9AA4-498397183116}" destId="{418D7032-019C-4054-BA35-DCE032A096AD}" srcOrd="1" destOrd="1" presId="urn:microsoft.com/office/officeart/2005/8/layout/hList7#1"/>
    <dgm:cxn modelId="{2B4A225F-718C-4B2C-894F-FB4D65F10FCD}" srcId="{09E98982-B63F-47E0-9351-2C168776D093}" destId="{B786333D-E0FF-40CB-A67F-67EC3E10C991}" srcOrd="0" destOrd="0" parTransId="{99404563-281F-4461-9F80-0DA88E0AEC1F}" sibTransId="{6EB126BA-4AC2-4C24-A956-80358675A2C1}"/>
    <dgm:cxn modelId="{0B67150B-C8EB-4120-A09C-BC7A2B67351C}" srcId="{0F25448F-A217-4D8F-B3D0-15E97877BD1E}" destId="{6E72F2E0-26B4-4657-91EC-3064659931B7}" srcOrd="1" destOrd="0" parTransId="{446D55DF-8461-4AF2-82F7-EA8704DED146}" sibTransId="{5987C859-7180-4EE9-B0EE-B4FC166ED760}"/>
    <dgm:cxn modelId="{2CD83B65-9E96-485A-8061-D49F760CC4AE}" srcId="{9015A5E2-3C5A-4FA4-B0F2-167F265A5BFE}" destId="{0F25448F-A217-4D8F-B3D0-15E97877BD1E}" srcOrd="2" destOrd="0" parTransId="{51FA8541-2C17-4610-947B-D671ED1AEBC3}" sibTransId="{3082748F-D7EE-4276-B634-9501429E6586}"/>
    <dgm:cxn modelId="{F06A2D23-422C-4EDD-ACB5-AD16B1769165}" type="presOf" srcId="{B5DBE03E-0EA8-4BE0-BDA7-EB68B20B99B3}" destId="{BD7DE884-E325-4A44-8686-60B56B9AD8E6}" srcOrd="1" destOrd="2" presId="urn:microsoft.com/office/officeart/2005/8/layout/hList7#1"/>
    <dgm:cxn modelId="{941311EC-7EE6-4C77-97F5-5A9CA6CE203E}" type="presOf" srcId="{6E72F2E0-26B4-4657-91EC-3064659931B7}" destId="{4838186F-1D29-4F1E-BA77-51BD63113326}" srcOrd="0" destOrd="2" presId="urn:microsoft.com/office/officeart/2005/8/layout/hList7#1"/>
    <dgm:cxn modelId="{A5CC9FBB-9E6D-4FA4-907C-DC8A60618027}" type="presOf" srcId="{09E98982-B63F-47E0-9351-2C168776D093}" destId="{BD7DE884-E325-4A44-8686-60B56B9AD8E6}" srcOrd="1" destOrd="0" presId="urn:microsoft.com/office/officeart/2005/8/layout/hList7#1"/>
    <dgm:cxn modelId="{1ECA1F25-12CC-4F6C-8197-D8D464A8AF33}" srcId="{0F25448F-A217-4D8F-B3D0-15E97877BD1E}" destId="{0404CA07-6913-4A7A-88EF-2CF36CDCA3D2}" srcOrd="3" destOrd="0" parTransId="{A32D4CF6-E718-45D2-B77A-EE8749C47284}" sibTransId="{B234BB8F-2E1C-47FE-84A6-50CCFEB19112}"/>
    <dgm:cxn modelId="{C6F7B836-55DE-4184-9163-A3105C4493FD}" type="presOf" srcId="{0F25448F-A217-4D8F-B3D0-15E97877BD1E}" destId="{418D7032-019C-4054-BA35-DCE032A096AD}" srcOrd="1" destOrd="0" presId="urn:microsoft.com/office/officeart/2005/8/layout/hList7#1"/>
    <dgm:cxn modelId="{4A919074-9116-46E0-B929-09B7283DFCF8}" srcId="{9015A5E2-3C5A-4FA4-B0F2-167F265A5BFE}" destId="{57368182-8CCB-4E5C-99ED-C1F89963A8EE}" srcOrd="1" destOrd="0" parTransId="{3CB079E6-C195-4405-81DD-D2EE82DF4486}" sibTransId="{547277B6-2082-4DD9-9EEB-7A18DF9D58BA}"/>
    <dgm:cxn modelId="{6D286718-36E1-41B2-B02A-3E9CFF0B7AE6}" type="presOf" srcId="{3EB540D3-5859-4949-B123-2B5BCB61F5C3}" destId="{93BA870D-E051-46AD-965D-AC547A7D1581}" srcOrd="1" destOrd="1" presId="urn:microsoft.com/office/officeart/2005/8/layout/hList7#1"/>
    <dgm:cxn modelId="{93F00940-20FE-44EB-8C3B-819DC1D47C01}" srcId="{09E98982-B63F-47E0-9351-2C168776D093}" destId="{930CC763-8946-472E-AA7D-253CA12412CE}" srcOrd="2" destOrd="0" parTransId="{AEB98658-7E71-47CA-A58A-025F389A35EC}" sibTransId="{BA1C7705-68EF-40E5-8B14-23AA5F26C0AE}"/>
    <dgm:cxn modelId="{5C69BE8B-81DB-4B78-B373-FA31B5C13D86}" type="presOf" srcId="{57368182-8CCB-4E5C-99ED-C1F89963A8EE}" destId="{93BA870D-E051-46AD-965D-AC547A7D1581}" srcOrd="1" destOrd="0" presId="urn:microsoft.com/office/officeart/2005/8/layout/hList7#1"/>
    <dgm:cxn modelId="{6BB0A1E8-2E0E-4B34-8673-E3074A1DE7EC}" srcId="{57368182-8CCB-4E5C-99ED-C1F89963A8EE}" destId="{3EB540D3-5859-4949-B123-2B5BCB61F5C3}" srcOrd="0" destOrd="0" parTransId="{C990C7AA-B435-4F24-8734-3EFDF55BE529}" sibTransId="{2A36C6E2-13AC-4D20-AEF5-62158B218EAE}"/>
    <dgm:cxn modelId="{081DD613-5F07-4CEB-A91E-1E2B52AB63BB}" type="presOf" srcId="{3EB540D3-5859-4949-B123-2B5BCB61F5C3}" destId="{9B181378-CEC0-4826-8DC9-9CB528B083C6}" srcOrd="0" destOrd="1" presId="urn:microsoft.com/office/officeart/2005/8/layout/hList7#1"/>
    <dgm:cxn modelId="{463C19C5-4BA4-4011-A673-B2D68FA0A495}" type="presOf" srcId="{9015A5E2-3C5A-4FA4-B0F2-167F265A5BFE}" destId="{260D5087-E07B-4405-AB83-18DCB88FA1E6}" srcOrd="0" destOrd="0" presId="urn:microsoft.com/office/officeart/2005/8/layout/hList7#1"/>
    <dgm:cxn modelId="{2BBC694C-85D2-4FD8-B0B5-999885EE08D8}" srcId="{9015A5E2-3C5A-4FA4-B0F2-167F265A5BFE}" destId="{09E98982-B63F-47E0-9351-2C168776D093}" srcOrd="0" destOrd="0" parTransId="{BBB1BFDA-A20B-447E-8C16-88A69A60313D}" sibTransId="{C4312550-9182-4BD8-AA62-0EF72E5AA5FA}"/>
    <dgm:cxn modelId="{C3063098-3BBB-4EF1-A632-8B99B0FBD42F}" type="presOf" srcId="{0404CA07-6913-4A7A-88EF-2CF36CDCA3D2}" destId="{418D7032-019C-4054-BA35-DCE032A096AD}" srcOrd="1" destOrd="4" presId="urn:microsoft.com/office/officeart/2005/8/layout/hList7#1"/>
    <dgm:cxn modelId="{E064FCD1-D0E0-4655-B04D-080C6B2EB130}" srcId="{0F25448F-A217-4D8F-B3D0-15E97877BD1E}" destId="{C55D78A1-B641-4A6C-9AA4-498397183116}" srcOrd="0" destOrd="0" parTransId="{03C0A431-9061-4503-8818-0CE4325F8AA9}" sibTransId="{8DC465A6-1D87-4B32-A3BB-D627F80B0E3C}"/>
    <dgm:cxn modelId="{013B495B-9F23-45A2-96A6-D99ED90AB5C8}" type="presOf" srcId="{B786333D-E0FF-40CB-A67F-67EC3E10C991}" destId="{BD7DE884-E325-4A44-8686-60B56B9AD8E6}" srcOrd="1" destOrd="1" presId="urn:microsoft.com/office/officeart/2005/8/layout/hList7#1"/>
    <dgm:cxn modelId="{18546DBE-AB3B-46EE-AE8E-23915C47261D}" srcId="{0F25448F-A217-4D8F-B3D0-15E97877BD1E}" destId="{AE4B2C16-B08C-4641-98CE-7DE226F96965}" srcOrd="2" destOrd="0" parTransId="{7E924717-479E-4119-9A5E-06EF29637402}" sibTransId="{546ADF2D-74F9-47DC-934A-9A9CE79B4241}"/>
    <dgm:cxn modelId="{D08F59D5-EC0C-4CD8-A1C9-10A7F7B626AC}" type="presOf" srcId="{547277B6-2082-4DD9-9EEB-7A18DF9D58BA}" destId="{BA79F48E-4614-4CD7-BA09-C47978206F93}" srcOrd="0" destOrd="0" presId="urn:microsoft.com/office/officeart/2005/8/layout/hList7#1"/>
    <dgm:cxn modelId="{D6044008-4A8A-4DFE-9813-A50394F046B1}" type="presOf" srcId="{57368182-8CCB-4E5C-99ED-C1F89963A8EE}" destId="{9B181378-CEC0-4826-8DC9-9CB528B083C6}" srcOrd="0" destOrd="0" presId="urn:microsoft.com/office/officeart/2005/8/layout/hList7#1"/>
    <dgm:cxn modelId="{BC139C03-01DD-4503-B70E-D5CA9E9C47E7}" type="presOf" srcId="{C55D78A1-B641-4A6C-9AA4-498397183116}" destId="{4838186F-1D29-4F1E-BA77-51BD63113326}" srcOrd="0" destOrd="1" presId="urn:microsoft.com/office/officeart/2005/8/layout/hList7#1"/>
    <dgm:cxn modelId="{92EDF0A2-BF3D-4253-B553-798FBB99C2AB}" type="presOf" srcId="{0404CA07-6913-4A7A-88EF-2CF36CDCA3D2}" destId="{4838186F-1D29-4F1E-BA77-51BD63113326}" srcOrd="0" destOrd="4" presId="urn:microsoft.com/office/officeart/2005/8/layout/hList7#1"/>
    <dgm:cxn modelId="{D639A1E3-BE75-44F8-808E-E27C93327CF6}" type="presOf" srcId="{930CC763-8946-472E-AA7D-253CA12412CE}" destId="{D3C554BC-D34C-4086-9508-FDF58BC689AA}" srcOrd="0" destOrd="3" presId="urn:microsoft.com/office/officeart/2005/8/layout/hList7#1"/>
    <dgm:cxn modelId="{EFD2E85E-B722-4174-8637-528059DAC45F}" type="presOf" srcId="{0F25448F-A217-4D8F-B3D0-15E97877BD1E}" destId="{4838186F-1D29-4F1E-BA77-51BD63113326}" srcOrd="0" destOrd="0" presId="urn:microsoft.com/office/officeart/2005/8/layout/hList7#1"/>
    <dgm:cxn modelId="{BD0032FF-91BA-4EF0-B01F-A1151A7B459A}" type="presParOf" srcId="{260D5087-E07B-4405-AB83-18DCB88FA1E6}" destId="{88EAA8BA-9817-4462-AEE8-03D85C926F2A}" srcOrd="0" destOrd="0" presId="urn:microsoft.com/office/officeart/2005/8/layout/hList7#1"/>
    <dgm:cxn modelId="{9A7E95D8-AE02-4AE8-9E0F-4768194EBC4D}" type="presParOf" srcId="{260D5087-E07B-4405-AB83-18DCB88FA1E6}" destId="{E8416C25-2212-475A-90ED-1752724547A0}" srcOrd="1" destOrd="0" presId="urn:microsoft.com/office/officeart/2005/8/layout/hList7#1"/>
    <dgm:cxn modelId="{25969EB3-1100-48C5-BC87-3100AC2DC91F}" type="presParOf" srcId="{E8416C25-2212-475A-90ED-1752724547A0}" destId="{8250A539-CB4F-44FB-A2D3-69A60282EB77}" srcOrd="0" destOrd="0" presId="urn:microsoft.com/office/officeart/2005/8/layout/hList7#1"/>
    <dgm:cxn modelId="{C1AD9648-4F72-4C72-8870-ED05519F2BCA}" type="presParOf" srcId="{8250A539-CB4F-44FB-A2D3-69A60282EB77}" destId="{D3C554BC-D34C-4086-9508-FDF58BC689AA}" srcOrd="0" destOrd="0" presId="urn:microsoft.com/office/officeart/2005/8/layout/hList7#1"/>
    <dgm:cxn modelId="{D4501FBE-24D1-4D57-998F-A77BAE4121F2}" type="presParOf" srcId="{8250A539-CB4F-44FB-A2D3-69A60282EB77}" destId="{BD7DE884-E325-4A44-8686-60B56B9AD8E6}" srcOrd="1" destOrd="0" presId="urn:microsoft.com/office/officeart/2005/8/layout/hList7#1"/>
    <dgm:cxn modelId="{81177196-E0FD-452B-926E-07E910235E7E}" type="presParOf" srcId="{8250A539-CB4F-44FB-A2D3-69A60282EB77}" destId="{31FA67A1-1B47-49A1-A494-B62C55CE4774}" srcOrd="2" destOrd="0" presId="urn:microsoft.com/office/officeart/2005/8/layout/hList7#1"/>
    <dgm:cxn modelId="{FAB8686E-A3FB-4909-B9AB-617E85CD5A65}" type="presParOf" srcId="{8250A539-CB4F-44FB-A2D3-69A60282EB77}" destId="{246E356E-8F21-463D-8880-495881C13EB5}" srcOrd="3" destOrd="0" presId="urn:microsoft.com/office/officeart/2005/8/layout/hList7#1"/>
    <dgm:cxn modelId="{5A2B9E32-BBA3-4958-B233-31F835598045}" type="presParOf" srcId="{E8416C25-2212-475A-90ED-1752724547A0}" destId="{18A40ABC-F9EE-4DE1-93AD-F5A3D47C7A52}" srcOrd="1" destOrd="0" presId="urn:microsoft.com/office/officeart/2005/8/layout/hList7#1"/>
    <dgm:cxn modelId="{BDF280AD-F288-43A0-BF2C-F45D84E64E83}" type="presParOf" srcId="{E8416C25-2212-475A-90ED-1752724547A0}" destId="{3096942C-5821-4A84-BB78-CA07DA9C49D5}" srcOrd="2" destOrd="0" presId="urn:microsoft.com/office/officeart/2005/8/layout/hList7#1"/>
    <dgm:cxn modelId="{40ED00BB-BD91-42F5-BC1E-F55160F55842}" type="presParOf" srcId="{3096942C-5821-4A84-BB78-CA07DA9C49D5}" destId="{9B181378-CEC0-4826-8DC9-9CB528B083C6}" srcOrd="0" destOrd="0" presId="urn:microsoft.com/office/officeart/2005/8/layout/hList7#1"/>
    <dgm:cxn modelId="{DEBCFD8B-28EB-451F-BF06-4ECD43F5CCE4}" type="presParOf" srcId="{3096942C-5821-4A84-BB78-CA07DA9C49D5}" destId="{93BA870D-E051-46AD-965D-AC547A7D1581}" srcOrd="1" destOrd="0" presId="urn:microsoft.com/office/officeart/2005/8/layout/hList7#1"/>
    <dgm:cxn modelId="{9109D46C-3628-4E93-B32C-DD6D88F2EEB9}" type="presParOf" srcId="{3096942C-5821-4A84-BB78-CA07DA9C49D5}" destId="{A990295B-4B34-490C-8A78-E07A42E80CED}" srcOrd="2" destOrd="0" presId="urn:microsoft.com/office/officeart/2005/8/layout/hList7#1"/>
    <dgm:cxn modelId="{BC91E98A-8EB9-4044-9F4C-FB9520BB6028}" type="presParOf" srcId="{3096942C-5821-4A84-BB78-CA07DA9C49D5}" destId="{3096FD9A-E305-4952-A213-37DDB90CED5D}" srcOrd="3" destOrd="0" presId="urn:microsoft.com/office/officeart/2005/8/layout/hList7#1"/>
    <dgm:cxn modelId="{BFAD72C4-9CCA-4112-A3FD-164090D7AAA0}" type="presParOf" srcId="{E8416C25-2212-475A-90ED-1752724547A0}" destId="{BA79F48E-4614-4CD7-BA09-C47978206F93}" srcOrd="3" destOrd="0" presId="urn:microsoft.com/office/officeart/2005/8/layout/hList7#1"/>
    <dgm:cxn modelId="{AD69256B-462E-437B-A362-26A5333E09F0}" type="presParOf" srcId="{E8416C25-2212-475A-90ED-1752724547A0}" destId="{9D529C0A-4681-4158-9ADB-A67C217B9D97}" srcOrd="4" destOrd="0" presId="urn:microsoft.com/office/officeart/2005/8/layout/hList7#1"/>
    <dgm:cxn modelId="{044724DD-70EF-4F1C-A1E4-D9B5D5AC94E1}" type="presParOf" srcId="{9D529C0A-4681-4158-9ADB-A67C217B9D97}" destId="{4838186F-1D29-4F1E-BA77-51BD63113326}" srcOrd="0" destOrd="0" presId="urn:microsoft.com/office/officeart/2005/8/layout/hList7#1"/>
    <dgm:cxn modelId="{B1665771-5BCF-4E35-83D5-E82AA76F1815}" type="presParOf" srcId="{9D529C0A-4681-4158-9ADB-A67C217B9D97}" destId="{418D7032-019C-4054-BA35-DCE032A096AD}" srcOrd="1" destOrd="0" presId="urn:microsoft.com/office/officeart/2005/8/layout/hList7#1"/>
    <dgm:cxn modelId="{696ADC4E-7441-4D1A-A2D4-383A15078086}" type="presParOf" srcId="{9D529C0A-4681-4158-9ADB-A67C217B9D97}" destId="{CAF4B853-CE8F-4D69-B952-34AE3766AB94}" srcOrd="2" destOrd="0" presId="urn:microsoft.com/office/officeart/2005/8/layout/hList7#1"/>
    <dgm:cxn modelId="{2218F385-E79A-49BE-B110-AA8FE4D7C4E2}" type="presParOf" srcId="{9D529C0A-4681-4158-9ADB-A67C217B9D97}" destId="{7FB0FA27-8EFD-461F-8924-336910B9955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99F80D7-025E-400D-8E24-D298678771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D2C216-2496-457C-83EE-C9DE86414C85}">
      <dgm:prSet/>
      <dgm:spPr/>
      <dgm:t>
        <a:bodyPr/>
        <a:lstStyle/>
        <a:p>
          <a:pPr rtl="0"/>
          <a:r>
            <a:rPr lang="ru-RU" dirty="0" smtClean="0"/>
            <a:t>Принципы экономического регулирования:</a:t>
          </a:r>
          <a:endParaRPr lang="ru-RU" dirty="0"/>
        </a:p>
      </dgm:t>
    </dgm:pt>
    <dgm:pt modelId="{0995E713-B55D-4BE7-9526-A9B84002DBB3}" type="parTrans" cxnId="{2D764074-49C5-4CAD-93FF-0215031EAA8B}">
      <dgm:prSet/>
      <dgm:spPr/>
      <dgm:t>
        <a:bodyPr/>
        <a:lstStyle/>
        <a:p>
          <a:endParaRPr lang="ru-RU"/>
        </a:p>
      </dgm:t>
    </dgm:pt>
    <dgm:pt modelId="{BB099AC5-9796-4CAC-8EAD-557DAA893CA2}" type="sibTrans" cxnId="{2D764074-49C5-4CAD-93FF-0215031EAA8B}">
      <dgm:prSet/>
      <dgm:spPr/>
      <dgm:t>
        <a:bodyPr/>
        <a:lstStyle/>
        <a:p>
          <a:endParaRPr lang="ru-RU"/>
        </a:p>
      </dgm:t>
    </dgm:pt>
    <dgm:pt modelId="{5A945503-3B3E-45DD-A68E-ACFEB80B5A50}">
      <dgm:prSet/>
      <dgm:spPr/>
      <dgm:t>
        <a:bodyPr/>
        <a:lstStyle/>
        <a:p>
          <a:pPr marL="114300" rtl="0"/>
          <a:r>
            <a:rPr lang="ru-RU" dirty="0" smtClean="0"/>
            <a:t>сравнительная конкуренция:</a:t>
          </a:r>
          <a:endParaRPr lang="ru-RU" dirty="0"/>
        </a:p>
      </dgm:t>
    </dgm:pt>
    <dgm:pt modelId="{C674AE95-5F56-4EAF-A52E-982904131430}" type="parTrans" cxnId="{EFF50F7F-C7F5-4F08-80BD-1D90DB26E98F}">
      <dgm:prSet/>
      <dgm:spPr/>
      <dgm:t>
        <a:bodyPr/>
        <a:lstStyle/>
        <a:p>
          <a:endParaRPr lang="ru-RU"/>
        </a:p>
      </dgm:t>
    </dgm:pt>
    <dgm:pt modelId="{14D4C63B-1CCE-485E-A78F-70750C895E0E}" type="sibTrans" cxnId="{EFF50F7F-C7F5-4F08-80BD-1D90DB26E98F}">
      <dgm:prSet/>
      <dgm:spPr/>
      <dgm:t>
        <a:bodyPr/>
        <a:lstStyle/>
        <a:p>
          <a:endParaRPr lang="ru-RU"/>
        </a:p>
      </dgm:t>
    </dgm:pt>
    <dgm:pt modelId="{14BF6D9A-82DF-4713-8650-BFAAC687F8E1}">
      <dgm:prSet/>
      <dgm:spPr/>
      <dgm:t>
        <a:bodyPr/>
        <a:lstStyle/>
        <a:p>
          <a:pPr marL="114300" rtl="0"/>
          <a:r>
            <a:rPr lang="ru-RU" dirty="0" smtClean="0"/>
            <a:t>стабильная структура рынка для репрезентативности сравнительной конкуренции</a:t>
          </a:r>
          <a:endParaRPr lang="ru-RU" dirty="0"/>
        </a:p>
      </dgm:t>
    </dgm:pt>
    <dgm:pt modelId="{1ECF55C7-86FB-48CA-A267-957CF776F38D}" type="parTrans" cxnId="{4E0A17BF-8BE1-4B3E-B7E1-3474B97EF897}">
      <dgm:prSet/>
      <dgm:spPr/>
      <dgm:t>
        <a:bodyPr/>
        <a:lstStyle/>
        <a:p>
          <a:endParaRPr lang="ru-RU"/>
        </a:p>
      </dgm:t>
    </dgm:pt>
    <dgm:pt modelId="{AA037A4A-2C57-41E4-B42E-2C0A81C06AA6}" type="sibTrans" cxnId="{4E0A17BF-8BE1-4B3E-B7E1-3474B97EF897}">
      <dgm:prSet/>
      <dgm:spPr/>
      <dgm:t>
        <a:bodyPr/>
        <a:lstStyle/>
        <a:p>
          <a:endParaRPr lang="ru-RU"/>
        </a:p>
      </dgm:t>
    </dgm:pt>
    <dgm:pt modelId="{C875E699-E24A-4F1F-AC6D-520201A3A9C7}">
      <dgm:prSet/>
      <dgm:spPr/>
      <dgm:t>
        <a:bodyPr/>
        <a:lstStyle/>
        <a:p>
          <a:pPr marL="114300" rtl="0"/>
          <a:r>
            <a:rPr lang="ru-RU" dirty="0" smtClean="0"/>
            <a:t>установление тарифов по формуле ограничения роста цен с программируемым ростом эффективности, определяемым по результатам сравнительной конкуренции</a:t>
          </a:r>
          <a:endParaRPr lang="ru-RU" dirty="0"/>
        </a:p>
      </dgm:t>
    </dgm:pt>
    <dgm:pt modelId="{E581C7E3-61DD-4DA7-929A-6510845600C8}" type="parTrans" cxnId="{44786B88-63C4-4846-9869-79D24C449D20}">
      <dgm:prSet/>
      <dgm:spPr/>
      <dgm:t>
        <a:bodyPr/>
        <a:lstStyle/>
        <a:p>
          <a:endParaRPr lang="ru-RU"/>
        </a:p>
      </dgm:t>
    </dgm:pt>
    <dgm:pt modelId="{A6DCA0E7-CCBE-4156-A2B9-E28E98544CA0}" type="sibTrans" cxnId="{44786B88-63C4-4846-9869-79D24C449D20}">
      <dgm:prSet/>
      <dgm:spPr/>
      <dgm:t>
        <a:bodyPr/>
        <a:lstStyle/>
        <a:p>
          <a:endParaRPr lang="ru-RU"/>
        </a:p>
      </dgm:t>
    </dgm:pt>
    <dgm:pt modelId="{7CC238C3-8D28-4C6C-A916-42D32057D814}">
      <dgm:prSet/>
      <dgm:spPr/>
      <dgm:t>
        <a:bodyPr/>
        <a:lstStyle/>
        <a:p>
          <a:pPr marL="114300" rtl="0"/>
          <a:r>
            <a:rPr lang="ru-RU" dirty="0" smtClean="0"/>
            <a:t>поддержание на рынке необходимого количества независимых компаний-операторов для обеспечения сравнительной конкуренции</a:t>
          </a:r>
          <a:endParaRPr lang="ru-RU" dirty="0"/>
        </a:p>
      </dgm:t>
    </dgm:pt>
    <dgm:pt modelId="{022CD7C0-98B4-49B5-9D01-B31E244DBE40}" type="parTrans" cxnId="{33787F0D-B566-4503-9FA3-B53472E8CEC5}">
      <dgm:prSet/>
      <dgm:spPr/>
      <dgm:t>
        <a:bodyPr/>
        <a:lstStyle/>
        <a:p>
          <a:endParaRPr lang="ru-RU"/>
        </a:p>
      </dgm:t>
    </dgm:pt>
    <dgm:pt modelId="{EEB7DF0F-399A-429A-A63A-92F06F7F8765}" type="sibTrans" cxnId="{33787F0D-B566-4503-9FA3-B53472E8CEC5}">
      <dgm:prSet/>
      <dgm:spPr/>
      <dgm:t>
        <a:bodyPr/>
        <a:lstStyle/>
        <a:p>
          <a:endParaRPr lang="ru-RU"/>
        </a:p>
      </dgm:t>
    </dgm:pt>
    <dgm:pt modelId="{DD08FADD-1804-437D-B6BE-28F810F5EE40}">
      <dgm:prSet/>
      <dgm:spPr/>
      <dgm:t>
        <a:bodyPr/>
        <a:lstStyle/>
        <a:p>
          <a:pPr rtl="0"/>
          <a:r>
            <a:rPr lang="ru-RU" dirty="0" smtClean="0"/>
            <a:t>Финансирование инвестиций осуществляется непосредственно оператором путем привлечения долгосрочного заимствования с фондового рынка путем выпуска долгосрочных облигаций.</a:t>
          </a:r>
          <a:endParaRPr lang="ru-RU" dirty="0"/>
        </a:p>
      </dgm:t>
    </dgm:pt>
    <dgm:pt modelId="{FCEE870D-B50E-40DD-9345-81E8B325B3F8}" type="parTrans" cxnId="{CBF98A09-59EA-451A-9F3D-E7ED9CED312C}">
      <dgm:prSet/>
      <dgm:spPr/>
      <dgm:t>
        <a:bodyPr/>
        <a:lstStyle/>
        <a:p>
          <a:endParaRPr lang="ru-RU"/>
        </a:p>
      </dgm:t>
    </dgm:pt>
    <dgm:pt modelId="{E2A2E746-D708-4FEC-A084-488BB80F333B}" type="sibTrans" cxnId="{CBF98A09-59EA-451A-9F3D-E7ED9CED312C}">
      <dgm:prSet/>
      <dgm:spPr/>
      <dgm:t>
        <a:bodyPr/>
        <a:lstStyle/>
        <a:p>
          <a:endParaRPr lang="ru-RU"/>
        </a:p>
      </dgm:t>
    </dgm:pt>
    <dgm:pt modelId="{79ECEE8A-B5BC-4819-B6C6-E18F2BCC4D40}">
      <dgm:prSet/>
      <dgm:spPr/>
      <dgm:t>
        <a:bodyPr/>
        <a:lstStyle/>
        <a:p>
          <a:pPr marL="612000" rtl="0"/>
          <a:r>
            <a:rPr lang="ru-RU" dirty="0" smtClean="0"/>
            <a:t>2. Проводится сравнение показателей эффективности компаний-операторов; </a:t>
          </a:r>
          <a:endParaRPr lang="ru-RU" dirty="0"/>
        </a:p>
      </dgm:t>
    </dgm:pt>
    <dgm:pt modelId="{FD4139DF-E6D2-4B88-9C59-AEE8028354D7}" type="parTrans" cxnId="{E163DDCB-4E23-4264-A302-1BF7CDFBD8D8}">
      <dgm:prSet/>
      <dgm:spPr/>
      <dgm:t>
        <a:bodyPr/>
        <a:lstStyle/>
        <a:p>
          <a:endParaRPr lang="ru-RU"/>
        </a:p>
      </dgm:t>
    </dgm:pt>
    <dgm:pt modelId="{396176C1-A0EF-4B17-8709-C73B21F6D3B0}" type="sibTrans" cxnId="{E163DDCB-4E23-4264-A302-1BF7CDFBD8D8}">
      <dgm:prSet/>
      <dgm:spPr/>
      <dgm:t>
        <a:bodyPr/>
        <a:lstStyle/>
        <a:p>
          <a:endParaRPr lang="ru-RU"/>
        </a:p>
      </dgm:t>
    </dgm:pt>
    <dgm:pt modelId="{792ACFE4-A223-41B7-8838-2DDDCECB2A1A}">
      <dgm:prSet/>
      <dgm:spPr/>
      <dgm:t>
        <a:bodyPr/>
        <a:lstStyle/>
        <a:p>
          <a:pPr marL="612000" rtl="0"/>
          <a:r>
            <a:rPr lang="ru-RU" dirty="0" smtClean="0"/>
            <a:t>3. Тарифы назначаются с учетом наилучшей достигнутой эффективности; </a:t>
          </a:r>
          <a:endParaRPr lang="ru-RU" dirty="0"/>
        </a:p>
      </dgm:t>
    </dgm:pt>
    <dgm:pt modelId="{8FA0591D-96EF-49A6-A399-FDC91BF22F4E}" type="parTrans" cxnId="{AADC1A49-7C73-435F-A655-C5B76050A769}">
      <dgm:prSet/>
      <dgm:spPr/>
      <dgm:t>
        <a:bodyPr/>
        <a:lstStyle/>
        <a:p>
          <a:endParaRPr lang="ru-RU"/>
        </a:p>
      </dgm:t>
    </dgm:pt>
    <dgm:pt modelId="{F5A9A89D-1771-4E80-A054-FF6C6FFB9381}" type="sibTrans" cxnId="{AADC1A49-7C73-435F-A655-C5B76050A769}">
      <dgm:prSet/>
      <dgm:spPr/>
      <dgm:t>
        <a:bodyPr/>
        <a:lstStyle/>
        <a:p>
          <a:endParaRPr lang="ru-RU"/>
        </a:p>
      </dgm:t>
    </dgm:pt>
    <dgm:pt modelId="{8FE81ECC-DC01-464D-BCDB-B882D3514924}">
      <dgm:prSet/>
      <dgm:spPr/>
      <dgm:t>
        <a:bodyPr/>
        <a:lstStyle/>
        <a:p>
          <a:pPr marL="612000" rtl="0"/>
          <a:r>
            <a:rPr lang="ru-RU" dirty="0" smtClean="0"/>
            <a:t>4. Отстающие компании-операторы вынуждены совершенствовать свою деятельность или рисковать потерей стоимости акций и возможной утратой контроля за компанией</a:t>
          </a:r>
          <a:endParaRPr lang="ru-RU" dirty="0"/>
        </a:p>
      </dgm:t>
    </dgm:pt>
    <dgm:pt modelId="{DC5377E0-F003-4CB5-91E6-B267247AACF0}" type="parTrans" cxnId="{6A69C232-2619-4ED1-8E65-68E1F09907A0}">
      <dgm:prSet/>
      <dgm:spPr/>
      <dgm:t>
        <a:bodyPr/>
        <a:lstStyle/>
        <a:p>
          <a:endParaRPr lang="ru-RU"/>
        </a:p>
      </dgm:t>
    </dgm:pt>
    <dgm:pt modelId="{8A87CE39-F83E-490F-BC54-FAF4401C9797}" type="sibTrans" cxnId="{6A69C232-2619-4ED1-8E65-68E1F09907A0}">
      <dgm:prSet/>
      <dgm:spPr/>
      <dgm:t>
        <a:bodyPr/>
        <a:lstStyle/>
        <a:p>
          <a:endParaRPr lang="ru-RU"/>
        </a:p>
      </dgm:t>
    </dgm:pt>
    <dgm:pt modelId="{8743F7EC-3541-4A98-BF45-5AE6CAE97BBA}">
      <dgm:prSet/>
      <dgm:spPr/>
      <dgm:t>
        <a:bodyPr/>
        <a:lstStyle/>
        <a:p>
          <a:pPr marL="612000" rtl="0"/>
          <a:r>
            <a:rPr lang="ru-RU" dirty="0" smtClean="0"/>
            <a:t>1. Пересмотр тарифов один раз в пять лет; </a:t>
          </a:r>
          <a:endParaRPr lang="ru-RU" dirty="0"/>
        </a:p>
      </dgm:t>
    </dgm:pt>
    <dgm:pt modelId="{5EF11715-DFF1-4CD5-91FB-E02BB8AED386}" type="sibTrans" cxnId="{F521B07E-740A-44F7-B932-EC7338608CCD}">
      <dgm:prSet/>
      <dgm:spPr/>
      <dgm:t>
        <a:bodyPr/>
        <a:lstStyle/>
        <a:p>
          <a:endParaRPr lang="ru-RU"/>
        </a:p>
      </dgm:t>
    </dgm:pt>
    <dgm:pt modelId="{9CBE6AF5-CE45-447E-9C57-0B9031D0A86B}" type="parTrans" cxnId="{F521B07E-740A-44F7-B932-EC7338608CCD}">
      <dgm:prSet/>
      <dgm:spPr/>
      <dgm:t>
        <a:bodyPr/>
        <a:lstStyle/>
        <a:p>
          <a:endParaRPr lang="ru-RU"/>
        </a:p>
      </dgm:t>
    </dgm:pt>
    <dgm:pt modelId="{8616183C-69AB-454F-9F84-D80A75009F0A}" type="pres">
      <dgm:prSet presAssocID="{599F80D7-025E-400D-8E24-D298678771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C63067-2882-4F77-A12A-5FA33DC44994}" type="pres">
      <dgm:prSet presAssocID="{F8D2C216-2496-457C-83EE-C9DE86414C85}" presName="parentText" presStyleLbl="node1" presStyleIdx="0" presStyleCnt="2" custScaleY="49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E6007-248A-482F-AB11-BDFE8CDA4575}" type="pres">
      <dgm:prSet presAssocID="{F8D2C216-2496-457C-83EE-C9DE86414C8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B4053-7523-4C51-BBAD-40C623BB1ABB}" type="pres">
      <dgm:prSet presAssocID="{DD08FADD-1804-437D-B6BE-28F810F5EE4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787F0D-B566-4503-9FA3-B53472E8CEC5}" srcId="{F8D2C216-2496-457C-83EE-C9DE86414C85}" destId="{7CC238C3-8D28-4C6C-A916-42D32057D814}" srcOrd="7" destOrd="0" parTransId="{022CD7C0-98B4-49B5-9D01-B31E244DBE40}" sibTransId="{EEB7DF0F-399A-429A-A63A-92F06F7F8765}"/>
    <dgm:cxn modelId="{E06B6061-4906-42DC-B655-2E1C244644DA}" type="presOf" srcId="{79ECEE8A-B5BC-4819-B6C6-E18F2BCC4D40}" destId="{FE0E6007-248A-482F-AB11-BDFE8CDA4575}" srcOrd="0" destOrd="2" presId="urn:microsoft.com/office/officeart/2005/8/layout/vList2"/>
    <dgm:cxn modelId="{CBF98A09-59EA-451A-9F3D-E7ED9CED312C}" srcId="{599F80D7-025E-400D-8E24-D29867877128}" destId="{DD08FADD-1804-437D-B6BE-28F810F5EE40}" srcOrd="1" destOrd="0" parTransId="{FCEE870D-B50E-40DD-9345-81E8B325B3F8}" sibTransId="{E2A2E746-D708-4FEC-A084-488BB80F333B}"/>
    <dgm:cxn modelId="{6A69C232-2619-4ED1-8E65-68E1F09907A0}" srcId="{F8D2C216-2496-457C-83EE-C9DE86414C85}" destId="{8FE81ECC-DC01-464D-BCDB-B882D3514924}" srcOrd="4" destOrd="0" parTransId="{DC5377E0-F003-4CB5-91E6-B267247AACF0}" sibTransId="{8A87CE39-F83E-490F-BC54-FAF4401C9797}"/>
    <dgm:cxn modelId="{97DA1C90-AE02-404F-B441-E3AE30153B87}" type="presOf" srcId="{8743F7EC-3541-4A98-BF45-5AE6CAE97BBA}" destId="{FE0E6007-248A-482F-AB11-BDFE8CDA4575}" srcOrd="0" destOrd="1" presId="urn:microsoft.com/office/officeart/2005/8/layout/vList2"/>
    <dgm:cxn modelId="{EE2EA1F6-9CBC-446C-B1C8-634DA2F00E37}" type="presOf" srcId="{8FE81ECC-DC01-464D-BCDB-B882D3514924}" destId="{FE0E6007-248A-482F-AB11-BDFE8CDA4575}" srcOrd="0" destOrd="4" presId="urn:microsoft.com/office/officeart/2005/8/layout/vList2"/>
    <dgm:cxn modelId="{F521B07E-740A-44F7-B932-EC7338608CCD}" srcId="{F8D2C216-2496-457C-83EE-C9DE86414C85}" destId="{8743F7EC-3541-4A98-BF45-5AE6CAE97BBA}" srcOrd="1" destOrd="0" parTransId="{9CBE6AF5-CE45-447E-9C57-0B9031D0A86B}" sibTransId="{5EF11715-DFF1-4CD5-91FB-E02BB8AED386}"/>
    <dgm:cxn modelId="{C1F12163-0AFE-46AE-B8A9-E37334A0123A}" type="presOf" srcId="{7CC238C3-8D28-4C6C-A916-42D32057D814}" destId="{FE0E6007-248A-482F-AB11-BDFE8CDA4575}" srcOrd="0" destOrd="7" presId="urn:microsoft.com/office/officeart/2005/8/layout/vList2"/>
    <dgm:cxn modelId="{2D764074-49C5-4CAD-93FF-0215031EAA8B}" srcId="{599F80D7-025E-400D-8E24-D29867877128}" destId="{F8D2C216-2496-457C-83EE-C9DE86414C85}" srcOrd="0" destOrd="0" parTransId="{0995E713-B55D-4BE7-9526-A9B84002DBB3}" sibTransId="{BB099AC5-9796-4CAC-8EAD-557DAA893CA2}"/>
    <dgm:cxn modelId="{AADC1A49-7C73-435F-A655-C5B76050A769}" srcId="{F8D2C216-2496-457C-83EE-C9DE86414C85}" destId="{792ACFE4-A223-41B7-8838-2DDDCECB2A1A}" srcOrd="3" destOrd="0" parTransId="{8FA0591D-96EF-49A6-A399-FDC91BF22F4E}" sibTransId="{F5A9A89D-1771-4E80-A054-FF6C6FFB9381}"/>
    <dgm:cxn modelId="{B00A65D6-A35E-4702-908F-34975EF9D1BB}" type="presOf" srcId="{F8D2C216-2496-457C-83EE-C9DE86414C85}" destId="{E8C63067-2882-4F77-A12A-5FA33DC44994}" srcOrd="0" destOrd="0" presId="urn:microsoft.com/office/officeart/2005/8/layout/vList2"/>
    <dgm:cxn modelId="{B67CED26-BA4F-4E9D-95DE-CED2E12A956B}" type="presOf" srcId="{DD08FADD-1804-437D-B6BE-28F810F5EE40}" destId="{396B4053-7523-4C51-BBAD-40C623BB1ABB}" srcOrd="0" destOrd="0" presId="urn:microsoft.com/office/officeart/2005/8/layout/vList2"/>
    <dgm:cxn modelId="{EFF50F7F-C7F5-4F08-80BD-1D90DB26E98F}" srcId="{F8D2C216-2496-457C-83EE-C9DE86414C85}" destId="{5A945503-3B3E-45DD-A68E-ACFEB80B5A50}" srcOrd="0" destOrd="0" parTransId="{C674AE95-5F56-4EAF-A52E-982904131430}" sibTransId="{14D4C63B-1CCE-485E-A78F-70750C895E0E}"/>
    <dgm:cxn modelId="{65426E10-DE1E-4034-A61E-7CC146EB4219}" type="presOf" srcId="{5A945503-3B3E-45DD-A68E-ACFEB80B5A50}" destId="{FE0E6007-248A-482F-AB11-BDFE8CDA4575}" srcOrd="0" destOrd="0" presId="urn:microsoft.com/office/officeart/2005/8/layout/vList2"/>
    <dgm:cxn modelId="{57F6BFF9-4DCA-4D86-B25B-1471093E2A31}" type="presOf" srcId="{14BF6D9A-82DF-4713-8650-BFAAC687F8E1}" destId="{FE0E6007-248A-482F-AB11-BDFE8CDA4575}" srcOrd="0" destOrd="5" presId="urn:microsoft.com/office/officeart/2005/8/layout/vList2"/>
    <dgm:cxn modelId="{44786B88-63C4-4846-9869-79D24C449D20}" srcId="{F8D2C216-2496-457C-83EE-C9DE86414C85}" destId="{C875E699-E24A-4F1F-AC6D-520201A3A9C7}" srcOrd="6" destOrd="0" parTransId="{E581C7E3-61DD-4DA7-929A-6510845600C8}" sibTransId="{A6DCA0E7-CCBE-4156-A2B9-E28E98544CA0}"/>
    <dgm:cxn modelId="{E2B31B3C-AB45-4584-803F-63ED926F2373}" type="presOf" srcId="{792ACFE4-A223-41B7-8838-2DDDCECB2A1A}" destId="{FE0E6007-248A-482F-AB11-BDFE8CDA4575}" srcOrd="0" destOrd="3" presId="urn:microsoft.com/office/officeart/2005/8/layout/vList2"/>
    <dgm:cxn modelId="{4E0A17BF-8BE1-4B3E-B7E1-3474B97EF897}" srcId="{F8D2C216-2496-457C-83EE-C9DE86414C85}" destId="{14BF6D9A-82DF-4713-8650-BFAAC687F8E1}" srcOrd="5" destOrd="0" parTransId="{1ECF55C7-86FB-48CA-A267-957CF776F38D}" sibTransId="{AA037A4A-2C57-41E4-B42E-2C0A81C06AA6}"/>
    <dgm:cxn modelId="{E163DDCB-4E23-4264-A302-1BF7CDFBD8D8}" srcId="{F8D2C216-2496-457C-83EE-C9DE86414C85}" destId="{79ECEE8A-B5BC-4819-B6C6-E18F2BCC4D40}" srcOrd="2" destOrd="0" parTransId="{FD4139DF-E6D2-4B88-9C59-AEE8028354D7}" sibTransId="{396176C1-A0EF-4B17-8709-C73B21F6D3B0}"/>
    <dgm:cxn modelId="{FA4B6731-2030-4904-8B61-F423C3172C2A}" type="presOf" srcId="{C875E699-E24A-4F1F-AC6D-520201A3A9C7}" destId="{FE0E6007-248A-482F-AB11-BDFE8CDA4575}" srcOrd="0" destOrd="6" presId="urn:microsoft.com/office/officeart/2005/8/layout/vList2"/>
    <dgm:cxn modelId="{E7549456-8761-4F7E-82CE-0AA68C9DE178}" type="presOf" srcId="{599F80D7-025E-400D-8E24-D29867877128}" destId="{8616183C-69AB-454F-9F84-D80A75009F0A}" srcOrd="0" destOrd="0" presId="urn:microsoft.com/office/officeart/2005/8/layout/vList2"/>
    <dgm:cxn modelId="{4E4BDD50-B06E-4DE8-B81E-D421FD2A1316}" type="presParOf" srcId="{8616183C-69AB-454F-9F84-D80A75009F0A}" destId="{E8C63067-2882-4F77-A12A-5FA33DC44994}" srcOrd="0" destOrd="0" presId="urn:microsoft.com/office/officeart/2005/8/layout/vList2"/>
    <dgm:cxn modelId="{EE8DBAE3-81CB-4FC5-9CEE-DF43AFD6BB9B}" type="presParOf" srcId="{8616183C-69AB-454F-9F84-D80A75009F0A}" destId="{FE0E6007-248A-482F-AB11-BDFE8CDA4575}" srcOrd="1" destOrd="0" presId="urn:microsoft.com/office/officeart/2005/8/layout/vList2"/>
    <dgm:cxn modelId="{2128E7FC-A25E-49F3-A37D-8E0866D5F4F9}" type="presParOf" srcId="{8616183C-69AB-454F-9F84-D80A75009F0A}" destId="{396B4053-7523-4C51-BBAD-40C623BB1AB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C1A63D6-17CA-4364-BE50-0DA40B2204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132B95-5342-4307-9C37-52B6442A7FC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Общие принципы тарифного регулирования</a:t>
          </a:r>
          <a:endParaRPr lang="ru-RU" dirty="0"/>
        </a:p>
      </dgm:t>
    </dgm:pt>
    <dgm:pt modelId="{6401CEF5-A3F9-45BC-A6FD-62E5AA85D7D7}" type="parTrans" cxnId="{CBEA8A06-A20E-44FF-96BC-DBFCA9C08B1E}">
      <dgm:prSet/>
      <dgm:spPr/>
      <dgm:t>
        <a:bodyPr/>
        <a:lstStyle/>
        <a:p>
          <a:endParaRPr lang="ru-RU"/>
        </a:p>
      </dgm:t>
    </dgm:pt>
    <dgm:pt modelId="{F7EEF320-B02C-48C8-A5A2-9FDABBBF9F84}" type="sibTrans" cxnId="{CBEA8A06-A20E-44FF-96BC-DBFCA9C08B1E}">
      <dgm:prSet/>
      <dgm:spPr/>
      <dgm:t>
        <a:bodyPr/>
        <a:lstStyle/>
        <a:p>
          <a:endParaRPr lang="ru-RU" dirty="0"/>
        </a:p>
      </dgm:t>
    </dgm:pt>
    <dgm:pt modelId="{0C0F9B48-3013-4E39-B655-0A9538F8E370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Организационные модели в сфере водоснабжения и водоотведения</a:t>
          </a:r>
          <a:endParaRPr lang="ru-RU" dirty="0"/>
        </a:p>
      </dgm:t>
    </dgm:pt>
    <dgm:pt modelId="{6C5F12BB-A193-4AD9-BA2C-5A12C6390CE6}" type="parTrans" cxnId="{F8300878-D342-474D-A9DA-FFE59252B2A3}">
      <dgm:prSet/>
      <dgm:spPr/>
      <dgm:t>
        <a:bodyPr/>
        <a:lstStyle/>
        <a:p>
          <a:endParaRPr lang="ru-RU"/>
        </a:p>
      </dgm:t>
    </dgm:pt>
    <dgm:pt modelId="{6E4928FC-B7CD-4DF1-9FF9-9FE976EEAA6A}" type="sibTrans" cxnId="{F8300878-D342-474D-A9DA-FFE59252B2A3}">
      <dgm:prSet/>
      <dgm:spPr/>
      <dgm:t>
        <a:bodyPr/>
        <a:lstStyle/>
        <a:p>
          <a:endParaRPr lang="ru-RU"/>
        </a:p>
      </dgm:t>
    </dgm:pt>
    <dgm:pt modelId="{D1BAE729-5C95-4146-A0DA-EF46EC6B8662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ru-RU" dirty="0" smtClean="0"/>
            <a:t>Методы тарифного регулирования</a:t>
          </a:r>
          <a:endParaRPr lang="ru-RU" dirty="0"/>
        </a:p>
      </dgm:t>
    </dgm:pt>
    <dgm:pt modelId="{3C10AFE1-D785-4A37-AD67-55F76CFAF028}" type="parTrans" cxnId="{0410B04C-D8B4-4237-9FBE-ABB08BC9C6E4}">
      <dgm:prSet/>
      <dgm:spPr/>
      <dgm:t>
        <a:bodyPr/>
        <a:lstStyle/>
        <a:p>
          <a:endParaRPr lang="ru-RU"/>
        </a:p>
      </dgm:t>
    </dgm:pt>
    <dgm:pt modelId="{9FA11B34-190C-448F-A44B-2590031FDE1D}" type="sibTrans" cxnId="{0410B04C-D8B4-4237-9FBE-ABB08BC9C6E4}">
      <dgm:prSet/>
      <dgm:spPr/>
      <dgm:t>
        <a:bodyPr/>
        <a:lstStyle/>
        <a:p>
          <a:endParaRPr lang="ru-RU"/>
        </a:p>
      </dgm:t>
    </dgm:pt>
    <dgm:pt modelId="{FA8CB27E-C527-4965-A06C-E30012D0A6E6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ГЧП и тарифное регулирование</a:t>
          </a:r>
          <a:endParaRPr lang="ru-RU" dirty="0"/>
        </a:p>
      </dgm:t>
    </dgm:pt>
    <dgm:pt modelId="{C37F9DE7-6086-455F-ACA0-7D15E446954D}" type="parTrans" cxnId="{8B81B4DF-F461-46E7-8AEF-53C4693C05E8}">
      <dgm:prSet/>
      <dgm:spPr/>
      <dgm:t>
        <a:bodyPr/>
        <a:lstStyle/>
        <a:p>
          <a:endParaRPr lang="ru-RU"/>
        </a:p>
      </dgm:t>
    </dgm:pt>
    <dgm:pt modelId="{3F47A679-3C38-4516-8D39-08CAE0926B98}" type="sibTrans" cxnId="{8B81B4DF-F461-46E7-8AEF-53C4693C05E8}">
      <dgm:prSet/>
      <dgm:spPr/>
      <dgm:t>
        <a:bodyPr/>
        <a:lstStyle/>
        <a:p>
          <a:endParaRPr lang="ru-RU"/>
        </a:p>
      </dgm:t>
    </dgm:pt>
    <dgm:pt modelId="{2068B996-E089-4283-8F9B-E93DE1DEF919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Факторы, влияющие на выбор оптимальной модели тарифного регулирования</a:t>
          </a:r>
          <a:endParaRPr lang="ru-RU" dirty="0"/>
        </a:p>
      </dgm:t>
    </dgm:pt>
    <dgm:pt modelId="{7A482688-9569-4261-A59A-6997B6E7AA29}" type="parTrans" cxnId="{882DF279-DA80-4AB1-9EEB-27D88525A9E4}">
      <dgm:prSet/>
      <dgm:spPr/>
      <dgm:t>
        <a:bodyPr/>
        <a:lstStyle/>
        <a:p>
          <a:endParaRPr lang="ru-RU"/>
        </a:p>
      </dgm:t>
    </dgm:pt>
    <dgm:pt modelId="{2C3BF5BA-F227-4C87-9B1E-6441E095D19B}" type="sibTrans" cxnId="{882DF279-DA80-4AB1-9EEB-27D88525A9E4}">
      <dgm:prSet/>
      <dgm:spPr/>
      <dgm:t>
        <a:bodyPr/>
        <a:lstStyle/>
        <a:p>
          <a:endParaRPr lang="ru-RU"/>
        </a:p>
      </dgm:t>
    </dgm:pt>
    <dgm:pt modelId="{5711C6BC-DF44-4DFA-B510-5DFB1DC9B7B8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Регуляторный договор</a:t>
          </a:r>
          <a:endParaRPr lang="ru-RU" dirty="0"/>
        </a:p>
      </dgm:t>
    </dgm:pt>
    <dgm:pt modelId="{FD9D1EEF-AEC0-4A08-88E2-0A2FD5B386FC}" type="parTrans" cxnId="{C4023E81-5D9C-4C46-97E2-D106725D4851}">
      <dgm:prSet/>
      <dgm:spPr/>
      <dgm:t>
        <a:bodyPr/>
        <a:lstStyle/>
        <a:p>
          <a:endParaRPr lang="ru-RU"/>
        </a:p>
      </dgm:t>
    </dgm:pt>
    <dgm:pt modelId="{68AFF3D9-A932-4AE2-995A-35ECBD7E5B6A}" type="sibTrans" cxnId="{C4023E81-5D9C-4C46-97E2-D106725D4851}">
      <dgm:prSet/>
      <dgm:spPr/>
      <dgm:t>
        <a:bodyPr/>
        <a:lstStyle/>
        <a:p>
          <a:endParaRPr lang="ru-RU"/>
        </a:p>
      </dgm:t>
    </dgm:pt>
    <dgm:pt modelId="{DCB7BFD8-C060-4368-A10E-1ED005BB10A2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Методы финансирования развития инфраструктуры</a:t>
          </a:r>
          <a:endParaRPr lang="ru-RU" dirty="0"/>
        </a:p>
      </dgm:t>
    </dgm:pt>
    <dgm:pt modelId="{A11605CF-3F97-4F5A-B58C-7A5C92CC4926}" type="parTrans" cxnId="{0D8F61B1-6E18-4D2E-8D49-62FBEDB95366}">
      <dgm:prSet/>
      <dgm:spPr/>
      <dgm:t>
        <a:bodyPr/>
        <a:lstStyle/>
        <a:p>
          <a:endParaRPr lang="ru-RU"/>
        </a:p>
      </dgm:t>
    </dgm:pt>
    <dgm:pt modelId="{F65B1816-E714-4D34-8B8E-C932EA755718}" type="sibTrans" cxnId="{0D8F61B1-6E18-4D2E-8D49-62FBEDB95366}">
      <dgm:prSet/>
      <dgm:spPr/>
      <dgm:t>
        <a:bodyPr/>
        <a:lstStyle/>
        <a:p>
          <a:endParaRPr lang="ru-RU"/>
        </a:p>
      </dgm:t>
    </dgm:pt>
    <dgm:pt modelId="{C9217045-EA83-4348-92B2-558FE9087542}" type="pres">
      <dgm:prSet presAssocID="{1C1A63D6-17CA-4364-BE50-0DA40B2204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431E18-1DA1-4D81-9EA2-B69104DF0298}" type="pres">
      <dgm:prSet presAssocID="{1C1A63D6-17CA-4364-BE50-0DA40B220404}" presName="Name1" presStyleCnt="0"/>
      <dgm:spPr/>
    </dgm:pt>
    <dgm:pt modelId="{925B737F-E8EE-499B-BC01-B9FA62B5055A}" type="pres">
      <dgm:prSet presAssocID="{1C1A63D6-17CA-4364-BE50-0DA40B220404}" presName="cycle" presStyleCnt="0"/>
      <dgm:spPr/>
    </dgm:pt>
    <dgm:pt modelId="{9DDA21B2-480E-4371-B03D-014654933CA4}" type="pres">
      <dgm:prSet presAssocID="{1C1A63D6-17CA-4364-BE50-0DA40B220404}" presName="srcNode" presStyleLbl="node1" presStyleIdx="0" presStyleCnt="7"/>
      <dgm:spPr/>
    </dgm:pt>
    <dgm:pt modelId="{FCFD0C54-A331-4C5D-97BC-B34C7D359D20}" type="pres">
      <dgm:prSet presAssocID="{1C1A63D6-17CA-4364-BE50-0DA40B220404}" presName="conn" presStyleLbl="parChTrans1D2" presStyleIdx="0" presStyleCnt="1"/>
      <dgm:spPr/>
      <dgm:t>
        <a:bodyPr/>
        <a:lstStyle/>
        <a:p>
          <a:endParaRPr lang="ru-RU"/>
        </a:p>
      </dgm:t>
    </dgm:pt>
    <dgm:pt modelId="{CF179324-9A18-412E-AC64-63392DE6CFAD}" type="pres">
      <dgm:prSet presAssocID="{1C1A63D6-17CA-4364-BE50-0DA40B220404}" presName="extraNode" presStyleLbl="node1" presStyleIdx="0" presStyleCnt="7"/>
      <dgm:spPr/>
    </dgm:pt>
    <dgm:pt modelId="{71BC3CDE-E2C0-4331-8620-2D1F00C85A0A}" type="pres">
      <dgm:prSet presAssocID="{1C1A63D6-17CA-4364-BE50-0DA40B220404}" presName="dstNode" presStyleLbl="node1" presStyleIdx="0" presStyleCnt="7"/>
      <dgm:spPr/>
    </dgm:pt>
    <dgm:pt modelId="{6DF3C0B2-197B-4D08-B471-912ED1A12008}" type="pres">
      <dgm:prSet presAssocID="{CA132B95-5342-4307-9C37-52B6442A7FC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0FBA2-6675-45DB-98A9-A98E9ABD18FC}" type="pres">
      <dgm:prSet presAssocID="{CA132B95-5342-4307-9C37-52B6442A7FC7}" presName="accent_1" presStyleCnt="0"/>
      <dgm:spPr/>
    </dgm:pt>
    <dgm:pt modelId="{62353BCB-5334-4CF3-91F5-EB73992947AF}" type="pres">
      <dgm:prSet presAssocID="{CA132B95-5342-4307-9C37-52B6442A7FC7}" presName="accentRepeatNode" presStyleLbl="solidFgAcc1" presStyleIdx="0" presStyleCnt="7"/>
      <dgm:spPr/>
    </dgm:pt>
    <dgm:pt modelId="{75695FE8-CAA8-4226-B4DB-85C35DA9237D}" type="pres">
      <dgm:prSet presAssocID="{0C0F9B48-3013-4E39-B655-0A9538F8E37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0C0CA-571A-4486-8701-8FAD788B694F}" type="pres">
      <dgm:prSet presAssocID="{0C0F9B48-3013-4E39-B655-0A9538F8E370}" presName="accent_2" presStyleCnt="0"/>
      <dgm:spPr/>
    </dgm:pt>
    <dgm:pt modelId="{43C1CE71-634F-4836-A711-07AC8A41312C}" type="pres">
      <dgm:prSet presAssocID="{0C0F9B48-3013-4E39-B655-0A9538F8E370}" presName="accentRepeatNode" presStyleLbl="solidFgAcc1" presStyleIdx="1" presStyleCnt="7"/>
      <dgm:spPr/>
    </dgm:pt>
    <dgm:pt modelId="{CB613CA0-6B12-4752-A7F9-8553097D8794}" type="pres">
      <dgm:prSet presAssocID="{D1BAE729-5C95-4146-A0DA-EF46EC6B866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FD791-87D8-4DE0-9B9F-C33BBE64EA11}" type="pres">
      <dgm:prSet presAssocID="{D1BAE729-5C95-4146-A0DA-EF46EC6B8662}" presName="accent_3" presStyleCnt="0"/>
      <dgm:spPr/>
    </dgm:pt>
    <dgm:pt modelId="{56B6D3AE-DD95-4D7F-89A1-7FB9FCCAEEC1}" type="pres">
      <dgm:prSet presAssocID="{D1BAE729-5C95-4146-A0DA-EF46EC6B8662}" presName="accentRepeatNode" presStyleLbl="solidFgAcc1" presStyleIdx="2" presStyleCnt="7"/>
      <dgm:spPr/>
    </dgm:pt>
    <dgm:pt modelId="{2700F56F-BA37-4681-9FAE-7F9AC6BF0058}" type="pres">
      <dgm:prSet presAssocID="{DCB7BFD8-C060-4368-A10E-1ED005BB10A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DF02E-6A06-440A-BC5A-207216EC03E4}" type="pres">
      <dgm:prSet presAssocID="{DCB7BFD8-C060-4368-A10E-1ED005BB10A2}" presName="accent_4" presStyleCnt="0"/>
      <dgm:spPr/>
    </dgm:pt>
    <dgm:pt modelId="{2C717C03-56BB-484A-92AA-45035E7EBF94}" type="pres">
      <dgm:prSet presAssocID="{DCB7BFD8-C060-4368-A10E-1ED005BB10A2}" presName="accentRepeatNode" presStyleLbl="solidFgAcc1" presStyleIdx="3" presStyleCnt="7"/>
      <dgm:spPr/>
    </dgm:pt>
    <dgm:pt modelId="{071AFD15-96DA-4D20-B2C2-2E589A9B301C}" type="pres">
      <dgm:prSet presAssocID="{FA8CB27E-C527-4965-A06C-E30012D0A6E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4218C-FD8B-464D-AB37-6E68142AD68A}" type="pres">
      <dgm:prSet presAssocID="{FA8CB27E-C527-4965-A06C-E30012D0A6E6}" presName="accent_5" presStyleCnt="0"/>
      <dgm:spPr/>
    </dgm:pt>
    <dgm:pt modelId="{1804C48D-0CEE-44D2-AF5F-29E677A474B8}" type="pres">
      <dgm:prSet presAssocID="{FA8CB27E-C527-4965-A06C-E30012D0A6E6}" presName="accentRepeatNode" presStyleLbl="solidFgAcc1" presStyleIdx="4" presStyleCnt="7"/>
      <dgm:spPr/>
    </dgm:pt>
    <dgm:pt modelId="{00EE6C91-8623-4A3F-802A-031ECBEFAC79}" type="pres">
      <dgm:prSet presAssocID="{5711C6BC-DF44-4DFA-B510-5DFB1DC9B7B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AC25F-9BC0-4E9C-B632-285D05048A76}" type="pres">
      <dgm:prSet presAssocID="{5711C6BC-DF44-4DFA-B510-5DFB1DC9B7B8}" presName="accent_6" presStyleCnt="0"/>
      <dgm:spPr/>
    </dgm:pt>
    <dgm:pt modelId="{16A9DB7D-1337-4CC0-A500-9C2F91F279A6}" type="pres">
      <dgm:prSet presAssocID="{5711C6BC-DF44-4DFA-B510-5DFB1DC9B7B8}" presName="accentRepeatNode" presStyleLbl="solidFgAcc1" presStyleIdx="5" presStyleCnt="7"/>
      <dgm:spPr/>
    </dgm:pt>
    <dgm:pt modelId="{A2B56F47-18A0-4D78-B22D-E4A262F2699F}" type="pres">
      <dgm:prSet presAssocID="{2068B996-E089-4283-8F9B-E93DE1DEF91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AE93A-4AF7-4036-9915-A48F748290D5}" type="pres">
      <dgm:prSet presAssocID="{2068B996-E089-4283-8F9B-E93DE1DEF919}" presName="accent_7" presStyleCnt="0"/>
      <dgm:spPr/>
    </dgm:pt>
    <dgm:pt modelId="{6486FF61-ACCD-4AA9-B358-2ABD1321E711}" type="pres">
      <dgm:prSet presAssocID="{2068B996-E089-4283-8F9B-E93DE1DEF919}" presName="accentRepeatNode" presStyleLbl="solidFgAcc1" presStyleIdx="6" presStyleCnt="7"/>
      <dgm:spPr/>
    </dgm:pt>
  </dgm:ptLst>
  <dgm:cxnLst>
    <dgm:cxn modelId="{01D75A13-8C7A-4949-94EA-2D98BB367E3A}" type="presOf" srcId="{DCB7BFD8-C060-4368-A10E-1ED005BB10A2}" destId="{2700F56F-BA37-4681-9FAE-7F9AC6BF0058}" srcOrd="0" destOrd="0" presId="urn:microsoft.com/office/officeart/2008/layout/VerticalCurvedList"/>
    <dgm:cxn modelId="{AA50AE92-E784-46A9-A055-D5D277414ACE}" type="presOf" srcId="{F7EEF320-B02C-48C8-A5A2-9FDABBBF9F84}" destId="{FCFD0C54-A331-4C5D-97BC-B34C7D359D20}" srcOrd="0" destOrd="0" presId="urn:microsoft.com/office/officeart/2008/layout/VerticalCurvedList"/>
    <dgm:cxn modelId="{EB0B6CA6-25A1-499D-B53D-F272F9A8B36A}" type="presOf" srcId="{FA8CB27E-C527-4965-A06C-E30012D0A6E6}" destId="{071AFD15-96DA-4D20-B2C2-2E589A9B301C}" srcOrd="0" destOrd="0" presId="urn:microsoft.com/office/officeart/2008/layout/VerticalCurvedList"/>
    <dgm:cxn modelId="{0410B04C-D8B4-4237-9FBE-ABB08BC9C6E4}" srcId="{1C1A63D6-17CA-4364-BE50-0DA40B220404}" destId="{D1BAE729-5C95-4146-A0DA-EF46EC6B8662}" srcOrd="2" destOrd="0" parTransId="{3C10AFE1-D785-4A37-AD67-55F76CFAF028}" sibTransId="{9FA11B34-190C-448F-A44B-2590031FDE1D}"/>
    <dgm:cxn modelId="{882DF279-DA80-4AB1-9EEB-27D88525A9E4}" srcId="{1C1A63D6-17CA-4364-BE50-0DA40B220404}" destId="{2068B996-E089-4283-8F9B-E93DE1DEF919}" srcOrd="6" destOrd="0" parTransId="{7A482688-9569-4261-A59A-6997B6E7AA29}" sibTransId="{2C3BF5BA-F227-4C87-9B1E-6441E095D19B}"/>
    <dgm:cxn modelId="{B5BD8C2F-F75D-4AB8-A4CA-50757A3974B1}" type="presOf" srcId="{5711C6BC-DF44-4DFA-B510-5DFB1DC9B7B8}" destId="{00EE6C91-8623-4A3F-802A-031ECBEFAC79}" srcOrd="0" destOrd="0" presId="urn:microsoft.com/office/officeart/2008/layout/VerticalCurvedList"/>
    <dgm:cxn modelId="{0D8F61B1-6E18-4D2E-8D49-62FBEDB95366}" srcId="{1C1A63D6-17CA-4364-BE50-0DA40B220404}" destId="{DCB7BFD8-C060-4368-A10E-1ED005BB10A2}" srcOrd="3" destOrd="0" parTransId="{A11605CF-3F97-4F5A-B58C-7A5C92CC4926}" sibTransId="{F65B1816-E714-4D34-8B8E-C932EA755718}"/>
    <dgm:cxn modelId="{5976FC4F-5DDC-42DD-89F7-08F3D7919A2A}" type="presOf" srcId="{1C1A63D6-17CA-4364-BE50-0DA40B220404}" destId="{C9217045-EA83-4348-92B2-558FE9087542}" srcOrd="0" destOrd="0" presId="urn:microsoft.com/office/officeart/2008/layout/VerticalCurvedList"/>
    <dgm:cxn modelId="{ED52C434-0135-4ACC-BCAE-1FA25558BFC6}" type="presOf" srcId="{2068B996-E089-4283-8F9B-E93DE1DEF919}" destId="{A2B56F47-18A0-4D78-B22D-E4A262F2699F}" srcOrd="0" destOrd="0" presId="urn:microsoft.com/office/officeart/2008/layout/VerticalCurvedList"/>
    <dgm:cxn modelId="{4AC7B0B2-27F4-4136-86AB-D9437DF5F3C6}" type="presOf" srcId="{D1BAE729-5C95-4146-A0DA-EF46EC6B8662}" destId="{CB613CA0-6B12-4752-A7F9-8553097D8794}" srcOrd="0" destOrd="0" presId="urn:microsoft.com/office/officeart/2008/layout/VerticalCurvedList"/>
    <dgm:cxn modelId="{CBEA8A06-A20E-44FF-96BC-DBFCA9C08B1E}" srcId="{1C1A63D6-17CA-4364-BE50-0DA40B220404}" destId="{CA132B95-5342-4307-9C37-52B6442A7FC7}" srcOrd="0" destOrd="0" parTransId="{6401CEF5-A3F9-45BC-A6FD-62E5AA85D7D7}" sibTransId="{F7EEF320-B02C-48C8-A5A2-9FDABBBF9F84}"/>
    <dgm:cxn modelId="{F8300878-D342-474D-A9DA-FFE59252B2A3}" srcId="{1C1A63D6-17CA-4364-BE50-0DA40B220404}" destId="{0C0F9B48-3013-4E39-B655-0A9538F8E370}" srcOrd="1" destOrd="0" parTransId="{6C5F12BB-A193-4AD9-BA2C-5A12C6390CE6}" sibTransId="{6E4928FC-B7CD-4DF1-9FF9-9FE976EEAA6A}"/>
    <dgm:cxn modelId="{C4023E81-5D9C-4C46-97E2-D106725D4851}" srcId="{1C1A63D6-17CA-4364-BE50-0DA40B220404}" destId="{5711C6BC-DF44-4DFA-B510-5DFB1DC9B7B8}" srcOrd="5" destOrd="0" parTransId="{FD9D1EEF-AEC0-4A08-88E2-0A2FD5B386FC}" sibTransId="{68AFF3D9-A932-4AE2-995A-35ECBD7E5B6A}"/>
    <dgm:cxn modelId="{A06CEA95-6B78-4B9A-A8BF-A9C23A97372F}" type="presOf" srcId="{CA132B95-5342-4307-9C37-52B6442A7FC7}" destId="{6DF3C0B2-197B-4D08-B471-912ED1A12008}" srcOrd="0" destOrd="0" presId="urn:microsoft.com/office/officeart/2008/layout/VerticalCurvedList"/>
    <dgm:cxn modelId="{981D3BB6-CE70-4366-B172-CF5E5DC9EC76}" type="presOf" srcId="{0C0F9B48-3013-4E39-B655-0A9538F8E370}" destId="{75695FE8-CAA8-4226-B4DB-85C35DA9237D}" srcOrd="0" destOrd="0" presId="urn:microsoft.com/office/officeart/2008/layout/VerticalCurvedList"/>
    <dgm:cxn modelId="{8B81B4DF-F461-46E7-8AEF-53C4693C05E8}" srcId="{1C1A63D6-17CA-4364-BE50-0DA40B220404}" destId="{FA8CB27E-C527-4965-A06C-E30012D0A6E6}" srcOrd="4" destOrd="0" parTransId="{C37F9DE7-6086-455F-ACA0-7D15E446954D}" sibTransId="{3F47A679-3C38-4516-8D39-08CAE0926B98}"/>
    <dgm:cxn modelId="{76C30B70-840F-4172-A6F1-208099DFA7BC}" type="presParOf" srcId="{C9217045-EA83-4348-92B2-558FE9087542}" destId="{17431E18-1DA1-4D81-9EA2-B69104DF0298}" srcOrd="0" destOrd="0" presId="urn:microsoft.com/office/officeart/2008/layout/VerticalCurvedList"/>
    <dgm:cxn modelId="{B9A47E35-CACC-4A5E-9698-0D4C92C611AC}" type="presParOf" srcId="{17431E18-1DA1-4D81-9EA2-B69104DF0298}" destId="{925B737F-E8EE-499B-BC01-B9FA62B5055A}" srcOrd="0" destOrd="0" presId="urn:microsoft.com/office/officeart/2008/layout/VerticalCurvedList"/>
    <dgm:cxn modelId="{0A7090EE-3DEE-477C-99D8-75B767534A3C}" type="presParOf" srcId="{925B737F-E8EE-499B-BC01-B9FA62B5055A}" destId="{9DDA21B2-480E-4371-B03D-014654933CA4}" srcOrd="0" destOrd="0" presId="urn:microsoft.com/office/officeart/2008/layout/VerticalCurvedList"/>
    <dgm:cxn modelId="{1D9EBCB8-3BDB-4C74-B9B6-7BD944CB8FB6}" type="presParOf" srcId="{925B737F-E8EE-499B-BC01-B9FA62B5055A}" destId="{FCFD0C54-A331-4C5D-97BC-B34C7D359D20}" srcOrd="1" destOrd="0" presId="urn:microsoft.com/office/officeart/2008/layout/VerticalCurvedList"/>
    <dgm:cxn modelId="{C54BDD58-4CF4-4FE3-9A7F-278F63A93992}" type="presParOf" srcId="{925B737F-E8EE-499B-BC01-B9FA62B5055A}" destId="{CF179324-9A18-412E-AC64-63392DE6CFAD}" srcOrd="2" destOrd="0" presId="urn:microsoft.com/office/officeart/2008/layout/VerticalCurvedList"/>
    <dgm:cxn modelId="{597A2505-FA97-4E08-A99C-13957BF531F9}" type="presParOf" srcId="{925B737F-E8EE-499B-BC01-B9FA62B5055A}" destId="{71BC3CDE-E2C0-4331-8620-2D1F00C85A0A}" srcOrd="3" destOrd="0" presId="urn:microsoft.com/office/officeart/2008/layout/VerticalCurvedList"/>
    <dgm:cxn modelId="{33765949-8BEE-4BCE-8195-FB3D8E42DFE9}" type="presParOf" srcId="{17431E18-1DA1-4D81-9EA2-B69104DF0298}" destId="{6DF3C0B2-197B-4D08-B471-912ED1A12008}" srcOrd="1" destOrd="0" presId="urn:microsoft.com/office/officeart/2008/layout/VerticalCurvedList"/>
    <dgm:cxn modelId="{8CB5BB55-6FCC-41A2-AD00-A472583D2FC3}" type="presParOf" srcId="{17431E18-1DA1-4D81-9EA2-B69104DF0298}" destId="{F6F0FBA2-6675-45DB-98A9-A98E9ABD18FC}" srcOrd="2" destOrd="0" presId="urn:microsoft.com/office/officeart/2008/layout/VerticalCurvedList"/>
    <dgm:cxn modelId="{71A3B175-1EBF-45B0-84E1-B1EC5F0EDE41}" type="presParOf" srcId="{F6F0FBA2-6675-45DB-98A9-A98E9ABD18FC}" destId="{62353BCB-5334-4CF3-91F5-EB73992947AF}" srcOrd="0" destOrd="0" presId="urn:microsoft.com/office/officeart/2008/layout/VerticalCurvedList"/>
    <dgm:cxn modelId="{5A75ED4F-025E-45F7-B381-350614C6CECA}" type="presParOf" srcId="{17431E18-1DA1-4D81-9EA2-B69104DF0298}" destId="{75695FE8-CAA8-4226-B4DB-85C35DA9237D}" srcOrd="3" destOrd="0" presId="urn:microsoft.com/office/officeart/2008/layout/VerticalCurvedList"/>
    <dgm:cxn modelId="{8D561992-7D7E-4E76-A510-3B97161A6EDA}" type="presParOf" srcId="{17431E18-1DA1-4D81-9EA2-B69104DF0298}" destId="{2D60C0CA-571A-4486-8701-8FAD788B694F}" srcOrd="4" destOrd="0" presId="urn:microsoft.com/office/officeart/2008/layout/VerticalCurvedList"/>
    <dgm:cxn modelId="{2899A6E3-ACCB-4829-A20D-E027405EFED4}" type="presParOf" srcId="{2D60C0CA-571A-4486-8701-8FAD788B694F}" destId="{43C1CE71-634F-4836-A711-07AC8A41312C}" srcOrd="0" destOrd="0" presId="urn:microsoft.com/office/officeart/2008/layout/VerticalCurvedList"/>
    <dgm:cxn modelId="{2672D9CC-DD87-4987-B3F2-E6D07F3FEF7C}" type="presParOf" srcId="{17431E18-1DA1-4D81-9EA2-B69104DF0298}" destId="{CB613CA0-6B12-4752-A7F9-8553097D8794}" srcOrd="5" destOrd="0" presId="urn:microsoft.com/office/officeart/2008/layout/VerticalCurvedList"/>
    <dgm:cxn modelId="{FCDD5F14-DF07-4DDC-A0CE-794A6E0E435D}" type="presParOf" srcId="{17431E18-1DA1-4D81-9EA2-B69104DF0298}" destId="{382FD791-87D8-4DE0-9B9F-C33BBE64EA11}" srcOrd="6" destOrd="0" presId="urn:microsoft.com/office/officeart/2008/layout/VerticalCurvedList"/>
    <dgm:cxn modelId="{00489DD6-701F-4A7A-9B9E-5989BFA6D910}" type="presParOf" srcId="{382FD791-87D8-4DE0-9B9F-C33BBE64EA11}" destId="{56B6D3AE-DD95-4D7F-89A1-7FB9FCCAEEC1}" srcOrd="0" destOrd="0" presId="urn:microsoft.com/office/officeart/2008/layout/VerticalCurvedList"/>
    <dgm:cxn modelId="{93698AC6-CF89-4EA8-B97D-CBA238540411}" type="presParOf" srcId="{17431E18-1DA1-4D81-9EA2-B69104DF0298}" destId="{2700F56F-BA37-4681-9FAE-7F9AC6BF0058}" srcOrd="7" destOrd="0" presId="urn:microsoft.com/office/officeart/2008/layout/VerticalCurvedList"/>
    <dgm:cxn modelId="{C9D83FB7-588D-4E53-9087-99C3FCEDCEE6}" type="presParOf" srcId="{17431E18-1DA1-4D81-9EA2-B69104DF0298}" destId="{C69DF02E-6A06-440A-BC5A-207216EC03E4}" srcOrd="8" destOrd="0" presId="urn:microsoft.com/office/officeart/2008/layout/VerticalCurvedList"/>
    <dgm:cxn modelId="{4B8238BC-5C4F-481E-8BB0-3D3864017A87}" type="presParOf" srcId="{C69DF02E-6A06-440A-BC5A-207216EC03E4}" destId="{2C717C03-56BB-484A-92AA-45035E7EBF94}" srcOrd="0" destOrd="0" presId="urn:microsoft.com/office/officeart/2008/layout/VerticalCurvedList"/>
    <dgm:cxn modelId="{D4929F49-88D7-4B7A-97B7-CBF885EA87D1}" type="presParOf" srcId="{17431E18-1DA1-4D81-9EA2-B69104DF0298}" destId="{071AFD15-96DA-4D20-B2C2-2E589A9B301C}" srcOrd="9" destOrd="0" presId="urn:microsoft.com/office/officeart/2008/layout/VerticalCurvedList"/>
    <dgm:cxn modelId="{16CC34D5-7C6F-4DB5-AD57-4A969BF3FCDE}" type="presParOf" srcId="{17431E18-1DA1-4D81-9EA2-B69104DF0298}" destId="{AFE4218C-FD8B-464D-AB37-6E68142AD68A}" srcOrd="10" destOrd="0" presId="urn:microsoft.com/office/officeart/2008/layout/VerticalCurvedList"/>
    <dgm:cxn modelId="{2DD4AD45-9AE3-48EB-AE72-ED3464E97C88}" type="presParOf" srcId="{AFE4218C-FD8B-464D-AB37-6E68142AD68A}" destId="{1804C48D-0CEE-44D2-AF5F-29E677A474B8}" srcOrd="0" destOrd="0" presId="urn:microsoft.com/office/officeart/2008/layout/VerticalCurvedList"/>
    <dgm:cxn modelId="{B80F5081-5F93-42AF-BC26-B9C42CE98AD8}" type="presParOf" srcId="{17431E18-1DA1-4D81-9EA2-B69104DF0298}" destId="{00EE6C91-8623-4A3F-802A-031ECBEFAC79}" srcOrd="11" destOrd="0" presId="urn:microsoft.com/office/officeart/2008/layout/VerticalCurvedList"/>
    <dgm:cxn modelId="{5205190B-2D6D-481D-B653-9CB6E71E17B0}" type="presParOf" srcId="{17431E18-1DA1-4D81-9EA2-B69104DF0298}" destId="{B7AAC25F-9BC0-4E9C-B632-285D05048A76}" srcOrd="12" destOrd="0" presId="urn:microsoft.com/office/officeart/2008/layout/VerticalCurvedList"/>
    <dgm:cxn modelId="{9146068B-FDBE-47A5-91DA-72E879F82703}" type="presParOf" srcId="{B7AAC25F-9BC0-4E9C-B632-285D05048A76}" destId="{16A9DB7D-1337-4CC0-A500-9C2F91F279A6}" srcOrd="0" destOrd="0" presId="urn:microsoft.com/office/officeart/2008/layout/VerticalCurvedList"/>
    <dgm:cxn modelId="{A9680496-7BD9-400B-99C8-8B3FB75B090C}" type="presParOf" srcId="{17431E18-1DA1-4D81-9EA2-B69104DF0298}" destId="{A2B56F47-18A0-4D78-B22D-E4A262F2699F}" srcOrd="13" destOrd="0" presId="urn:microsoft.com/office/officeart/2008/layout/VerticalCurvedList"/>
    <dgm:cxn modelId="{4211510F-1ED0-4023-905F-E897F0F5C321}" type="presParOf" srcId="{17431E18-1DA1-4D81-9EA2-B69104DF0298}" destId="{274AE93A-4AF7-4036-9915-A48F748290D5}" srcOrd="14" destOrd="0" presId="urn:microsoft.com/office/officeart/2008/layout/VerticalCurvedList"/>
    <dgm:cxn modelId="{A1646D70-FB3E-4F3F-949C-CE5D16B848E4}" type="presParOf" srcId="{274AE93A-4AF7-4036-9915-A48F748290D5}" destId="{6486FF61-ACCD-4AA9-B358-2ABD1321E7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3FE8CCE-9C9A-462D-A453-3445D88882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7A35B09-AED0-45B9-9F45-14FF99797612}">
      <dgm:prSet/>
      <dgm:spPr/>
      <dgm:t>
        <a:bodyPr/>
        <a:lstStyle/>
        <a:p>
          <a:pPr rtl="0"/>
          <a:r>
            <a:rPr lang="ru-RU" dirty="0" smtClean="0"/>
            <a:t>Регулируемая цена устанавливается на уровне, позволяющем предприятию покрывать свои операционные издержки и обеспечивать некоторую заданную доходность используемого капитала. </a:t>
          </a:r>
          <a:endParaRPr lang="ru-RU" dirty="0"/>
        </a:p>
      </dgm:t>
    </dgm:pt>
    <dgm:pt modelId="{3CB81CB8-4CCE-4DAD-B809-B7CA79AA7B60}" type="parTrans" cxnId="{8A20C42E-9003-4215-9D3F-465A1202053F}">
      <dgm:prSet/>
      <dgm:spPr/>
      <dgm:t>
        <a:bodyPr/>
        <a:lstStyle/>
        <a:p>
          <a:endParaRPr lang="ru-RU"/>
        </a:p>
      </dgm:t>
    </dgm:pt>
    <dgm:pt modelId="{C76C25EC-F057-46A5-8160-3A8AC37B301C}" type="sibTrans" cxnId="{8A20C42E-9003-4215-9D3F-465A1202053F}">
      <dgm:prSet/>
      <dgm:spPr/>
      <dgm:t>
        <a:bodyPr/>
        <a:lstStyle/>
        <a:p>
          <a:endParaRPr lang="ru-RU"/>
        </a:p>
      </dgm:t>
    </dgm:pt>
    <dgm:pt modelId="{303951A1-AA9D-428E-996C-14001D1AE99F}" type="pres">
      <dgm:prSet presAssocID="{03FE8CCE-9C9A-462D-A453-3445D88882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2770E5-B28C-4CFC-88F1-25C62199C505}" type="pres">
      <dgm:prSet presAssocID="{77A35B09-AED0-45B9-9F45-14FF997976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5F3342-573E-4B58-9A77-5F4CB4DB54E1}" type="presOf" srcId="{03FE8CCE-9C9A-462D-A453-3445D8888270}" destId="{303951A1-AA9D-428E-996C-14001D1AE99F}" srcOrd="0" destOrd="0" presId="urn:microsoft.com/office/officeart/2005/8/layout/vList2"/>
    <dgm:cxn modelId="{E5266E45-4215-4BEC-9840-F828B349D4F9}" type="presOf" srcId="{77A35B09-AED0-45B9-9F45-14FF99797612}" destId="{BF2770E5-B28C-4CFC-88F1-25C62199C505}" srcOrd="0" destOrd="0" presId="urn:microsoft.com/office/officeart/2005/8/layout/vList2"/>
    <dgm:cxn modelId="{8A20C42E-9003-4215-9D3F-465A1202053F}" srcId="{03FE8CCE-9C9A-462D-A453-3445D8888270}" destId="{77A35B09-AED0-45B9-9F45-14FF99797612}" srcOrd="0" destOrd="0" parTransId="{3CB81CB8-4CCE-4DAD-B809-B7CA79AA7B60}" sibTransId="{C76C25EC-F057-46A5-8160-3A8AC37B301C}"/>
    <dgm:cxn modelId="{1E7999C1-DCF6-4C02-A732-0A71A55100A5}" type="presParOf" srcId="{303951A1-AA9D-428E-996C-14001D1AE99F}" destId="{BF2770E5-B28C-4CFC-88F1-25C62199C5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5FBAA1F-A747-46C5-B899-D46D9D4DC21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C35AE7-D2E0-48D5-8F2F-546BC3A2A22C}">
      <dgm:prSet/>
      <dgm:spPr/>
      <dgm:t>
        <a:bodyPr/>
        <a:lstStyle/>
        <a:p>
          <a:pPr rtl="0"/>
          <a:r>
            <a:rPr lang="ru-RU" dirty="0" smtClean="0"/>
            <a:t>Достоинства</a:t>
          </a:r>
          <a:endParaRPr lang="ru-RU" dirty="0"/>
        </a:p>
      </dgm:t>
    </dgm:pt>
    <dgm:pt modelId="{7CD29B77-95F9-4390-B048-BA907033DE5C}" type="parTrans" cxnId="{E4902312-EFAE-4409-B606-6A79061544B1}">
      <dgm:prSet/>
      <dgm:spPr/>
      <dgm:t>
        <a:bodyPr/>
        <a:lstStyle/>
        <a:p>
          <a:endParaRPr lang="ru-RU"/>
        </a:p>
      </dgm:t>
    </dgm:pt>
    <dgm:pt modelId="{521D7090-0989-4938-8212-E097122AB929}" type="sibTrans" cxnId="{E4902312-EFAE-4409-B606-6A79061544B1}">
      <dgm:prSet/>
      <dgm:spPr/>
      <dgm:t>
        <a:bodyPr/>
        <a:lstStyle/>
        <a:p>
          <a:endParaRPr lang="ru-RU"/>
        </a:p>
      </dgm:t>
    </dgm:pt>
    <dgm:pt modelId="{F23C741B-4764-4F54-9561-E33790BC3284}">
      <dgm:prSet/>
      <dgm:spPr/>
      <dgm:t>
        <a:bodyPr/>
        <a:lstStyle/>
        <a:p>
          <a:pPr rtl="0"/>
          <a:r>
            <a:rPr lang="ru-RU" dirty="0" smtClean="0"/>
            <a:t>Устанавливаемый тариф обеспечивает предприятию возможность безубыточного функционирования, а инвесторам — возможность получения «справедливого» дохода. Таким образом, предприятие полностью покрывает свои финансовые потребности и получает возможность выхода на рынок капитала (например, для финансирования крупных инвестиционных проектов). </a:t>
          </a:r>
          <a:endParaRPr lang="ru-RU" dirty="0"/>
        </a:p>
      </dgm:t>
    </dgm:pt>
    <dgm:pt modelId="{DECB4E79-0F3F-4E46-99A4-6406FF9EE6C7}" type="parTrans" cxnId="{16C975D6-9FC0-4AC2-A653-D8C6EC085196}">
      <dgm:prSet/>
      <dgm:spPr/>
      <dgm:t>
        <a:bodyPr/>
        <a:lstStyle/>
        <a:p>
          <a:endParaRPr lang="ru-RU"/>
        </a:p>
      </dgm:t>
    </dgm:pt>
    <dgm:pt modelId="{F197A45C-D8F8-4FA3-B081-B7191109566F}" type="sibTrans" cxnId="{16C975D6-9FC0-4AC2-A653-D8C6EC085196}">
      <dgm:prSet/>
      <dgm:spPr/>
      <dgm:t>
        <a:bodyPr/>
        <a:lstStyle/>
        <a:p>
          <a:endParaRPr lang="ru-RU"/>
        </a:p>
      </dgm:t>
    </dgm:pt>
    <dgm:pt modelId="{CAF531F4-47E4-4318-BF18-97F2EECCD81E}">
      <dgm:prSet/>
      <dgm:spPr/>
      <dgm:t>
        <a:bodyPr/>
        <a:lstStyle/>
        <a:p>
          <a:pPr rtl="0"/>
          <a:r>
            <a:rPr lang="ru-RU" dirty="0" smtClean="0"/>
            <a:t>Регулирующий орган устанавливает цену, исходя из оценки экономических издержек. Новый этап регулирования тарифа позволяет избавиться от груза прошлых ошибок, что особенно ценно в условиях нестабильной экономической среды.</a:t>
          </a:r>
          <a:endParaRPr lang="ru-RU" dirty="0"/>
        </a:p>
      </dgm:t>
    </dgm:pt>
    <dgm:pt modelId="{EC7F0DA5-AC6A-4DA2-A100-7315855FAADF}" type="parTrans" cxnId="{E18C2CCA-C34F-4DAB-96DB-FFFB3598444C}">
      <dgm:prSet/>
      <dgm:spPr/>
      <dgm:t>
        <a:bodyPr/>
        <a:lstStyle/>
        <a:p>
          <a:endParaRPr lang="ru-RU"/>
        </a:p>
      </dgm:t>
    </dgm:pt>
    <dgm:pt modelId="{5588EC47-538B-471D-A723-53AA5CF0F54B}" type="sibTrans" cxnId="{E18C2CCA-C34F-4DAB-96DB-FFFB3598444C}">
      <dgm:prSet/>
      <dgm:spPr/>
      <dgm:t>
        <a:bodyPr/>
        <a:lstStyle/>
        <a:p>
          <a:endParaRPr lang="ru-RU"/>
        </a:p>
      </dgm:t>
    </dgm:pt>
    <dgm:pt modelId="{B165507E-AC14-4BDC-9C7D-9B5549F61A0F}">
      <dgm:prSet/>
      <dgm:spPr/>
      <dgm:t>
        <a:bodyPr/>
        <a:lstStyle/>
        <a:p>
          <a:pPr rtl="0"/>
          <a:r>
            <a:rPr lang="ru-RU" dirty="0" smtClean="0"/>
            <a:t>Недостатки</a:t>
          </a:r>
          <a:endParaRPr lang="ru-RU" dirty="0"/>
        </a:p>
      </dgm:t>
    </dgm:pt>
    <dgm:pt modelId="{1C8CE543-C5F0-4EBF-87A7-BA56E3746C53}" type="parTrans" cxnId="{AB14CE7F-6276-4F5A-9E09-B065AA04B5A0}">
      <dgm:prSet/>
      <dgm:spPr/>
      <dgm:t>
        <a:bodyPr/>
        <a:lstStyle/>
        <a:p>
          <a:endParaRPr lang="ru-RU"/>
        </a:p>
      </dgm:t>
    </dgm:pt>
    <dgm:pt modelId="{B4DEF985-C7A8-46BF-9C7E-D322BCEC1550}" type="sibTrans" cxnId="{AB14CE7F-6276-4F5A-9E09-B065AA04B5A0}">
      <dgm:prSet/>
      <dgm:spPr/>
      <dgm:t>
        <a:bodyPr/>
        <a:lstStyle/>
        <a:p>
          <a:endParaRPr lang="ru-RU"/>
        </a:p>
      </dgm:t>
    </dgm:pt>
    <dgm:pt modelId="{A2EF3EC6-B3EE-47B9-AC1C-B1D2EC68AF5E}">
      <dgm:prSet/>
      <dgm:spPr/>
      <dgm:t>
        <a:bodyPr/>
        <a:lstStyle/>
        <a:p>
          <a:pPr rtl="0"/>
          <a:r>
            <a:rPr lang="ru-RU" dirty="0" smtClean="0"/>
            <a:t>У регулирующего органа, как правило, недостаточно информации о будущих издержках предприятия, в то время как предприятие имеет объективную возможность манипулировать предоставляемой информацией.</a:t>
          </a:r>
          <a:endParaRPr lang="ru-RU" dirty="0"/>
        </a:p>
      </dgm:t>
    </dgm:pt>
    <dgm:pt modelId="{2DFD1E29-1CBF-461E-ABD8-68CE2F2BAC16}" type="parTrans" cxnId="{E9B60E24-9EE2-4A61-A273-8D3703CDEBA1}">
      <dgm:prSet/>
      <dgm:spPr/>
      <dgm:t>
        <a:bodyPr/>
        <a:lstStyle/>
        <a:p>
          <a:endParaRPr lang="ru-RU"/>
        </a:p>
      </dgm:t>
    </dgm:pt>
    <dgm:pt modelId="{23C449FD-44F3-46CA-BFB3-1ECF690975FA}" type="sibTrans" cxnId="{E9B60E24-9EE2-4A61-A273-8D3703CDEBA1}">
      <dgm:prSet/>
      <dgm:spPr/>
      <dgm:t>
        <a:bodyPr/>
        <a:lstStyle/>
        <a:p>
          <a:endParaRPr lang="ru-RU"/>
        </a:p>
      </dgm:t>
    </dgm:pt>
    <dgm:pt modelId="{A9DC8B16-22AF-4861-A088-6F8FD8EB21F4}">
      <dgm:prSet/>
      <dgm:spPr/>
      <dgm:t>
        <a:bodyPr/>
        <a:lstStyle/>
        <a:p>
          <a:pPr rtl="0"/>
          <a:r>
            <a:rPr lang="ru-RU" dirty="0" smtClean="0"/>
            <a:t>Процедура регулирования требует значительных затрат времени и денег. Анализ и проверка предоставленной предприятием информации может потребовать привлечения внешних экспертов (аудиторов, инженеров и др.), что сопряжено с определенными финансовыми затратами.</a:t>
          </a:r>
          <a:endParaRPr lang="ru-RU" dirty="0"/>
        </a:p>
      </dgm:t>
    </dgm:pt>
    <dgm:pt modelId="{4F2264AD-68BF-4677-8240-0458FD2885B7}" type="parTrans" cxnId="{C6446E3A-2ECA-47B8-966A-4BF9A496087F}">
      <dgm:prSet/>
      <dgm:spPr/>
      <dgm:t>
        <a:bodyPr/>
        <a:lstStyle/>
        <a:p>
          <a:endParaRPr lang="ru-RU"/>
        </a:p>
      </dgm:t>
    </dgm:pt>
    <dgm:pt modelId="{526BCAF8-8B99-400D-9653-F8841BC0255B}" type="sibTrans" cxnId="{C6446E3A-2ECA-47B8-966A-4BF9A496087F}">
      <dgm:prSet/>
      <dgm:spPr/>
      <dgm:t>
        <a:bodyPr/>
        <a:lstStyle/>
        <a:p>
          <a:endParaRPr lang="ru-RU"/>
        </a:p>
      </dgm:t>
    </dgm:pt>
    <dgm:pt modelId="{19314282-A8F7-4059-82FE-B25E2CE4E1DA}">
      <dgm:prSet/>
      <dgm:spPr/>
      <dgm:t>
        <a:bodyPr/>
        <a:lstStyle/>
        <a:p>
          <a:pPr rtl="0"/>
          <a:r>
            <a:rPr lang="ru-RU" dirty="0" smtClean="0"/>
            <a:t>Стимулирование излишних инвестиций (эффект Аверч-Джонса).</a:t>
          </a:r>
          <a:endParaRPr lang="ru-RU" dirty="0"/>
        </a:p>
      </dgm:t>
    </dgm:pt>
    <dgm:pt modelId="{33979AD7-0E3F-4CDA-A7CE-644090B7034F}" type="parTrans" cxnId="{0A1A3FCA-D708-4242-B9B0-8515E371E386}">
      <dgm:prSet/>
      <dgm:spPr/>
      <dgm:t>
        <a:bodyPr/>
        <a:lstStyle/>
        <a:p>
          <a:endParaRPr lang="ru-RU"/>
        </a:p>
      </dgm:t>
    </dgm:pt>
    <dgm:pt modelId="{5B2A51E9-28ED-4EA7-A499-2443378C814E}" type="sibTrans" cxnId="{0A1A3FCA-D708-4242-B9B0-8515E371E386}">
      <dgm:prSet/>
      <dgm:spPr/>
      <dgm:t>
        <a:bodyPr/>
        <a:lstStyle/>
        <a:p>
          <a:endParaRPr lang="ru-RU"/>
        </a:p>
      </dgm:t>
    </dgm:pt>
    <dgm:pt modelId="{937A4810-5042-4F1A-B930-77CB6CA4C7A9}">
      <dgm:prSet/>
      <dgm:spPr/>
      <dgm:t>
        <a:bodyPr/>
        <a:lstStyle/>
        <a:p>
          <a:pPr rtl="0"/>
          <a:r>
            <a:rPr lang="ru-RU" dirty="0" smtClean="0"/>
            <a:t>Нет значительных стимулов для повышения эффективности.</a:t>
          </a:r>
          <a:endParaRPr lang="ru-RU" dirty="0"/>
        </a:p>
      </dgm:t>
    </dgm:pt>
    <dgm:pt modelId="{7531D61E-E865-47E0-87F9-382C6A825643}" type="parTrans" cxnId="{1705CB6C-BA3A-40D4-8CD6-6FE6E11EEF0D}">
      <dgm:prSet/>
      <dgm:spPr/>
      <dgm:t>
        <a:bodyPr/>
        <a:lstStyle/>
        <a:p>
          <a:endParaRPr lang="ru-RU"/>
        </a:p>
      </dgm:t>
    </dgm:pt>
    <dgm:pt modelId="{1E196395-67DC-4F43-A448-64596FE9852F}" type="sibTrans" cxnId="{1705CB6C-BA3A-40D4-8CD6-6FE6E11EEF0D}">
      <dgm:prSet/>
      <dgm:spPr/>
      <dgm:t>
        <a:bodyPr/>
        <a:lstStyle/>
        <a:p>
          <a:endParaRPr lang="ru-RU"/>
        </a:p>
      </dgm:t>
    </dgm:pt>
    <dgm:pt modelId="{55D6BD7B-8569-4E91-B6A4-3944CB060C83}" type="pres">
      <dgm:prSet presAssocID="{45FBAA1F-A747-46C5-B899-D46D9D4DC2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E99738-7351-4E9E-AAC8-7431AD2583E4}" type="pres">
      <dgm:prSet presAssocID="{CBC35AE7-D2E0-48D5-8F2F-546BC3A2A22C}" presName="parentLin" presStyleCnt="0"/>
      <dgm:spPr/>
    </dgm:pt>
    <dgm:pt modelId="{C5C78126-DEC4-4482-A7F2-9C7E96FA878A}" type="pres">
      <dgm:prSet presAssocID="{CBC35AE7-D2E0-48D5-8F2F-546BC3A2A22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4A4D40A-DC05-4486-974E-825C14B7F2D8}" type="pres">
      <dgm:prSet presAssocID="{CBC35AE7-D2E0-48D5-8F2F-546BC3A2A22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1A546-F40F-4984-B8F6-7F4EA5A2B32B}" type="pres">
      <dgm:prSet presAssocID="{CBC35AE7-D2E0-48D5-8F2F-546BC3A2A22C}" presName="negativeSpace" presStyleCnt="0"/>
      <dgm:spPr/>
    </dgm:pt>
    <dgm:pt modelId="{DDFEF989-22FC-4EB1-87F9-3C4BBE3755A0}" type="pres">
      <dgm:prSet presAssocID="{CBC35AE7-D2E0-48D5-8F2F-546BC3A2A22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2DD90-4D5A-488D-9A98-4AA3E3E36B9F}" type="pres">
      <dgm:prSet presAssocID="{521D7090-0989-4938-8212-E097122AB929}" presName="spaceBetweenRectangles" presStyleCnt="0"/>
      <dgm:spPr/>
    </dgm:pt>
    <dgm:pt modelId="{3B25245C-3E47-489E-904C-1D7A916C7656}" type="pres">
      <dgm:prSet presAssocID="{B165507E-AC14-4BDC-9C7D-9B5549F61A0F}" presName="parentLin" presStyleCnt="0"/>
      <dgm:spPr/>
    </dgm:pt>
    <dgm:pt modelId="{FE6D985B-C90E-4342-96CC-3B443B66B612}" type="pres">
      <dgm:prSet presAssocID="{B165507E-AC14-4BDC-9C7D-9B5549F61A0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75F5B1B-A67A-4592-8CFE-BB23336F7767}" type="pres">
      <dgm:prSet presAssocID="{B165507E-AC14-4BDC-9C7D-9B5549F61A0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03474-0CDB-461A-889E-11893945B436}" type="pres">
      <dgm:prSet presAssocID="{B165507E-AC14-4BDC-9C7D-9B5549F61A0F}" presName="negativeSpace" presStyleCnt="0"/>
      <dgm:spPr/>
    </dgm:pt>
    <dgm:pt modelId="{3C8CCF40-7F77-4F5C-8791-613B3871FA03}" type="pres">
      <dgm:prSet presAssocID="{B165507E-AC14-4BDC-9C7D-9B5549F61A0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5585E5-86A8-4F9E-8879-01DF534468B1}" type="presOf" srcId="{CAF531F4-47E4-4318-BF18-97F2EECCD81E}" destId="{DDFEF989-22FC-4EB1-87F9-3C4BBE3755A0}" srcOrd="0" destOrd="1" presId="urn:microsoft.com/office/officeart/2005/8/layout/list1"/>
    <dgm:cxn modelId="{824AD792-4ADB-4EFB-A9D9-77901BB622ED}" type="presOf" srcId="{CBC35AE7-D2E0-48D5-8F2F-546BC3A2A22C}" destId="{C5C78126-DEC4-4482-A7F2-9C7E96FA878A}" srcOrd="0" destOrd="0" presId="urn:microsoft.com/office/officeart/2005/8/layout/list1"/>
    <dgm:cxn modelId="{E772B506-9471-46E1-8DA7-C7FFFAA9D982}" type="presOf" srcId="{19314282-A8F7-4059-82FE-B25E2CE4E1DA}" destId="{3C8CCF40-7F77-4F5C-8791-613B3871FA03}" srcOrd="0" destOrd="0" presId="urn:microsoft.com/office/officeart/2005/8/layout/list1"/>
    <dgm:cxn modelId="{0A1A3FCA-D708-4242-B9B0-8515E371E386}" srcId="{B165507E-AC14-4BDC-9C7D-9B5549F61A0F}" destId="{19314282-A8F7-4059-82FE-B25E2CE4E1DA}" srcOrd="0" destOrd="0" parTransId="{33979AD7-0E3F-4CDA-A7CE-644090B7034F}" sibTransId="{5B2A51E9-28ED-4EA7-A499-2443378C814E}"/>
    <dgm:cxn modelId="{D7053B37-AC29-409D-BAFE-3926A5912520}" type="presOf" srcId="{B165507E-AC14-4BDC-9C7D-9B5549F61A0F}" destId="{FE6D985B-C90E-4342-96CC-3B443B66B612}" srcOrd="0" destOrd="0" presId="urn:microsoft.com/office/officeart/2005/8/layout/list1"/>
    <dgm:cxn modelId="{E4902312-EFAE-4409-B606-6A79061544B1}" srcId="{45FBAA1F-A747-46C5-B899-D46D9D4DC213}" destId="{CBC35AE7-D2E0-48D5-8F2F-546BC3A2A22C}" srcOrd="0" destOrd="0" parTransId="{7CD29B77-95F9-4390-B048-BA907033DE5C}" sibTransId="{521D7090-0989-4938-8212-E097122AB929}"/>
    <dgm:cxn modelId="{E18C2CCA-C34F-4DAB-96DB-FFFB3598444C}" srcId="{CBC35AE7-D2E0-48D5-8F2F-546BC3A2A22C}" destId="{CAF531F4-47E4-4318-BF18-97F2EECCD81E}" srcOrd="1" destOrd="0" parTransId="{EC7F0DA5-AC6A-4DA2-A100-7315855FAADF}" sibTransId="{5588EC47-538B-471D-A723-53AA5CF0F54B}"/>
    <dgm:cxn modelId="{0926D9D7-89A2-44DC-81B3-D503BE6C1A9C}" type="presOf" srcId="{F23C741B-4764-4F54-9561-E33790BC3284}" destId="{DDFEF989-22FC-4EB1-87F9-3C4BBE3755A0}" srcOrd="0" destOrd="0" presId="urn:microsoft.com/office/officeart/2005/8/layout/list1"/>
    <dgm:cxn modelId="{42E7E015-7559-4224-A4C8-891F19B47794}" type="presOf" srcId="{A9DC8B16-22AF-4861-A088-6F8FD8EB21F4}" destId="{3C8CCF40-7F77-4F5C-8791-613B3871FA03}" srcOrd="0" destOrd="3" presId="urn:microsoft.com/office/officeart/2005/8/layout/list1"/>
    <dgm:cxn modelId="{E9B60E24-9EE2-4A61-A273-8D3703CDEBA1}" srcId="{B165507E-AC14-4BDC-9C7D-9B5549F61A0F}" destId="{A2EF3EC6-B3EE-47B9-AC1C-B1D2EC68AF5E}" srcOrd="2" destOrd="0" parTransId="{2DFD1E29-1CBF-461E-ABD8-68CE2F2BAC16}" sibTransId="{23C449FD-44F3-46CA-BFB3-1ECF690975FA}"/>
    <dgm:cxn modelId="{22B87AFD-3A8E-4237-B457-EF508C85BDCF}" type="presOf" srcId="{B165507E-AC14-4BDC-9C7D-9B5549F61A0F}" destId="{875F5B1B-A67A-4592-8CFE-BB23336F7767}" srcOrd="1" destOrd="0" presId="urn:microsoft.com/office/officeart/2005/8/layout/list1"/>
    <dgm:cxn modelId="{16C975D6-9FC0-4AC2-A653-D8C6EC085196}" srcId="{CBC35AE7-D2E0-48D5-8F2F-546BC3A2A22C}" destId="{F23C741B-4764-4F54-9561-E33790BC3284}" srcOrd="0" destOrd="0" parTransId="{DECB4E79-0F3F-4E46-99A4-6406FF9EE6C7}" sibTransId="{F197A45C-D8F8-4FA3-B081-B7191109566F}"/>
    <dgm:cxn modelId="{1705CB6C-BA3A-40D4-8CD6-6FE6E11EEF0D}" srcId="{B165507E-AC14-4BDC-9C7D-9B5549F61A0F}" destId="{937A4810-5042-4F1A-B930-77CB6CA4C7A9}" srcOrd="1" destOrd="0" parTransId="{7531D61E-E865-47E0-87F9-382C6A825643}" sibTransId="{1E196395-67DC-4F43-A448-64596FE9852F}"/>
    <dgm:cxn modelId="{1996001A-9ADD-4C7A-9A65-97FAED8A3103}" type="presOf" srcId="{45FBAA1F-A747-46C5-B899-D46D9D4DC213}" destId="{55D6BD7B-8569-4E91-B6A4-3944CB060C83}" srcOrd="0" destOrd="0" presId="urn:microsoft.com/office/officeart/2005/8/layout/list1"/>
    <dgm:cxn modelId="{FC075BCC-A596-4D29-BF30-218C802DD2AA}" type="presOf" srcId="{937A4810-5042-4F1A-B930-77CB6CA4C7A9}" destId="{3C8CCF40-7F77-4F5C-8791-613B3871FA03}" srcOrd="0" destOrd="1" presId="urn:microsoft.com/office/officeart/2005/8/layout/list1"/>
    <dgm:cxn modelId="{C6446E3A-2ECA-47B8-966A-4BF9A496087F}" srcId="{B165507E-AC14-4BDC-9C7D-9B5549F61A0F}" destId="{A9DC8B16-22AF-4861-A088-6F8FD8EB21F4}" srcOrd="3" destOrd="0" parTransId="{4F2264AD-68BF-4677-8240-0458FD2885B7}" sibTransId="{526BCAF8-8B99-400D-9653-F8841BC0255B}"/>
    <dgm:cxn modelId="{AB14CE7F-6276-4F5A-9E09-B065AA04B5A0}" srcId="{45FBAA1F-A747-46C5-B899-D46D9D4DC213}" destId="{B165507E-AC14-4BDC-9C7D-9B5549F61A0F}" srcOrd="1" destOrd="0" parTransId="{1C8CE543-C5F0-4EBF-87A7-BA56E3746C53}" sibTransId="{B4DEF985-C7A8-46BF-9C7E-D322BCEC1550}"/>
    <dgm:cxn modelId="{4F77012F-7C1E-465B-AB55-A82C1AEE4417}" type="presOf" srcId="{CBC35AE7-D2E0-48D5-8F2F-546BC3A2A22C}" destId="{E4A4D40A-DC05-4486-974E-825C14B7F2D8}" srcOrd="1" destOrd="0" presId="urn:microsoft.com/office/officeart/2005/8/layout/list1"/>
    <dgm:cxn modelId="{8BC9B054-0155-4105-8AAE-877DA8C85B6D}" type="presOf" srcId="{A2EF3EC6-B3EE-47B9-AC1C-B1D2EC68AF5E}" destId="{3C8CCF40-7F77-4F5C-8791-613B3871FA03}" srcOrd="0" destOrd="2" presId="urn:microsoft.com/office/officeart/2005/8/layout/list1"/>
    <dgm:cxn modelId="{96992D32-A670-40AA-BEF9-55A238718B02}" type="presParOf" srcId="{55D6BD7B-8569-4E91-B6A4-3944CB060C83}" destId="{31E99738-7351-4E9E-AAC8-7431AD2583E4}" srcOrd="0" destOrd="0" presId="urn:microsoft.com/office/officeart/2005/8/layout/list1"/>
    <dgm:cxn modelId="{3AAFC2E6-F36D-478B-8F9A-8C0B1DC4E0DB}" type="presParOf" srcId="{31E99738-7351-4E9E-AAC8-7431AD2583E4}" destId="{C5C78126-DEC4-4482-A7F2-9C7E96FA878A}" srcOrd="0" destOrd="0" presId="urn:microsoft.com/office/officeart/2005/8/layout/list1"/>
    <dgm:cxn modelId="{59CAB4DE-793D-4F4F-BB98-A7BB60E50ED1}" type="presParOf" srcId="{31E99738-7351-4E9E-AAC8-7431AD2583E4}" destId="{E4A4D40A-DC05-4486-974E-825C14B7F2D8}" srcOrd="1" destOrd="0" presId="urn:microsoft.com/office/officeart/2005/8/layout/list1"/>
    <dgm:cxn modelId="{E0247712-5DC7-4D69-98F1-AE9DC49CDDC5}" type="presParOf" srcId="{55D6BD7B-8569-4E91-B6A4-3944CB060C83}" destId="{C081A546-F40F-4984-B8F6-7F4EA5A2B32B}" srcOrd="1" destOrd="0" presId="urn:microsoft.com/office/officeart/2005/8/layout/list1"/>
    <dgm:cxn modelId="{D12E4803-29E8-469A-846D-D75DB110DF44}" type="presParOf" srcId="{55D6BD7B-8569-4E91-B6A4-3944CB060C83}" destId="{DDFEF989-22FC-4EB1-87F9-3C4BBE3755A0}" srcOrd="2" destOrd="0" presId="urn:microsoft.com/office/officeart/2005/8/layout/list1"/>
    <dgm:cxn modelId="{F96D272F-43B2-4816-9D48-ECD77112EADC}" type="presParOf" srcId="{55D6BD7B-8569-4E91-B6A4-3944CB060C83}" destId="{C122DD90-4D5A-488D-9A98-4AA3E3E36B9F}" srcOrd="3" destOrd="0" presId="urn:microsoft.com/office/officeart/2005/8/layout/list1"/>
    <dgm:cxn modelId="{AF1E7639-637A-4685-9551-EE0862B76461}" type="presParOf" srcId="{55D6BD7B-8569-4E91-B6A4-3944CB060C83}" destId="{3B25245C-3E47-489E-904C-1D7A916C7656}" srcOrd="4" destOrd="0" presId="urn:microsoft.com/office/officeart/2005/8/layout/list1"/>
    <dgm:cxn modelId="{4A5FA074-9BCD-4AD3-B6DB-CC50CD8E1387}" type="presParOf" srcId="{3B25245C-3E47-489E-904C-1D7A916C7656}" destId="{FE6D985B-C90E-4342-96CC-3B443B66B612}" srcOrd="0" destOrd="0" presId="urn:microsoft.com/office/officeart/2005/8/layout/list1"/>
    <dgm:cxn modelId="{7E427DD1-2AD7-429A-BCA4-14952C49E76F}" type="presParOf" srcId="{3B25245C-3E47-489E-904C-1D7A916C7656}" destId="{875F5B1B-A67A-4592-8CFE-BB23336F7767}" srcOrd="1" destOrd="0" presId="urn:microsoft.com/office/officeart/2005/8/layout/list1"/>
    <dgm:cxn modelId="{B799A7E4-74AF-47E7-B271-0CC5E5AC740C}" type="presParOf" srcId="{55D6BD7B-8569-4E91-B6A4-3944CB060C83}" destId="{92703474-0CDB-461A-889E-11893945B436}" srcOrd="5" destOrd="0" presId="urn:microsoft.com/office/officeart/2005/8/layout/list1"/>
    <dgm:cxn modelId="{DAA7E843-30F8-49B1-AD24-E0138BAFE48D}" type="presParOf" srcId="{55D6BD7B-8569-4E91-B6A4-3944CB060C83}" destId="{3C8CCF40-7F77-4F5C-8791-613B3871FA0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E968172-DE96-4652-AB5E-ED4663DF52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9760768-9E87-443D-8FFC-7705EAE8177E}">
      <dgm:prSet/>
      <dgm:spPr/>
      <dgm:t>
        <a:bodyPr/>
        <a:lstStyle/>
        <a:p>
          <a:pPr rtl="0"/>
          <a:r>
            <a:rPr lang="ru-RU" dirty="0" smtClean="0"/>
            <a:t>Метод регулирования «потолка цен» предполагает установление тарифа не на основе анализа структуры издержек предприятия, а исходя из значения тарифов в предыдущий период регулирования с учетом информации об изменении параметров работы предприятия во времени и сравнения предприятия с аналогичными предприятиями. </a:t>
          </a:r>
          <a:endParaRPr lang="ru-RU" dirty="0"/>
        </a:p>
      </dgm:t>
    </dgm:pt>
    <dgm:pt modelId="{7799C946-2D5E-44C2-94D8-DCE9E65FB58D}" type="parTrans" cxnId="{167A9673-A765-47D9-84AF-E7029BE5C257}">
      <dgm:prSet/>
      <dgm:spPr/>
      <dgm:t>
        <a:bodyPr/>
        <a:lstStyle/>
        <a:p>
          <a:endParaRPr lang="ru-RU"/>
        </a:p>
      </dgm:t>
    </dgm:pt>
    <dgm:pt modelId="{027BD7AA-A78B-4AE2-839D-57D8F9629DC2}" type="sibTrans" cxnId="{167A9673-A765-47D9-84AF-E7029BE5C257}">
      <dgm:prSet/>
      <dgm:spPr/>
      <dgm:t>
        <a:bodyPr/>
        <a:lstStyle/>
        <a:p>
          <a:endParaRPr lang="ru-RU"/>
        </a:p>
      </dgm:t>
    </dgm:pt>
    <dgm:pt modelId="{2334D2D5-0DBA-47DD-B0BF-9CF0E5E019F4}" type="pres">
      <dgm:prSet presAssocID="{9E968172-DE96-4652-AB5E-ED4663DF52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C34415-5258-495D-A99C-669EDA6E5532}" type="pres">
      <dgm:prSet presAssocID="{F9760768-9E87-443D-8FFC-7705EAE8177E}" presName="parentText" presStyleLbl="node1" presStyleIdx="0" presStyleCnt="1" custLinFactNeighborY="-213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4C7CE6-953F-434C-B8C8-BE9E01F5D28F}" type="presOf" srcId="{F9760768-9E87-443D-8FFC-7705EAE8177E}" destId="{D5C34415-5258-495D-A99C-669EDA6E5532}" srcOrd="0" destOrd="0" presId="urn:microsoft.com/office/officeart/2005/8/layout/vList2"/>
    <dgm:cxn modelId="{8A33E2AC-B64F-4C46-856E-769A5F20722E}" type="presOf" srcId="{9E968172-DE96-4652-AB5E-ED4663DF526F}" destId="{2334D2D5-0DBA-47DD-B0BF-9CF0E5E019F4}" srcOrd="0" destOrd="0" presId="urn:microsoft.com/office/officeart/2005/8/layout/vList2"/>
    <dgm:cxn modelId="{167A9673-A765-47D9-84AF-E7029BE5C257}" srcId="{9E968172-DE96-4652-AB5E-ED4663DF526F}" destId="{F9760768-9E87-443D-8FFC-7705EAE8177E}" srcOrd="0" destOrd="0" parTransId="{7799C946-2D5E-44C2-94D8-DCE9E65FB58D}" sibTransId="{027BD7AA-A78B-4AE2-839D-57D8F9629DC2}"/>
    <dgm:cxn modelId="{CA0D1E4E-1A21-4271-9C07-6E6493535A61}" type="presParOf" srcId="{2334D2D5-0DBA-47DD-B0BF-9CF0E5E019F4}" destId="{D5C34415-5258-495D-A99C-669EDA6E55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F5F2783-0207-43A3-8789-56FF9498D1E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3A8279-AE25-4E83-92A8-63E6C36EBA83}">
      <dgm:prSet/>
      <dgm:spPr/>
      <dgm:t>
        <a:bodyPr/>
        <a:lstStyle/>
        <a:p>
          <a:pPr rtl="0"/>
          <a:r>
            <a:rPr lang="ru-RU" dirty="0" smtClean="0"/>
            <a:t>Достоинства</a:t>
          </a:r>
          <a:endParaRPr lang="ru-RU" dirty="0"/>
        </a:p>
      </dgm:t>
    </dgm:pt>
    <dgm:pt modelId="{BDD7E3DC-F36A-4C50-9212-A331899C7A33}" type="parTrans" cxnId="{31BE9B5D-AD83-4A7E-8B29-B42955595634}">
      <dgm:prSet/>
      <dgm:spPr/>
      <dgm:t>
        <a:bodyPr/>
        <a:lstStyle/>
        <a:p>
          <a:endParaRPr lang="ru-RU"/>
        </a:p>
      </dgm:t>
    </dgm:pt>
    <dgm:pt modelId="{FA7C92BD-BDD6-4A7D-BAB6-7392F179A999}" type="sibTrans" cxnId="{31BE9B5D-AD83-4A7E-8B29-B42955595634}">
      <dgm:prSet/>
      <dgm:spPr/>
      <dgm:t>
        <a:bodyPr/>
        <a:lstStyle/>
        <a:p>
          <a:endParaRPr lang="ru-RU"/>
        </a:p>
      </dgm:t>
    </dgm:pt>
    <dgm:pt modelId="{FADC445A-1D77-4D8D-A836-C4941561AF66}">
      <dgm:prSet/>
      <dgm:spPr/>
      <dgm:t>
        <a:bodyPr/>
        <a:lstStyle/>
        <a:p>
          <a:pPr rtl="0"/>
          <a:r>
            <a:rPr lang="ru-RU" dirty="0" smtClean="0"/>
            <a:t>При установлении тарифа не анализируется отчетная (бухгалтерская) информация предприятия.</a:t>
          </a:r>
          <a:endParaRPr lang="ru-RU" dirty="0"/>
        </a:p>
      </dgm:t>
    </dgm:pt>
    <dgm:pt modelId="{5927A4F5-47A3-424E-B2F8-EFE6F6C2EB7F}" type="parTrans" cxnId="{B8A78D23-74BC-48D3-B511-D6D7C43030AB}">
      <dgm:prSet/>
      <dgm:spPr/>
      <dgm:t>
        <a:bodyPr/>
        <a:lstStyle/>
        <a:p>
          <a:endParaRPr lang="ru-RU"/>
        </a:p>
      </dgm:t>
    </dgm:pt>
    <dgm:pt modelId="{55137956-324A-494F-8F09-2419371A3E3B}" type="sibTrans" cxnId="{B8A78D23-74BC-48D3-B511-D6D7C43030AB}">
      <dgm:prSet/>
      <dgm:spPr/>
      <dgm:t>
        <a:bodyPr/>
        <a:lstStyle/>
        <a:p>
          <a:endParaRPr lang="ru-RU"/>
        </a:p>
      </dgm:t>
    </dgm:pt>
    <dgm:pt modelId="{53EDF4FB-8AAA-4E6B-B5E3-2C9BA4EA2400}">
      <dgm:prSet/>
      <dgm:spPr/>
      <dgm:t>
        <a:bodyPr/>
        <a:lstStyle/>
        <a:p>
          <a:pPr rtl="0"/>
          <a:r>
            <a:rPr lang="ru-RU" dirty="0" smtClean="0"/>
            <a:t>Система создает стимул повышения эффективности деятельности регулируемых предприятий. Если тариф индексируется не на всю величину роста цен, а на меньшую величину, то менеджер предприятия должен понимать, что именно на эту величину или большую он должен снизить издержки предприятия.</a:t>
          </a:r>
          <a:endParaRPr lang="ru-RU" dirty="0"/>
        </a:p>
      </dgm:t>
    </dgm:pt>
    <dgm:pt modelId="{9E4C4D01-0A05-4D17-8C97-EC35677957FD}" type="parTrans" cxnId="{860125E9-3528-4919-9F93-980ABE081329}">
      <dgm:prSet/>
      <dgm:spPr/>
      <dgm:t>
        <a:bodyPr/>
        <a:lstStyle/>
        <a:p>
          <a:endParaRPr lang="ru-RU"/>
        </a:p>
      </dgm:t>
    </dgm:pt>
    <dgm:pt modelId="{BBB22D8E-CD53-4D67-B166-24CF83008206}" type="sibTrans" cxnId="{860125E9-3528-4919-9F93-980ABE081329}">
      <dgm:prSet/>
      <dgm:spPr/>
      <dgm:t>
        <a:bodyPr/>
        <a:lstStyle/>
        <a:p>
          <a:endParaRPr lang="ru-RU"/>
        </a:p>
      </dgm:t>
    </dgm:pt>
    <dgm:pt modelId="{C302DE0D-9344-4EC9-8AE3-A2F9F688F0B4}">
      <dgm:prSet/>
      <dgm:spPr/>
      <dgm:t>
        <a:bodyPr/>
        <a:lstStyle/>
        <a:p>
          <a:pPr rtl="0"/>
          <a:r>
            <a:rPr lang="ru-RU" dirty="0" smtClean="0"/>
            <a:t>Недостатки</a:t>
          </a:r>
          <a:endParaRPr lang="ru-RU" dirty="0"/>
        </a:p>
      </dgm:t>
    </dgm:pt>
    <dgm:pt modelId="{A9D18AEB-9277-4DE9-A801-F1E6C7C8CC25}" type="parTrans" cxnId="{F2FE208E-92B2-449C-84B5-18505DA419F0}">
      <dgm:prSet/>
      <dgm:spPr/>
      <dgm:t>
        <a:bodyPr/>
        <a:lstStyle/>
        <a:p>
          <a:endParaRPr lang="ru-RU"/>
        </a:p>
      </dgm:t>
    </dgm:pt>
    <dgm:pt modelId="{ADAA2B13-9F45-4995-9D49-7AFF558C7FCF}" type="sibTrans" cxnId="{F2FE208E-92B2-449C-84B5-18505DA419F0}">
      <dgm:prSet/>
      <dgm:spPr/>
      <dgm:t>
        <a:bodyPr/>
        <a:lstStyle/>
        <a:p>
          <a:endParaRPr lang="ru-RU"/>
        </a:p>
      </dgm:t>
    </dgm:pt>
    <dgm:pt modelId="{6D94F913-0471-4DBC-894F-86F98FF9ADDD}">
      <dgm:prSet/>
      <dgm:spPr/>
      <dgm:t>
        <a:bodyPr/>
        <a:lstStyle/>
        <a:p>
          <a:pPr rtl="0"/>
          <a:r>
            <a:rPr lang="ru-RU" dirty="0" smtClean="0"/>
            <a:t>Определенный субъективизм в установлении Х-фактора. </a:t>
          </a:r>
          <a:endParaRPr lang="ru-RU" dirty="0"/>
        </a:p>
      </dgm:t>
    </dgm:pt>
    <dgm:pt modelId="{8AD6AA66-BA79-4C37-89F3-15053A680E37}" type="parTrans" cxnId="{9F2E3261-E5B2-4B5A-BDE5-EC3633BC8537}">
      <dgm:prSet/>
      <dgm:spPr/>
      <dgm:t>
        <a:bodyPr/>
        <a:lstStyle/>
        <a:p>
          <a:endParaRPr lang="ru-RU"/>
        </a:p>
      </dgm:t>
    </dgm:pt>
    <dgm:pt modelId="{18F4C08B-96E3-43DC-A4EA-E5773445D28F}" type="sibTrans" cxnId="{9F2E3261-E5B2-4B5A-BDE5-EC3633BC8537}">
      <dgm:prSet/>
      <dgm:spPr/>
      <dgm:t>
        <a:bodyPr/>
        <a:lstStyle/>
        <a:p>
          <a:endParaRPr lang="ru-RU"/>
        </a:p>
      </dgm:t>
    </dgm:pt>
    <dgm:pt modelId="{86E13C4B-591D-42AC-B4E5-5018A7EF010B}">
      <dgm:prSet/>
      <dgm:spPr/>
      <dgm:t>
        <a:bodyPr/>
        <a:lstStyle/>
        <a:p>
          <a:pPr rtl="0"/>
          <a:r>
            <a:rPr lang="ru-RU" dirty="0" smtClean="0"/>
            <a:t>Субъективизм в выборе исходного уровня тарифа, относительно которого будут рассчитываться тарифы в последующие периоды регулирования.</a:t>
          </a:r>
          <a:endParaRPr lang="ru-RU" dirty="0"/>
        </a:p>
      </dgm:t>
    </dgm:pt>
    <dgm:pt modelId="{08DD1F2A-AD70-493A-A710-F50539C03A52}" type="parTrans" cxnId="{FABFAB2F-76CC-4007-AB53-F9370B4B39CC}">
      <dgm:prSet/>
      <dgm:spPr/>
      <dgm:t>
        <a:bodyPr/>
        <a:lstStyle/>
        <a:p>
          <a:endParaRPr lang="ru-RU"/>
        </a:p>
      </dgm:t>
    </dgm:pt>
    <dgm:pt modelId="{259DB566-9EC3-4E1F-96DF-CDD084DA6BD5}" type="sibTrans" cxnId="{FABFAB2F-76CC-4007-AB53-F9370B4B39CC}">
      <dgm:prSet/>
      <dgm:spPr/>
      <dgm:t>
        <a:bodyPr/>
        <a:lstStyle/>
        <a:p>
          <a:endParaRPr lang="ru-RU"/>
        </a:p>
      </dgm:t>
    </dgm:pt>
    <dgm:pt modelId="{170B9617-E5F0-40C0-B3C2-15FBD72E2232}">
      <dgm:prSet/>
      <dgm:spPr/>
      <dgm:t>
        <a:bodyPr/>
        <a:lstStyle/>
        <a:p>
          <a:pPr rtl="0"/>
          <a:r>
            <a:rPr lang="ru-RU" dirty="0" smtClean="0"/>
            <a:t>Может уменьшить стимулы максимизировать продажи и создавать возможности предприятиям манипулировать с ценами и качеством.</a:t>
          </a:r>
          <a:endParaRPr lang="ru-RU" dirty="0"/>
        </a:p>
      </dgm:t>
    </dgm:pt>
    <dgm:pt modelId="{EAE7B9FD-6CA5-4B1A-B086-ECA81EDE9399}" type="parTrans" cxnId="{4CCF33CB-7C3C-4B9D-86B4-36376850FDB4}">
      <dgm:prSet/>
      <dgm:spPr/>
      <dgm:t>
        <a:bodyPr/>
        <a:lstStyle/>
        <a:p>
          <a:endParaRPr lang="ru-RU"/>
        </a:p>
      </dgm:t>
    </dgm:pt>
    <dgm:pt modelId="{F7476C0C-1C64-4E14-8258-C381CF38AC0B}" type="sibTrans" cxnId="{4CCF33CB-7C3C-4B9D-86B4-36376850FDB4}">
      <dgm:prSet/>
      <dgm:spPr/>
      <dgm:t>
        <a:bodyPr/>
        <a:lstStyle/>
        <a:p>
          <a:endParaRPr lang="ru-RU"/>
        </a:p>
      </dgm:t>
    </dgm:pt>
    <dgm:pt modelId="{959F25E8-1E01-42A7-B9A3-C731D8629619}" type="pres">
      <dgm:prSet presAssocID="{8F5F2783-0207-43A3-8789-56FF9498D1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28B440-910E-4AD4-A568-BC750CE53B26}" type="pres">
      <dgm:prSet presAssocID="{FC3A8279-AE25-4E83-92A8-63E6C36EBA83}" presName="parentLin" presStyleCnt="0"/>
      <dgm:spPr/>
    </dgm:pt>
    <dgm:pt modelId="{4BD2E73E-A292-4687-9B2F-1DC9D06D6FA3}" type="pres">
      <dgm:prSet presAssocID="{FC3A8279-AE25-4E83-92A8-63E6C36EBA8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A0E31BB-A5AE-488A-83DE-2967BF8495D0}" type="pres">
      <dgm:prSet presAssocID="{FC3A8279-AE25-4E83-92A8-63E6C36EBA8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AF8CB-A846-473D-A1DB-19DEAC7E2F6A}" type="pres">
      <dgm:prSet presAssocID="{FC3A8279-AE25-4E83-92A8-63E6C36EBA83}" presName="negativeSpace" presStyleCnt="0"/>
      <dgm:spPr/>
    </dgm:pt>
    <dgm:pt modelId="{D5CA5FF9-1AB2-4345-9155-7185ED565F16}" type="pres">
      <dgm:prSet presAssocID="{FC3A8279-AE25-4E83-92A8-63E6C36EBA8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CEB38-697D-4D50-80AC-E7187FB9FAA1}" type="pres">
      <dgm:prSet presAssocID="{FA7C92BD-BDD6-4A7D-BAB6-7392F179A999}" presName="spaceBetweenRectangles" presStyleCnt="0"/>
      <dgm:spPr/>
    </dgm:pt>
    <dgm:pt modelId="{06D3F293-A12D-468C-A307-37E7B6FB0E9C}" type="pres">
      <dgm:prSet presAssocID="{C302DE0D-9344-4EC9-8AE3-A2F9F688F0B4}" presName="parentLin" presStyleCnt="0"/>
      <dgm:spPr/>
    </dgm:pt>
    <dgm:pt modelId="{5351E815-F287-4EEF-909F-498A3A33E974}" type="pres">
      <dgm:prSet presAssocID="{C302DE0D-9344-4EC9-8AE3-A2F9F688F0B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3A67A3D-80AD-4E93-9D99-57983BA65E62}" type="pres">
      <dgm:prSet presAssocID="{C302DE0D-9344-4EC9-8AE3-A2F9F688F0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FCFB7-AD00-44DB-9732-487912D64F63}" type="pres">
      <dgm:prSet presAssocID="{C302DE0D-9344-4EC9-8AE3-A2F9F688F0B4}" presName="negativeSpace" presStyleCnt="0"/>
      <dgm:spPr/>
    </dgm:pt>
    <dgm:pt modelId="{A362B60B-27D2-424A-89DD-CD79254F528C}" type="pres">
      <dgm:prSet presAssocID="{C302DE0D-9344-4EC9-8AE3-A2F9F688F0B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1CDC07-E8FE-4036-97E9-23EF951A5527}" type="presOf" srcId="{8F5F2783-0207-43A3-8789-56FF9498D1EC}" destId="{959F25E8-1E01-42A7-B9A3-C731D8629619}" srcOrd="0" destOrd="0" presId="urn:microsoft.com/office/officeart/2005/8/layout/list1"/>
    <dgm:cxn modelId="{F379ECAE-735F-4022-82EA-8119991E5E20}" type="presOf" srcId="{FADC445A-1D77-4D8D-A836-C4941561AF66}" destId="{D5CA5FF9-1AB2-4345-9155-7185ED565F16}" srcOrd="0" destOrd="0" presId="urn:microsoft.com/office/officeart/2005/8/layout/list1"/>
    <dgm:cxn modelId="{16D6B984-2AD8-4AF5-AB9E-93D2DBA55503}" type="presOf" srcId="{6D94F913-0471-4DBC-894F-86F98FF9ADDD}" destId="{A362B60B-27D2-424A-89DD-CD79254F528C}" srcOrd="0" destOrd="1" presId="urn:microsoft.com/office/officeart/2005/8/layout/list1"/>
    <dgm:cxn modelId="{63D2AC32-E2F1-42DA-9875-9A91FEE7E8D4}" type="presOf" srcId="{C302DE0D-9344-4EC9-8AE3-A2F9F688F0B4}" destId="{43A67A3D-80AD-4E93-9D99-57983BA65E62}" srcOrd="1" destOrd="0" presId="urn:microsoft.com/office/officeart/2005/8/layout/list1"/>
    <dgm:cxn modelId="{FABFAB2F-76CC-4007-AB53-F9370B4B39CC}" srcId="{C302DE0D-9344-4EC9-8AE3-A2F9F688F0B4}" destId="{86E13C4B-591D-42AC-B4E5-5018A7EF010B}" srcOrd="2" destOrd="0" parTransId="{08DD1F2A-AD70-493A-A710-F50539C03A52}" sibTransId="{259DB566-9EC3-4E1F-96DF-CDD084DA6BD5}"/>
    <dgm:cxn modelId="{F2FE208E-92B2-449C-84B5-18505DA419F0}" srcId="{8F5F2783-0207-43A3-8789-56FF9498D1EC}" destId="{C302DE0D-9344-4EC9-8AE3-A2F9F688F0B4}" srcOrd="1" destOrd="0" parTransId="{A9D18AEB-9277-4DE9-A801-F1E6C7C8CC25}" sibTransId="{ADAA2B13-9F45-4995-9D49-7AFF558C7FCF}"/>
    <dgm:cxn modelId="{4CCF33CB-7C3C-4B9D-86B4-36376850FDB4}" srcId="{C302DE0D-9344-4EC9-8AE3-A2F9F688F0B4}" destId="{170B9617-E5F0-40C0-B3C2-15FBD72E2232}" srcOrd="0" destOrd="0" parTransId="{EAE7B9FD-6CA5-4B1A-B086-ECA81EDE9399}" sibTransId="{F7476C0C-1C64-4E14-8258-C381CF38AC0B}"/>
    <dgm:cxn modelId="{31BE9B5D-AD83-4A7E-8B29-B42955595634}" srcId="{8F5F2783-0207-43A3-8789-56FF9498D1EC}" destId="{FC3A8279-AE25-4E83-92A8-63E6C36EBA83}" srcOrd="0" destOrd="0" parTransId="{BDD7E3DC-F36A-4C50-9212-A331899C7A33}" sibTransId="{FA7C92BD-BDD6-4A7D-BAB6-7392F179A999}"/>
    <dgm:cxn modelId="{B8A78D23-74BC-48D3-B511-D6D7C43030AB}" srcId="{FC3A8279-AE25-4E83-92A8-63E6C36EBA83}" destId="{FADC445A-1D77-4D8D-A836-C4941561AF66}" srcOrd="0" destOrd="0" parTransId="{5927A4F5-47A3-424E-B2F8-EFE6F6C2EB7F}" sibTransId="{55137956-324A-494F-8F09-2419371A3E3B}"/>
    <dgm:cxn modelId="{9F2E3261-E5B2-4B5A-BDE5-EC3633BC8537}" srcId="{C302DE0D-9344-4EC9-8AE3-A2F9F688F0B4}" destId="{6D94F913-0471-4DBC-894F-86F98FF9ADDD}" srcOrd="1" destOrd="0" parTransId="{8AD6AA66-BA79-4C37-89F3-15053A680E37}" sibTransId="{18F4C08B-96E3-43DC-A4EA-E5773445D28F}"/>
    <dgm:cxn modelId="{2CC2223D-4512-4232-AFB4-2ED490E351C4}" type="presOf" srcId="{FC3A8279-AE25-4E83-92A8-63E6C36EBA83}" destId="{4BD2E73E-A292-4687-9B2F-1DC9D06D6FA3}" srcOrd="0" destOrd="0" presId="urn:microsoft.com/office/officeart/2005/8/layout/list1"/>
    <dgm:cxn modelId="{FA4F3DF8-15CC-43D0-80EF-6E6C33D40190}" type="presOf" srcId="{170B9617-E5F0-40C0-B3C2-15FBD72E2232}" destId="{A362B60B-27D2-424A-89DD-CD79254F528C}" srcOrd="0" destOrd="0" presId="urn:microsoft.com/office/officeart/2005/8/layout/list1"/>
    <dgm:cxn modelId="{2EE6D525-38B1-4BB4-9515-3588762807D3}" type="presOf" srcId="{53EDF4FB-8AAA-4E6B-B5E3-2C9BA4EA2400}" destId="{D5CA5FF9-1AB2-4345-9155-7185ED565F16}" srcOrd="0" destOrd="1" presId="urn:microsoft.com/office/officeart/2005/8/layout/list1"/>
    <dgm:cxn modelId="{71935761-711F-4644-B1D6-AA6FC4EE36B1}" type="presOf" srcId="{C302DE0D-9344-4EC9-8AE3-A2F9F688F0B4}" destId="{5351E815-F287-4EEF-909F-498A3A33E974}" srcOrd="0" destOrd="0" presId="urn:microsoft.com/office/officeart/2005/8/layout/list1"/>
    <dgm:cxn modelId="{065DA933-67F3-45B7-B0A9-D4F112675651}" type="presOf" srcId="{86E13C4B-591D-42AC-B4E5-5018A7EF010B}" destId="{A362B60B-27D2-424A-89DD-CD79254F528C}" srcOrd="0" destOrd="2" presId="urn:microsoft.com/office/officeart/2005/8/layout/list1"/>
    <dgm:cxn modelId="{860125E9-3528-4919-9F93-980ABE081329}" srcId="{FC3A8279-AE25-4E83-92A8-63E6C36EBA83}" destId="{53EDF4FB-8AAA-4E6B-B5E3-2C9BA4EA2400}" srcOrd="1" destOrd="0" parTransId="{9E4C4D01-0A05-4D17-8C97-EC35677957FD}" sibTransId="{BBB22D8E-CD53-4D67-B166-24CF83008206}"/>
    <dgm:cxn modelId="{DD8D6BD4-8632-4D74-98E6-F5F6B516C43A}" type="presOf" srcId="{FC3A8279-AE25-4E83-92A8-63E6C36EBA83}" destId="{FA0E31BB-A5AE-488A-83DE-2967BF8495D0}" srcOrd="1" destOrd="0" presId="urn:microsoft.com/office/officeart/2005/8/layout/list1"/>
    <dgm:cxn modelId="{8A031BDB-2047-4A86-8131-D5C54F0FEB90}" type="presParOf" srcId="{959F25E8-1E01-42A7-B9A3-C731D8629619}" destId="{1828B440-910E-4AD4-A568-BC750CE53B26}" srcOrd="0" destOrd="0" presId="urn:microsoft.com/office/officeart/2005/8/layout/list1"/>
    <dgm:cxn modelId="{A926C30B-3F5B-405F-8BC8-7BFCB021F556}" type="presParOf" srcId="{1828B440-910E-4AD4-A568-BC750CE53B26}" destId="{4BD2E73E-A292-4687-9B2F-1DC9D06D6FA3}" srcOrd="0" destOrd="0" presId="urn:microsoft.com/office/officeart/2005/8/layout/list1"/>
    <dgm:cxn modelId="{7FC8633B-DDD5-48DE-A706-54DC794609E2}" type="presParOf" srcId="{1828B440-910E-4AD4-A568-BC750CE53B26}" destId="{FA0E31BB-A5AE-488A-83DE-2967BF8495D0}" srcOrd="1" destOrd="0" presId="urn:microsoft.com/office/officeart/2005/8/layout/list1"/>
    <dgm:cxn modelId="{D8CB5DDA-0908-4912-A514-88D44D72F480}" type="presParOf" srcId="{959F25E8-1E01-42A7-B9A3-C731D8629619}" destId="{6F9AF8CB-A846-473D-A1DB-19DEAC7E2F6A}" srcOrd="1" destOrd="0" presId="urn:microsoft.com/office/officeart/2005/8/layout/list1"/>
    <dgm:cxn modelId="{A6E5C33A-24E6-4121-AA9E-3B044C032518}" type="presParOf" srcId="{959F25E8-1E01-42A7-B9A3-C731D8629619}" destId="{D5CA5FF9-1AB2-4345-9155-7185ED565F16}" srcOrd="2" destOrd="0" presId="urn:microsoft.com/office/officeart/2005/8/layout/list1"/>
    <dgm:cxn modelId="{43B09C6C-9B62-44FE-9777-110DC0FC3951}" type="presParOf" srcId="{959F25E8-1E01-42A7-B9A3-C731D8629619}" destId="{C97CEB38-697D-4D50-80AC-E7187FB9FAA1}" srcOrd="3" destOrd="0" presId="urn:microsoft.com/office/officeart/2005/8/layout/list1"/>
    <dgm:cxn modelId="{1E68A8FB-0C38-456E-9453-AF9677FF3D84}" type="presParOf" srcId="{959F25E8-1E01-42A7-B9A3-C731D8629619}" destId="{06D3F293-A12D-468C-A307-37E7B6FB0E9C}" srcOrd="4" destOrd="0" presId="urn:microsoft.com/office/officeart/2005/8/layout/list1"/>
    <dgm:cxn modelId="{E9AD7239-DA1C-4BB6-BA21-46998916A87D}" type="presParOf" srcId="{06D3F293-A12D-468C-A307-37E7B6FB0E9C}" destId="{5351E815-F287-4EEF-909F-498A3A33E974}" srcOrd="0" destOrd="0" presId="urn:microsoft.com/office/officeart/2005/8/layout/list1"/>
    <dgm:cxn modelId="{AF50EBB0-E0E0-41CE-8E37-A35B304086EF}" type="presParOf" srcId="{06D3F293-A12D-468C-A307-37E7B6FB0E9C}" destId="{43A67A3D-80AD-4E93-9D99-57983BA65E62}" srcOrd="1" destOrd="0" presId="urn:microsoft.com/office/officeart/2005/8/layout/list1"/>
    <dgm:cxn modelId="{2A0336FA-7CA1-4C54-89CC-C1BAF0285989}" type="presParOf" srcId="{959F25E8-1E01-42A7-B9A3-C731D8629619}" destId="{8A5FCFB7-AD00-44DB-9732-487912D64F63}" srcOrd="5" destOrd="0" presId="urn:microsoft.com/office/officeart/2005/8/layout/list1"/>
    <dgm:cxn modelId="{4D268E01-147B-48D5-847F-FB1ABEDAFD21}" type="presParOf" srcId="{959F25E8-1E01-42A7-B9A3-C731D8629619}" destId="{A362B60B-27D2-424A-89DD-CD79254F528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F5F2783-0207-43A3-8789-56FF9498D1E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3A8279-AE25-4E83-92A8-63E6C36EBA83}">
      <dgm:prSet/>
      <dgm:spPr/>
      <dgm:t>
        <a:bodyPr/>
        <a:lstStyle/>
        <a:p>
          <a:pPr rtl="0"/>
          <a:r>
            <a:rPr lang="ru-RU" dirty="0" smtClean="0"/>
            <a:t>Достоинства</a:t>
          </a:r>
          <a:endParaRPr lang="ru-RU" dirty="0"/>
        </a:p>
      </dgm:t>
    </dgm:pt>
    <dgm:pt modelId="{BDD7E3DC-F36A-4C50-9212-A331899C7A33}" type="parTrans" cxnId="{31BE9B5D-AD83-4A7E-8B29-B42955595634}">
      <dgm:prSet/>
      <dgm:spPr/>
      <dgm:t>
        <a:bodyPr/>
        <a:lstStyle/>
        <a:p>
          <a:endParaRPr lang="ru-RU"/>
        </a:p>
      </dgm:t>
    </dgm:pt>
    <dgm:pt modelId="{FA7C92BD-BDD6-4A7D-BAB6-7392F179A999}" type="sibTrans" cxnId="{31BE9B5D-AD83-4A7E-8B29-B42955595634}">
      <dgm:prSet/>
      <dgm:spPr/>
      <dgm:t>
        <a:bodyPr/>
        <a:lstStyle/>
        <a:p>
          <a:endParaRPr lang="ru-RU"/>
        </a:p>
      </dgm:t>
    </dgm:pt>
    <dgm:pt modelId="{FADC445A-1D77-4D8D-A836-C4941561AF66}">
      <dgm:prSet/>
      <dgm:spPr/>
      <dgm:t>
        <a:bodyPr/>
        <a:lstStyle/>
        <a:p>
          <a:pPr algn="just" rtl="0"/>
          <a:r>
            <a:rPr lang="ru-RU" dirty="0" smtClean="0"/>
            <a:t>Метод обеспечивает стимулы для максимального увеличения прибыли за счет сокращения затрат за счет устанавливаемого регулятором </a:t>
          </a:r>
          <a:r>
            <a:rPr lang="en-US" dirty="0" smtClean="0"/>
            <a:t>X</a:t>
          </a:r>
          <a:r>
            <a:rPr lang="ru-RU" dirty="0" smtClean="0"/>
            <a:t>-фактора. </a:t>
          </a:r>
          <a:endParaRPr lang="ru-RU" dirty="0"/>
        </a:p>
      </dgm:t>
    </dgm:pt>
    <dgm:pt modelId="{5927A4F5-47A3-424E-B2F8-EFE6F6C2EB7F}" type="parTrans" cxnId="{B8A78D23-74BC-48D3-B511-D6D7C43030AB}">
      <dgm:prSet/>
      <dgm:spPr/>
      <dgm:t>
        <a:bodyPr/>
        <a:lstStyle/>
        <a:p>
          <a:endParaRPr lang="ru-RU"/>
        </a:p>
      </dgm:t>
    </dgm:pt>
    <dgm:pt modelId="{55137956-324A-494F-8F09-2419371A3E3B}" type="sibTrans" cxnId="{B8A78D23-74BC-48D3-B511-D6D7C43030AB}">
      <dgm:prSet/>
      <dgm:spPr/>
      <dgm:t>
        <a:bodyPr/>
        <a:lstStyle/>
        <a:p>
          <a:endParaRPr lang="ru-RU"/>
        </a:p>
      </dgm:t>
    </dgm:pt>
    <dgm:pt modelId="{C302DE0D-9344-4EC9-8AE3-A2F9F688F0B4}">
      <dgm:prSet/>
      <dgm:spPr/>
      <dgm:t>
        <a:bodyPr/>
        <a:lstStyle/>
        <a:p>
          <a:pPr rtl="0"/>
          <a:r>
            <a:rPr lang="ru-RU" dirty="0" smtClean="0"/>
            <a:t>Недостатки</a:t>
          </a:r>
          <a:endParaRPr lang="ru-RU" dirty="0"/>
        </a:p>
      </dgm:t>
    </dgm:pt>
    <dgm:pt modelId="{A9D18AEB-9277-4DE9-A801-F1E6C7C8CC25}" type="parTrans" cxnId="{F2FE208E-92B2-449C-84B5-18505DA419F0}">
      <dgm:prSet/>
      <dgm:spPr/>
      <dgm:t>
        <a:bodyPr/>
        <a:lstStyle/>
        <a:p>
          <a:endParaRPr lang="ru-RU"/>
        </a:p>
      </dgm:t>
    </dgm:pt>
    <dgm:pt modelId="{ADAA2B13-9F45-4995-9D49-7AFF558C7FCF}" type="sibTrans" cxnId="{F2FE208E-92B2-449C-84B5-18505DA419F0}">
      <dgm:prSet/>
      <dgm:spPr/>
      <dgm:t>
        <a:bodyPr/>
        <a:lstStyle/>
        <a:p>
          <a:endParaRPr lang="ru-RU"/>
        </a:p>
      </dgm:t>
    </dgm:pt>
    <dgm:pt modelId="{170B9617-E5F0-40C0-B3C2-15FBD72E2232}">
      <dgm:prSet/>
      <dgm:spPr/>
      <dgm:t>
        <a:bodyPr/>
        <a:lstStyle/>
        <a:p>
          <a:pPr rtl="0"/>
          <a:r>
            <a:rPr lang="ru-RU" dirty="0" smtClean="0"/>
            <a:t>Так как прибыль фиксирована, уменьшаются стимулы увеличивать зону предоставления услуги.</a:t>
          </a:r>
          <a:endParaRPr lang="ru-RU" dirty="0"/>
        </a:p>
      </dgm:t>
    </dgm:pt>
    <dgm:pt modelId="{EAE7B9FD-6CA5-4B1A-B086-ECA81EDE9399}" type="parTrans" cxnId="{4CCF33CB-7C3C-4B9D-86B4-36376850FDB4}">
      <dgm:prSet/>
      <dgm:spPr/>
      <dgm:t>
        <a:bodyPr/>
        <a:lstStyle/>
        <a:p>
          <a:endParaRPr lang="ru-RU"/>
        </a:p>
      </dgm:t>
    </dgm:pt>
    <dgm:pt modelId="{F7476C0C-1C64-4E14-8258-C381CF38AC0B}" type="sibTrans" cxnId="{4CCF33CB-7C3C-4B9D-86B4-36376850FDB4}">
      <dgm:prSet/>
      <dgm:spPr/>
      <dgm:t>
        <a:bodyPr/>
        <a:lstStyle/>
        <a:p>
          <a:endParaRPr lang="ru-RU"/>
        </a:p>
      </dgm:t>
    </dgm:pt>
    <dgm:pt modelId="{6D94F913-0471-4DBC-894F-86F98FF9ADDD}">
      <dgm:prSet/>
      <dgm:spPr/>
      <dgm:t>
        <a:bodyPr/>
        <a:lstStyle/>
        <a:p>
          <a:pPr rtl="0"/>
          <a:r>
            <a:rPr lang="ru-RU" dirty="0" smtClean="0"/>
            <a:t>Определенный субъективизм в установлении Х-фактора. </a:t>
          </a:r>
          <a:endParaRPr lang="ru-RU" dirty="0"/>
        </a:p>
      </dgm:t>
    </dgm:pt>
    <dgm:pt modelId="{18F4C08B-96E3-43DC-A4EA-E5773445D28F}" type="sibTrans" cxnId="{9F2E3261-E5B2-4B5A-BDE5-EC3633BC8537}">
      <dgm:prSet/>
      <dgm:spPr/>
      <dgm:t>
        <a:bodyPr/>
        <a:lstStyle/>
        <a:p>
          <a:endParaRPr lang="ru-RU"/>
        </a:p>
      </dgm:t>
    </dgm:pt>
    <dgm:pt modelId="{8AD6AA66-BA79-4C37-89F3-15053A680E37}" type="parTrans" cxnId="{9F2E3261-E5B2-4B5A-BDE5-EC3633BC8537}">
      <dgm:prSet/>
      <dgm:spPr/>
      <dgm:t>
        <a:bodyPr/>
        <a:lstStyle/>
        <a:p>
          <a:endParaRPr lang="ru-RU"/>
        </a:p>
      </dgm:t>
    </dgm:pt>
    <dgm:pt modelId="{F08498D3-CAB9-4B74-896E-9351E9809A1C}">
      <dgm:prSet/>
      <dgm:spPr/>
      <dgm:t>
        <a:bodyPr/>
        <a:lstStyle/>
        <a:p>
          <a:pPr rtl="0"/>
          <a:r>
            <a:rPr lang="ru-RU" dirty="0" smtClean="0"/>
            <a:t>В сравнении с методов </a:t>
          </a:r>
          <a:r>
            <a:rPr lang="en-US" dirty="0" smtClean="0"/>
            <a:t>price cap</a:t>
          </a:r>
          <a:r>
            <a:rPr lang="ru-RU" dirty="0" smtClean="0"/>
            <a:t>, меньше стимулов сокращать затраты.</a:t>
          </a:r>
          <a:endParaRPr lang="ru-RU" dirty="0"/>
        </a:p>
      </dgm:t>
    </dgm:pt>
    <dgm:pt modelId="{1B48DA53-0041-494B-A60C-308737E49272}" type="parTrans" cxnId="{618AE183-FFF8-4007-9874-ECCC004C1DAA}">
      <dgm:prSet/>
      <dgm:spPr/>
      <dgm:t>
        <a:bodyPr/>
        <a:lstStyle/>
        <a:p>
          <a:endParaRPr lang="ru-RU"/>
        </a:p>
      </dgm:t>
    </dgm:pt>
    <dgm:pt modelId="{B57CC455-181C-4AAF-B8AE-015692C83683}" type="sibTrans" cxnId="{618AE183-FFF8-4007-9874-ECCC004C1DAA}">
      <dgm:prSet/>
      <dgm:spPr/>
      <dgm:t>
        <a:bodyPr/>
        <a:lstStyle/>
        <a:p>
          <a:endParaRPr lang="ru-RU"/>
        </a:p>
      </dgm:t>
    </dgm:pt>
    <dgm:pt modelId="{2C31A940-E561-475D-AE2C-41AFBFC15D79}">
      <dgm:prSet/>
      <dgm:spPr/>
      <dgm:t>
        <a:bodyPr/>
        <a:lstStyle/>
        <a:p>
          <a:pPr algn="just" rtl="0"/>
          <a:r>
            <a:rPr lang="ru-RU" dirty="0" smtClean="0"/>
            <a:t>Гарантированный доход позволяет привлечь инвестиции и снизить ставку по кредиту.</a:t>
          </a:r>
          <a:endParaRPr lang="ru-RU" dirty="0"/>
        </a:p>
      </dgm:t>
    </dgm:pt>
    <dgm:pt modelId="{2896ABB4-4083-4445-B069-01D2B2F01207}" type="parTrans" cxnId="{D7D9B2A7-FEF2-44C4-A7E0-D592DBC87341}">
      <dgm:prSet/>
      <dgm:spPr/>
      <dgm:t>
        <a:bodyPr/>
        <a:lstStyle/>
        <a:p>
          <a:endParaRPr lang="ru-RU"/>
        </a:p>
      </dgm:t>
    </dgm:pt>
    <dgm:pt modelId="{D8F31C35-E321-4148-921A-6B647801DBC9}" type="sibTrans" cxnId="{D7D9B2A7-FEF2-44C4-A7E0-D592DBC87341}">
      <dgm:prSet/>
      <dgm:spPr/>
      <dgm:t>
        <a:bodyPr/>
        <a:lstStyle/>
        <a:p>
          <a:endParaRPr lang="ru-RU"/>
        </a:p>
      </dgm:t>
    </dgm:pt>
    <dgm:pt modelId="{959F25E8-1E01-42A7-B9A3-C731D8629619}" type="pres">
      <dgm:prSet presAssocID="{8F5F2783-0207-43A3-8789-56FF9498D1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28B440-910E-4AD4-A568-BC750CE53B26}" type="pres">
      <dgm:prSet presAssocID="{FC3A8279-AE25-4E83-92A8-63E6C36EBA83}" presName="parentLin" presStyleCnt="0"/>
      <dgm:spPr/>
    </dgm:pt>
    <dgm:pt modelId="{4BD2E73E-A292-4687-9B2F-1DC9D06D6FA3}" type="pres">
      <dgm:prSet presAssocID="{FC3A8279-AE25-4E83-92A8-63E6C36EBA8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A0E31BB-A5AE-488A-83DE-2967BF8495D0}" type="pres">
      <dgm:prSet presAssocID="{FC3A8279-AE25-4E83-92A8-63E6C36EBA8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AF8CB-A846-473D-A1DB-19DEAC7E2F6A}" type="pres">
      <dgm:prSet presAssocID="{FC3A8279-AE25-4E83-92A8-63E6C36EBA83}" presName="negativeSpace" presStyleCnt="0"/>
      <dgm:spPr/>
    </dgm:pt>
    <dgm:pt modelId="{D5CA5FF9-1AB2-4345-9155-7185ED565F16}" type="pres">
      <dgm:prSet presAssocID="{FC3A8279-AE25-4E83-92A8-63E6C36EBA83}" presName="childText" presStyleLbl="conFgAcc1" presStyleIdx="0" presStyleCnt="2" custLinFactNeighborY="7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CEB38-697D-4D50-80AC-E7187FB9FAA1}" type="pres">
      <dgm:prSet presAssocID="{FA7C92BD-BDD6-4A7D-BAB6-7392F179A999}" presName="spaceBetweenRectangles" presStyleCnt="0"/>
      <dgm:spPr/>
    </dgm:pt>
    <dgm:pt modelId="{06D3F293-A12D-468C-A307-37E7B6FB0E9C}" type="pres">
      <dgm:prSet presAssocID="{C302DE0D-9344-4EC9-8AE3-A2F9F688F0B4}" presName="parentLin" presStyleCnt="0"/>
      <dgm:spPr/>
    </dgm:pt>
    <dgm:pt modelId="{5351E815-F287-4EEF-909F-498A3A33E974}" type="pres">
      <dgm:prSet presAssocID="{C302DE0D-9344-4EC9-8AE3-A2F9F688F0B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3A67A3D-80AD-4E93-9D99-57983BA65E62}" type="pres">
      <dgm:prSet presAssocID="{C302DE0D-9344-4EC9-8AE3-A2F9F688F0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FCFB7-AD00-44DB-9732-487912D64F63}" type="pres">
      <dgm:prSet presAssocID="{C302DE0D-9344-4EC9-8AE3-A2F9F688F0B4}" presName="negativeSpace" presStyleCnt="0"/>
      <dgm:spPr/>
    </dgm:pt>
    <dgm:pt modelId="{A362B60B-27D2-424A-89DD-CD79254F528C}" type="pres">
      <dgm:prSet presAssocID="{C302DE0D-9344-4EC9-8AE3-A2F9F688F0B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AC7550-2B7E-4353-A2F0-EB82E482D5C0}" type="presOf" srcId="{F08498D3-CAB9-4B74-896E-9351E9809A1C}" destId="{A362B60B-27D2-424A-89DD-CD79254F528C}" srcOrd="0" destOrd="2" presId="urn:microsoft.com/office/officeart/2005/8/layout/list1"/>
    <dgm:cxn modelId="{49D1C2B7-C9F8-4221-A654-DE2AB1BD3E8F}" type="presOf" srcId="{FC3A8279-AE25-4E83-92A8-63E6C36EBA83}" destId="{FA0E31BB-A5AE-488A-83DE-2967BF8495D0}" srcOrd="1" destOrd="0" presId="urn:microsoft.com/office/officeart/2005/8/layout/list1"/>
    <dgm:cxn modelId="{31DC19D6-4855-4DDE-87F0-29ABE6A69A3B}" type="presOf" srcId="{6D94F913-0471-4DBC-894F-86F98FF9ADDD}" destId="{A362B60B-27D2-424A-89DD-CD79254F528C}" srcOrd="0" destOrd="1" presId="urn:microsoft.com/office/officeart/2005/8/layout/list1"/>
    <dgm:cxn modelId="{70877A87-BD51-495F-98B3-02468D62061F}" type="presOf" srcId="{C302DE0D-9344-4EC9-8AE3-A2F9F688F0B4}" destId="{5351E815-F287-4EEF-909F-498A3A33E974}" srcOrd="0" destOrd="0" presId="urn:microsoft.com/office/officeart/2005/8/layout/list1"/>
    <dgm:cxn modelId="{2A25E433-D010-4CB4-972A-C948D0EA4D32}" type="presOf" srcId="{FC3A8279-AE25-4E83-92A8-63E6C36EBA83}" destId="{4BD2E73E-A292-4687-9B2F-1DC9D06D6FA3}" srcOrd="0" destOrd="0" presId="urn:microsoft.com/office/officeart/2005/8/layout/list1"/>
    <dgm:cxn modelId="{4CC6D5D3-9072-455F-A73F-441210230509}" type="presOf" srcId="{170B9617-E5F0-40C0-B3C2-15FBD72E2232}" destId="{A362B60B-27D2-424A-89DD-CD79254F528C}" srcOrd="0" destOrd="0" presId="urn:microsoft.com/office/officeart/2005/8/layout/list1"/>
    <dgm:cxn modelId="{0D36DDAD-9F17-43FB-8B4F-33201578BDD2}" type="presOf" srcId="{C302DE0D-9344-4EC9-8AE3-A2F9F688F0B4}" destId="{43A67A3D-80AD-4E93-9D99-57983BA65E62}" srcOrd="1" destOrd="0" presId="urn:microsoft.com/office/officeart/2005/8/layout/list1"/>
    <dgm:cxn modelId="{618AE183-FFF8-4007-9874-ECCC004C1DAA}" srcId="{C302DE0D-9344-4EC9-8AE3-A2F9F688F0B4}" destId="{F08498D3-CAB9-4B74-896E-9351E9809A1C}" srcOrd="2" destOrd="0" parTransId="{1B48DA53-0041-494B-A60C-308737E49272}" sibTransId="{B57CC455-181C-4AAF-B8AE-015692C83683}"/>
    <dgm:cxn modelId="{F2FE208E-92B2-449C-84B5-18505DA419F0}" srcId="{8F5F2783-0207-43A3-8789-56FF9498D1EC}" destId="{C302DE0D-9344-4EC9-8AE3-A2F9F688F0B4}" srcOrd="1" destOrd="0" parTransId="{A9D18AEB-9277-4DE9-A801-F1E6C7C8CC25}" sibTransId="{ADAA2B13-9F45-4995-9D49-7AFF558C7FCF}"/>
    <dgm:cxn modelId="{9CF6C8A6-9BCD-432A-95C4-013ADAA33C6C}" type="presOf" srcId="{2C31A940-E561-475D-AE2C-41AFBFC15D79}" destId="{D5CA5FF9-1AB2-4345-9155-7185ED565F16}" srcOrd="0" destOrd="1" presId="urn:microsoft.com/office/officeart/2005/8/layout/list1"/>
    <dgm:cxn modelId="{4CCF33CB-7C3C-4B9D-86B4-36376850FDB4}" srcId="{C302DE0D-9344-4EC9-8AE3-A2F9F688F0B4}" destId="{170B9617-E5F0-40C0-B3C2-15FBD72E2232}" srcOrd="0" destOrd="0" parTransId="{EAE7B9FD-6CA5-4B1A-B086-ECA81EDE9399}" sibTransId="{F7476C0C-1C64-4E14-8258-C381CF38AC0B}"/>
    <dgm:cxn modelId="{31BE9B5D-AD83-4A7E-8B29-B42955595634}" srcId="{8F5F2783-0207-43A3-8789-56FF9498D1EC}" destId="{FC3A8279-AE25-4E83-92A8-63E6C36EBA83}" srcOrd="0" destOrd="0" parTransId="{BDD7E3DC-F36A-4C50-9212-A331899C7A33}" sibTransId="{FA7C92BD-BDD6-4A7D-BAB6-7392F179A999}"/>
    <dgm:cxn modelId="{B8A78D23-74BC-48D3-B511-D6D7C43030AB}" srcId="{FC3A8279-AE25-4E83-92A8-63E6C36EBA83}" destId="{FADC445A-1D77-4D8D-A836-C4941561AF66}" srcOrd="0" destOrd="0" parTransId="{5927A4F5-47A3-424E-B2F8-EFE6F6C2EB7F}" sibTransId="{55137956-324A-494F-8F09-2419371A3E3B}"/>
    <dgm:cxn modelId="{9F2E3261-E5B2-4B5A-BDE5-EC3633BC8537}" srcId="{C302DE0D-9344-4EC9-8AE3-A2F9F688F0B4}" destId="{6D94F913-0471-4DBC-894F-86F98FF9ADDD}" srcOrd="1" destOrd="0" parTransId="{8AD6AA66-BA79-4C37-89F3-15053A680E37}" sibTransId="{18F4C08B-96E3-43DC-A4EA-E5773445D28F}"/>
    <dgm:cxn modelId="{980487D4-F547-4CE4-A6BE-C2B8768F5FFD}" type="presOf" srcId="{FADC445A-1D77-4D8D-A836-C4941561AF66}" destId="{D5CA5FF9-1AB2-4345-9155-7185ED565F16}" srcOrd="0" destOrd="0" presId="urn:microsoft.com/office/officeart/2005/8/layout/list1"/>
    <dgm:cxn modelId="{D7D9B2A7-FEF2-44C4-A7E0-D592DBC87341}" srcId="{FC3A8279-AE25-4E83-92A8-63E6C36EBA83}" destId="{2C31A940-E561-475D-AE2C-41AFBFC15D79}" srcOrd="1" destOrd="0" parTransId="{2896ABB4-4083-4445-B069-01D2B2F01207}" sibTransId="{D8F31C35-E321-4148-921A-6B647801DBC9}"/>
    <dgm:cxn modelId="{4F5EE3B9-236E-4640-9507-A44D818F6D43}" type="presOf" srcId="{8F5F2783-0207-43A3-8789-56FF9498D1EC}" destId="{959F25E8-1E01-42A7-B9A3-C731D8629619}" srcOrd="0" destOrd="0" presId="urn:microsoft.com/office/officeart/2005/8/layout/list1"/>
    <dgm:cxn modelId="{D1EB5AD1-925C-4A2A-8BD5-FDB0FCAD905C}" type="presParOf" srcId="{959F25E8-1E01-42A7-B9A3-C731D8629619}" destId="{1828B440-910E-4AD4-A568-BC750CE53B26}" srcOrd="0" destOrd="0" presId="urn:microsoft.com/office/officeart/2005/8/layout/list1"/>
    <dgm:cxn modelId="{F7C1289E-1C4E-43AD-80F4-F9B244511B6D}" type="presParOf" srcId="{1828B440-910E-4AD4-A568-BC750CE53B26}" destId="{4BD2E73E-A292-4687-9B2F-1DC9D06D6FA3}" srcOrd="0" destOrd="0" presId="urn:microsoft.com/office/officeart/2005/8/layout/list1"/>
    <dgm:cxn modelId="{E0F73B8D-11EB-49F0-AC99-DFD21E9B6FB3}" type="presParOf" srcId="{1828B440-910E-4AD4-A568-BC750CE53B26}" destId="{FA0E31BB-A5AE-488A-83DE-2967BF8495D0}" srcOrd="1" destOrd="0" presId="urn:microsoft.com/office/officeart/2005/8/layout/list1"/>
    <dgm:cxn modelId="{5989A4F9-8668-4129-9F13-F1E70FDA2CA4}" type="presParOf" srcId="{959F25E8-1E01-42A7-B9A3-C731D8629619}" destId="{6F9AF8CB-A846-473D-A1DB-19DEAC7E2F6A}" srcOrd="1" destOrd="0" presId="urn:microsoft.com/office/officeart/2005/8/layout/list1"/>
    <dgm:cxn modelId="{BB942E4F-B1D9-444D-AC62-51AF1808218A}" type="presParOf" srcId="{959F25E8-1E01-42A7-B9A3-C731D8629619}" destId="{D5CA5FF9-1AB2-4345-9155-7185ED565F16}" srcOrd="2" destOrd="0" presId="urn:microsoft.com/office/officeart/2005/8/layout/list1"/>
    <dgm:cxn modelId="{9B564F47-C981-424D-867E-529BCE959E82}" type="presParOf" srcId="{959F25E8-1E01-42A7-B9A3-C731D8629619}" destId="{C97CEB38-697D-4D50-80AC-E7187FB9FAA1}" srcOrd="3" destOrd="0" presId="urn:microsoft.com/office/officeart/2005/8/layout/list1"/>
    <dgm:cxn modelId="{563B110F-7106-4A1B-A60E-1A9A2ADE9697}" type="presParOf" srcId="{959F25E8-1E01-42A7-B9A3-C731D8629619}" destId="{06D3F293-A12D-468C-A307-37E7B6FB0E9C}" srcOrd="4" destOrd="0" presId="urn:microsoft.com/office/officeart/2005/8/layout/list1"/>
    <dgm:cxn modelId="{C82DC8C8-ED11-448B-8AB8-D3962A75970B}" type="presParOf" srcId="{06D3F293-A12D-468C-A307-37E7B6FB0E9C}" destId="{5351E815-F287-4EEF-909F-498A3A33E974}" srcOrd="0" destOrd="0" presId="urn:microsoft.com/office/officeart/2005/8/layout/list1"/>
    <dgm:cxn modelId="{AA6A91EA-9645-46E8-A0E0-0D561A32ACE1}" type="presParOf" srcId="{06D3F293-A12D-468C-A307-37E7B6FB0E9C}" destId="{43A67A3D-80AD-4E93-9D99-57983BA65E62}" srcOrd="1" destOrd="0" presId="urn:microsoft.com/office/officeart/2005/8/layout/list1"/>
    <dgm:cxn modelId="{42BEF235-7EBF-49CF-B7DF-A8823BD20346}" type="presParOf" srcId="{959F25E8-1E01-42A7-B9A3-C731D8629619}" destId="{8A5FCFB7-AD00-44DB-9732-487912D64F63}" srcOrd="5" destOrd="0" presId="urn:microsoft.com/office/officeart/2005/8/layout/list1"/>
    <dgm:cxn modelId="{34B15A24-38B7-48BA-9A74-00458EA22D61}" type="presParOf" srcId="{959F25E8-1E01-42A7-B9A3-C731D8629619}" destId="{A362B60B-27D2-424A-89DD-CD79254F528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6A0C8A9-E04E-47CB-A0C6-7220766387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24564B5-1163-4F8A-B66E-AEF4ED2174ED}">
      <dgm:prSet/>
      <dgm:spPr/>
      <dgm:t>
        <a:bodyPr/>
        <a:lstStyle/>
        <a:p>
          <a:pPr rtl="0"/>
          <a:r>
            <a:rPr lang="ru-RU" dirty="0" smtClean="0"/>
            <a:t>В основе методики </a:t>
          </a:r>
          <a:r>
            <a:rPr lang="en-US" dirty="0" smtClean="0"/>
            <a:t>RAB</a:t>
          </a:r>
          <a:r>
            <a:rPr lang="ru-RU" dirty="0" smtClean="0"/>
            <a:t> лежит система расчета НВВ, которая позволяет постепенно возвращать инвестированные средства, включая проценты на привлеченный капитал. </a:t>
          </a:r>
          <a:endParaRPr lang="ru-RU" dirty="0"/>
        </a:p>
      </dgm:t>
    </dgm:pt>
    <dgm:pt modelId="{1B01E998-1FBB-4384-8CB8-152192459CC9}" type="parTrans" cxnId="{104F937B-9AD4-49FF-84BA-F08AB78E56BD}">
      <dgm:prSet/>
      <dgm:spPr/>
      <dgm:t>
        <a:bodyPr/>
        <a:lstStyle/>
        <a:p>
          <a:endParaRPr lang="ru-RU"/>
        </a:p>
      </dgm:t>
    </dgm:pt>
    <dgm:pt modelId="{B3515007-9DE2-48BE-ADD6-9CDB173B0D19}" type="sibTrans" cxnId="{104F937B-9AD4-49FF-84BA-F08AB78E56BD}">
      <dgm:prSet/>
      <dgm:spPr/>
      <dgm:t>
        <a:bodyPr/>
        <a:lstStyle/>
        <a:p>
          <a:endParaRPr lang="ru-RU"/>
        </a:p>
      </dgm:t>
    </dgm:pt>
    <dgm:pt modelId="{15D58D0D-43A4-4386-B971-A3276CBFEF0D}" type="pres">
      <dgm:prSet presAssocID="{86A0C8A9-E04E-47CB-A0C6-7220766387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0FF745-3387-4F71-BEE7-5596FAE2BBD4}" type="pres">
      <dgm:prSet presAssocID="{A24564B5-1163-4F8A-B66E-AEF4ED2174ED}" presName="parentText" presStyleLbl="node1" presStyleIdx="0" presStyleCnt="1" custLinFactNeighborX="-480" custLinFactNeighborY="-239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1DEE76-A697-4298-8E9D-645D37B7231E}" type="presOf" srcId="{86A0C8A9-E04E-47CB-A0C6-72207663871B}" destId="{15D58D0D-43A4-4386-B971-A3276CBFEF0D}" srcOrd="0" destOrd="0" presId="urn:microsoft.com/office/officeart/2005/8/layout/vList2"/>
    <dgm:cxn modelId="{104F937B-9AD4-49FF-84BA-F08AB78E56BD}" srcId="{86A0C8A9-E04E-47CB-A0C6-72207663871B}" destId="{A24564B5-1163-4F8A-B66E-AEF4ED2174ED}" srcOrd="0" destOrd="0" parTransId="{1B01E998-1FBB-4384-8CB8-152192459CC9}" sibTransId="{B3515007-9DE2-48BE-ADD6-9CDB173B0D19}"/>
    <dgm:cxn modelId="{66A03529-36F9-46DA-876F-263125ED47C2}" type="presOf" srcId="{A24564B5-1163-4F8A-B66E-AEF4ED2174ED}" destId="{390FF745-3387-4F71-BEE7-5596FAE2BBD4}" srcOrd="0" destOrd="0" presId="urn:microsoft.com/office/officeart/2005/8/layout/vList2"/>
    <dgm:cxn modelId="{C52DD16B-EFB1-40CE-9056-852F6BEBCEFF}" type="presParOf" srcId="{15D58D0D-43A4-4386-B971-A3276CBFEF0D}" destId="{390FF745-3387-4F71-BEE7-5596FAE2BB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FA20C2C-00CC-4994-8572-39BEA6093AF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3B580A-08A8-4091-B5B5-C6EAFD407249}">
      <dgm:prSet/>
      <dgm:spPr/>
      <dgm:t>
        <a:bodyPr/>
        <a:lstStyle/>
        <a:p>
          <a:pPr rtl="0"/>
          <a:r>
            <a:rPr lang="ru-RU" dirty="0" smtClean="0"/>
            <a:t>Долгосрочные параметры, неизменные в течение всего периода регулирования</a:t>
          </a:r>
          <a:endParaRPr lang="ru-RU" dirty="0"/>
        </a:p>
      </dgm:t>
    </dgm:pt>
    <dgm:pt modelId="{D14052DF-B34B-474E-9ACA-CC4E89A28B35}" type="parTrans" cxnId="{C8D57F94-B329-49A1-BEF9-FD4559835EAE}">
      <dgm:prSet/>
      <dgm:spPr/>
      <dgm:t>
        <a:bodyPr/>
        <a:lstStyle/>
        <a:p>
          <a:endParaRPr lang="ru-RU"/>
        </a:p>
      </dgm:t>
    </dgm:pt>
    <dgm:pt modelId="{79683EF9-4F49-4C01-8EC4-F3810389E88F}" type="sibTrans" cxnId="{C8D57F94-B329-49A1-BEF9-FD4559835EAE}">
      <dgm:prSet/>
      <dgm:spPr/>
      <dgm:t>
        <a:bodyPr/>
        <a:lstStyle/>
        <a:p>
          <a:endParaRPr lang="ru-RU"/>
        </a:p>
      </dgm:t>
    </dgm:pt>
    <dgm:pt modelId="{BFD3F1CA-1C38-4D01-9C30-E97690B57D13}">
      <dgm:prSet/>
      <dgm:spPr/>
      <dgm:t>
        <a:bodyPr/>
        <a:lstStyle/>
        <a:p>
          <a:pPr rtl="0"/>
          <a:r>
            <a:rPr lang="ru-RU" dirty="0" smtClean="0"/>
            <a:t>Базовый уровень операционных расходов (расходы по производству коммунального ресурса)</a:t>
          </a:r>
          <a:endParaRPr lang="ru-RU" dirty="0"/>
        </a:p>
      </dgm:t>
    </dgm:pt>
    <dgm:pt modelId="{28B86412-19F8-479C-B89A-0FA96FDB0B39}" type="parTrans" cxnId="{4CB9FCE3-56E8-407D-8BF0-C16BD33E97BE}">
      <dgm:prSet/>
      <dgm:spPr/>
      <dgm:t>
        <a:bodyPr/>
        <a:lstStyle/>
        <a:p>
          <a:endParaRPr lang="ru-RU"/>
        </a:p>
      </dgm:t>
    </dgm:pt>
    <dgm:pt modelId="{5288D357-7014-4E68-9297-E1E64BD27604}" type="sibTrans" cxnId="{4CB9FCE3-56E8-407D-8BF0-C16BD33E97BE}">
      <dgm:prSet/>
      <dgm:spPr/>
      <dgm:t>
        <a:bodyPr/>
        <a:lstStyle/>
        <a:p>
          <a:endParaRPr lang="ru-RU"/>
        </a:p>
      </dgm:t>
    </dgm:pt>
    <dgm:pt modelId="{EDBD197C-6D35-4405-806C-0BE212403137}">
      <dgm:prSet/>
      <dgm:spPr/>
      <dgm:t>
        <a:bodyPr/>
        <a:lstStyle/>
        <a:p>
          <a:pPr rtl="0"/>
          <a:r>
            <a:rPr lang="ru-RU" dirty="0" smtClean="0"/>
            <a:t>Индекс эффективности операционных расходов (величина ежегодного сокращения расходов, стимулирующая компанию повышать эффективность своей деятельности) </a:t>
          </a:r>
          <a:endParaRPr lang="ru-RU" dirty="0"/>
        </a:p>
      </dgm:t>
    </dgm:pt>
    <dgm:pt modelId="{AC1BAFCF-C862-4475-B276-E3F5E9558E8D}" type="parTrans" cxnId="{3DC8D3F5-9D50-4CC4-BE87-467163A3ECC6}">
      <dgm:prSet/>
      <dgm:spPr/>
      <dgm:t>
        <a:bodyPr/>
        <a:lstStyle/>
        <a:p>
          <a:endParaRPr lang="ru-RU"/>
        </a:p>
      </dgm:t>
    </dgm:pt>
    <dgm:pt modelId="{C0C2403D-F95E-409A-BCDB-BECEF1706C0B}" type="sibTrans" cxnId="{3DC8D3F5-9D50-4CC4-BE87-467163A3ECC6}">
      <dgm:prSet/>
      <dgm:spPr/>
      <dgm:t>
        <a:bodyPr/>
        <a:lstStyle/>
        <a:p>
          <a:endParaRPr lang="ru-RU"/>
        </a:p>
      </dgm:t>
    </dgm:pt>
    <dgm:pt modelId="{DA4C2F8D-75B0-49B3-87D5-6B2D45E27D94}">
      <dgm:prSet/>
      <dgm:spPr/>
      <dgm:t>
        <a:bodyPr/>
        <a:lstStyle/>
        <a:p>
          <a:pPr rtl="0"/>
          <a:r>
            <a:rPr lang="ru-RU" dirty="0" smtClean="0"/>
            <a:t>Размер инвестированного капитала, установленный при переходе к этому методу регулирования (первоначальная база капитала)</a:t>
          </a:r>
          <a:endParaRPr lang="ru-RU" dirty="0"/>
        </a:p>
      </dgm:t>
    </dgm:pt>
    <dgm:pt modelId="{6874CF62-14D8-4292-8470-479F08946308}" type="parTrans" cxnId="{7F154294-33F8-45BC-BA32-603B9A35503A}">
      <dgm:prSet/>
      <dgm:spPr/>
      <dgm:t>
        <a:bodyPr/>
        <a:lstStyle/>
        <a:p>
          <a:endParaRPr lang="ru-RU"/>
        </a:p>
      </dgm:t>
    </dgm:pt>
    <dgm:pt modelId="{65C359B0-8CC8-4936-A728-6571AB1C9E31}" type="sibTrans" cxnId="{7F154294-33F8-45BC-BA32-603B9A35503A}">
      <dgm:prSet/>
      <dgm:spPr/>
      <dgm:t>
        <a:bodyPr/>
        <a:lstStyle/>
        <a:p>
          <a:endParaRPr lang="ru-RU"/>
        </a:p>
      </dgm:t>
    </dgm:pt>
    <dgm:pt modelId="{EC6D6470-E6F1-4451-BDBD-8F82093D4A5D}">
      <dgm:prSet/>
      <dgm:spPr/>
      <dgm:t>
        <a:bodyPr/>
        <a:lstStyle/>
        <a:p>
          <a:pPr rtl="0"/>
          <a:r>
            <a:rPr lang="ru-RU" dirty="0" smtClean="0"/>
            <a:t>Чистый оборотный капитал (обеспечение возможности кредитования кассовых разрывов)</a:t>
          </a:r>
          <a:endParaRPr lang="ru-RU" dirty="0"/>
        </a:p>
      </dgm:t>
    </dgm:pt>
    <dgm:pt modelId="{C99327A8-0AE9-4BFE-9F26-CF1DA40E9D26}" type="parTrans" cxnId="{F6253F25-9BBA-4A75-9AAF-6E88E7CE1BDF}">
      <dgm:prSet/>
      <dgm:spPr/>
      <dgm:t>
        <a:bodyPr/>
        <a:lstStyle/>
        <a:p>
          <a:endParaRPr lang="ru-RU"/>
        </a:p>
      </dgm:t>
    </dgm:pt>
    <dgm:pt modelId="{F6219BDE-A493-4569-B69F-88473C53D991}" type="sibTrans" cxnId="{F6253F25-9BBA-4A75-9AAF-6E88E7CE1BDF}">
      <dgm:prSet/>
      <dgm:spPr/>
      <dgm:t>
        <a:bodyPr/>
        <a:lstStyle/>
        <a:p>
          <a:endParaRPr lang="ru-RU"/>
        </a:p>
      </dgm:t>
    </dgm:pt>
    <dgm:pt modelId="{440C1A35-0D8E-4F49-AFF3-70D7C5A06B80}">
      <dgm:prSet/>
      <dgm:spPr/>
      <dgm:t>
        <a:bodyPr/>
        <a:lstStyle/>
        <a:p>
          <a:pPr rtl="0"/>
          <a:r>
            <a:rPr lang="ru-RU" dirty="0" smtClean="0"/>
            <a:t>Норма доходности инвестированного капитала</a:t>
          </a:r>
          <a:endParaRPr lang="ru-RU" dirty="0"/>
        </a:p>
      </dgm:t>
    </dgm:pt>
    <dgm:pt modelId="{186F34B4-8269-4C05-A821-198D67692B5E}" type="parTrans" cxnId="{F54B4364-707D-4F0D-B6DD-C1DA8A9B734F}">
      <dgm:prSet/>
      <dgm:spPr/>
      <dgm:t>
        <a:bodyPr/>
        <a:lstStyle/>
        <a:p>
          <a:endParaRPr lang="ru-RU"/>
        </a:p>
      </dgm:t>
    </dgm:pt>
    <dgm:pt modelId="{59F68CB1-12CA-4E0E-9F96-1C63CE83526E}" type="sibTrans" cxnId="{F54B4364-707D-4F0D-B6DD-C1DA8A9B734F}">
      <dgm:prSet/>
      <dgm:spPr/>
      <dgm:t>
        <a:bodyPr/>
        <a:lstStyle/>
        <a:p>
          <a:endParaRPr lang="ru-RU"/>
        </a:p>
      </dgm:t>
    </dgm:pt>
    <dgm:pt modelId="{35D74DF2-AC08-429E-95D4-41279C881FF9}">
      <dgm:prSet/>
      <dgm:spPr/>
      <dgm:t>
        <a:bodyPr/>
        <a:lstStyle/>
        <a:p>
          <a:pPr rtl="0"/>
          <a:r>
            <a:rPr lang="ru-RU" dirty="0" smtClean="0"/>
            <a:t>Срок возврата инвестированного капитала</a:t>
          </a:r>
          <a:endParaRPr lang="ru-RU" dirty="0"/>
        </a:p>
      </dgm:t>
    </dgm:pt>
    <dgm:pt modelId="{436E32E8-AFC8-4100-B0D6-06651A9BAD8B}" type="parTrans" cxnId="{F30D7B7A-D1AA-48D1-ACD0-5312E43CDE77}">
      <dgm:prSet/>
      <dgm:spPr/>
      <dgm:t>
        <a:bodyPr/>
        <a:lstStyle/>
        <a:p>
          <a:endParaRPr lang="ru-RU"/>
        </a:p>
      </dgm:t>
    </dgm:pt>
    <dgm:pt modelId="{B64FBC32-886C-4C46-9DBA-CEE729A3A179}" type="sibTrans" cxnId="{F30D7B7A-D1AA-48D1-ACD0-5312E43CDE77}">
      <dgm:prSet/>
      <dgm:spPr/>
      <dgm:t>
        <a:bodyPr/>
        <a:lstStyle/>
        <a:p>
          <a:endParaRPr lang="ru-RU"/>
        </a:p>
      </dgm:t>
    </dgm:pt>
    <dgm:pt modelId="{321F087B-6DBC-4D5A-96D8-ECD75140AF97}">
      <dgm:prSet/>
      <dgm:spPr/>
      <dgm:t>
        <a:bodyPr/>
        <a:lstStyle/>
        <a:p>
          <a:pPr rtl="0"/>
          <a:r>
            <a:rPr lang="ru-RU" dirty="0" smtClean="0"/>
            <a:t>Целевые значения надежности и качества реализуемых услуг</a:t>
          </a:r>
          <a:endParaRPr lang="ru-RU" dirty="0"/>
        </a:p>
      </dgm:t>
    </dgm:pt>
    <dgm:pt modelId="{BCA3DFE3-B1C0-49EF-9EE7-76D724C0F009}" type="parTrans" cxnId="{3F6693DF-2FC8-4E4C-BBB4-40D12DEBD8CB}">
      <dgm:prSet/>
      <dgm:spPr/>
      <dgm:t>
        <a:bodyPr/>
        <a:lstStyle/>
        <a:p>
          <a:endParaRPr lang="ru-RU"/>
        </a:p>
      </dgm:t>
    </dgm:pt>
    <dgm:pt modelId="{89878193-FCCE-4C3F-A338-EF5EEB334B72}" type="sibTrans" cxnId="{3F6693DF-2FC8-4E4C-BBB4-40D12DEBD8CB}">
      <dgm:prSet/>
      <dgm:spPr/>
      <dgm:t>
        <a:bodyPr/>
        <a:lstStyle/>
        <a:p>
          <a:endParaRPr lang="ru-RU"/>
        </a:p>
      </dgm:t>
    </dgm:pt>
    <dgm:pt modelId="{ED8B4F7F-ABDC-4046-99F9-3F8A2FDFD00E}">
      <dgm:prSet/>
      <dgm:spPr/>
      <dgm:t>
        <a:bodyPr/>
        <a:lstStyle/>
        <a:p>
          <a:pPr rtl="0"/>
          <a:r>
            <a:rPr lang="ru-RU" dirty="0" smtClean="0"/>
            <a:t>Параметры, определяемые перед началом долгосрочного периода регулирования (могут корректироваться по фактическим результатам)</a:t>
          </a:r>
          <a:endParaRPr lang="ru-RU" dirty="0"/>
        </a:p>
      </dgm:t>
    </dgm:pt>
    <dgm:pt modelId="{2A3BA2D5-90D5-4466-9A7B-CA82387E6480}" type="parTrans" cxnId="{C9B06DE1-3A5A-4DC6-BAC6-9F2ACDA74976}">
      <dgm:prSet/>
      <dgm:spPr/>
      <dgm:t>
        <a:bodyPr/>
        <a:lstStyle/>
        <a:p>
          <a:endParaRPr lang="ru-RU"/>
        </a:p>
      </dgm:t>
    </dgm:pt>
    <dgm:pt modelId="{310BDF24-7B44-475A-82E3-959CF761EF52}" type="sibTrans" cxnId="{C9B06DE1-3A5A-4DC6-BAC6-9F2ACDA74976}">
      <dgm:prSet/>
      <dgm:spPr/>
      <dgm:t>
        <a:bodyPr/>
        <a:lstStyle/>
        <a:p>
          <a:endParaRPr lang="ru-RU"/>
        </a:p>
      </dgm:t>
    </dgm:pt>
    <dgm:pt modelId="{FEB38B28-EF09-4A75-83F0-7BB23C38F855}">
      <dgm:prSet/>
      <dgm:spPr/>
      <dgm:t>
        <a:bodyPr/>
        <a:lstStyle/>
        <a:p>
          <a:pPr rtl="0"/>
          <a:r>
            <a:rPr lang="ru-RU" dirty="0" smtClean="0"/>
            <a:t>Индекс потребительских цен, индекс роста цен на электроэнергию</a:t>
          </a:r>
          <a:endParaRPr lang="ru-RU" dirty="0"/>
        </a:p>
      </dgm:t>
    </dgm:pt>
    <dgm:pt modelId="{728B9503-B9EF-4D75-B6EC-DAFBCA4BA3EA}" type="parTrans" cxnId="{0FFA659E-4209-4E09-8435-58E9062044C5}">
      <dgm:prSet/>
      <dgm:spPr/>
      <dgm:t>
        <a:bodyPr/>
        <a:lstStyle/>
        <a:p>
          <a:endParaRPr lang="ru-RU"/>
        </a:p>
      </dgm:t>
    </dgm:pt>
    <dgm:pt modelId="{75496317-91AA-4471-95E0-7A61D72135BF}" type="sibTrans" cxnId="{0FFA659E-4209-4E09-8435-58E9062044C5}">
      <dgm:prSet/>
      <dgm:spPr/>
      <dgm:t>
        <a:bodyPr/>
        <a:lstStyle/>
        <a:p>
          <a:endParaRPr lang="ru-RU"/>
        </a:p>
      </dgm:t>
    </dgm:pt>
    <dgm:pt modelId="{650265E6-6DE9-4E25-82BD-9F69ACB368A0}">
      <dgm:prSet/>
      <dgm:spPr/>
      <dgm:t>
        <a:bodyPr/>
        <a:lstStyle/>
        <a:p>
          <a:pPr rtl="0"/>
          <a:r>
            <a:rPr lang="ru-RU" dirty="0" smtClean="0"/>
            <a:t>Расходы, включаемые в НВВ в фактическом объеме (неподконтрольные компании расходы)</a:t>
          </a:r>
          <a:endParaRPr lang="ru-RU" dirty="0"/>
        </a:p>
      </dgm:t>
    </dgm:pt>
    <dgm:pt modelId="{18E84343-60D4-4588-B7C8-9F3EC31FF9E7}" type="parTrans" cxnId="{535D3327-1807-444B-A0F0-B98DE3459DDF}">
      <dgm:prSet/>
      <dgm:spPr/>
      <dgm:t>
        <a:bodyPr/>
        <a:lstStyle/>
        <a:p>
          <a:endParaRPr lang="ru-RU"/>
        </a:p>
      </dgm:t>
    </dgm:pt>
    <dgm:pt modelId="{282D4398-CA7D-4048-A68E-8BD78B6F56BB}" type="sibTrans" cxnId="{535D3327-1807-444B-A0F0-B98DE3459DDF}">
      <dgm:prSet/>
      <dgm:spPr/>
      <dgm:t>
        <a:bodyPr/>
        <a:lstStyle/>
        <a:p>
          <a:endParaRPr lang="ru-RU"/>
        </a:p>
      </dgm:t>
    </dgm:pt>
    <dgm:pt modelId="{04C2ED2F-1F3F-4D48-BCD5-5A8C064F61A6}">
      <dgm:prSet/>
      <dgm:spPr/>
      <dgm:t>
        <a:bodyPr/>
        <a:lstStyle/>
        <a:p>
          <a:pPr rtl="0"/>
          <a:r>
            <a:rPr lang="ru-RU" dirty="0" smtClean="0"/>
            <a:t>Стоимость и сроки начала строительства и ввода в эксплуатацию объектов по инвестиционной программе</a:t>
          </a:r>
          <a:endParaRPr lang="ru-RU" dirty="0"/>
        </a:p>
      </dgm:t>
    </dgm:pt>
    <dgm:pt modelId="{2FBE0DA7-D922-4DD4-977C-F15C68225DF3}" type="parTrans" cxnId="{46AB189D-8A36-4157-8B1A-B6D1F1D132F1}">
      <dgm:prSet/>
      <dgm:spPr/>
      <dgm:t>
        <a:bodyPr/>
        <a:lstStyle/>
        <a:p>
          <a:endParaRPr lang="ru-RU"/>
        </a:p>
      </dgm:t>
    </dgm:pt>
    <dgm:pt modelId="{D241CA90-9383-4DD1-ACA9-652DC761A705}" type="sibTrans" cxnId="{46AB189D-8A36-4157-8B1A-B6D1F1D132F1}">
      <dgm:prSet/>
      <dgm:spPr/>
      <dgm:t>
        <a:bodyPr/>
        <a:lstStyle/>
        <a:p>
          <a:endParaRPr lang="ru-RU"/>
        </a:p>
      </dgm:t>
    </dgm:pt>
    <dgm:pt modelId="{F42D2FD2-EFE2-4A60-B387-7B6A8C7BC4B6}">
      <dgm:prSet/>
      <dgm:spPr/>
      <dgm:t>
        <a:bodyPr/>
        <a:lstStyle/>
        <a:p>
          <a:pPr rtl="0"/>
          <a:r>
            <a:rPr lang="ru-RU" dirty="0" smtClean="0"/>
            <a:t>Полезный отпуск коммунального ресурса</a:t>
          </a:r>
          <a:endParaRPr lang="ru-RU" dirty="0"/>
        </a:p>
      </dgm:t>
    </dgm:pt>
    <dgm:pt modelId="{692F72D5-43C5-45AE-8758-8EA76C00442C}" type="parTrans" cxnId="{EB5BD812-9CBD-4CA9-99F3-1F7EC9B01D36}">
      <dgm:prSet/>
      <dgm:spPr/>
    </dgm:pt>
    <dgm:pt modelId="{15E349F0-7787-4D6D-B8F4-04EF3A3C2343}" type="sibTrans" cxnId="{EB5BD812-9CBD-4CA9-99F3-1F7EC9B01D36}">
      <dgm:prSet/>
      <dgm:spPr/>
    </dgm:pt>
    <dgm:pt modelId="{FB0783CC-C49E-4BAC-95F6-1F4FC57DE581}" type="pres">
      <dgm:prSet presAssocID="{3FA20C2C-00CC-4994-8572-39BEA6093A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077E23-3FF3-4044-94D9-4E095B6D1695}" type="pres">
      <dgm:prSet presAssocID="{AA3B580A-08A8-4091-B5B5-C6EAFD407249}" presName="composite" presStyleCnt="0"/>
      <dgm:spPr/>
    </dgm:pt>
    <dgm:pt modelId="{D71D5312-7F63-4190-B205-74D9D607788E}" type="pres">
      <dgm:prSet presAssocID="{AA3B580A-08A8-4091-B5B5-C6EAFD40724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D424C-DC8A-4BFC-A3E6-88CFA8225EDA}" type="pres">
      <dgm:prSet presAssocID="{AA3B580A-08A8-4091-B5B5-C6EAFD40724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0F0BF-FBD7-4E1A-AC5E-07981257BEAA}" type="pres">
      <dgm:prSet presAssocID="{79683EF9-4F49-4C01-8EC4-F3810389E88F}" presName="space" presStyleCnt="0"/>
      <dgm:spPr/>
    </dgm:pt>
    <dgm:pt modelId="{75283B91-211F-4D3C-93D9-7227B9C2E78D}" type="pres">
      <dgm:prSet presAssocID="{ED8B4F7F-ABDC-4046-99F9-3F8A2FDFD00E}" presName="composite" presStyleCnt="0"/>
      <dgm:spPr/>
    </dgm:pt>
    <dgm:pt modelId="{D75AE0E5-B69B-4581-80FB-2C905DB9D9C2}" type="pres">
      <dgm:prSet presAssocID="{ED8B4F7F-ABDC-4046-99F9-3F8A2FDFD00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07BA5-090B-4D78-8FEC-B75CAE8EA2C9}" type="pres">
      <dgm:prSet presAssocID="{ED8B4F7F-ABDC-4046-99F9-3F8A2FDFD00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B06DE1-3A5A-4DC6-BAC6-9F2ACDA74976}" srcId="{3FA20C2C-00CC-4994-8572-39BEA6093AF0}" destId="{ED8B4F7F-ABDC-4046-99F9-3F8A2FDFD00E}" srcOrd="1" destOrd="0" parTransId="{2A3BA2D5-90D5-4466-9A7B-CA82387E6480}" sibTransId="{310BDF24-7B44-475A-82E3-959CF761EF52}"/>
    <dgm:cxn modelId="{CF674DD2-54FA-42FD-8D47-2AD36B197194}" type="presOf" srcId="{EC6D6470-E6F1-4451-BDBD-8F82093D4A5D}" destId="{B63D424C-DC8A-4BFC-A3E6-88CFA8225EDA}" srcOrd="0" destOrd="3" presId="urn:microsoft.com/office/officeart/2005/8/layout/hList1"/>
    <dgm:cxn modelId="{2F2BCD8C-F106-4230-AB5B-73F805C4EB97}" type="presOf" srcId="{AA3B580A-08A8-4091-B5B5-C6EAFD407249}" destId="{D71D5312-7F63-4190-B205-74D9D607788E}" srcOrd="0" destOrd="0" presId="urn:microsoft.com/office/officeart/2005/8/layout/hList1"/>
    <dgm:cxn modelId="{FF03BA87-6007-42AA-AE20-D2D37038684B}" type="presOf" srcId="{35D74DF2-AC08-429E-95D4-41279C881FF9}" destId="{B63D424C-DC8A-4BFC-A3E6-88CFA8225EDA}" srcOrd="0" destOrd="5" presId="urn:microsoft.com/office/officeart/2005/8/layout/hList1"/>
    <dgm:cxn modelId="{2C2F1393-D03C-4D69-A9B6-A5F5B54C268A}" type="presOf" srcId="{EDBD197C-6D35-4405-806C-0BE212403137}" destId="{B63D424C-DC8A-4BFC-A3E6-88CFA8225EDA}" srcOrd="0" destOrd="1" presId="urn:microsoft.com/office/officeart/2005/8/layout/hList1"/>
    <dgm:cxn modelId="{F54B4364-707D-4F0D-B6DD-C1DA8A9B734F}" srcId="{AA3B580A-08A8-4091-B5B5-C6EAFD407249}" destId="{440C1A35-0D8E-4F49-AFF3-70D7C5A06B80}" srcOrd="4" destOrd="0" parTransId="{186F34B4-8269-4C05-A821-198D67692B5E}" sibTransId="{59F68CB1-12CA-4E0E-9F96-1C63CE83526E}"/>
    <dgm:cxn modelId="{8C7801FA-A661-47ED-8EAB-1D6649905397}" type="presOf" srcId="{ED8B4F7F-ABDC-4046-99F9-3F8A2FDFD00E}" destId="{D75AE0E5-B69B-4581-80FB-2C905DB9D9C2}" srcOrd="0" destOrd="0" presId="urn:microsoft.com/office/officeart/2005/8/layout/hList1"/>
    <dgm:cxn modelId="{677EFF5D-DD35-4AB2-A8E8-808BE1FDBDBD}" type="presOf" srcId="{321F087B-6DBC-4D5A-96D8-ECD75140AF97}" destId="{B63D424C-DC8A-4BFC-A3E6-88CFA8225EDA}" srcOrd="0" destOrd="6" presId="urn:microsoft.com/office/officeart/2005/8/layout/hList1"/>
    <dgm:cxn modelId="{66CD5E9C-AA7A-4A0B-9496-FF30B8B9D1D5}" type="presOf" srcId="{650265E6-6DE9-4E25-82BD-9F69ACB368A0}" destId="{2D707BA5-090B-4D78-8FEC-B75CAE8EA2C9}" srcOrd="0" destOrd="1" presId="urn:microsoft.com/office/officeart/2005/8/layout/hList1"/>
    <dgm:cxn modelId="{EB5BD812-9CBD-4CA9-99F3-1F7EC9B01D36}" srcId="{ED8B4F7F-ABDC-4046-99F9-3F8A2FDFD00E}" destId="{F42D2FD2-EFE2-4A60-B387-7B6A8C7BC4B6}" srcOrd="3" destOrd="0" parTransId="{692F72D5-43C5-45AE-8758-8EA76C00442C}" sibTransId="{15E349F0-7787-4D6D-B8F4-04EF3A3C2343}"/>
    <dgm:cxn modelId="{46AB189D-8A36-4157-8B1A-B6D1F1D132F1}" srcId="{ED8B4F7F-ABDC-4046-99F9-3F8A2FDFD00E}" destId="{04C2ED2F-1F3F-4D48-BCD5-5A8C064F61A6}" srcOrd="2" destOrd="0" parTransId="{2FBE0DA7-D922-4DD4-977C-F15C68225DF3}" sibTransId="{D241CA90-9383-4DD1-ACA9-652DC761A705}"/>
    <dgm:cxn modelId="{A446A049-2FD8-417E-9D76-2EBAB842987F}" type="presOf" srcId="{440C1A35-0D8E-4F49-AFF3-70D7C5A06B80}" destId="{B63D424C-DC8A-4BFC-A3E6-88CFA8225EDA}" srcOrd="0" destOrd="4" presId="urn:microsoft.com/office/officeart/2005/8/layout/hList1"/>
    <dgm:cxn modelId="{3DC8D3F5-9D50-4CC4-BE87-467163A3ECC6}" srcId="{AA3B580A-08A8-4091-B5B5-C6EAFD407249}" destId="{EDBD197C-6D35-4405-806C-0BE212403137}" srcOrd="1" destOrd="0" parTransId="{AC1BAFCF-C862-4475-B276-E3F5E9558E8D}" sibTransId="{C0C2403D-F95E-409A-BCDB-BECEF1706C0B}"/>
    <dgm:cxn modelId="{535D3327-1807-444B-A0F0-B98DE3459DDF}" srcId="{ED8B4F7F-ABDC-4046-99F9-3F8A2FDFD00E}" destId="{650265E6-6DE9-4E25-82BD-9F69ACB368A0}" srcOrd="1" destOrd="0" parTransId="{18E84343-60D4-4588-B7C8-9F3EC31FF9E7}" sibTransId="{282D4398-CA7D-4048-A68E-8BD78B6F56BB}"/>
    <dgm:cxn modelId="{3F6693DF-2FC8-4E4C-BBB4-40D12DEBD8CB}" srcId="{AA3B580A-08A8-4091-B5B5-C6EAFD407249}" destId="{321F087B-6DBC-4D5A-96D8-ECD75140AF97}" srcOrd="6" destOrd="0" parTransId="{BCA3DFE3-B1C0-49EF-9EE7-76D724C0F009}" sibTransId="{89878193-FCCE-4C3F-A338-EF5EEB334B72}"/>
    <dgm:cxn modelId="{0FFA659E-4209-4E09-8435-58E9062044C5}" srcId="{ED8B4F7F-ABDC-4046-99F9-3F8A2FDFD00E}" destId="{FEB38B28-EF09-4A75-83F0-7BB23C38F855}" srcOrd="0" destOrd="0" parTransId="{728B9503-B9EF-4D75-B6EC-DAFBCA4BA3EA}" sibTransId="{75496317-91AA-4471-95E0-7A61D72135BF}"/>
    <dgm:cxn modelId="{01215B7D-98E6-4811-BEBD-44587A353103}" type="presOf" srcId="{04C2ED2F-1F3F-4D48-BCD5-5A8C064F61A6}" destId="{2D707BA5-090B-4D78-8FEC-B75CAE8EA2C9}" srcOrd="0" destOrd="2" presId="urn:microsoft.com/office/officeart/2005/8/layout/hList1"/>
    <dgm:cxn modelId="{1341789E-0E67-4BEB-B632-A755EFB3E929}" type="presOf" srcId="{DA4C2F8D-75B0-49B3-87D5-6B2D45E27D94}" destId="{B63D424C-DC8A-4BFC-A3E6-88CFA8225EDA}" srcOrd="0" destOrd="2" presId="urn:microsoft.com/office/officeart/2005/8/layout/hList1"/>
    <dgm:cxn modelId="{8E14838A-E3A0-47ED-BCE3-BEAF01EBEE99}" type="presOf" srcId="{BFD3F1CA-1C38-4D01-9C30-E97690B57D13}" destId="{B63D424C-DC8A-4BFC-A3E6-88CFA8225EDA}" srcOrd="0" destOrd="0" presId="urn:microsoft.com/office/officeart/2005/8/layout/hList1"/>
    <dgm:cxn modelId="{100C8782-BB59-4861-A2FA-ED9EACCFF03B}" type="presOf" srcId="{FEB38B28-EF09-4A75-83F0-7BB23C38F855}" destId="{2D707BA5-090B-4D78-8FEC-B75CAE8EA2C9}" srcOrd="0" destOrd="0" presId="urn:microsoft.com/office/officeart/2005/8/layout/hList1"/>
    <dgm:cxn modelId="{C8D57F94-B329-49A1-BEF9-FD4559835EAE}" srcId="{3FA20C2C-00CC-4994-8572-39BEA6093AF0}" destId="{AA3B580A-08A8-4091-B5B5-C6EAFD407249}" srcOrd="0" destOrd="0" parTransId="{D14052DF-B34B-474E-9ACA-CC4E89A28B35}" sibTransId="{79683EF9-4F49-4C01-8EC4-F3810389E88F}"/>
    <dgm:cxn modelId="{7F154294-33F8-45BC-BA32-603B9A35503A}" srcId="{AA3B580A-08A8-4091-B5B5-C6EAFD407249}" destId="{DA4C2F8D-75B0-49B3-87D5-6B2D45E27D94}" srcOrd="2" destOrd="0" parTransId="{6874CF62-14D8-4292-8470-479F08946308}" sibTransId="{65C359B0-8CC8-4936-A728-6571AB1C9E31}"/>
    <dgm:cxn modelId="{4CB9FCE3-56E8-407D-8BF0-C16BD33E97BE}" srcId="{AA3B580A-08A8-4091-B5B5-C6EAFD407249}" destId="{BFD3F1CA-1C38-4D01-9C30-E97690B57D13}" srcOrd="0" destOrd="0" parTransId="{28B86412-19F8-479C-B89A-0FA96FDB0B39}" sibTransId="{5288D357-7014-4E68-9297-E1E64BD27604}"/>
    <dgm:cxn modelId="{F30D7B7A-D1AA-48D1-ACD0-5312E43CDE77}" srcId="{AA3B580A-08A8-4091-B5B5-C6EAFD407249}" destId="{35D74DF2-AC08-429E-95D4-41279C881FF9}" srcOrd="5" destOrd="0" parTransId="{436E32E8-AFC8-4100-B0D6-06651A9BAD8B}" sibTransId="{B64FBC32-886C-4C46-9DBA-CEE729A3A179}"/>
    <dgm:cxn modelId="{F6253F25-9BBA-4A75-9AAF-6E88E7CE1BDF}" srcId="{AA3B580A-08A8-4091-B5B5-C6EAFD407249}" destId="{EC6D6470-E6F1-4451-BDBD-8F82093D4A5D}" srcOrd="3" destOrd="0" parTransId="{C99327A8-0AE9-4BFE-9F26-CF1DA40E9D26}" sibTransId="{F6219BDE-A493-4569-B69F-88473C53D991}"/>
    <dgm:cxn modelId="{7CFB769B-992B-471D-895F-1A25E001FCD9}" type="presOf" srcId="{3FA20C2C-00CC-4994-8572-39BEA6093AF0}" destId="{FB0783CC-C49E-4BAC-95F6-1F4FC57DE581}" srcOrd="0" destOrd="0" presId="urn:microsoft.com/office/officeart/2005/8/layout/hList1"/>
    <dgm:cxn modelId="{ADC00B9D-650D-423E-B76F-4ABEAA149469}" type="presOf" srcId="{F42D2FD2-EFE2-4A60-B387-7B6A8C7BC4B6}" destId="{2D707BA5-090B-4D78-8FEC-B75CAE8EA2C9}" srcOrd="0" destOrd="3" presId="urn:microsoft.com/office/officeart/2005/8/layout/hList1"/>
    <dgm:cxn modelId="{8624D5D0-101D-4D69-B71C-6998F8EAC2B4}" type="presParOf" srcId="{FB0783CC-C49E-4BAC-95F6-1F4FC57DE581}" destId="{5C077E23-3FF3-4044-94D9-4E095B6D1695}" srcOrd="0" destOrd="0" presId="urn:microsoft.com/office/officeart/2005/8/layout/hList1"/>
    <dgm:cxn modelId="{6DBB0576-3D62-4C74-B689-9D497A627361}" type="presParOf" srcId="{5C077E23-3FF3-4044-94D9-4E095B6D1695}" destId="{D71D5312-7F63-4190-B205-74D9D607788E}" srcOrd="0" destOrd="0" presId="urn:microsoft.com/office/officeart/2005/8/layout/hList1"/>
    <dgm:cxn modelId="{D58B765B-A7DC-4498-BC92-EADE890655BD}" type="presParOf" srcId="{5C077E23-3FF3-4044-94D9-4E095B6D1695}" destId="{B63D424C-DC8A-4BFC-A3E6-88CFA8225EDA}" srcOrd="1" destOrd="0" presId="urn:microsoft.com/office/officeart/2005/8/layout/hList1"/>
    <dgm:cxn modelId="{A0DF31CB-0AD1-4A6B-9693-C200C6D8D8B4}" type="presParOf" srcId="{FB0783CC-C49E-4BAC-95F6-1F4FC57DE581}" destId="{05F0F0BF-FBD7-4E1A-AC5E-07981257BEAA}" srcOrd="1" destOrd="0" presId="urn:microsoft.com/office/officeart/2005/8/layout/hList1"/>
    <dgm:cxn modelId="{89517319-159D-4197-8C19-F44EB396A85C}" type="presParOf" srcId="{FB0783CC-C49E-4BAC-95F6-1F4FC57DE581}" destId="{75283B91-211F-4D3C-93D9-7227B9C2E78D}" srcOrd="2" destOrd="0" presId="urn:microsoft.com/office/officeart/2005/8/layout/hList1"/>
    <dgm:cxn modelId="{733A36F8-AA07-4DD7-8365-650ECD61FEEC}" type="presParOf" srcId="{75283B91-211F-4D3C-93D9-7227B9C2E78D}" destId="{D75AE0E5-B69B-4581-80FB-2C905DB9D9C2}" srcOrd="0" destOrd="0" presId="urn:microsoft.com/office/officeart/2005/8/layout/hList1"/>
    <dgm:cxn modelId="{B800CC5C-98A9-444B-9912-D0C92C1A5E05}" type="presParOf" srcId="{75283B91-211F-4D3C-93D9-7227B9C2E78D}" destId="{2D707BA5-090B-4D78-8FEC-B75CAE8EA2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87A14F4-020F-4EDE-98DA-A9F624BC24DE}" type="doc">
      <dgm:prSet loTypeId="urn:diagrams.loki3.com/BracketList+Icon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F6D1D6D-D9F7-41DD-87C7-E3B84EB03717}">
      <dgm:prSet custT="1"/>
      <dgm:spPr/>
      <dgm:t>
        <a:bodyPr/>
        <a:lstStyle/>
        <a:p>
          <a:pPr rtl="0"/>
          <a:r>
            <a:rPr lang="ru-RU" sz="1300" i="1" dirty="0" smtClean="0"/>
            <a:t>К подконтрольным расходам относятся:</a:t>
          </a:r>
          <a:endParaRPr lang="ru-RU" sz="1300" dirty="0"/>
        </a:p>
      </dgm:t>
    </dgm:pt>
    <dgm:pt modelId="{2535508F-05B7-441E-8916-4B6837121564}" type="parTrans" cxnId="{1E245592-9BF0-4612-B67E-157B8E113234}">
      <dgm:prSet/>
      <dgm:spPr/>
      <dgm:t>
        <a:bodyPr/>
        <a:lstStyle/>
        <a:p>
          <a:endParaRPr lang="ru-RU" sz="1300"/>
        </a:p>
      </dgm:t>
    </dgm:pt>
    <dgm:pt modelId="{8A089326-B3B1-4DDC-A572-ABCDF9983886}" type="sibTrans" cxnId="{1E245592-9BF0-4612-B67E-157B8E113234}">
      <dgm:prSet/>
      <dgm:spPr/>
      <dgm:t>
        <a:bodyPr/>
        <a:lstStyle/>
        <a:p>
          <a:endParaRPr lang="ru-RU" sz="1300"/>
        </a:p>
      </dgm:t>
    </dgm:pt>
    <dgm:pt modelId="{DB8C7978-95EF-40E5-99C4-C283F8AB8718}">
      <dgm:prSet custT="1"/>
      <dgm:spPr/>
      <dgm:t>
        <a:bodyPr/>
        <a:lstStyle/>
        <a:p>
          <a:pPr rtl="0"/>
          <a:r>
            <a:rPr lang="ru-RU" sz="1300" dirty="0" smtClean="0"/>
            <a:t>Расходы на сырье и материалы</a:t>
          </a:r>
          <a:endParaRPr lang="ru-RU" sz="1300" dirty="0"/>
        </a:p>
      </dgm:t>
    </dgm:pt>
    <dgm:pt modelId="{F8AD848D-09EB-4524-B958-6BDFB9DE8B7B}" type="parTrans" cxnId="{699B36FC-AA4B-4C44-8B43-9C76BE3164AA}">
      <dgm:prSet/>
      <dgm:spPr/>
      <dgm:t>
        <a:bodyPr/>
        <a:lstStyle/>
        <a:p>
          <a:endParaRPr lang="ru-RU" sz="1300"/>
        </a:p>
      </dgm:t>
    </dgm:pt>
    <dgm:pt modelId="{EFCDFFE8-DBE1-4375-B144-5958D44C52DE}" type="sibTrans" cxnId="{699B36FC-AA4B-4C44-8B43-9C76BE3164AA}">
      <dgm:prSet/>
      <dgm:spPr/>
      <dgm:t>
        <a:bodyPr/>
        <a:lstStyle/>
        <a:p>
          <a:endParaRPr lang="ru-RU" sz="1300"/>
        </a:p>
      </dgm:t>
    </dgm:pt>
    <dgm:pt modelId="{2577FC73-2A06-48E4-B667-63EE47EC04ED}">
      <dgm:prSet custT="1"/>
      <dgm:spPr/>
      <dgm:t>
        <a:bodyPr/>
        <a:lstStyle/>
        <a:p>
          <a:pPr rtl="0"/>
          <a:r>
            <a:rPr lang="ru-RU" sz="1300" dirty="0" smtClean="0"/>
            <a:t>Расходы на ремонт основных средств</a:t>
          </a:r>
          <a:endParaRPr lang="ru-RU" sz="1300" dirty="0"/>
        </a:p>
      </dgm:t>
    </dgm:pt>
    <dgm:pt modelId="{D2C74940-E557-42EE-91D2-17AE69FF9DCA}" type="parTrans" cxnId="{2CE7645E-2DFF-4ABE-8BB8-68F3FB71398D}">
      <dgm:prSet/>
      <dgm:spPr/>
      <dgm:t>
        <a:bodyPr/>
        <a:lstStyle/>
        <a:p>
          <a:endParaRPr lang="ru-RU" sz="1300"/>
        </a:p>
      </dgm:t>
    </dgm:pt>
    <dgm:pt modelId="{8A1CF237-EECD-4524-8640-AA8EF08B560A}" type="sibTrans" cxnId="{2CE7645E-2DFF-4ABE-8BB8-68F3FB71398D}">
      <dgm:prSet/>
      <dgm:spPr/>
      <dgm:t>
        <a:bodyPr/>
        <a:lstStyle/>
        <a:p>
          <a:endParaRPr lang="ru-RU" sz="1300"/>
        </a:p>
      </dgm:t>
    </dgm:pt>
    <dgm:pt modelId="{171DB341-1A88-4E37-BE5B-3790299EC0EA}">
      <dgm:prSet custT="1"/>
      <dgm:spPr/>
      <dgm:t>
        <a:bodyPr/>
        <a:lstStyle/>
        <a:p>
          <a:pPr rtl="0"/>
          <a:r>
            <a:rPr lang="ru-RU" sz="1300" dirty="0" smtClean="0"/>
            <a:t>Оплата труда</a:t>
          </a:r>
          <a:endParaRPr lang="ru-RU" sz="1300" dirty="0"/>
        </a:p>
      </dgm:t>
    </dgm:pt>
    <dgm:pt modelId="{0BAD8B10-CE06-4FC5-AE9B-DF17CA6EEC3E}" type="parTrans" cxnId="{78B203A6-72D2-410F-98F3-990EB18FCD31}">
      <dgm:prSet/>
      <dgm:spPr/>
      <dgm:t>
        <a:bodyPr/>
        <a:lstStyle/>
        <a:p>
          <a:endParaRPr lang="ru-RU" sz="1300"/>
        </a:p>
      </dgm:t>
    </dgm:pt>
    <dgm:pt modelId="{50A95BD0-E60A-4FD2-A028-3FB6DDF60660}" type="sibTrans" cxnId="{78B203A6-72D2-410F-98F3-990EB18FCD31}">
      <dgm:prSet/>
      <dgm:spPr/>
      <dgm:t>
        <a:bodyPr/>
        <a:lstStyle/>
        <a:p>
          <a:endParaRPr lang="ru-RU" sz="1300"/>
        </a:p>
      </dgm:t>
    </dgm:pt>
    <dgm:pt modelId="{3CB56A8F-0B2A-4A69-986C-EF66474E8730}">
      <dgm:prSet custT="1"/>
      <dgm:spPr/>
      <dgm:t>
        <a:bodyPr/>
        <a:lstStyle/>
        <a:p>
          <a:pPr rtl="0"/>
          <a:r>
            <a:rPr lang="ru-RU" sz="1300" i="1" dirty="0" smtClean="0"/>
            <a:t>Неподконтрольные расходы </a:t>
          </a:r>
          <a:endParaRPr lang="ru-RU" sz="1300" dirty="0"/>
        </a:p>
      </dgm:t>
    </dgm:pt>
    <dgm:pt modelId="{7FE6300C-432D-4529-8ED7-9935024574B8}" type="parTrans" cxnId="{247D8259-20E4-48F0-AAF2-C41A5DEF606F}">
      <dgm:prSet/>
      <dgm:spPr/>
      <dgm:t>
        <a:bodyPr/>
        <a:lstStyle/>
        <a:p>
          <a:endParaRPr lang="ru-RU" sz="1300"/>
        </a:p>
      </dgm:t>
    </dgm:pt>
    <dgm:pt modelId="{EF4F09D6-C80F-43C0-BF64-058FDF77952F}" type="sibTrans" cxnId="{247D8259-20E4-48F0-AAF2-C41A5DEF606F}">
      <dgm:prSet/>
      <dgm:spPr/>
      <dgm:t>
        <a:bodyPr/>
        <a:lstStyle/>
        <a:p>
          <a:endParaRPr lang="ru-RU" sz="1300"/>
        </a:p>
      </dgm:t>
    </dgm:pt>
    <dgm:pt modelId="{726CA2D4-CE9C-4CD8-8CD8-D969FE422C2C}">
      <dgm:prSet custT="1"/>
      <dgm:spPr/>
      <dgm:t>
        <a:bodyPr/>
        <a:lstStyle/>
        <a:p>
          <a:pPr rtl="0"/>
          <a:r>
            <a:rPr lang="ru-RU" sz="1300" dirty="0" smtClean="0"/>
            <a:t>Расходы на приобретение энергоресурсов</a:t>
          </a:r>
          <a:endParaRPr lang="ru-RU" sz="1300" dirty="0"/>
        </a:p>
      </dgm:t>
    </dgm:pt>
    <dgm:pt modelId="{2BEA4C0C-7CD3-45A6-BDA0-B57FA5B19CD0}" type="parTrans" cxnId="{0A00038E-8A92-4D7F-A97B-07CCDCB38B7D}">
      <dgm:prSet/>
      <dgm:spPr/>
      <dgm:t>
        <a:bodyPr/>
        <a:lstStyle/>
        <a:p>
          <a:endParaRPr lang="ru-RU" sz="1300"/>
        </a:p>
      </dgm:t>
    </dgm:pt>
    <dgm:pt modelId="{7559EB6D-B673-4C89-9C9B-E3C10B480764}" type="sibTrans" cxnId="{0A00038E-8A92-4D7F-A97B-07CCDCB38B7D}">
      <dgm:prSet/>
      <dgm:spPr/>
      <dgm:t>
        <a:bodyPr/>
        <a:lstStyle/>
        <a:p>
          <a:endParaRPr lang="ru-RU" sz="1300"/>
        </a:p>
      </dgm:t>
    </dgm:pt>
    <dgm:pt modelId="{AE158AC3-771E-46C6-8C4B-25364BFABA18}">
      <dgm:prSet custT="1"/>
      <dgm:spPr/>
      <dgm:t>
        <a:bodyPr/>
        <a:lstStyle/>
        <a:p>
          <a:pPr rtl="0"/>
          <a:r>
            <a:rPr lang="ru-RU" sz="1300" dirty="0" smtClean="0"/>
            <a:t>Прочие неподконтрольные</a:t>
          </a:r>
          <a:endParaRPr lang="ru-RU" sz="1300" dirty="0"/>
        </a:p>
      </dgm:t>
    </dgm:pt>
    <dgm:pt modelId="{517A79B7-4EF8-48A8-87AF-3BB8BF19D030}" type="parTrans" cxnId="{55253517-2447-4E60-B132-01D2CA6618CC}">
      <dgm:prSet/>
      <dgm:spPr/>
      <dgm:t>
        <a:bodyPr/>
        <a:lstStyle/>
        <a:p>
          <a:endParaRPr lang="ru-RU" sz="1300"/>
        </a:p>
      </dgm:t>
    </dgm:pt>
    <dgm:pt modelId="{172BB63C-BC86-4008-BF6D-B560974AF20E}" type="sibTrans" cxnId="{55253517-2447-4E60-B132-01D2CA6618CC}">
      <dgm:prSet/>
      <dgm:spPr/>
      <dgm:t>
        <a:bodyPr/>
        <a:lstStyle/>
        <a:p>
          <a:endParaRPr lang="ru-RU" sz="1300"/>
        </a:p>
      </dgm:t>
    </dgm:pt>
    <dgm:pt modelId="{DB48C564-6208-4C5C-8AAD-48441B3040DE}" type="pres">
      <dgm:prSet presAssocID="{987A14F4-020F-4EDE-98DA-A9F624BC24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B40767-546A-4E8A-BA2E-4AF89671F0ED}" type="pres">
      <dgm:prSet presAssocID="{BF6D1D6D-D9F7-41DD-87C7-E3B84EB03717}" presName="linNode" presStyleCnt="0"/>
      <dgm:spPr/>
    </dgm:pt>
    <dgm:pt modelId="{063EA5F3-9BE3-43E5-8B8D-5FEDA1E847CF}" type="pres">
      <dgm:prSet presAssocID="{BF6D1D6D-D9F7-41DD-87C7-E3B84EB03717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C0EA6-6AD1-4AA4-8A45-6ECDF1B2006D}" type="pres">
      <dgm:prSet presAssocID="{BF6D1D6D-D9F7-41DD-87C7-E3B84EB03717}" presName="bracket" presStyleLbl="parChTrans1D1" presStyleIdx="0" presStyleCnt="2"/>
      <dgm:spPr/>
    </dgm:pt>
    <dgm:pt modelId="{8A33B9F5-ECC7-4F88-BED8-8B84572F3512}" type="pres">
      <dgm:prSet presAssocID="{BF6D1D6D-D9F7-41DD-87C7-E3B84EB03717}" presName="spH" presStyleCnt="0"/>
      <dgm:spPr/>
    </dgm:pt>
    <dgm:pt modelId="{AB5370B4-152D-44F6-973C-D32D28A16612}" type="pres">
      <dgm:prSet presAssocID="{BF6D1D6D-D9F7-41DD-87C7-E3B84EB03717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7DC47-5E27-465A-9E08-0971D978D644}" type="pres">
      <dgm:prSet presAssocID="{8A089326-B3B1-4DDC-A572-ABCDF9983886}" presName="spV" presStyleCnt="0"/>
      <dgm:spPr/>
    </dgm:pt>
    <dgm:pt modelId="{66EB85F5-79F1-42D3-B9E8-6838E6091BFF}" type="pres">
      <dgm:prSet presAssocID="{3CB56A8F-0B2A-4A69-986C-EF66474E8730}" presName="linNode" presStyleCnt="0"/>
      <dgm:spPr/>
    </dgm:pt>
    <dgm:pt modelId="{523DBE19-E9AB-48FF-AAA8-1758E9648AA2}" type="pres">
      <dgm:prSet presAssocID="{3CB56A8F-0B2A-4A69-986C-EF66474E8730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2AC16-8D3B-43AE-9445-1C9D83ACDAD4}" type="pres">
      <dgm:prSet presAssocID="{3CB56A8F-0B2A-4A69-986C-EF66474E8730}" presName="bracket" presStyleLbl="parChTrans1D1" presStyleIdx="1" presStyleCnt="2"/>
      <dgm:spPr/>
    </dgm:pt>
    <dgm:pt modelId="{7411AC92-B524-4473-9A4B-39EB176E7151}" type="pres">
      <dgm:prSet presAssocID="{3CB56A8F-0B2A-4A69-986C-EF66474E8730}" presName="spH" presStyleCnt="0"/>
      <dgm:spPr/>
    </dgm:pt>
    <dgm:pt modelId="{85571E17-A4B1-4751-87B7-5947F756CA89}" type="pres">
      <dgm:prSet presAssocID="{3CB56A8F-0B2A-4A69-986C-EF66474E8730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F48E03-D8F9-4489-A445-447A266759B6}" type="presOf" srcId="{DB8C7978-95EF-40E5-99C4-C283F8AB8718}" destId="{AB5370B4-152D-44F6-973C-D32D28A16612}" srcOrd="0" destOrd="0" presId="urn:diagrams.loki3.com/BracketList+Icon"/>
    <dgm:cxn modelId="{485F7B6A-B548-47BB-9EC4-36DE6FF4813F}" type="presOf" srcId="{987A14F4-020F-4EDE-98DA-A9F624BC24DE}" destId="{DB48C564-6208-4C5C-8AAD-48441B3040DE}" srcOrd="0" destOrd="0" presId="urn:diagrams.loki3.com/BracketList+Icon"/>
    <dgm:cxn modelId="{1E245592-9BF0-4612-B67E-157B8E113234}" srcId="{987A14F4-020F-4EDE-98DA-A9F624BC24DE}" destId="{BF6D1D6D-D9F7-41DD-87C7-E3B84EB03717}" srcOrd="0" destOrd="0" parTransId="{2535508F-05B7-441E-8916-4B6837121564}" sibTransId="{8A089326-B3B1-4DDC-A572-ABCDF9983886}"/>
    <dgm:cxn modelId="{699B36FC-AA4B-4C44-8B43-9C76BE3164AA}" srcId="{BF6D1D6D-D9F7-41DD-87C7-E3B84EB03717}" destId="{DB8C7978-95EF-40E5-99C4-C283F8AB8718}" srcOrd="0" destOrd="0" parTransId="{F8AD848D-09EB-4524-B958-6BDFB9DE8B7B}" sibTransId="{EFCDFFE8-DBE1-4375-B144-5958D44C52DE}"/>
    <dgm:cxn modelId="{13C3C956-03CC-432C-AA9C-FF58EAD6C3DC}" type="presOf" srcId="{3CB56A8F-0B2A-4A69-986C-EF66474E8730}" destId="{523DBE19-E9AB-48FF-AAA8-1758E9648AA2}" srcOrd="0" destOrd="0" presId="urn:diagrams.loki3.com/BracketList+Icon"/>
    <dgm:cxn modelId="{0A00038E-8A92-4D7F-A97B-07CCDCB38B7D}" srcId="{3CB56A8F-0B2A-4A69-986C-EF66474E8730}" destId="{726CA2D4-CE9C-4CD8-8CD8-D969FE422C2C}" srcOrd="0" destOrd="0" parTransId="{2BEA4C0C-7CD3-45A6-BDA0-B57FA5B19CD0}" sibTransId="{7559EB6D-B673-4C89-9C9B-E3C10B480764}"/>
    <dgm:cxn modelId="{8EB9C29F-6782-47D2-9247-F25A53289D27}" type="presOf" srcId="{726CA2D4-CE9C-4CD8-8CD8-D969FE422C2C}" destId="{85571E17-A4B1-4751-87B7-5947F756CA89}" srcOrd="0" destOrd="0" presId="urn:diagrams.loki3.com/BracketList+Icon"/>
    <dgm:cxn modelId="{0CCB17D5-77D0-42DE-9CD0-DD59B013AA1C}" type="presOf" srcId="{2577FC73-2A06-48E4-B667-63EE47EC04ED}" destId="{AB5370B4-152D-44F6-973C-D32D28A16612}" srcOrd="0" destOrd="1" presId="urn:diagrams.loki3.com/BracketList+Icon"/>
    <dgm:cxn modelId="{D11943B9-8501-4681-88A6-CFF197CFBD77}" type="presOf" srcId="{171DB341-1A88-4E37-BE5B-3790299EC0EA}" destId="{AB5370B4-152D-44F6-973C-D32D28A16612}" srcOrd="0" destOrd="2" presId="urn:diagrams.loki3.com/BracketList+Icon"/>
    <dgm:cxn modelId="{55253517-2447-4E60-B132-01D2CA6618CC}" srcId="{3CB56A8F-0B2A-4A69-986C-EF66474E8730}" destId="{AE158AC3-771E-46C6-8C4B-25364BFABA18}" srcOrd="1" destOrd="0" parTransId="{517A79B7-4EF8-48A8-87AF-3BB8BF19D030}" sibTransId="{172BB63C-BC86-4008-BF6D-B560974AF20E}"/>
    <dgm:cxn modelId="{2D16EB2D-0D84-4174-A834-CAD36582ABE0}" type="presOf" srcId="{BF6D1D6D-D9F7-41DD-87C7-E3B84EB03717}" destId="{063EA5F3-9BE3-43E5-8B8D-5FEDA1E847CF}" srcOrd="0" destOrd="0" presId="urn:diagrams.loki3.com/BracketList+Icon"/>
    <dgm:cxn modelId="{2CE7645E-2DFF-4ABE-8BB8-68F3FB71398D}" srcId="{BF6D1D6D-D9F7-41DD-87C7-E3B84EB03717}" destId="{2577FC73-2A06-48E4-B667-63EE47EC04ED}" srcOrd="1" destOrd="0" parTransId="{D2C74940-E557-42EE-91D2-17AE69FF9DCA}" sibTransId="{8A1CF237-EECD-4524-8640-AA8EF08B560A}"/>
    <dgm:cxn modelId="{E8048B5D-4D34-412D-B4DF-415D6F12DF0F}" type="presOf" srcId="{AE158AC3-771E-46C6-8C4B-25364BFABA18}" destId="{85571E17-A4B1-4751-87B7-5947F756CA89}" srcOrd="0" destOrd="1" presId="urn:diagrams.loki3.com/BracketList+Icon"/>
    <dgm:cxn modelId="{247D8259-20E4-48F0-AAF2-C41A5DEF606F}" srcId="{987A14F4-020F-4EDE-98DA-A9F624BC24DE}" destId="{3CB56A8F-0B2A-4A69-986C-EF66474E8730}" srcOrd="1" destOrd="0" parTransId="{7FE6300C-432D-4529-8ED7-9935024574B8}" sibTransId="{EF4F09D6-C80F-43C0-BF64-058FDF77952F}"/>
    <dgm:cxn modelId="{78B203A6-72D2-410F-98F3-990EB18FCD31}" srcId="{BF6D1D6D-D9F7-41DD-87C7-E3B84EB03717}" destId="{171DB341-1A88-4E37-BE5B-3790299EC0EA}" srcOrd="2" destOrd="0" parTransId="{0BAD8B10-CE06-4FC5-AE9B-DF17CA6EEC3E}" sibTransId="{50A95BD0-E60A-4FD2-A028-3FB6DDF60660}"/>
    <dgm:cxn modelId="{909B30FA-04D6-4D4C-8829-0FE4239F1D0E}" type="presParOf" srcId="{DB48C564-6208-4C5C-8AAD-48441B3040DE}" destId="{8AB40767-546A-4E8A-BA2E-4AF89671F0ED}" srcOrd="0" destOrd="0" presId="urn:diagrams.loki3.com/BracketList+Icon"/>
    <dgm:cxn modelId="{AD0D2299-9A5B-4673-B20B-4E8E1415FBB0}" type="presParOf" srcId="{8AB40767-546A-4E8A-BA2E-4AF89671F0ED}" destId="{063EA5F3-9BE3-43E5-8B8D-5FEDA1E847CF}" srcOrd="0" destOrd="0" presId="urn:diagrams.loki3.com/BracketList+Icon"/>
    <dgm:cxn modelId="{24D35442-1FA2-43E7-9B1A-DE4B083CCB77}" type="presParOf" srcId="{8AB40767-546A-4E8A-BA2E-4AF89671F0ED}" destId="{FE4C0EA6-6AD1-4AA4-8A45-6ECDF1B2006D}" srcOrd="1" destOrd="0" presId="urn:diagrams.loki3.com/BracketList+Icon"/>
    <dgm:cxn modelId="{21F1AFEF-FA20-4AAE-94A4-C5CD6542C039}" type="presParOf" srcId="{8AB40767-546A-4E8A-BA2E-4AF89671F0ED}" destId="{8A33B9F5-ECC7-4F88-BED8-8B84572F3512}" srcOrd="2" destOrd="0" presId="urn:diagrams.loki3.com/BracketList+Icon"/>
    <dgm:cxn modelId="{6CEC0B3E-720B-4E79-9828-12B4E392A9E8}" type="presParOf" srcId="{8AB40767-546A-4E8A-BA2E-4AF89671F0ED}" destId="{AB5370B4-152D-44F6-973C-D32D28A16612}" srcOrd="3" destOrd="0" presId="urn:diagrams.loki3.com/BracketList+Icon"/>
    <dgm:cxn modelId="{079F5F84-B484-4F50-BCB5-65863BE5962B}" type="presParOf" srcId="{DB48C564-6208-4C5C-8AAD-48441B3040DE}" destId="{23B7DC47-5E27-465A-9E08-0971D978D644}" srcOrd="1" destOrd="0" presId="urn:diagrams.loki3.com/BracketList+Icon"/>
    <dgm:cxn modelId="{5151D182-0E11-488A-BB0D-E9CAF31A2C7B}" type="presParOf" srcId="{DB48C564-6208-4C5C-8AAD-48441B3040DE}" destId="{66EB85F5-79F1-42D3-B9E8-6838E6091BFF}" srcOrd="2" destOrd="0" presId="urn:diagrams.loki3.com/BracketList+Icon"/>
    <dgm:cxn modelId="{2CB3D8BB-2791-4026-BA37-CD154F7B084C}" type="presParOf" srcId="{66EB85F5-79F1-42D3-B9E8-6838E6091BFF}" destId="{523DBE19-E9AB-48FF-AAA8-1758E9648AA2}" srcOrd="0" destOrd="0" presId="urn:diagrams.loki3.com/BracketList+Icon"/>
    <dgm:cxn modelId="{04A45C23-72D5-4E61-8D56-6F2413484F26}" type="presParOf" srcId="{66EB85F5-79F1-42D3-B9E8-6838E6091BFF}" destId="{7E62AC16-8D3B-43AE-9445-1C9D83ACDAD4}" srcOrd="1" destOrd="0" presId="urn:diagrams.loki3.com/BracketList+Icon"/>
    <dgm:cxn modelId="{498F8F25-4795-44C8-9AA6-E58891E1A404}" type="presParOf" srcId="{66EB85F5-79F1-42D3-B9E8-6838E6091BFF}" destId="{7411AC92-B524-4473-9A4B-39EB176E7151}" srcOrd="2" destOrd="0" presId="urn:diagrams.loki3.com/BracketList+Icon"/>
    <dgm:cxn modelId="{FFDE5F4B-21FB-4FD8-9BA1-FAFC1D918476}" type="presParOf" srcId="{66EB85F5-79F1-42D3-B9E8-6838E6091BFF}" destId="{85571E17-A4B1-4751-87B7-5947F756CA8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A33A51-9363-4919-9D71-1F8EF66214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8C0086-6306-4808-9623-678A7024A3C0}">
      <dgm:prSet/>
      <dgm:spPr/>
      <dgm:t>
        <a:bodyPr/>
        <a:lstStyle/>
        <a:p>
          <a:pPr rtl="0"/>
          <a:r>
            <a:rPr lang="ru-RU" dirty="0" smtClean="0">
              <a:solidFill>
                <a:srgbClr val="FFFF00"/>
              </a:solidFill>
            </a:rPr>
            <a:t>Цель – посредством тарифа – сбалансировать и удовлетворить интересы каждого </a:t>
          </a:r>
          <a:endParaRPr lang="ru-RU" dirty="0">
            <a:solidFill>
              <a:srgbClr val="FFFF00"/>
            </a:solidFill>
          </a:endParaRPr>
        </a:p>
      </dgm:t>
    </dgm:pt>
    <dgm:pt modelId="{27136191-49EB-40C8-882C-1B3C8A4A56F5}" type="parTrans" cxnId="{3B70ACB2-3544-4DB6-B742-B2F52A5DA9B2}">
      <dgm:prSet/>
      <dgm:spPr/>
      <dgm:t>
        <a:bodyPr/>
        <a:lstStyle/>
        <a:p>
          <a:endParaRPr lang="ru-RU"/>
        </a:p>
      </dgm:t>
    </dgm:pt>
    <dgm:pt modelId="{93CCFAA7-1481-4121-8120-EFEDAEEBB4FC}" type="sibTrans" cxnId="{3B70ACB2-3544-4DB6-B742-B2F52A5DA9B2}">
      <dgm:prSet/>
      <dgm:spPr/>
      <dgm:t>
        <a:bodyPr/>
        <a:lstStyle/>
        <a:p>
          <a:endParaRPr lang="ru-RU"/>
        </a:p>
      </dgm:t>
    </dgm:pt>
    <dgm:pt modelId="{5DD67315-2B79-4705-8936-CED2B4CEF0DF}" type="pres">
      <dgm:prSet presAssocID="{08A33A51-9363-4919-9D71-1F8EF66214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0E6CA7-899B-4D14-B4BF-7F49748D819B}" type="pres">
      <dgm:prSet presAssocID="{6C8C0086-6306-4808-9623-678A7024A3C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70ACB2-3544-4DB6-B742-B2F52A5DA9B2}" srcId="{08A33A51-9363-4919-9D71-1F8EF6621471}" destId="{6C8C0086-6306-4808-9623-678A7024A3C0}" srcOrd="0" destOrd="0" parTransId="{27136191-49EB-40C8-882C-1B3C8A4A56F5}" sibTransId="{93CCFAA7-1481-4121-8120-EFEDAEEBB4FC}"/>
    <dgm:cxn modelId="{950FC150-9F23-43F2-B796-62CF0420A134}" type="presOf" srcId="{6C8C0086-6306-4808-9623-678A7024A3C0}" destId="{6D0E6CA7-899B-4D14-B4BF-7F49748D819B}" srcOrd="0" destOrd="0" presId="urn:microsoft.com/office/officeart/2005/8/layout/vList2"/>
    <dgm:cxn modelId="{8FB80B5C-B071-464A-9BD3-6286912621AE}" type="presOf" srcId="{08A33A51-9363-4919-9D71-1F8EF6621471}" destId="{5DD67315-2B79-4705-8936-CED2B4CEF0DF}" srcOrd="0" destOrd="0" presId="urn:microsoft.com/office/officeart/2005/8/layout/vList2"/>
    <dgm:cxn modelId="{0A2D1B6C-D3FE-4E5D-9CC1-D781B7E6A1B0}" type="presParOf" srcId="{5DD67315-2B79-4705-8936-CED2B4CEF0DF}" destId="{6D0E6CA7-899B-4D14-B4BF-7F49748D81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7BB02F7-4F20-4F1D-9CFA-4C57205E5C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1E004A9-9163-497B-999C-1198750B59D0}">
      <dgm:prSet custT="1"/>
      <dgm:spPr/>
      <dgm:t>
        <a:bodyPr/>
        <a:lstStyle/>
        <a:p>
          <a:pPr algn="ctr" rtl="0"/>
          <a:r>
            <a:rPr lang="ru-RU" sz="1800" dirty="0" smtClean="0"/>
            <a:t>Установление расходов и учёт экономии</a:t>
          </a:r>
          <a:endParaRPr lang="ru-RU" sz="1800" dirty="0"/>
        </a:p>
      </dgm:t>
    </dgm:pt>
    <dgm:pt modelId="{3237D7A2-C81E-4015-A047-70C572FBA7FB}" type="parTrans" cxnId="{33C9391C-3BD6-4B66-BB78-DA6386CC4AFC}">
      <dgm:prSet/>
      <dgm:spPr/>
      <dgm:t>
        <a:bodyPr/>
        <a:lstStyle/>
        <a:p>
          <a:endParaRPr lang="ru-RU"/>
        </a:p>
      </dgm:t>
    </dgm:pt>
    <dgm:pt modelId="{75983767-02D1-499F-AA14-2463EB420CCE}" type="sibTrans" cxnId="{33C9391C-3BD6-4B66-BB78-DA6386CC4AFC}">
      <dgm:prSet/>
      <dgm:spPr/>
      <dgm:t>
        <a:bodyPr/>
        <a:lstStyle/>
        <a:p>
          <a:endParaRPr lang="ru-RU"/>
        </a:p>
      </dgm:t>
    </dgm:pt>
    <dgm:pt modelId="{AC31C299-D5AA-4E5D-BF3A-916BF93DD8A1}" type="pres">
      <dgm:prSet presAssocID="{87BB02F7-4F20-4F1D-9CFA-4C57205E5C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27D46B-2F90-425C-9F93-3ED1250DD9E4}" type="pres">
      <dgm:prSet presAssocID="{A1E004A9-9163-497B-999C-1198750B59D0}" presName="parentText" presStyleLbl="node1" presStyleIdx="0" presStyleCnt="1" custLinFactNeighborY="-540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C9391C-3BD6-4B66-BB78-DA6386CC4AFC}" srcId="{87BB02F7-4F20-4F1D-9CFA-4C57205E5C70}" destId="{A1E004A9-9163-497B-999C-1198750B59D0}" srcOrd="0" destOrd="0" parTransId="{3237D7A2-C81E-4015-A047-70C572FBA7FB}" sibTransId="{75983767-02D1-499F-AA14-2463EB420CCE}"/>
    <dgm:cxn modelId="{6150AAEA-0888-40CE-A997-D0A85E05890E}" type="presOf" srcId="{87BB02F7-4F20-4F1D-9CFA-4C57205E5C70}" destId="{AC31C299-D5AA-4E5D-BF3A-916BF93DD8A1}" srcOrd="0" destOrd="0" presId="urn:microsoft.com/office/officeart/2005/8/layout/vList2"/>
    <dgm:cxn modelId="{5CA42C32-47AF-4EA8-99A5-80666B926067}" type="presOf" srcId="{A1E004A9-9163-497B-999C-1198750B59D0}" destId="{6427D46B-2F90-425C-9F93-3ED1250DD9E4}" srcOrd="0" destOrd="0" presId="urn:microsoft.com/office/officeart/2005/8/layout/vList2"/>
    <dgm:cxn modelId="{8D31B44E-1AC9-42D4-A232-D9EE474C08FE}" type="presParOf" srcId="{AC31C299-D5AA-4E5D-BF3A-916BF93DD8A1}" destId="{6427D46B-2F90-425C-9F93-3ED1250DD9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733967D-FBC6-416F-BE92-7A8D7AA174C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322E2A9-4BC5-4939-8D14-99D8743CFC6F}">
      <dgm:prSet custT="1"/>
      <dgm:spPr/>
      <dgm:t>
        <a:bodyPr/>
        <a:lstStyle/>
        <a:p>
          <a:pPr algn="ctr" rtl="0"/>
          <a:r>
            <a:rPr lang="ru-RU" sz="1600" b="1" dirty="0" smtClean="0"/>
            <a:t>Установление расходов</a:t>
          </a:r>
          <a:endParaRPr lang="ru-RU" sz="1600" dirty="0"/>
        </a:p>
      </dgm:t>
    </dgm:pt>
    <dgm:pt modelId="{9AF6FDED-C134-4C18-9E3F-2E1FA5E46E8C}" type="parTrans" cxnId="{5B5A6FBF-06F7-499E-93CD-2A4F9406A868}">
      <dgm:prSet/>
      <dgm:spPr/>
      <dgm:t>
        <a:bodyPr/>
        <a:lstStyle/>
        <a:p>
          <a:pPr algn="ctr"/>
          <a:endParaRPr lang="ru-RU"/>
        </a:p>
      </dgm:t>
    </dgm:pt>
    <dgm:pt modelId="{7CC32CA0-DB9C-4A39-A866-ABC1E3E7A18E}" type="sibTrans" cxnId="{5B5A6FBF-06F7-499E-93CD-2A4F9406A868}">
      <dgm:prSet/>
      <dgm:spPr/>
      <dgm:t>
        <a:bodyPr/>
        <a:lstStyle/>
        <a:p>
          <a:pPr algn="ctr"/>
          <a:endParaRPr lang="ru-RU"/>
        </a:p>
      </dgm:t>
    </dgm:pt>
    <dgm:pt modelId="{DB5D1922-8195-4567-8176-900EEACF0811}" type="pres">
      <dgm:prSet presAssocID="{D733967D-FBC6-416F-BE92-7A8D7AA174C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C7AA4D5-D91D-4449-BAE0-70691031EAB7}" type="pres">
      <dgm:prSet presAssocID="{E322E2A9-4BC5-4939-8D14-99D8743CFC6F}" presName="thickLine" presStyleLbl="alignNode1" presStyleIdx="0" presStyleCnt="1"/>
      <dgm:spPr/>
    </dgm:pt>
    <dgm:pt modelId="{923278DA-3BB6-4618-9A15-1827927F5844}" type="pres">
      <dgm:prSet presAssocID="{E322E2A9-4BC5-4939-8D14-99D8743CFC6F}" presName="horz1" presStyleCnt="0"/>
      <dgm:spPr/>
    </dgm:pt>
    <dgm:pt modelId="{5BED584B-593A-46B0-BECE-E4691BA10955}" type="pres">
      <dgm:prSet presAssocID="{E322E2A9-4BC5-4939-8D14-99D8743CFC6F}" presName="tx1" presStyleLbl="revTx" presStyleIdx="0" presStyleCnt="1"/>
      <dgm:spPr/>
      <dgm:t>
        <a:bodyPr/>
        <a:lstStyle/>
        <a:p>
          <a:endParaRPr lang="ru-RU"/>
        </a:p>
      </dgm:t>
    </dgm:pt>
    <dgm:pt modelId="{0D57FCC3-B69D-42FA-A94A-69D1F823213D}" type="pres">
      <dgm:prSet presAssocID="{E322E2A9-4BC5-4939-8D14-99D8743CFC6F}" presName="vert1" presStyleCnt="0"/>
      <dgm:spPr/>
    </dgm:pt>
  </dgm:ptLst>
  <dgm:cxnLst>
    <dgm:cxn modelId="{14349FB9-6ABB-4E87-91F7-BB7A1BD9AC02}" type="presOf" srcId="{E322E2A9-4BC5-4939-8D14-99D8743CFC6F}" destId="{5BED584B-593A-46B0-BECE-E4691BA10955}" srcOrd="0" destOrd="0" presId="urn:microsoft.com/office/officeart/2008/layout/LinedList"/>
    <dgm:cxn modelId="{5B5A6FBF-06F7-499E-93CD-2A4F9406A868}" srcId="{D733967D-FBC6-416F-BE92-7A8D7AA174C4}" destId="{E322E2A9-4BC5-4939-8D14-99D8743CFC6F}" srcOrd="0" destOrd="0" parTransId="{9AF6FDED-C134-4C18-9E3F-2E1FA5E46E8C}" sibTransId="{7CC32CA0-DB9C-4A39-A866-ABC1E3E7A18E}"/>
    <dgm:cxn modelId="{10F12683-E3C9-42C1-8830-6AC18FF1D6B9}" type="presOf" srcId="{D733967D-FBC6-416F-BE92-7A8D7AA174C4}" destId="{DB5D1922-8195-4567-8176-900EEACF0811}" srcOrd="0" destOrd="0" presId="urn:microsoft.com/office/officeart/2008/layout/LinedList"/>
    <dgm:cxn modelId="{2463E664-1A7A-4236-BEF3-4FF634828C40}" type="presParOf" srcId="{DB5D1922-8195-4567-8176-900EEACF0811}" destId="{AC7AA4D5-D91D-4449-BAE0-70691031EAB7}" srcOrd="0" destOrd="0" presId="urn:microsoft.com/office/officeart/2008/layout/LinedList"/>
    <dgm:cxn modelId="{909B6295-FF86-4B59-87C8-C1801B10E682}" type="presParOf" srcId="{DB5D1922-8195-4567-8176-900EEACF0811}" destId="{923278DA-3BB6-4618-9A15-1827927F5844}" srcOrd="1" destOrd="0" presId="urn:microsoft.com/office/officeart/2008/layout/LinedList"/>
    <dgm:cxn modelId="{7CE30EC5-3A2C-460C-8031-028AB779B247}" type="presParOf" srcId="{923278DA-3BB6-4618-9A15-1827927F5844}" destId="{5BED584B-593A-46B0-BECE-E4691BA10955}" srcOrd="0" destOrd="0" presId="urn:microsoft.com/office/officeart/2008/layout/LinedList"/>
    <dgm:cxn modelId="{A314F5E3-2DC6-4A43-BD4E-257EC9D0086D}" type="presParOf" srcId="{923278DA-3BB6-4618-9A15-1827927F5844}" destId="{0D57FCC3-B69D-42FA-A94A-69D1F82321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F22540E-5333-4408-A54D-42A466779146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980F07E-B1EE-4136-9B0C-C8E797970300}">
      <dgm:prSet custT="1"/>
      <dgm:spPr/>
      <dgm:t>
        <a:bodyPr/>
        <a:lstStyle/>
        <a:p>
          <a:pPr rtl="0"/>
          <a:r>
            <a:rPr lang="ru-RU" sz="1200" i="1" dirty="0" smtClean="0"/>
            <a:t>Подконтрольные (операционные) расходы</a:t>
          </a:r>
          <a:endParaRPr lang="ru-RU" sz="1200" dirty="0"/>
        </a:p>
      </dgm:t>
    </dgm:pt>
    <dgm:pt modelId="{85B87405-AC72-44CA-8761-61540843C844}" type="parTrans" cxnId="{8AC1A09A-2E3B-4728-BFD6-3C640276B49B}">
      <dgm:prSet/>
      <dgm:spPr/>
      <dgm:t>
        <a:bodyPr/>
        <a:lstStyle/>
        <a:p>
          <a:endParaRPr lang="ru-RU"/>
        </a:p>
      </dgm:t>
    </dgm:pt>
    <dgm:pt modelId="{5096EC1E-F2A4-4595-9594-9E1074670E76}" type="sibTrans" cxnId="{8AC1A09A-2E3B-4728-BFD6-3C640276B49B}">
      <dgm:prSet/>
      <dgm:spPr/>
      <dgm:t>
        <a:bodyPr/>
        <a:lstStyle/>
        <a:p>
          <a:endParaRPr lang="ru-RU" dirty="0"/>
        </a:p>
      </dgm:t>
    </dgm:pt>
    <dgm:pt modelId="{CBDAE926-1419-48B3-800F-E9D17B9D2589}">
      <dgm:prSet custT="1"/>
      <dgm:spPr/>
      <dgm:t>
        <a:bodyPr/>
        <a:lstStyle/>
        <a:p>
          <a:pPr rtl="0"/>
          <a:r>
            <a:rPr lang="ru-RU" sz="1200" i="1" dirty="0" smtClean="0"/>
            <a:t>Неподконтрольные расходы</a:t>
          </a:r>
          <a:endParaRPr lang="ru-RU" sz="1200" dirty="0"/>
        </a:p>
      </dgm:t>
    </dgm:pt>
    <dgm:pt modelId="{2397F3C5-6E10-4D49-9190-7489F20568C9}" type="parTrans" cxnId="{782B490B-1EA0-4F0B-B880-26FF1AED903E}">
      <dgm:prSet/>
      <dgm:spPr/>
      <dgm:t>
        <a:bodyPr/>
        <a:lstStyle/>
        <a:p>
          <a:endParaRPr lang="ru-RU"/>
        </a:p>
      </dgm:t>
    </dgm:pt>
    <dgm:pt modelId="{0882FCE7-F862-4F03-86C7-97FD92435D68}" type="sibTrans" cxnId="{782B490B-1EA0-4F0B-B880-26FF1AED903E}">
      <dgm:prSet/>
      <dgm:spPr/>
      <dgm:t>
        <a:bodyPr/>
        <a:lstStyle/>
        <a:p>
          <a:endParaRPr lang="ru-RU" dirty="0"/>
        </a:p>
      </dgm:t>
    </dgm:pt>
    <dgm:pt modelId="{608DDAC2-CB71-4181-8D04-A14716B20227}">
      <dgm:prSet/>
      <dgm:spPr/>
      <dgm:t>
        <a:bodyPr/>
        <a:lstStyle/>
        <a:p>
          <a:pPr rtl="0"/>
          <a:r>
            <a:rPr lang="ru-RU" dirty="0" smtClean="0"/>
            <a:t>Расходы</a:t>
          </a:r>
          <a:endParaRPr lang="ru-RU" dirty="0"/>
        </a:p>
      </dgm:t>
    </dgm:pt>
    <dgm:pt modelId="{17EC4122-07BC-4425-991F-58A5FC23644E}" type="parTrans" cxnId="{8EB6E334-3EEA-4645-BC6B-9DE0B016300D}">
      <dgm:prSet/>
      <dgm:spPr/>
      <dgm:t>
        <a:bodyPr/>
        <a:lstStyle/>
        <a:p>
          <a:endParaRPr lang="ru-RU"/>
        </a:p>
      </dgm:t>
    </dgm:pt>
    <dgm:pt modelId="{72304C69-2783-49B0-89AD-1403317479E7}" type="sibTrans" cxnId="{8EB6E334-3EEA-4645-BC6B-9DE0B016300D}">
      <dgm:prSet/>
      <dgm:spPr/>
      <dgm:t>
        <a:bodyPr/>
        <a:lstStyle/>
        <a:p>
          <a:endParaRPr lang="ru-RU"/>
        </a:p>
      </dgm:t>
    </dgm:pt>
    <dgm:pt modelId="{63275CA2-9A92-4165-9FFC-C3E71A60F021}" type="pres">
      <dgm:prSet presAssocID="{FF22540E-5333-4408-A54D-42A46677914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F07B9A-6097-4D76-9AF5-D5551A435557}" type="pres">
      <dgm:prSet presAssocID="{7980F07E-B1EE-4136-9B0C-C8E79797030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8F3E6-3390-40FD-A952-94154CAFF55B}" type="pres">
      <dgm:prSet presAssocID="{5096EC1E-F2A4-4595-9594-9E1074670E76}" presName="spacerL" presStyleCnt="0"/>
      <dgm:spPr/>
    </dgm:pt>
    <dgm:pt modelId="{2BEA3607-EC87-4827-AD85-EBF91A809486}" type="pres">
      <dgm:prSet presAssocID="{5096EC1E-F2A4-4595-9594-9E1074670E7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285269B-ACD2-4DA5-AB5E-A58CA3A0C7F7}" type="pres">
      <dgm:prSet presAssocID="{5096EC1E-F2A4-4595-9594-9E1074670E76}" presName="spacerR" presStyleCnt="0"/>
      <dgm:spPr/>
    </dgm:pt>
    <dgm:pt modelId="{911A4BB7-FFD6-4D9A-9A26-C4147108D5B9}" type="pres">
      <dgm:prSet presAssocID="{CBDAE926-1419-48B3-800F-E9D17B9D258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8CE4E-904E-4AAE-9D20-4C498162906B}" type="pres">
      <dgm:prSet presAssocID="{0882FCE7-F862-4F03-86C7-97FD92435D68}" presName="spacerL" presStyleCnt="0"/>
      <dgm:spPr/>
    </dgm:pt>
    <dgm:pt modelId="{1EE7AF76-0B58-4510-B464-238CC6A81652}" type="pres">
      <dgm:prSet presAssocID="{0882FCE7-F862-4F03-86C7-97FD92435D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5BB9DBC-67DD-4110-9FB5-5BE7B20FF823}" type="pres">
      <dgm:prSet presAssocID="{0882FCE7-F862-4F03-86C7-97FD92435D68}" presName="spacerR" presStyleCnt="0"/>
      <dgm:spPr/>
    </dgm:pt>
    <dgm:pt modelId="{86AC517E-D4D2-43B1-BAA2-B2559F669E05}" type="pres">
      <dgm:prSet presAssocID="{608DDAC2-CB71-4181-8D04-A14716B2022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0E4E86-1BC3-4CFC-97B9-2C9E510F6406}" type="presOf" srcId="{0882FCE7-F862-4F03-86C7-97FD92435D68}" destId="{1EE7AF76-0B58-4510-B464-238CC6A81652}" srcOrd="0" destOrd="0" presId="urn:microsoft.com/office/officeart/2005/8/layout/equation1"/>
    <dgm:cxn modelId="{8EB6E334-3EEA-4645-BC6B-9DE0B016300D}" srcId="{FF22540E-5333-4408-A54D-42A466779146}" destId="{608DDAC2-CB71-4181-8D04-A14716B20227}" srcOrd="2" destOrd="0" parTransId="{17EC4122-07BC-4425-991F-58A5FC23644E}" sibTransId="{72304C69-2783-49B0-89AD-1403317479E7}"/>
    <dgm:cxn modelId="{AE6736C4-D66F-4A30-8B8A-2FB78B0D9E00}" type="presOf" srcId="{CBDAE926-1419-48B3-800F-E9D17B9D2589}" destId="{911A4BB7-FFD6-4D9A-9A26-C4147108D5B9}" srcOrd="0" destOrd="0" presId="urn:microsoft.com/office/officeart/2005/8/layout/equation1"/>
    <dgm:cxn modelId="{821BF566-4042-4420-8614-3BC885D47395}" type="presOf" srcId="{FF22540E-5333-4408-A54D-42A466779146}" destId="{63275CA2-9A92-4165-9FFC-C3E71A60F021}" srcOrd="0" destOrd="0" presId="urn:microsoft.com/office/officeart/2005/8/layout/equation1"/>
    <dgm:cxn modelId="{DBA66EF7-0720-4F56-8E8A-B5FB7F8B2915}" type="presOf" srcId="{7980F07E-B1EE-4136-9B0C-C8E797970300}" destId="{5FF07B9A-6097-4D76-9AF5-D5551A435557}" srcOrd="0" destOrd="0" presId="urn:microsoft.com/office/officeart/2005/8/layout/equation1"/>
    <dgm:cxn modelId="{8AC1A09A-2E3B-4728-BFD6-3C640276B49B}" srcId="{FF22540E-5333-4408-A54D-42A466779146}" destId="{7980F07E-B1EE-4136-9B0C-C8E797970300}" srcOrd="0" destOrd="0" parTransId="{85B87405-AC72-44CA-8761-61540843C844}" sibTransId="{5096EC1E-F2A4-4595-9594-9E1074670E76}"/>
    <dgm:cxn modelId="{782B490B-1EA0-4F0B-B880-26FF1AED903E}" srcId="{FF22540E-5333-4408-A54D-42A466779146}" destId="{CBDAE926-1419-48B3-800F-E9D17B9D2589}" srcOrd="1" destOrd="0" parTransId="{2397F3C5-6E10-4D49-9190-7489F20568C9}" sibTransId="{0882FCE7-F862-4F03-86C7-97FD92435D68}"/>
    <dgm:cxn modelId="{3DAD9B2B-3494-4E24-A59F-B0749869AA9F}" type="presOf" srcId="{5096EC1E-F2A4-4595-9594-9E1074670E76}" destId="{2BEA3607-EC87-4827-AD85-EBF91A809486}" srcOrd="0" destOrd="0" presId="urn:microsoft.com/office/officeart/2005/8/layout/equation1"/>
    <dgm:cxn modelId="{A8A7E8BB-AEC9-46BB-B53A-AA898DAEFFF2}" type="presOf" srcId="{608DDAC2-CB71-4181-8D04-A14716B20227}" destId="{86AC517E-D4D2-43B1-BAA2-B2559F669E05}" srcOrd="0" destOrd="0" presId="urn:microsoft.com/office/officeart/2005/8/layout/equation1"/>
    <dgm:cxn modelId="{C6643468-80B0-470A-80DC-431CC4CA59D6}" type="presParOf" srcId="{63275CA2-9A92-4165-9FFC-C3E71A60F021}" destId="{5FF07B9A-6097-4D76-9AF5-D5551A435557}" srcOrd="0" destOrd="0" presId="urn:microsoft.com/office/officeart/2005/8/layout/equation1"/>
    <dgm:cxn modelId="{9865238E-97D5-4175-936B-61FA33813427}" type="presParOf" srcId="{63275CA2-9A92-4165-9FFC-C3E71A60F021}" destId="{F528F3E6-3390-40FD-A952-94154CAFF55B}" srcOrd="1" destOrd="0" presId="urn:microsoft.com/office/officeart/2005/8/layout/equation1"/>
    <dgm:cxn modelId="{09FC6783-C427-4B48-A9CC-EB94DC04FA16}" type="presParOf" srcId="{63275CA2-9A92-4165-9FFC-C3E71A60F021}" destId="{2BEA3607-EC87-4827-AD85-EBF91A809486}" srcOrd="2" destOrd="0" presId="urn:microsoft.com/office/officeart/2005/8/layout/equation1"/>
    <dgm:cxn modelId="{8F922971-20BB-48DD-9580-3019E7B4FFE3}" type="presParOf" srcId="{63275CA2-9A92-4165-9FFC-C3E71A60F021}" destId="{8285269B-ACD2-4DA5-AB5E-A58CA3A0C7F7}" srcOrd="3" destOrd="0" presId="urn:microsoft.com/office/officeart/2005/8/layout/equation1"/>
    <dgm:cxn modelId="{561F68CD-7902-432F-9830-E28C62CC3D54}" type="presParOf" srcId="{63275CA2-9A92-4165-9FFC-C3E71A60F021}" destId="{911A4BB7-FFD6-4D9A-9A26-C4147108D5B9}" srcOrd="4" destOrd="0" presId="urn:microsoft.com/office/officeart/2005/8/layout/equation1"/>
    <dgm:cxn modelId="{CEF9C8C9-AA02-43DE-8A53-5978E3287304}" type="presParOf" srcId="{63275CA2-9A92-4165-9FFC-C3E71A60F021}" destId="{6ED8CE4E-904E-4AAE-9D20-4C498162906B}" srcOrd="5" destOrd="0" presId="urn:microsoft.com/office/officeart/2005/8/layout/equation1"/>
    <dgm:cxn modelId="{924B7C26-0B6C-4616-970F-D57E1C212CB3}" type="presParOf" srcId="{63275CA2-9A92-4165-9FFC-C3E71A60F021}" destId="{1EE7AF76-0B58-4510-B464-238CC6A81652}" srcOrd="6" destOrd="0" presId="urn:microsoft.com/office/officeart/2005/8/layout/equation1"/>
    <dgm:cxn modelId="{2F6C29B6-79A0-4CFD-AC6C-92DC77E00A42}" type="presParOf" srcId="{63275CA2-9A92-4165-9FFC-C3E71A60F021}" destId="{75BB9DBC-67DD-4110-9FB5-5BE7B20FF823}" srcOrd="7" destOrd="0" presId="urn:microsoft.com/office/officeart/2005/8/layout/equation1"/>
    <dgm:cxn modelId="{680C9282-F9A3-4472-8EBB-6E6153626614}" type="presParOf" srcId="{63275CA2-9A92-4165-9FFC-C3E71A60F021}" destId="{86AC517E-D4D2-43B1-BAA2-B2559F669E0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81E9077-7514-4ABD-AEC8-B950C461A62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F52B9D2-D517-4633-A680-F65738652C1C}">
      <dgm:prSet custT="1"/>
      <dgm:spPr/>
      <dgm:t>
        <a:bodyPr/>
        <a:lstStyle/>
        <a:p>
          <a:pPr algn="ctr" rtl="0"/>
          <a:r>
            <a:rPr lang="ru-RU" sz="1600" b="1" dirty="0" smtClean="0"/>
            <a:t>Учёт экономии</a:t>
          </a:r>
          <a:endParaRPr lang="ru-RU" sz="1600" dirty="0"/>
        </a:p>
      </dgm:t>
    </dgm:pt>
    <dgm:pt modelId="{689A803F-1C99-46D6-8944-9D92C000AEBE}" type="parTrans" cxnId="{4D387B37-4BDE-41AA-9C53-C3A029CBB373}">
      <dgm:prSet/>
      <dgm:spPr/>
      <dgm:t>
        <a:bodyPr/>
        <a:lstStyle/>
        <a:p>
          <a:pPr algn="ctr"/>
          <a:endParaRPr lang="ru-RU"/>
        </a:p>
      </dgm:t>
    </dgm:pt>
    <dgm:pt modelId="{6A0DE751-E0BD-4962-A719-5F0FF7588325}" type="sibTrans" cxnId="{4D387B37-4BDE-41AA-9C53-C3A029CBB373}">
      <dgm:prSet/>
      <dgm:spPr/>
      <dgm:t>
        <a:bodyPr/>
        <a:lstStyle/>
        <a:p>
          <a:pPr algn="ctr"/>
          <a:endParaRPr lang="ru-RU"/>
        </a:p>
      </dgm:t>
    </dgm:pt>
    <dgm:pt modelId="{E42CFF58-C135-4EFF-8411-9C18D13102BD}" type="pres">
      <dgm:prSet presAssocID="{681E9077-7514-4ABD-AEC8-B950C461A62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E5AE027-271B-4156-AB67-09D0C3C2D3AD}" type="pres">
      <dgm:prSet presAssocID="{DF52B9D2-D517-4633-A680-F65738652C1C}" presName="thickLine" presStyleLbl="alignNode1" presStyleIdx="0" presStyleCnt="1"/>
      <dgm:spPr/>
    </dgm:pt>
    <dgm:pt modelId="{0B1B619B-44C1-4034-BA3D-D4792A1EA294}" type="pres">
      <dgm:prSet presAssocID="{DF52B9D2-D517-4633-A680-F65738652C1C}" presName="horz1" presStyleCnt="0"/>
      <dgm:spPr/>
    </dgm:pt>
    <dgm:pt modelId="{65872125-13D4-4B96-9986-4F30412F43AF}" type="pres">
      <dgm:prSet presAssocID="{DF52B9D2-D517-4633-A680-F65738652C1C}" presName="tx1" presStyleLbl="revTx" presStyleIdx="0" presStyleCnt="1" custLinFactNeighborY="47112"/>
      <dgm:spPr/>
      <dgm:t>
        <a:bodyPr/>
        <a:lstStyle/>
        <a:p>
          <a:endParaRPr lang="ru-RU"/>
        </a:p>
      </dgm:t>
    </dgm:pt>
    <dgm:pt modelId="{FAC7F3F4-880E-4D52-B3EF-D14DDAEABC16}" type="pres">
      <dgm:prSet presAssocID="{DF52B9D2-D517-4633-A680-F65738652C1C}" presName="vert1" presStyleCnt="0"/>
      <dgm:spPr/>
    </dgm:pt>
  </dgm:ptLst>
  <dgm:cxnLst>
    <dgm:cxn modelId="{4D387B37-4BDE-41AA-9C53-C3A029CBB373}" srcId="{681E9077-7514-4ABD-AEC8-B950C461A621}" destId="{DF52B9D2-D517-4633-A680-F65738652C1C}" srcOrd="0" destOrd="0" parTransId="{689A803F-1C99-46D6-8944-9D92C000AEBE}" sibTransId="{6A0DE751-E0BD-4962-A719-5F0FF7588325}"/>
    <dgm:cxn modelId="{C45CFD88-3EA3-427A-9831-75DDC3A4940F}" type="presOf" srcId="{681E9077-7514-4ABD-AEC8-B950C461A621}" destId="{E42CFF58-C135-4EFF-8411-9C18D13102BD}" srcOrd="0" destOrd="0" presId="urn:microsoft.com/office/officeart/2008/layout/LinedList"/>
    <dgm:cxn modelId="{2D3F9D48-2566-40AB-852C-BFD17283AF51}" type="presOf" srcId="{DF52B9D2-D517-4633-A680-F65738652C1C}" destId="{65872125-13D4-4B96-9986-4F30412F43AF}" srcOrd="0" destOrd="0" presId="urn:microsoft.com/office/officeart/2008/layout/LinedList"/>
    <dgm:cxn modelId="{C34A95D9-BC1F-49CE-B4FA-AD0CA5B6CFCB}" type="presParOf" srcId="{E42CFF58-C135-4EFF-8411-9C18D13102BD}" destId="{0E5AE027-271B-4156-AB67-09D0C3C2D3AD}" srcOrd="0" destOrd="0" presId="urn:microsoft.com/office/officeart/2008/layout/LinedList"/>
    <dgm:cxn modelId="{C1577100-33BE-4639-9ED4-AFE5C3AABAAA}" type="presParOf" srcId="{E42CFF58-C135-4EFF-8411-9C18D13102BD}" destId="{0B1B619B-44C1-4034-BA3D-D4792A1EA294}" srcOrd="1" destOrd="0" presId="urn:microsoft.com/office/officeart/2008/layout/LinedList"/>
    <dgm:cxn modelId="{7A737D60-C9C8-4C5B-8DFA-B7ADD7916511}" type="presParOf" srcId="{0B1B619B-44C1-4034-BA3D-D4792A1EA294}" destId="{65872125-13D4-4B96-9986-4F30412F43AF}" srcOrd="0" destOrd="0" presId="urn:microsoft.com/office/officeart/2008/layout/LinedList"/>
    <dgm:cxn modelId="{02B6F0B8-A5E8-4A18-8298-7ACACC03ED70}" type="presParOf" srcId="{0B1B619B-44C1-4034-BA3D-D4792A1EA294}" destId="{FAC7F3F4-880E-4D52-B3EF-D14DDAEABC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E763251-1352-491A-A310-5762AD8C4AF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F741F2-71CC-48DB-A877-5AC106E14DEC}">
      <dgm:prSet/>
      <dgm:spPr/>
      <dgm:t>
        <a:bodyPr/>
        <a:lstStyle/>
        <a:p>
          <a:pPr rtl="0"/>
          <a:r>
            <a:rPr lang="ru-RU" dirty="0" smtClean="0"/>
            <a:t>Достоинства</a:t>
          </a:r>
          <a:endParaRPr lang="ru-RU" dirty="0"/>
        </a:p>
      </dgm:t>
    </dgm:pt>
    <dgm:pt modelId="{145528BD-F5DE-43E0-AAF1-1E3468393700}" type="parTrans" cxnId="{EA623FFE-D1B6-48AA-91B7-A7E46D224F0E}">
      <dgm:prSet/>
      <dgm:spPr/>
      <dgm:t>
        <a:bodyPr/>
        <a:lstStyle/>
        <a:p>
          <a:endParaRPr lang="ru-RU"/>
        </a:p>
      </dgm:t>
    </dgm:pt>
    <dgm:pt modelId="{43DC943E-80AE-46FB-9A14-63C43627BEF0}" type="sibTrans" cxnId="{EA623FFE-D1B6-48AA-91B7-A7E46D224F0E}">
      <dgm:prSet/>
      <dgm:spPr/>
      <dgm:t>
        <a:bodyPr/>
        <a:lstStyle/>
        <a:p>
          <a:endParaRPr lang="ru-RU"/>
        </a:p>
      </dgm:t>
    </dgm:pt>
    <dgm:pt modelId="{8678D074-8A23-4CE3-B1AF-457D1219D274}">
      <dgm:prSet/>
      <dgm:spPr/>
      <dgm:t>
        <a:bodyPr/>
        <a:lstStyle/>
        <a:p>
          <a:pPr rtl="0"/>
          <a:r>
            <a:rPr lang="ru-RU" dirty="0" smtClean="0"/>
            <a:t>Инвестору ВЫГОДНО вкладывать средства в модернизацию и развитие инфраструктуры, так как на весь объем  инвестиций он получает доход по привлекательной ставке.</a:t>
          </a:r>
          <a:endParaRPr lang="ru-RU" dirty="0"/>
        </a:p>
      </dgm:t>
    </dgm:pt>
    <dgm:pt modelId="{80435FFF-F9B5-4FAB-8CE1-B2EA019E817F}" type="parTrans" cxnId="{B24C9616-89C3-479F-A5EE-7CB5EA17E985}">
      <dgm:prSet/>
      <dgm:spPr/>
      <dgm:t>
        <a:bodyPr/>
        <a:lstStyle/>
        <a:p>
          <a:endParaRPr lang="ru-RU"/>
        </a:p>
      </dgm:t>
    </dgm:pt>
    <dgm:pt modelId="{A9990697-3579-4E64-978D-04DB57795630}" type="sibTrans" cxnId="{B24C9616-89C3-479F-A5EE-7CB5EA17E985}">
      <dgm:prSet/>
      <dgm:spPr/>
      <dgm:t>
        <a:bodyPr/>
        <a:lstStyle/>
        <a:p>
          <a:endParaRPr lang="ru-RU"/>
        </a:p>
      </dgm:t>
    </dgm:pt>
    <dgm:pt modelId="{8F2F1BB8-1CEA-47EE-A2C6-656CC8294A66}">
      <dgm:prSet/>
      <dgm:spPr/>
      <dgm:t>
        <a:bodyPr/>
        <a:lstStyle/>
        <a:p>
          <a:pPr rtl="0"/>
          <a:r>
            <a:rPr lang="ru-RU" dirty="0" smtClean="0"/>
            <a:t>Компании ВЫГОДНО повышать эффективность своей деятельности, так как полученная экономия остается на заранее установленный период в её распоряжении.</a:t>
          </a:r>
          <a:endParaRPr lang="ru-RU" dirty="0"/>
        </a:p>
      </dgm:t>
    </dgm:pt>
    <dgm:pt modelId="{3A3B0713-17C4-46F2-AE36-B79F44513BA2}" type="parTrans" cxnId="{3375B25F-0F56-4212-B05A-6E1E3602280E}">
      <dgm:prSet/>
      <dgm:spPr/>
      <dgm:t>
        <a:bodyPr/>
        <a:lstStyle/>
        <a:p>
          <a:endParaRPr lang="ru-RU"/>
        </a:p>
      </dgm:t>
    </dgm:pt>
    <dgm:pt modelId="{962FBA7B-0D00-4F89-805B-B165DAE6A523}" type="sibTrans" cxnId="{3375B25F-0F56-4212-B05A-6E1E3602280E}">
      <dgm:prSet/>
      <dgm:spPr/>
      <dgm:t>
        <a:bodyPr/>
        <a:lstStyle/>
        <a:p>
          <a:endParaRPr lang="ru-RU"/>
        </a:p>
      </dgm:t>
    </dgm:pt>
    <dgm:pt modelId="{E96494B6-9061-4379-8C34-33D1BF89F061}">
      <dgm:prSet/>
      <dgm:spPr/>
      <dgm:t>
        <a:bodyPr/>
        <a:lstStyle/>
        <a:p>
          <a:pPr rtl="0"/>
          <a:r>
            <a:rPr lang="ru-RU" dirty="0" smtClean="0"/>
            <a:t>Недостатки</a:t>
          </a:r>
          <a:endParaRPr lang="ru-RU" dirty="0"/>
        </a:p>
      </dgm:t>
    </dgm:pt>
    <dgm:pt modelId="{7ECD12F3-7216-48BA-B3D7-04EA08927D0E}" type="parTrans" cxnId="{7A6A660D-BED9-441B-973D-F2D7B28316A1}">
      <dgm:prSet/>
      <dgm:spPr/>
      <dgm:t>
        <a:bodyPr/>
        <a:lstStyle/>
        <a:p>
          <a:endParaRPr lang="ru-RU"/>
        </a:p>
      </dgm:t>
    </dgm:pt>
    <dgm:pt modelId="{C4EF6C72-42DE-4988-A756-8335A111B1C3}" type="sibTrans" cxnId="{7A6A660D-BED9-441B-973D-F2D7B28316A1}">
      <dgm:prSet/>
      <dgm:spPr/>
      <dgm:t>
        <a:bodyPr/>
        <a:lstStyle/>
        <a:p>
          <a:endParaRPr lang="ru-RU"/>
        </a:p>
      </dgm:t>
    </dgm:pt>
    <dgm:pt modelId="{58D3F48E-AC89-419D-A394-A3522A1090F2}">
      <dgm:prSet/>
      <dgm:spPr/>
      <dgm:t>
        <a:bodyPr/>
        <a:lstStyle/>
        <a:p>
          <a:pPr rtl="0"/>
          <a:r>
            <a:rPr lang="ru-RU" dirty="0" smtClean="0"/>
            <a:t>Собственником новых объектов инфраструктуры становится предприятие.</a:t>
          </a:r>
          <a:endParaRPr lang="ru-RU" dirty="0"/>
        </a:p>
      </dgm:t>
    </dgm:pt>
    <dgm:pt modelId="{8E9F42A5-A142-49DA-A625-1D93632D3142}" type="parTrans" cxnId="{C39C7892-F68C-4B9F-8AC2-C240C2A6471B}">
      <dgm:prSet/>
      <dgm:spPr/>
      <dgm:t>
        <a:bodyPr/>
        <a:lstStyle/>
        <a:p>
          <a:endParaRPr lang="ru-RU"/>
        </a:p>
      </dgm:t>
    </dgm:pt>
    <dgm:pt modelId="{38509CD2-6A50-4DAB-881C-79CE58E2C494}" type="sibTrans" cxnId="{C39C7892-F68C-4B9F-8AC2-C240C2A6471B}">
      <dgm:prSet/>
      <dgm:spPr/>
      <dgm:t>
        <a:bodyPr/>
        <a:lstStyle/>
        <a:p>
          <a:endParaRPr lang="ru-RU"/>
        </a:p>
      </dgm:t>
    </dgm:pt>
    <dgm:pt modelId="{380684FA-E041-41A3-93AE-83A070BDF324}">
      <dgm:prSet/>
      <dgm:spPr/>
      <dgm:t>
        <a:bodyPr/>
        <a:lstStyle/>
        <a:p>
          <a:pPr rtl="0"/>
          <a:r>
            <a:rPr lang="ru-RU" dirty="0" smtClean="0"/>
            <a:t>Завышение объема первоначальной базы капитала, высокая вероятность значительного роста тарифа в первый год долгосрочного периода регулирования.</a:t>
          </a:r>
          <a:endParaRPr lang="ru-RU" dirty="0"/>
        </a:p>
      </dgm:t>
    </dgm:pt>
    <dgm:pt modelId="{183B4257-F0B6-4F93-B574-406AC18462C9}" type="parTrans" cxnId="{4C4F15D2-41AA-4428-AFBB-004B3AAC4C5E}">
      <dgm:prSet/>
      <dgm:spPr/>
      <dgm:t>
        <a:bodyPr/>
        <a:lstStyle/>
        <a:p>
          <a:endParaRPr lang="ru-RU"/>
        </a:p>
      </dgm:t>
    </dgm:pt>
    <dgm:pt modelId="{E2355C88-0823-40A3-B0AE-EFBADD23DF07}" type="sibTrans" cxnId="{4C4F15D2-41AA-4428-AFBB-004B3AAC4C5E}">
      <dgm:prSet/>
      <dgm:spPr/>
      <dgm:t>
        <a:bodyPr/>
        <a:lstStyle/>
        <a:p>
          <a:endParaRPr lang="ru-RU"/>
        </a:p>
      </dgm:t>
    </dgm:pt>
    <dgm:pt modelId="{895188A2-5258-422D-8A45-CA4E324A3ABA}">
      <dgm:prSet/>
      <dgm:spPr/>
      <dgm:t>
        <a:bodyPr/>
        <a:lstStyle/>
        <a:p>
          <a:pPr rtl="0"/>
          <a:r>
            <a:rPr lang="ru-RU" dirty="0" smtClean="0"/>
            <a:t>Завышение стоимости инвестиционной программы.</a:t>
          </a:r>
          <a:endParaRPr lang="ru-RU" dirty="0"/>
        </a:p>
      </dgm:t>
    </dgm:pt>
    <dgm:pt modelId="{9545C182-3CC0-4E1B-896B-F75CE4C40978}" type="parTrans" cxnId="{E6357159-64AA-4902-9E7A-B4642AC93884}">
      <dgm:prSet/>
      <dgm:spPr/>
      <dgm:t>
        <a:bodyPr/>
        <a:lstStyle/>
        <a:p>
          <a:endParaRPr lang="ru-RU"/>
        </a:p>
      </dgm:t>
    </dgm:pt>
    <dgm:pt modelId="{F70165A9-BAE8-4D51-8664-5E24B22E4111}" type="sibTrans" cxnId="{E6357159-64AA-4902-9E7A-B4642AC93884}">
      <dgm:prSet/>
      <dgm:spPr/>
      <dgm:t>
        <a:bodyPr/>
        <a:lstStyle/>
        <a:p>
          <a:endParaRPr lang="ru-RU"/>
        </a:p>
      </dgm:t>
    </dgm:pt>
    <dgm:pt modelId="{EEC15362-5C7F-4473-AD95-39BED8BEBAC3}">
      <dgm:prSet/>
      <dgm:spPr/>
      <dgm:t>
        <a:bodyPr/>
        <a:lstStyle/>
        <a:p>
          <a:pPr rtl="0"/>
          <a:r>
            <a:rPr lang="ru-RU" dirty="0" smtClean="0"/>
            <a:t>«Избыточное качество».</a:t>
          </a:r>
          <a:endParaRPr lang="ru-RU" dirty="0"/>
        </a:p>
      </dgm:t>
    </dgm:pt>
    <dgm:pt modelId="{6B68D5F7-30C2-4424-9318-62B74EB3FF6B}" type="parTrans" cxnId="{2C1D8074-D2C0-47EA-BA77-59748985841B}">
      <dgm:prSet/>
      <dgm:spPr/>
      <dgm:t>
        <a:bodyPr/>
        <a:lstStyle/>
        <a:p>
          <a:endParaRPr lang="ru-RU"/>
        </a:p>
      </dgm:t>
    </dgm:pt>
    <dgm:pt modelId="{CE385811-72A6-4AA7-82CC-2ED4ECF2F59E}" type="sibTrans" cxnId="{2C1D8074-D2C0-47EA-BA77-59748985841B}">
      <dgm:prSet/>
      <dgm:spPr/>
      <dgm:t>
        <a:bodyPr/>
        <a:lstStyle/>
        <a:p>
          <a:endParaRPr lang="ru-RU"/>
        </a:p>
      </dgm:t>
    </dgm:pt>
    <dgm:pt modelId="{32E6C11B-58FC-4DF9-B6B1-30EFD8F09482}" type="pres">
      <dgm:prSet presAssocID="{5E763251-1352-491A-A310-5762AD8C4A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720D07-90D9-4D8F-AE9C-7EAFE37BFC65}" type="pres">
      <dgm:prSet presAssocID="{69F741F2-71CC-48DB-A877-5AC106E14DEC}" presName="parentLin" presStyleCnt="0"/>
      <dgm:spPr/>
    </dgm:pt>
    <dgm:pt modelId="{81F82AB8-4972-4476-83C5-3B0A85C7363E}" type="pres">
      <dgm:prSet presAssocID="{69F741F2-71CC-48DB-A877-5AC106E14DE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AC84D77-41C5-46FC-814F-8D1A793FD5D7}" type="pres">
      <dgm:prSet presAssocID="{69F741F2-71CC-48DB-A877-5AC106E14DE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D8BB8-D1B8-46ED-BC76-47CECDA1099D}" type="pres">
      <dgm:prSet presAssocID="{69F741F2-71CC-48DB-A877-5AC106E14DEC}" presName="negativeSpace" presStyleCnt="0"/>
      <dgm:spPr/>
    </dgm:pt>
    <dgm:pt modelId="{5D21CBE5-DA3A-4529-B93C-723370315B97}" type="pres">
      <dgm:prSet presAssocID="{69F741F2-71CC-48DB-A877-5AC106E14DE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42AE7-8AA0-4F50-862C-0AF67CC483CB}" type="pres">
      <dgm:prSet presAssocID="{43DC943E-80AE-46FB-9A14-63C43627BEF0}" presName="spaceBetweenRectangles" presStyleCnt="0"/>
      <dgm:spPr/>
    </dgm:pt>
    <dgm:pt modelId="{C0C6D508-F7BB-45BE-9C4C-3426129F6C3A}" type="pres">
      <dgm:prSet presAssocID="{E96494B6-9061-4379-8C34-33D1BF89F061}" presName="parentLin" presStyleCnt="0"/>
      <dgm:spPr/>
    </dgm:pt>
    <dgm:pt modelId="{50481A8B-5754-4143-9F86-A30CA5DDEA78}" type="pres">
      <dgm:prSet presAssocID="{E96494B6-9061-4379-8C34-33D1BF89F06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9E1A408-82AC-45A3-9620-F7DE5E2C269F}" type="pres">
      <dgm:prSet presAssocID="{E96494B6-9061-4379-8C34-33D1BF89F06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0CAAB-7C33-4A71-91DE-81823F307071}" type="pres">
      <dgm:prSet presAssocID="{E96494B6-9061-4379-8C34-33D1BF89F061}" presName="negativeSpace" presStyleCnt="0"/>
      <dgm:spPr/>
    </dgm:pt>
    <dgm:pt modelId="{5DE9C6A8-1016-44EC-855F-653CC6BDFEA8}" type="pres">
      <dgm:prSet presAssocID="{E96494B6-9061-4379-8C34-33D1BF89F06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623FFE-D1B6-48AA-91B7-A7E46D224F0E}" srcId="{5E763251-1352-491A-A310-5762AD8C4AF0}" destId="{69F741F2-71CC-48DB-A877-5AC106E14DEC}" srcOrd="0" destOrd="0" parTransId="{145528BD-F5DE-43E0-AAF1-1E3468393700}" sibTransId="{43DC943E-80AE-46FB-9A14-63C43627BEF0}"/>
    <dgm:cxn modelId="{2743110C-C345-47CA-9E39-D97A515DAECC}" type="presOf" srcId="{E96494B6-9061-4379-8C34-33D1BF89F061}" destId="{09E1A408-82AC-45A3-9620-F7DE5E2C269F}" srcOrd="1" destOrd="0" presId="urn:microsoft.com/office/officeart/2005/8/layout/list1"/>
    <dgm:cxn modelId="{B9F67000-AE6F-49CA-8FC4-9BFD0C7FD349}" type="presOf" srcId="{895188A2-5258-422D-8A45-CA4E324A3ABA}" destId="{5DE9C6A8-1016-44EC-855F-653CC6BDFEA8}" srcOrd="0" destOrd="2" presId="urn:microsoft.com/office/officeart/2005/8/layout/list1"/>
    <dgm:cxn modelId="{5A29D706-C27E-4F3B-8925-3E35AF6A1812}" type="presOf" srcId="{58D3F48E-AC89-419D-A394-A3522A1090F2}" destId="{5DE9C6A8-1016-44EC-855F-653CC6BDFEA8}" srcOrd="0" destOrd="0" presId="urn:microsoft.com/office/officeart/2005/8/layout/list1"/>
    <dgm:cxn modelId="{B0EBED4A-732E-49C8-99E1-70AD81A052B1}" type="presOf" srcId="{5E763251-1352-491A-A310-5762AD8C4AF0}" destId="{32E6C11B-58FC-4DF9-B6B1-30EFD8F09482}" srcOrd="0" destOrd="0" presId="urn:microsoft.com/office/officeart/2005/8/layout/list1"/>
    <dgm:cxn modelId="{A6DE89FB-99BA-4CB4-B600-9A5CD68FA287}" type="presOf" srcId="{69F741F2-71CC-48DB-A877-5AC106E14DEC}" destId="{6AC84D77-41C5-46FC-814F-8D1A793FD5D7}" srcOrd="1" destOrd="0" presId="urn:microsoft.com/office/officeart/2005/8/layout/list1"/>
    <dgm:cxn modelId="{A4B696BF-88C5-4C31-A6D3-57B864BFFB59}" type="presOf" srcId="{EEC15362-5C7F-4473-AD95-39BED8BEBAC3}" destId="{5DE9C6A8-1016-44EC-855F-653CC6BDFEA8}" srcOrd="0" destOrd="3" presId="urn:microsoft.com/office/officeart/2005/8/layout/list1"/>
    <dgm:cxn modelId="{EC83E64F-27A4-4E8F-A92D-17EB98446C66}" type="presOf" srcId="{E96494B6-9061-4379-8C34-33D1BF89F061}" destId="{50481A8B-5754-4143-9F86-A30CA5DDEA78}" srcOrd="0" destOrd="0" presId="urn:microsoft.com/office/officeart/2005/8/layout/list1"/>
    <dgm:cxn modelId="{2C1D8074-D2C0-47EA-BA77-59748985841B}" srcId="{E96494B6-9061-4379-8C34-33D1BF89F061}" destId="{EEC15362-5C7F-4473-AD95-39BED8BEBAC3}" srcOrd="3" destOrd="0" parTransId="{6B68D5F7-30C2-4424-9318-62B74EB3FF6B}" sibTransId="{CE385811-72A6-4AA7-82CC-2ED4ECF2F59E}"/>
    <dgm:cxn modelId="{C39C7892-F68C-4B9F-8AC2-C240C2A6471B}" srcId="{E96494B6-9061-4379-8C34-33D1BF89F061}" destId="{58D3F48E-AC89-419D-A394-A3522A1090F2}" srcOrd="0" destOrd="0" parTransId="{8E9F42A5-A142-49DA-A625-1D93632D3142}" sibTransId="{38509CD2-6A50-4DAB-881C-79CE58E2C494}"/>
    <dgm:cxn modelId="{B24C9616-89C3-479F-A5EE-7CB5EA17E985}" srcId="{69F741F2-71CC-48DB-A877-5AC106E14DEC}" destId="{8678D074-8A23-4CE3-B1AF-457D1219D274}" srcOrd="0" destOrd="0" parTransId="{80435FFF-F9B5-4FAB-8CE1-B2EA019E817F}" sibTransId="{A9990697-3579-4E64-978D-04DB57795630}"/>
    <dgm:cxn modelId="{4C4F15D2-41AA-4428-AFBB-004B3AAC4C5E}" srcId="{E96494B6-9061-4379-8C34-33D1BF89F061}" destId="{380684FA-E041-41A3-93AE-83A070BDF324}" srcOrd="1" destOrd="0" parTransId="{183B4257-F0B6-4F93-B574-406AC18462C9}" sibTransId="{E2355C88-0823-40A3-B0AE-EFBADD23DF07}"/>
    <dgm:cxn modelId="{50FD994F-FD4A-419B-92AE-EC07A3D53F06}" type="presOf" srcId="{8F2F1BB8-1CEA-47EE-A2C6-656CC8294A66}" destId="{5D21CBE5-DA3A-4529-B93C-723370315B97}" srcOrd="0" destOrd="1" presId="urn:microsoft.com/office/officeart/2005/8/layout/list1"/>
    <dgm:cxn modelId="{00ED27E1-DA87-4F26-BBC3-112F67F39769}" type="presOf" srcId="{69F741F2-71CC-48DB-A877-5AC106E14DEC}" destId="{81F82AB8-4972-4476-83C5-3B0A85C7363E}" srcOrd="0" destOrd="0" presId="urn:microsoft.com/office/officeart/2005/8/layout/list1"/>
    <dgm:cxn modelId="{7A6A660D-BED9-441B-973D-F2D7B28316A1}" srcId="{5E763251-1352-491A-A310-5762AD8C4AF0}" destId="{E96494B6-9061-4379-8C34-33D1BF89F061}" srcOrd="1" destOrd="0" parTransId="{7ECD12F3-7216-48BA-B3D7-04EA08927D0E}" sibTransId="{C4EF6C72-42DE-4988-A756-8335A111B1C3}"/>
    <dgm:cxn modelId="{4D6F36B9-76CA-465A-85CA-EC9DF54FD134}" type="presOf" srcId="{8678D074-8A23-4CE3-B1AF-457D1219D274}" destId="{5D21CBE5-DA3A-4529-B93C-723370315B97}" srcOrd="0" destOrd="0" presId="urn:microsoft.com/office/officeart/2005/8/layout/list1"/>
    <dgm:cxn modelId="{3375B25F-0F56-4212-B05A-6E1E3602280E}" srcId="{69F741F2-71CC-48DB-A877-5AC106E14DEC}" destId="{8F2F1BB8-1CEA-47EE-A2C6-656CC8294A66}" srcOrd="1" destOrd="0" parTransId="{3A3B0713-17C4-46F2-AE36-B79F44513BA2}" sibTransId="{962FBA7B-0D00-4F89-805B-B165DAE6A523}"/>
    <dgm:cxn modelId="{E6357159-64AA-4902-9E7A-B4642AC93884}" srcId="{E96494B6-9061-4379-8C34-33D1BF89F061}" destId="{895188A2-5258-422D-8A45-CA4E324A3ABA}" srcOrd="2" destOrd="0" parTransId="{9545C182-3CC0-4E1B-896B-F75CE4C40978}" sibTransId="{F70165A9-BAE8-4D51-8664-5E24B22E4111}"/>
    <dgm:cxn modelId="{46299833-1DD6-40BC-8386-B722E62C749A}" type="presOf" srcId="{380684FA-E041-41A3-93AE-83A070BDF324}" destId="{5DE9C6A8-1016-44EC-855F-653CC6BDFEA8}" srcOrd="0" destOrd="1" presId="urn:microsoft.com/office/officeart/2005/8/layout/list1"/>
    <dgm:cxn modelId="{133266C2-9CFF-4CB9-8F18-B7B78E6D223F}" type="presParOf" srcId="{32E6C11B-58FC-4DF9-B6B1-30EFD8F09482}" destId="{06720D07-90D9-4D8F-AE9C-7EAFE37BFC65}" srcOrd="0" destOrd="0" presId="urn:microsoft.com/office/officeart/2005/8/layout/list1"/>
    <dgm:cxn modelId="{F25F17F2-C4C1-4C50-BE6A-E2028AC2D217}" type="presParOf" srcId="{06720D07-90D9-4D8F-AE9C-7EAFE37BFC65}" destId="{81F82AB8-4972-4476-83C5-3B0A85C7363E}" srcOrd="0" destOrd="0" presId="urn:microsoft.com/office/officeart/2005/8/layout/list1"/>
    <dgm:cxn modelId="{BFC09A97-9487-4C0B-959E-6E6197F694EA}" type="presParOf" srcId="{06720D07-90D9-4D8F-AE9C-7EAFE37BFC65}" destId="{6AC84D77-41C5-46FC-814F-8D1A793FD5D7}" srcOrd="1" destOrd="0" presId="urn:microsoft.com/office/officeart/2005/8/layout/list1"/>
    <dgm:cxn modelId="{8E4239B0-2BEA-4BE1-9D66-B32FD70E8F65}" type="presParOf" srcId="{32E6C11B-58FC-4DF9-B6B1-30EFD8F09482}" destId="{EBCD8BB8-D1B8-46ED-BC76-47CECDA1099D}" srcOrd="1" destOrd="0" presId="urn:microsoft.com/office/officeart/2005/8/layout/list1"/>
    <dgm:cxn modelId="{E6F741CD-0DC0-4877-87DF-743864EB1BF1}" type="presParOf" srcId="{32E6C11B-58FC-4DF9-B6B1-30EFD8F09482}" destId="{5D21CBE5-DA3A-4529-B93C-723370315B97}" srcOrd="2" destOrd="0" presId="urn:microsoft.com/office/officeart/2005/8/layout/list1"/>
    <dgm:cxn modelId="{51A650F0-A127-4F89-86AA-EE99902375F0}" type="presParOf" srcId="{32E6C11B-58FC-4DF9-B6B1-30EFD8F09482}" destId="{7D542AE7-8AA0-4F50-862C-0AF67CC483CB}" srcOrd="3" destOrd="0" presId="urn:microsoft.com/office/officeart/2005/8/layout/list1"/>
    <dgm:cxn modelId="{1693EEA7-7EC3-4713-9288-F5F8A537B1D9}" type="presParOf" srcId="{32E6C11B-58FC-4DF9-B6B1-30EFD8F09482}" destId="{C0C6D508-F7BB-45BE-9C4C-3426129F6C3A}" srcOrd="4" destOrd="0" presId="urn:microsoft.com/office/officeart/2005/8/layout/list1"/>
    <dgm:cxn modelId="{618FE1AE-1E23-406A-9E7E-CB358AED60CB}" type="presParOf" srcId="{C0C6D508-F7BB-45BE-9C4C-3426129F6C3A}" destId="{50481A8B-5754-4143-9F86-A30CA5DDEA78}" srcOrd="0" destOrd="0" presId="urn:microsoft.com/office/officeart/2005/8/layout/list1"/>
    <dgm:cxn modelId="{4751EBE7-6C1C-4655-BE21-260E7D64EF6D}" type="presParOf" srcId="{C0C6D508-F7BB-45BE-9C4C-3426129F6C3A}" destId="{09E1A408-82AC-45A3-9620-F7DE5E2C269F}" srcOrd="1" destOrd="0" presId="urn:microsoft.com/office/officeart/2005/8/layout/list1"/>
    <dgm:cxn modelId="{D983BF03-A742-4FE7-8C0D-F624971E379C}" type="presParOf" srcId="{32E6C11B-58FC-4DF9-B6B1-30EFD8F09482}" destId="{B720CAAB-7C33-4A71-91DE-81823F307071}" srcOrd="5" destOrd="0" presId="urn:microsoft.com/office/officeart/2005/8/layout/list1"/>
    <dgm:cxn modelId="{2E42BB28-CC0E-4178-A7AB-CB196683FAE5}" type="presParOf" srcId="{32E6C11B-58FC-4DF9-B6B1-30EFD8F09482}" destId="{5DE9C6A8-1016-44EC-855F-653CC6BDFEA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EEF7CF1-7B1A-486C-829C-62231B3711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8F8921-17FD-442A-B53F-8798A0D4460D}">
      <dgm:prSet/>
      <dgm:spPr/>
      <dgm:t>
        <a:bodyPr/>
        <a:lstStyle/>
        <a:p>
          <a:pPr algn="ctr" rtl="0"/>
          <a:r>
            <a:rPr lang="ru-RU" dirty="0" smtClean="0"/>
            <a:t>Данный метод установления тарифов применяется только в договорах государственно-частного партнерства. </a:t>
          </a:r>
          <a:endParaRPr lang="ru-RU" dirty="0"/>
        </a:p>
      </dgm:t>
    </dgm:pt>
    <dgm:pt modelId="{B9B0BAD1-3D81-4560-B4C4-0E33AD3A5177}" type="parTrans" cxnId="{023A8F4A-409C-49B9-9AD1-EBCFBACF412C}">
      <dgm:prSet/>
      <dgm:spPr/>
      <dgm:t>
        <a:bodyPr/>
        <a:lstStyle/>
        <a:p>
          <a:endParaRPr lang="ru-RU"/>
        </a:p>
      </dgm:t>
    </dgm:pt>
    <dgm:pt modelId="{7F5EF157-AA98-42D8-870E-BA93DAE4B0EB}" type="sibTrans" cxnId="{023A8F4A-409C-49B9-9AD1-EBCFBACF412C}">
      <dgm:prSet/>
      <dgm:spPr/>
      <dgm:t>
        <a:bodyPr/>
        <a:lstStyle/>
        <a:p>
          <a:endParaRPr lang="ru-RU"/>
        </a:p>
      </dgm:t>
    </dgm:pt>
    <dgm:pt modelId="{324688FD-E350-48A1-BF07-219C16745374}" type="pres">
      <dgm:prSet presAssocID="{BEEF7CF1-7B1A-486C-829C-62231B3711A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BF46384-ADA5-4E07-A0C5-F1948553F54A}" type="pres">
      <dgm:prSet presAssocID="{988F8921-17FD-442A-B53F-8798A0D4460D}" presName="thickLine" presStyleLbl="alignNode1" presStyleIdx="0" presStyleCnt="1"/>
      <dgm:spPr/>
    </dgm:pt>
    <dgm:pt modelId="{0B89805F-1546-40F5-A41B-1D1D313E7E17}" type="pres">
      <dgm:prSet presAssocID="{988F8921-17FD-442A-B53F-8798A0D4460D}" presName="horz1" presStyleCnt="0"/>
      <dgm:spPr/>
    </dgm:pt>
    <dgm:pt modelId="{62225324-56FC-4918-B49A-45579A72B0E4}" type="pres">
      <dgm:prSet presAssocID="{988F8921-17FD-442A-B53F-8798A0D4460D}" presName="tx1" presStyleLbl="revTx" presStyleIdx="0" presStyleCnt="1"/>
      <dgm:spPr/>
      <dgm:t>
        <a:bodyPr/>
        <a:lstStyle/>
        <a:p>
          <a:endParaRPr lang="ru-RU"/>
        </a:p>
      </dgm:t>
    </dgm:pt>
    <dgm:pt modelId="{38D78EFF-CABD-4EE0-B64C-CF048B9B58EB}" type="pres">
      <dgm:prSet presAssocID="{988F8921-17FD-442A-B53F-8798A0D4460D}" presName="vert1" presStyleCnt="0"/>
      <dgm:spPr/>
    </dgm:pt>
  </dgm:ptLst>
  <dgm:cxnLst>
    <dgm:cxn modelId="{023A8F4A-409C-49B9-9AD1-EBCFBACF412C}" srcId="{BEEF7CF1-7B1A-486C-829C-62231B3711AD}" destId="{988F8921-17FD-442A-B53F-8798A0D4460D}" srcOrd="0" destOrd="0" parTransId="{B9B0BAD1-3D81-4560-B4C4-0E33AD3A5177}" sibTransId="{7F5EF157-AA98-42D8-870E-BA93DAE4B0EB}"/>
    <dgm:cxn modelId="{4B018A42-685A-46E3-9CAD-CCE62891567B}" type="presOf" srcId="{BEEF7CF1-7B1A-486C-829C-62231B3711AD}" destId="{324688FD-E350-48A1-BF07-219C16745374}" srcOrd="0" destOrd="0" presId="urn:microsoft.com/office/officeart/2008/layout/LinedList"/>
    <dgm:cxn modelId="{DC30D1EC-3B43-4849-8677-1B7CE7957CB6}" type="presOf" srcId="{988F8921-17FD-442A-B53F-8798A0D4460D}" destId="{62225324-56FC-4918-B49A-45579A72B0E4}" srcOrd="0" destOrd="0" presId="urn:microsoft.com/office/officeart/2008/layout/LinedList"/>
    <dgm:cxn modelId="{B607CE22-D161-410A-8946-FD4FD7E28D9E}" type="presParOf" srcId="{324688FD-E350-48A1-BF07-219C16745374}" destId="{4BF46384-ADA5-4E07-A0C5-F1948553F54A}" srcOrd="0" destOrd="0" presId="urn:microsoft.com/office/officeart/2008/layout/LinedList"/>
    <dgm:cxn modelId="{4748C2C9-E200-409E-8E46-ED6DF5196947}" type="presParOf" srcId="{324688FD-E350-48A1-BF07-219C16745374}" destId="{0B89805F-1546-40F5-A41B-1D1D313E7E17}" srcOrd="1" destOrd="0" presId="urn:microsoft.com/office/officeart/2008/layout/LinedList"/>
    <dgm:cxn modelId="{58B2DD95-F2E7-4F98-B673-358EEE68FFE6}" type="presParOf" srcId="{0B89805F-1546-40F5-A41B-1D1D313E7E17}" destId="{62225324-56FC-4918-B49A-45579A72B0E4}" srcOrd="0" destOrd="0" presId="urn:microsoft.com/office/officeart/2008/layout/LinedList"/>
    <dgm:cxn modelId="{7F31ED3D-8F6D-49F1-B697-43E6B32904CD}" type="presParOf" srcId="{0B89805F-1546-40F5-A41B-1D1D313E7E17}" destId="{38D78EFF-CABD-4EE0-B64C-CF048B9B58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4C82A41-2B53-497D-81FC-0AD152B3C50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A6A728-E07B-4576-807E-29F056466D4B}">
      <dgm:prSet custT="1"/>
      <dgm:spPr/>
      <dgm:t>
        <a:bodyPr/>
        <a:lstStyle/>
        <a:p>
          <a:pPr rtl="0"/>
          <a:r>
            <a:rPr lang="ru-RU" sz="1300" dirty="0" smtClean="0"/>
            <a:t>1. Муниципалитет проводит конкурс на заключение договора аренды или концессионного соглашения</a:t>
          </a:r>
          <a:endParaRPr lang="ru-RU" sz="1300" dirty="0"/>
        </a:p>
      </dgm:t>
    </dgm:pt>
    <dgm:pt modelId="{566BD317-C158-4A71-86BA-E5FE4C7C66A7}" type="parTrans" cxnId="{B7244D24-5746-442B-96C6-24A3BBF39A9F}">
      <dgm:prSet/>
      <dgm:spPr/>
      <dgm:t>
        <a:bodyPr/>
        <a:lstStyle/>
        <a:p>
          <a:endParaRPr lang="ru-RU" sz="1300"/>
        </a:p>
      </dgm:t>
    </dgm:pt>
    <dgm:pt modelId="{90C861AA-E35D-40B1-9F2A-612DC17CFFC9}" type="sibTrans" cxnId="{B7244D24-5746-442B-96C6-24A3BBF39A9F}">
      <dgm:prSet/>
      <dgm:spPr/>
      <dgm:t>
        <a:bodyPr/>
        <a:lstStyle/>
        <a:p>
          <a:endParaRPr lang="ru-RU" sz="1300"/>
        </a:p>
      </dgm:t>
    </dgm:pt>
    <dgm:pt modelId="{371C6D22-2468-48C0-BC7B-F806C94E51C2}">
      <dgm:prSet custT="1"/>
      <dgm:spPr/>
      <dgm:t>
        <a:bodyPr/>
        <a:lstStyle/>
        <a:p>
          <a:pPr rtl="0"/>
          <a:r>
            <a:rPr lang="ru-RU" sz="1300" dirty="0" smtClean="0"/>
            <a:t>2. </a:t>
          </a:r>
          <a:r>
            <a:rPr lang="ru-RU" sz="1200" dirty="0" smtClean="0"/>
            <a:t>Исходя из инвестиций, которые необходимы для достижения технологических критериев конкурса и строительства/реконструкции объектов коммунальной инфраструктуры, участники согласно разработанным финансовым моделям прогнозируют тарифы будущих периодов в ценах базового года (номинальный тариф).</a:t>
          </a:r>
          <a:endParaRPr lang="ru-RU" sz="1200" dirty="0"/>
        </a:p>
      </dgm:t>
    </dgm:pt>
    <dgm:pt modelId="{5247CBE4-B2E7-4CFA-B643-A41B3FCCD0FA}" type="parTrans" cxnId="{0C17A8B2-6F8D-4CD0-975B-BA7FC727891A}">
      <dgm:prSet/>
      <dgm:spPr/>
      <dgm:t>
        <a:bodyPr/>
        <a:lstStyle/>
        <a:p>
          <a:endParaRPr lang="ru-RU" sz="1300"/>
        </a:p>
      </dgm:t>
    </dgm:pt>
    <dgm:pt modelId="{86308A3C-E288-4992-96E4-AEF84DE91E8D}" type="sibTrans" cxnId="{0C17A8B2-6F8D-4CD0-975B-BA7FC727891A}">
      <dgm:prSet/>
      <dgm:spPr/>
      <dgm:t>
        <a:bodyPr/>
        <a:lstStyle/>
        <a:p>
          <a:endParaRPr lang="ru-RU" sz="1300"/>
        </a:p>
      </dgm:t>
    </dgm:pt>
    <dgm:pt modelId="{DBE9E97B-6A4E-4A92-8BF7-61B172C8C38D}">
      <dgm:prSet custT="1"/>
      <dgm:spPr/>
      <dgm:t>
        <a:bodyPr/>
        <a:lstStyle/>
        <a:p>
          <a:pPr rtl="0"/>
          <a:r>
            <a:rPr lang="ru-RU" sz="1300" dirty="0" smtClean="0"/>
            <a:t>3. Оценка участников происходит согласно среднему тарифу, который считается путем деления суммы приведенных тарифов на срок договора ГЧП. </a:t>
          </a:r>
          <a:endParaRPr lang="ru-RU" sz="1300" dirty="0"/>
        </a:p>
      </dgm:t>
    </dgm:pt>
    <dgm:pt modelId="{11AD275E-EE1A-4186-8BEA-F07306E78D1A}" type="parTrans" cxnId="{46D8E2BD-B555-4FED-A598-C15A7C2566D0}">
      <dgm:prSet/>
      <dgm:spPr/>
      <dgm:t>
        <a:bodyPr/>
        <a:lstStyle/>
        <a:p>
          <a:endParaRPr lang="ru-RU" sz="1300"/>
        </a:p>
      </dgm:t>
    </dgm:pt>
    <dgm:pt modelId="{C640E7F8-291F-42DA-B6F0-756079FA1114}" type="sibTrans" cxnId="{46D8E2BD-B555-4FED-A598-C15A7C2566D0}">
      <dgm:prSet/>
      <dgm:spPr/>
      <dgm:t>
        <a:bodyPr/>
        <a:lstStyle/>
        <a:p>
          <a:endParaRPr lang="ru-RU" sz="1300"/>
        </a:p>
      </dgm:t>
    </dgm:pt>
    <dgm:pt modelId="{463E22D2-5942-4290-9075-86554AF65B0E}">
      <dgm:prSet custT="1"/>
      <dgm:spPr/>
      <dgm:t>
        <a:bodyPr/>
        <a:lstStyle/>
        <a:p>
          <a:pPr rtl="0"/>
          <a:r>
            <a:rPr lang="ru-RU" sz="1300" dirty="0" smtClean="0"/>
            <a:t>4. По итогам конкурса тарифный план (тарифы будущих периодов в приведенных ценах) оператора прописывается в договоре ГЧП</a:t>
          </a:r>
          <a:endParaRPr lang="ru-RU" sz="1300" dirty="0"/>
        </a:p>
      </dgm:t>
    </dgm:pt>
    <dgm:pt modelId="{9874D5DA-F5F7-4E14-8080-EA90ADE890DD}" type="parTrans" cxnId="{18C434B0-F56F-4E62-BAF7-8A0D9BB9B721}">
      <dgm:prSet/>
      <dgm:spPr/>
      <dgm:t>
        <a:bodyPr/>
        <a:lstStyle/>
        <a:p>
          <a:endParaRPr lang="ru-RU" sz="1300"/>
        </a:p>
      </dgm:t>
    </dgm:pt>
    <dgm:pt modelId="{EE3AFFCC-AF9D-4CFE-94DD-EDEA9C964894}" type="sibTrans" cxnId="{18C434B0-F56F-4E62-BAF7-8A0D9BB9B721}">
      <dgm:prSet/>
      <dgm:spPr/>
      <dgm:t>
        <a:bodyPr/>
        <a:lstStyle/>
        <a:p>
          <a:endParaRPr lang="ru-RU" sz="1300"/>
        </a:p>
      </dgm:t>
    </dgm:pt>
    <dgm:pt modelId="{CD92B62C-BC47-4B8B-AA84-11D0C108C575}">
      <dgm:prSet custT="1"/>
      <dgm:spPr/>
      <dgm:t>
        <a:bodyPr/>
        <a:lstStyle/>
        <a:p>
          <a:pPr rtl="0"/>
          <a:r>
            <a:rPr lang="ru-RU" sz="1300" dirty="0" smtClean="0"/>
            <a:t>5. Тариф на очередной период регулирования  определяется в соответствии с договором (с учетом приведенного тарифа этого года и прогнозируемой инфляции).</a:t>
          </a:r>
          <a:endParaRPr lang="ru-RU" sz="1300" dirty="0"/>
        </a:p>
      </dgm:t>
    </dgm:pt>
    <dgm:pt modelId="{7C318EEC-C290-449F-BB24-975E66AF6EFB}" type="parTrans" cxnId="{E01A4422-1351-43B2-955B-FA12D9E5127E}">
      <dgm:prSet/>
      <dgm:spPr/>
      <dgm:t>
        <a:bodyPr/>
        <a:lstStyle/>
        <a:p>
          <a:endParaRPr lang="ru-RU" sz="1300"/>
        </a:p>
      </dgm:t>
    </dgm:pt>
    <dgm:pt modelId="{F56EBA84-0618-4286-9497-B468B46EDFF2}" type="sibTrans" cxnId="{E01A4422-1351-43B2-955B-FA12D9E5127E}">
      <dgm:prSet/>
      <dgm:spPr/>
      <dgm:t>
        <a:bodyPr/>
        <a:lstStyle/>
        <a:p>
          <a:endParaRPr lang="ru-RU" sz="1300"/>
        </a:p>
      </dgm:t>
    </dgm:pt>
    <dgm:pt modelId="{1035614C-2E6F-4161-8A7D-CCA37BB714F6}" type="pres">
      <dgm:prSet presAssocID="{84C82A41-2B53-497D-81FC-0AD152B3C5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D7EF23-1C69-4C17-BF57-51DD42808F4F}" type="pres">
      <dgm:prSet presAssocID="{CD92B62C-BC47-4B8B-AA84-11D0C108C575}" presName="boxAndChildren" presStyleCnt="0"/>
      <dgm:spPr/>
    </dgm:pt>
    <dgm:pt modelId="{9A38E8AD-F0F1-4B56-A784-052D4CBCE0FE}" type="pres">
      <dgm:prSet presAssocID="{CD92B62C-BC47-4B8B-AA84-11D0C108C575}" presName="parentTextBox" presStyleLbl="node1" presStyleIdx="0" presStyleCnt="5"/>
      <dgm:spPr/>
      <dgm:t>
        <a:bodyPr/>
        <a:lstStyle/>
        <a:p>
          <a:endParaRPr lang="ru-RU"/>
        </a:p>
      </dgm:t>
    </dgm:pt>
    <dgm:pt modelId="{59E4DFAC-4A2B-4CBE-B03E-A04BF14D0129}" type="pres">
      <dgm:prSet presAssocID="{EE3AFFCC-AF9D-4CFE-94DD-EDEA9C964894}" presName="sp" presStyleCnt="0"/>
      <dgm:spPr/>
    </dgm:pt>
    <dgm:pt modelId="{8D6CBF24-EA42-4EF3-B85C-21F878AC25B0}" type="pres">
      <dgm:prSet presAssocID="{463E22D2-5942-4290-9075-86554AF65B0E}" presName="arrowAndChildren" presStyleCnt="0"/>
      <dgm:spPr/>
    </dgm:pt>
    <dgm:pt modelId="{7EFD6EF2-AC0D-47A9-84F8-AA4501E60800}" type="pres">
      <dgm:prSet presAssocID="{463E22D2-5942-4290-9075-86554AF65B0E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05AC4E67-20A6-4A1A-8BB7-09424F41C50F}" type="pres">
      <dgm:prSet presAssocID="{C640E7F8-291F-42DA-B6F0-756079FA1114}" presName="sp" presStyleCnt="0"/>
      <dgm:spPr/>
    </dgm:pt>
    <dgm:pt modelId="{7115E57D-D6DC-40B4-A557-C2CC39540A7C}" type="pres">
      <dgm:prSet presAssocID="{DBE9E97B-6A4E-4A92-8BF7-61B172C8C38D}" presName="arrowAndChildren" presStyleCnt="0"/>
      <dgm:spPr/>
    </dgm:pt>
    <dgm:pt modelId="{CA9D1B00-F302-4E2D-8CC3-B6EC04B4443E}" type="pres">
      <dgm:prSet presAssocID="{DBE9E97B-6A4E-4A92-8BF7-61B172C8C38D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D75EC083-183E-4DA2-B05A-3A56223EDF02}" type="pres">
      <dgm:prSet presAssocID="{86308A3C-E288-4992-96E4-AEF84DE91E8D}" presName="sp" presStyleCnt="0"/>
      <dgm:spPr/>
    </dgm:pt>
    <dgm:pt modelId="{40BB0A3F-FEFF-4821-8303-A9AED873A947}" type="pres">
      <dgm:prSet presAssocID="{371C6D22-2468-48C0-BC7B-F806C94E51C2}" presName="arrowAndChildren" presStyleCnt="0"/>
      <dgm:spPr/>
    </dgm:pt>
    <dgm:pt modelId="{4B706056-0B62-4D20-A86E-96E99460C3F3}" type="pres">
      <dgm:prSet presAssocID="{371C6D22-2468-48C0-BC7B-F806C94E51C2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B6F0913A-9A04-42AC-9502-635E1D373D5B}" type="pres">
      <dgm:prSet presAssocID="{90C861AA-E35D-40B1-9F2A-612DC17CFFC9}" presName="sp" presStyleCnt="0"/>
      <dgm:spPr/>
    </dgm:pt>
    <dgm:pt modelId="{68CC3756-3045-4AC4-BD28-900FC59FFBA2}" type="pres">
      <dgm:prSet presAssocID="{C0A6A728-E07B-4576-807E-29F056466D4B}" presName="arrowAndChildren" presStyleCnt="0"/>
      <dgm:spPr/>
    </dgm:pt>
    <dgm:pt modelId="{585B0733-D480-4575-8DF9-2E6B4EC5621D}" type="pres">
      <dgm:prSet presAssocID="{C0A6A728-E07B-4576-807E-29F056466D4B}" presName="parentTextArrow" presStyleLbl="node1" presStyleIdx="4" presStyleCnt="5" custLinFactNeighborX="-389" custLinFactNeighborY="-220"/>
      <dgm:spPr/>
      <dgm:t>
        <a:bodyPr/>
        <a:lstStyle/>
        <a:p>
          <a:endParaRPr lang="ru-RU"/>
        </a:p>
      </dgm:t>
    </dgm:pt>
  </dgm:ptLst>
  <dgm:cxnLst>
    <dgm:cxn modelId="{CF7957BA-0723-496F-9FD3-77AB78B0022A}" type="presOf" srcId="{C0A6A728-E07B-4576-807E-29F056466D4B}" destId="{585B0733-D480-4575-8DF9-2E6B4EC5621D}" srcOrd="0" destOrd="0" presId="urn:microsoft.com/office/officeart/2005/8/layout/process4"/>
    <dgm:cxn modelId="{07069F5E-9DCA-438C-B020-6B6AC860BC1E}" type="presOf" srcId="{DBE9E97B-6A4E-4A92-8BF7-61B172C8C38D}" destId="{CA9D1B00-F302-4E2D-8CC3-B6EC04B4443E}" srcOrd="0" destOrd="0" presId="urn:microsoft.com/office/officeart/2005/8/layout/process4"/>
    <dgm:cxn modelId="{FD06AA45-19ED-4594-A840-0A9E3DA0A641}" type="presOf" srcId="{463E22D2-5942-4290-9075-86554AF65B0E}" destId="{7EFD6EF2-AC0D-47A9-84F8-AA4501E60800}" srcOrd="0" destOrd="0" presId="urn:microsoft.com/office/officeart/2005/8/layout/process4"/>
    <dgm:cxn modelId="{0C17A8B2-6F8D-4CD0-975B-BA7FC727891A}" srcId="{84C82A41-2B53-497D-81FC-0AD152B3C50F}" destId="{371C6D22-2468-48C0-BC7B-F806C94E51C2}" srcOrd="1" destOrd="0" parTransId="{5247CBE4-B2E7-4CFA-B643-A41B3FCCD0FA}" sibTransId="{86308A3C-E288-4992-96E4-AEF84DE91E8D}"/>
    <dgm:cxn modelId="{8028D388-F53C-4ED3-95A8-EA5CED98B7F4}" type="presOf" srcId="{CD92B62C-BC47-4B8B-AA84-11D0C108C575}" destId="{9A38E8AD-F0F1-4B56-A784-052D4CBCE0FE}" srcOrd="0" destOrd="0" presId="urn:microsoft.com/office/officeart/2005/8/layout/process4"/>
    <dgm:cxn modelId="{E01A4422-1351-43B2-955B-FA12D9E5127E}" srcId="{84C82A41-2B53-497D-81FC-0AD152B3C50F}" destId="{CD92B62C-BC47-4B8B-AA84-11D0C108C575}" srcOrd="4" destOrd="0" parTransId="{7C318EEC-C290-449F-BB24-975E66AF6EFB}" sibTransId="{F56EBA84-0618-4286-9497-B468B46EDFF2}"/>
    <dgm:cxn modelId="{626CEA15-E0AF-416F-B4E3-02C227D5AD7E}" type="presOf" srcId="{371C6D22-2468-48C0-BC7B-F806C94E51C2}" destId="{4B706056-0B62-4D20-A86E-96E99460C3F3}" srcOrd="0" destOrd="0" presId="urn:microsoft.com/office/officeart/2005/8/layout/process4"/>
    <dgm:cxn modelId="{18C434B0-F56F-4E62-BAF7-8A0D9BB9B721}" srcId="{84C82A41-2B53-497D-81FC-0AD152B3C50F}" destId="{463E22D2-5942-4290-9075-86554AF65B0E}" srcOrd="3" destOrd="0" parTransId="{9874D5DA-F5F7-4E14-8080-EA90ADE890DD}" sibTransId="{EE3AFFCC-AF9D-4CFE-94DD-EDEA9C964894}"/>
    <dgm:cxn modelId="{B7244D24-5746-442B-96C6-24A3BBF39A9F}" srcId="{84C82A41-2B53-497D-81FC-0AD152B3C50F}" destId="{C0A6A728-E07B-4576-807E-29F056466D4B}" srcOrd="0" destOrd="0" parTransId="{566BD317-C158-4A71-86BA-E5FE4C7C66A7}" sibTransId="{90C861AA-E35D-40B1-9F2A-612DC17CFFC9}"/>
    <dgm:cxn modelId="{52C4067F-7397-444F-8E33-AD2C6C66A817}" type="presOf" srcId="{84C82A41-2B53-497D-81FC-0AD152B3C50F}" destId="{1035614C-2E6F-4161-8A7D-CCA37BB714F6}" srcOrd="0" destOrd="0" presId="urn:microsoft.com/office/officeart/2005/8/layout/process4"/>
    <dgm:cxn modelId="{46D8E2BD-B555-4FED-A598-C15A7C2566D0}" srcId="{84C82A41-2B53-497D-81FC-0AD152B3C50F}" destId="{DBE9E97B-6A4E-4A92-8BF7-61B172C8C38D}" srcOrd="2" destOrd="0" parTransId="{11AD275E-EE1A-4186-8BEA-F07306E78D1A}" sibTransId="{C640E7F8-291F-42DA-B6F0-756079FA1114}"/>
    <dgm:cxn modelId="{55905557-9A0B-4086-BBAC-1D4239771A3C}" type="presParOf" srcId="{1035614C-2E6F-4161-8A7D-CCA37BB714F6}" destId="{A0D7EF23-1C69-4C17-BF57-51DD42808F4F}" srcOrd="0" destOrd="0" presId="urn:microsoft.com/office/officeart/2005/8/layout/process4"/>
    <dgm:cxn modelId="{DB88A3F8-BF9F-4557-A7D3-396E6C16A572}" type="presParOf" srcId="{A0D7EF23-1C69-4C17-BF57-51DD42808F4F}" destId="{9A38E8AD-F0F1-4B56-A784-052D4CBCE0FE}" srcOrd="0" destOrd="0" presId="urn:microsoft.com/office/officeart/2005/8/layout/process4"/>
    <dgm:cxn modelId="{4500996B-83F6-4D0E-A27A-96083DFEB82F}" type="presParOf" srcId="{1035614C-2E6F-4161-8A7D-CCA37BB714F6}" destId="{59E4DFAC-4A2B-4CBE-B03E-A04BF14D0129}" srcOrd="1" destOrd="0" presId="urn:microsoft.com/office/officeart/2005/8/layout/process4"/>
    <dgm:cxn modelId="{3AF49A38-46EF-4B0B-8EA9-41EDF4FF9A00}" type="presParOf" srcId="{1035614C-2E6F-4161-8A7D-CCA37BB714F6}" destId="{8D6CBF24-EA42-4EF3-B85C-21F878AC25B0}" srcOrd="2" destOrd="0" presId="urn:microsoft.com/office/officeart/2005/8/layout/process4"/>
    <dgm:cxn modelId="{CC9C5DCA-A0E5-457A-A257-B39FC8C35219}" type="presParOf" srcId="{8D6CBF24-EA42-4EF3-B85C-21F878AC25B0}" destId="{7EFD6EF2-AC0D-47A9-84F8-AA4501E60800}" srcOrd="0" destOrd="0" presId="urn:microsoft.com/office/officeart/2005/8/layout/process4"/>
    <dgm:cxn modelId="{848F6E15-B4E5-4A92-A658-A5BD5D5A7A42}" type="presParOf" srcId="{1035614C-2E6F-4161-8A7D-CCA37BB714F6}" destId="{05AC4E67-20A6-4A1A-8BB7-09424F41C50F}" srcOrd="3" destOrd="0" presId="urn:microsoft.com/office/officeart/2005/8/layout/process4"/>
    <dgm:cxn modelId="{0AF2AC6A-69A6-423B-AB45-54F24D05E202}" type="presParOf" srcId="{1035614C-2E6F-4161-8A7D-CCA37BB714F6}" destId="{7115E57D-D6DC-40B4-A557-C2CC39540A7C}" srcOrd="4" destOrd="0" presId="urn:microsoft.com/office/officeart/2005/8/layout/process4"/>
    <dgm:cxn modelId="{F62C8842-7A62-483E-AC19-E21A3F67D29E}" type="presParOf" srcId="{7115E57D-D6DC-40B4-A557-C2CC39540A7C}" destId="{CA9D1B00-F302-4E2D-8CC3-B6EC04B4443E}" srcOrd="0" destOrd="0" presId="urn:microsoft.com/office/officeart/2005/8/layout/process4"/>
    <dgm:cxn modelId="{07D6C0CD-25C8-40F3-960B-FC6825D7C428}" type="presParOf" srcId="{1035614C-2E6F-4161-8A7D-CCA37BB714F6}" destId="{D75EC083-183E-4DA2-B05A-3A56223EDF02}" srcOrd="5" destOrd="0" presId="urn:microsoft.com/office/officeart/2005/8/layout/process4"/>
    <dgm:cxn modelId="{5B0AA1F4-64B7-4D83-A4ED-AD80B2B856C8}" type="presParOf" srcId="{1035614C-2E6F-4161-8A7D-CCA37BB714F6}" destId="{40BB0A3F-FEFF-4821-8303-A9AED873A947}" srcOrd="6" destOrd="0" presId="urn:microsoft.com/office/officeart/2005/8/layout/process4"/>
    <dgm:cxn modelId="{93AA61FE-A6F2-4BF0-9D30-B2610163D9FC}" type="presParOf" srcId="{40BB0A3F-FEFF-4821-8303-A9AED873A947}" destId="{4B706056-0B62-4D20-A86E-96E99460C3F3}" srcOrd="0" destOrd="0" presId="urn:microsoft.com/office/officeart/2005/8/layout/process4"/>
    <dgm:cxn modelId="{247EF303-2CFF-4F9E-A10B-94B8591CF55E}" type="presParOf" srcId="{1035614C-2E6F-4161-8A7D-CCA37BB714F6}" destId="{B6F0913A-9A04-42AC-9502-635E1D373D5B}" srcOrd="7" destOrd="0" presId="urn:microsoft.com/office/officeart/2005/8/layout/process4"/>
    <dgm:cxn modelId="{A7D7924B-B3A2-48DF-A2C1-B4EB8651D113}" type="presParOf" srcId="{1035614C-2E6F-4161-8A7D-CCA37BB714F6}" destId="{68CC3756-3045-4AC4-BD28-900FC59FFBA2}" srcOrd="8" destOrd="0" presId="urn:microsoft.com/office/officeart/2005/8/layout/process4"/>
    <dgm:cxn modelId="{9DC2D4CB-65B5-4F5C-A3A8-ECC36FDBCB3A}" type="presParOf" srcId="{68CC3756-3045-4AC4-BD28-900FC59FFBA2}" destId="{585B0733-D480-4575-8DF9-2E6B4EC5621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E739DE22-7AD4-4DD7-9C53-4B80BB7F85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D45FFE-DBD7-42AA-83FE-EA3E4AEAFEF4}">
      <dgm:prSet custT="1"/>
      <dgm:spPr/>
      <dgm:t>
        <a:bodyPr/>
        <a:lstStyle/>
        <a:p>
          <a:pPr algn="ctr" rtl="0"/>
          <a:r>
            <a:rPr lang="ru-RU" sz="2000" dirty="0" smtClean="0"/>
            <a:t>Смысл метода в следующем:</a:t>
          </a:r>
          <a:endParaRPr lang="ru-RU" sz="2000" dirty="0"/>
        </a:p>
      </dgm:t>
    </dgm:pt>
    <dgm:pt modelId="{50CB0BA1-E1F3-49FD-BC47-267748B1C9FD}" type="parTrans" cxnId="{3D0E8E65-C334-4CB7-8244-645BCAEDABC6}">
      <dgm:prSet/>
      <dgm:spPr/>
      <dgm:t>
        <a:bodyPr/>
        <a:lstStyle/>
        <a:p>
          <a:pPr algn="ctr"/>
          <a:endParaRPr lang="ru-RU" sz="2000"/>
        </a:p>
      </dgm:t>
    </dgm:pt>
    <dgm:pt modelId="{C17CDC84-A0C6-4C90-99DA-ECEA15F43217}" type="sibTrans" cxnId="{3D0E8E65-C334-4CB7-8244-645BCAEDABC6}">
      <dgm:prSet/>
      <dgm:spPr/>
      <dgm:t>
        <a:bodyPr/>
        <a:lstStyle/>
        <a:p>
          <a:pPr algn="ctr"/>
          <a:endParaRPr lang="ru-RU" sz="2000"/>
        </a:p>
      </dgm:t>
    </dgm:pt>
    <dgm:pt modelId="{60D449D9-47A4-4AD3-B40E-2C88D133BBA0}" type="pres">
      <dgm:prSet presAssocID="{E739DE22-7AD4-4DD7-9C53-4B80BB7F854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F565A6-0AEF-4A49-A9E7-76E2C046DE28}" type="pres">
      <dgm:prSet presAssocID="{85D45FFE-DBD7-42AA-83FE-EA3E4AEAFEF4}" presName="thickLine" presStyleLbl="alignNode1" presStyleIdx="0" presStyleCnt="1"/>
      <dgm:spPr/>
    </dgm:pt>
    <dgm:pt modelId="{57EDA23A-922D-464C-A829-B2F85ED924B2}" type="pres">
      <dgm:prSet presAssocID="{85D45FFE-DBD7-42AA-83FE-EA3E4AEAFEF4}" presName="horz1" presStyleCnt="0"/>
      <dgm:spPr/>
    </dgm:pt>
    <dgm:pt modelId="{4F30439B-25F3-4AEB-8C32-AF36EA72B6B9}" type="pres">
      <dgm:prSet presAssocID="{85D45FFE-DBD7-42AA-83FE-EA3E4AEAFEF4}" presName="tx1" presStyleLbl="revTx" presStyleIdx="0" presStyleCnt="1"/>
      <dgm:spPr/>
      <dgm:t>
        <a:bodyPr/>
        <a:lstStyle/>
        <a:p>
          <a:endParaRPr lang="ru-RU"/>
        </a:p>
      </dgm:t>
    </dgm:pt>
    <dgm:pt modelId="{6CF7D85F-1D93-4CA5-BD47-3F1ADE0C9E2A}" type="pres">
      <dgm:prSet presAssocID="{85D45FFE-DBD7-42AA-83FE-EA3E4AEAFEF4}" presName="vert1" presStyleCnt="0"/>
      <dgm:spPr/>
    </dgm:pt>
  </dgm:ptLst>
  <dgm:cxnLst>
    <dgm:cxn modelId="{BEF4D51F-DADF-4C46-90D9-7B5FF1BB79EF}" type="presOf" srcId="{E739DE22-7AD4-4DD7-9C53-4B80BB7F8540}" destId="{60D449D9-47A4-4AD3-B40E-2C88D133BBA0}" srcOrd="0" destOrd="0" presId="urn:microsoft.com/office/officeart/2008/layout/LinedList"/>
    <dgm:cxn modelId="{3D0E8E65-C334-4CB7-8244-645BCAEDABC6}" srcId="{E739DE22-7AD4-4DD7-9C53-4B80BB7F8540}" destId="{85D45FFE-DBD7-42AA-83FE-EA3E4AEAFEF4}" srcOrd="0" destOrd="0" parTransId="{50CB0BA1-E1F3-49FD-BC47-267748B1C9FD}" sibTransId="{C17CDC84-A0C6-4C90-99DA-ECEA15F43217}"/>
    <dgm:cxn modelId="{4A1B22D9-4F94-4B91-9EAC-3550C2FD82FB}" type="presOf" srcId="{85D45FFE-DBD7-42AA-83FE-EA3E4AEAFEF4}" destId="{4F30439B-25F3-4AEB-8C32-AF36EA72B6B9}" srcOrd="0" destOrd="0" presId="urn:microsoft.com/office/officeart/2008/layout/LinedList"/>
    <dgm:cxn modelId="{0AB360BB-970F-4853-BF7D-EE9C80292D8F}" type="presParOf" srcId="{60D449D9-47A4-4AD3-B40E-2C88D133BBA0}" destId="{76F565A6-0AEF-4A49-A9E7-76E2C046DE28}" srcOrd="0" destOrd="0" presId="urn:microsoft.com/office/officeart/2008/layout/LinedList"/>
    <dgm:cxn modelId="{6A11C7DC-7283-4001-9067-3235F32A8C06}" type="presParOf" srcId="{60D449D9-47A4-4AD3-B40E-2C88D133BBA0}" destId="{57EDA23A-922D-464C-A829-B2F85ED924B2}" srcOrd="1" destOrd="0" presId="urn:microsoft.com/office/officeart/2008/layout/LinedList"/>
    <dgm:cxn modelId="{F2F7175E-B3F2-4DE8-A24A-8DCD6B3E367B}" type="presParOf" srcId="{57EDA23A-922D-464C-A829-B2F85ED924B2}" destId="{4F30439B-25F3-4AEB-8C32-AF36EA72B6B9}" srcOrd="0" destOrd="0" presId="urn:microsoft.com/office/officeart/2008/layout/LinedList"/>
    <dgm:cxn modelId="{3DCE63D7-153E-4254-9471-8DEE070831FA}" type="presParOf" srcId="{57EDA23A-922D-464C-A829-B2F85ED924B2}" destId="{6CF7D85F-1D93-4CA5-BD47-3F1ADE0C9E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086654FD-73CD-4783-80CA-E552FC5E3E2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348247-2687-4656-8A31-C5AD18EFB873}">
      <dgm:prSet/>
      <dgm:spPr/>
      <dgm:t>
        <a:bodyPr/>
        <a:lstStyle/>
        <a:p>
          <a:pPr rtl="0"/>
          <a:r>
            <a:rPr lang="ru-RU" dirty="0" smtClean="0"/>
            <a:t>Достоинства</a:t>
          </a:r>
          <a:endParaRPr lang="ru-RU" dirty="0"/>
        </a:p>
      </dgm:t>
    </dgm:pt>
    <dgm:pt modelId="{2EFE47A0-5B90-4184-AEAF-5EF1AAF9B788}" type="parTrans" cxnId="{158C5CD5-7F23-4E93-AF74-0CD065B7A306}">
      <dgm:prSet/>
      <dgm:spPr/>
      <dgm:t>
        <a:bodyPr/>
        <a:lstStyle/>
        <a:p>
          <a:endParaRPr lang="ru-RU"/>
        </a:p>
      </dgm:t>
    </dgm:pt>
    <dgm:pt modelId="{C3F285CE-34BB-4AF4-B2A4-9DBF88D8E854}" type="sibTrans" cxnId="{158C5CD5-7F23-4E93-AF74-0CD065B7A306}">
      <dgm:prSet/>
      <dgm:spPr/>
      <dgm:t>
        <a:bodyPr/>
        <a:lstStyle/>
        <a:p>
          <a:endParaRPr lang="ru-RU"/>
        </a:p>
      </dgm:t>
    </dgm:pt>
    <dgm:pt modelId="{1EBD8137-2BC7-4BB9-BAAC-370132481BAD}">
      <dgm:prSet/>
      <dgm:spPr/>
      <dgm:t>
        <a:bodyPr/>
        <a:lstStyle/>
        <a:p>
          <a:pPr rtl="0"/>
          <a:r>
            <a:rPr lang="ru-RU" dirty="0" smtClean="0"/>
            <a:t>Прогнозируема выручка будущих периодов, что может обеспечить приток инвестиций.</a:t>
          </a:r>
          <a:endParaRPr lang="ru-RU" dirty="0"/>
        </a:p>
      </dgm:t>
    </dgm:pt>
    <dgm:pt modelId="{FBD00B21-D704-42D6-AE8E-6CB720DD7B70}" type="parTrans" cxnId="{4B18EA8D-55EE-4A9D-997B-19A9A8F82FC4}">
      <dgm:prSet/>
      <dgm:spPr/>
      <dgm:t>
        <a:bodyPr/>
        <a:lstStyle/>
        <a:p>
          <a:endParaRPr lang="ru-RU"/>
        </a:p>
      </dgm:t>
    </dgm:pt>
    <dgm:pt modelId="{E3F23A2E-5AAD-4E2C-8ADC-BCA8C214411A}" type="sibTrans" cxnId="{4B18EA8D-55EE-4A9D-997B-19A9A8F82FC4}">
      <dgm:prSet/>
      <dgm:spPr/>
      <dgm:t>
        <a:bodyPr/>
        <a:lstStyle/>
        <a:p>
          <a:endParaRPr lang="ru-RU"/>
        </a:p>
      </dgm:t>
    </dgm:pt>
    <dgm:pt modelId="{34D0C324-17E8-49B8-B7B2-B8589A0C72B0}">
      <dgm:prSet/>
      <dgm:spPr/>
      <dgm:t>
        <a:bodyPr/>
        <a:lstStyle/>
        <a:p>
          <a:pPr rtl="0"/>
          <a:r>
            <a:rPr lang="ru-RU" dirty="0" smtClean="0"/>
            <a:t>Значительное упрощение процедуры установления тарифа.</a:t>
          </a:r>
          <a:endParaRPr lang="ru-RU" dirty="0"/>
        </a:p>
      </dgm:t>
    </dgm:pt>
    <dgm:pt modelId="{C63FE539-3964-4EB6-B62C-8325C607BF9C}" type="parTrans" cxnId="{39671207-53E6-4861-9660-99666C3BD36B}">
      <dgm:prSet/>
      <dgm:spPr/>
      <dgm:t>
        <a:bodyPr/>
        <a:lstStyle/>
        <a:p>
          <a:endParaRPr lang="ru-RU"/>
        </a:p>
      </dgm:t>
    </dgm:pt>
    <dgm:pt modelId="{ADDA7B72-7E59-441E-8DB3-D5F15F8C2894}" type="sibTrans" cxnId="{39671207-53E6-4861-9660-99666C3BD36B}">
      <dgm:prSet/>
      <dgm:spPr/>
      <dgm:t>
        <a:bodyPr/>
        <a:lstStyle/>
        <a:p>
          <a:endParaRPr lang="ru-RU"/>
        </a:p>
      </dgm:t>
    </dgm:pt>
    <dgm:pt modelId="{CBD8D94D-C368-4A1E-872D-D38A33B82ED2}">
      <dgm:prSet/>
      <dgm:spPr/>
      <dgm:t>
        <a:bodyPr/>
        <a:lstStyle/>
        <a:p>
          <a:pPr rtl="0"/>
          <a:r>
            <a:rPr lang="ru-RU" dirty="0" smtClean="0"/>
            <a:t>Недостатки</a:t>
          </a:r>
          <a:endParaRPr lang="ru-RU" dirty="0"/>
        </a:p>
      </dgm:t>
    </dgm:pt>
    <dgm:pt modelId="{1AB2D9A6-8AA8-4F58-81F0-2A1314EA0C0E}" type="parTrans" cxnId="{D1816B47-FD17-4807-945F-A71C8E8EB53D}">
      <dgm:prSet/>
      <dgm:spPr/>
      <dgm:t>
        <a:bodyPr/>
        <a:lstStyle/>
        <a:p>
          <a:endParaRPr lang="ru-RU"/>
        </a:p>
      </dgm:t>
    </dgm:pt>
    <dgm:pt modelId="{E615CBB3-2988-4610-AC9B-7616424FA8F3}" type="sibTrans" cxnId="{D1816B47-FD17-4807-945F-A71C8E8EB53D}">
      <dgm:prSet/>
      <dgm:spPr/>
      <dgm:t>
        <a:bodyPr/>
        <a:lstStyle/>
        <a:p>
          <a:endParaRPr lang="ru-RU"/>
        </a:p>
      </dgm:t>
    </dgm:pt>
    <dgm:pt modelId="{6BC16763-E504-4DAC-8367-CE5704698CC4}">
      <dgm:prSet/>
      <dgm:spPr/>
      <dgm:t>
        <a:bodyPr/>
        <a:lstStyle/>
        <a:p>
          <a:pPr rtl="0"/>
          <a:r>
            <a:rPr lang="ru-RU" dirty="0" smtClean="0"/>
            <a:t>Возможно применять только при проведении конкурса ГЧП.</a:t>
          </a:r>
          <a:endParaRPr lang="ru-RU" dirty="0"/>
        </a:p>
      </dgm:t>
    </dgm:pt>
    <dgm:pt modelId="{A6E2833E-6F4B-4316-96DC-9F1A96034DA8}" type="parTrans" cxnId="{DFA3BEFF-BA2A-4A15-90C3-B38B0641D2CB}">
      <dgm:prSet/>
      <dgm:spPr/>
      <dgm:t>
        <a:bodyPr/>
        <a:lstStyle/>
        <a:p>
          <a:endParaRPr lang="ru-RU"/>
        </a:p>
      </dgm:t>
    </dgm:pt>
    <dgm:pt modelId="{36949BFE-B027-4333-9319-67C54DBA99BF}" type="sibTrans" cxnId="{DFA3BEFF-BA2A-4A15-90C3-B38B0641D2CB}">
      <dgm:prSet/>
      <dgm:spPr/>
      <dgm:t>
        <a:bodyPr/>
        <a:lstStyle/>
        <a:p>
          <a:endParaRPr lang="ru-RU"/>
        </a:p>
      </dgm:t>
    </dgm:pt>
    <dgm:pt modelId="{8528C016-0545-4B12-84DD-BCB36C865A74}">
      <dgm:prSet/>
      <dgm:spPr/>
      <dgm:t>
        <a:bodyPr/>
        <a:lstStyle/>
        <a:p>
          <a:pPr rtl="0"/>
          <a:r>
            <a:rPr lang="ru-RU" dirty="0" smtClean="0"/>
            <a:t>Есть риск установления тарифа отличного от договорного.</a:t>
          </a:r>
          <a:endParaRPr lang="ru-RU" dirty="0"/>
        </a:p>
      </dgm:t>
    </dgm:pt>
    <dgm:pt modelId="{065CE85D-C340-4E6C-8233-3B5A83770E94}" type="parTrans" cxnId="{8B69CC07-6664-4CF4-B977-F57BE53BD687}">
      <dgm:prSet/>
      <dgm:spPr/>
      <dgm:t>
        <a:bodyPr/>
        <a:lstStyle/>
        <a:p>
          <a:endParaRPr lang="ru-RU"/>
        </a:p>
      </dgm:t>
    </dgm:pt>
    <dgm:pt modelId="{41C455D0-C913-4B25-9140-41C723E99385}" type="sibTrans" cxnId="{8B69CC07-6664-4CF4-B977-F57BE53BD687}">
      <dgm:prSet/>
      <dgm:spPr/>
      <dgm:t>
        <a:bodyPr/>
        <a:lstStyle/>
        <a:p>
          <a:endParaRPr lang="ru-RU"/>
        </a:p>
      </dgm:t>
    </dgm:pt>
    <dgm:pt modelId="{9FD078A1-179B-406C-B28A-3763C8B7AD6E}" type="pres">
      <dgm:prSet presAssocID="{086654FD-73CD-4783-80CA-E552FC5E3E2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A1643F-A4EE-44DA-A1C8-E92F137D4E5A}" type="pres">
      <dgm:prSet presAssocID="{24348247-2687-4656-8A31-C5AD18EFB873}" presName="parentLin" presStyleCnt="0"/>
      <dgm:spPr/>
    </dgm:pt>
    <dgm:pt modelId="{1BDDC4EA-566D-4BEF-8F7E-775C4089F1C4}" type="pres">
      <dgm:prSet presAssocID="{24348247-2687-4656-8A31-C5AD18EFB87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A164516-9B27-47C2-A1E7-4D235572EEE5}" type="pres">
      <dgm:prSet presAssocID="{24348247-2687-4656-8A31-C5AD18EFB87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9C9E7-A759-404B-94DC-5E8179F76AE1}" type="pres">
      <dgm:prSet presAssocID="{24348247-2687-4656-8A31-C5AD18EFB873}" presName="negativeSpace" presStyleCnt="0"/>
      <dgm:spPr/>
    </dgm:pt>
    <dgm:pt modelId="{9119890D-78D4-4811-A7A3-8976AE5DCF98}" type="pres">
      <dgm:prSet presAssocID="{24348247-2687-4656-8A31-C5AD18EFB87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D1A2C-47A2-4F1C-AB27-14E9F003377F}" type="pres">
      <dgm:prSet presAssocID="{C3F285CE-34BB-4AF4-B2A4-9DBF88D8E854}" presName="spaceBetweenRectangles" presStyleCnt="0"/>
      <dgm:spPr/>
    </dgm:pt>
    <dgm:pt modelId="{B93761E3-F0CC-4210-881B-A6C66F6B5FFF}" type="pres">
      <dgm:prSet presAssocID="{CBD8D94D-C368-4A1E-872D-D38A33B82ED2}" presName="parentLin" presStyleCnt="0"/>
      <dgm:spPr/>
    </dgm:pt>
    <dgm:pt modelId="{EC10D9A1-8AF5-4665-AA2A-8CEFAA348BBA}" type="pres">
      <dgm:prSet presAssocID="{CBD8D94D-C368-4A1E-872D-D38A33B82ED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333C85A-E738-4E6C-B51E-0BC955FEBB3A}" type="pres">
      <dgm:prSet presAssocID="{CBD8D94D-C368-4A1E-872D-D38A33B82ED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E92C5-9732-4AA5-8C11-73878A7414F3}" type="pres">
      <dgm:prSet presAssocID="{CBD8D94D-C368-4A1E-872D-D38A33B82ED2}" presName="negativeSpace" presStyleCnt="0"/>
      <dgm:spPr/>
    </dgm:pt>
    <dgm:pt modelId="{1CC662FE-417C-48CA-B3B9-D0E72F8F3E43}" type="pres">
      <dgm:prSet presAssocID="{CBD8D94D-C368-4A1E-872D-D38A33B82ED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C95BB1-4EEA-4D95-A32E-87F524682B91}" type="presOf" srcId="{24348247-2687-4656-8A31-C5AD18EFB873}" destId="{4A164516-9B27-47C2-A1E7-4D235572EEE5}" srcOrd="1" destOrd="0" presId="urn:microsoft.com/office/officeart/2005/8/layout/list1"/>
    <dgm:cxn modelId="{A83BF4B3-DFD6-44D6-93E9-C748AC5E61F3}" type="presOf" srcId="{CBD8D94D-C368-4A1E-872D-D38A33B82ED2}" destId="{C333C85A-E738-4E6C-B51E-0BC955FEBB3A}" srcOrd="1" destOrd="0" presId="urn:microsoft.com/office/officeart/2005/8/layout/list1"/>
    <dgm:cxn modelId="{39671207-53E6-4861-9660-99666C3BD36B}" srcId="{24348247-2687-4656-8A31-C5AD18EFB873}" destId="{34D0C324-17E8-49B8-B7B2-B8589A0C72B0}" srcOrd="1" destOrd="0" parTransId="{C63FE539-3964-4EB6-B62C-8325C607BF9C}" sibTransId="{ADDA7B72-7E59-441E-8DB3-D5F15F8C2894}"/>
    <dgm:cxn modelId="{762D4C48-E63D-47D5-A03A-313FAB48C56F}" type="presOf" srcId="{34D0C324-17E8-49B8-B7B2-B8589A0C72B0}" destId="{9119890D-78D4-4811-A7A3-8976AE5DCF98}" srcOrd="0" destOrd="1" presId="urn:microsoft.com/office/officeart/2005/8/layout/list1"/>
    <dgm:cxn modelId="{6D4B6717-F1CE-4F24-AD3F-11BE694E12B6}" type="presOf" srcId="{6BC16763-E504-4DAC-8367-CE5704698CC4}" destId="{1CC662FE-417C-48CA-B3B9-D0E72F8F3E43}" srcOrd="0" destOrd="0" presId="urn:microsoft.com/office/officeart/2005/8/layout/list1"/>
    <dgm:cxn modelId="{8B69CC07-6664-4CF4-B977-F57BE53BD687}" srcId="{CBD8D94D-C368-4A1E-872D-D38A33B82ED2}" destId="{8528C016-0545-4B12-84DD-BCB36C865A74}" srcOrd="1" destOrd="0" parTransId="{065CE85D-C340-4E6C-8233-3B5A83770E94}" sibTransId="{41C455D0-C913-4B25-9140-41C723E99385}"/>
    <dgm:cxn modelId="{91DA60CD-59EB-4E5C-9BA7-E0AB2C8C1A5A}" type="presOf" srcId="{8528C016-0545-4B12-84DD-BCB36C865A74}" destId="{1CC662FE-417C-48CA-B3B9-D0E72F8F3E43}" srcOrd="0" destOrd="1" presId="urn:microsoft.com/office/officeart/2005/8/layout/list1"/>
    <dgm:cxn modelId="{4B18EA8D-55EE-4A9D-997B-19A9A8F82FC4}" srcId="{24348247-2687-4656-8A31-C5AD18EFB873}" destId="{1EBD8137-2BC7-4BB9-BAAC-370132481BAD}" srcOrd="0" destOrd="0" parTransId="{FBD00B21-D704-42D6-AE8E-6CB720DD7B70}" sibTransId="{E3F23A2E-5AAD-4E2C-8ADC-BCA8C214411A}"/>
    <dgm:cxn modelId="{CA90C685-8DB9-467C-821D-E81334ED4425}" type="presOf" srcId="{086654FD-73CD-4783-80CA-E552FC5E3E25}" destId="{9FD078A1-179B-406C-B28A-3763C8B7AD6E}" srcOrd="0" destOrd="0" presId="urn:microsoft.com/office/officeart/2005/8/layout/list1"/>
    <dgm:cxn modelId="{DFA3BEFF-BA2A-4A15-90C3-B38B0641D2CB}" srcId="{CBD8D94D-C368-4A1E-872D-D38A33B82ED2}" destId="{6BC16763-E504-4DAC-8367-CE5704698CC4}" srcOrd="0" destOrd="0" parTransId="{A6E2833E-6F4B-4316-96DC-9F1A96034DA8}" sibTransId="{36949BFE-B027-4333-9319-67C54DBA99BF}"/>
    <dgm:cxn modelId="{B21A9109-E838-42B5-AEED-D9ED417F97BA}" type="presOf" srcId="{CBD8D94D-C368-4A1E-872D-D38A33B82ED2}" destId="{EC10D9A1-8AF5-4665-AA2A-8CEFAA348BBA}" srcOrd="0" destOrd="0" presId="urn:microsoft.com/office/officeart/2005/8/layout/list1"/>
    <dgm:cxn modelId="{D1816B47-FD17-4807-945F-A71C8E8EB53D}" srcId="{086654FD-73CD-4783-80CA-E552FC5E3E25}" destId="{CBD8D94D-C368-4A1E-872D-D38A33B82ED2}" srcOrd="1" destOrd="0" parTransId="{1AB2D9A6-8AA8-4F58-81F0-2A1314EA0C0E}" sibTransId="{E615CBB3-2988-4610-AC9B-7616424FA8F3}"/>
    <dgm:cxn modelId="{158C5CD5-7F23-4E93-AF74-0CD065B7A306}" srcId="{086654FD-73CD-4783-80CA-E552FC5E3E25}" destId="{24348247-2687-4656-8A31-C5AD18EFB873}" srcOrd="0" destOrd="0" parTransId="{2EFE47A0-5B90-4184-AEAF-5EF1AAF9B788}" sibTransId="{C3F285CE-34BB-4AF4-B2A4-9DBF88D8E854}"/>
    <dgm:cxn modelId="{40BE4896-5E25-4F51-A244-0541C887737B}" type="presOf" srcId="{1EBD8137-2BC7-4BB9-BAAC-370132481BAD}" destId="{9119890D-78D4-4811-A7A3-8976AE5DCF98}" srcOrd="0" destOrd="0" presId="urn:microsoft.com/office/officeart/2005/8/layout/list1"/>
    <dgm:cxn modelId="{AD8089F1-B3C1-465D-89C7-E1CAF7A009A0}" type="presOf" srcId="{24348247-2687-4656-8A31-C5AD18EFB873}" destId="{1BDDC4EA-566D-4BEF-8F7E-775C4089F1C4}" srcOrd="0" destOrd="0" presId="urn:microsoft.com/office/officeart/2005/8/layout/list1"/>
    <dgm:cxn modelId="{B9A42C74-8A63-4A6A-822D-06AB5615A662}" type="presParOf" srcId="{9FD078A1-179B-406C-B28A-3763C8B7AD6E}" destId="{AFA1643F-A4EE-44DA-A1C8-E92F137D4E5A}" srcOrd="0" destOrd="0" presId="urn:microsoft.com/office/officeart/2005/8/layout/list1"/>
    <dgm:cxn modelId="{1A545F8A-9419-4368-A99C-C43BBEDD2FE1}" type="presParOf" srcId="{AFA1643F-A4EE-44DA-A1C8-E92F137D4E5A}" destId="{1BDDC4EA-566D-4BEF-8F7E-775C4089F1C4}" srcOrd="0" destOrd="0" presId="urn:microsoft.com/office/officeart/2005/8/layout/list1"/>
    <dgm:cxn modelId="{B550931F-8DBE-492B-9932-801E4852B375}" type="presParOf" srcId="{AFA1643F-A4EE-44DA-A1C8-E92F137D4E5A}" destId="{4A164516-9B27-47C2-A1E7-4D235572EEE5}" srcOrd="1" destOrd="0" presId="urn:microsoft.com/office/officeart/2005/8/layout/list1"/>
    <dgm:cxn modelId="{CBA05A46-3C5A-4E0E-8E93-46DE12B1EA28}" type="presParOf" srcId="{9FD078A1-179B-406C-B28A-3763C8B7AD6E}" destId="{6EA9C9E7-A759-404B-94DC-5E8179F76AE1}" srcOrd="1" destOrd="0" presId="urn:microsoft.com/office/officeart/2005/8/layout/list1"/>
    <dgm:cxn modelId="{E64B6684-D54D-4F56-98DA-8E66AF5F597F}" type="presParOf" srcId="{9FD078A1-179B-406C-B28A-3763C8B7AD6E}" destId="{9119890D-78D4-4811-A7A3-8976AE5DCF98}" srcOrd="2" destOrd="0" presId="urn:microsoft.com/office/officeart/2005/8/layout/list1"/>
    <dgm:cxn modelId="{25273CE9-143E-4FD6-B205-AB77881092D0}" type="presParOf" srcId="{9FD078A1-179B-406C-B28A-3763C8B7AD6E}" destId="{D1ED1A2C-47A2-4F1C-AB27-14E9F003377F}" srcOrd="3" destOrd="0" presId="urn:microsoft.com/office/officeart/2005/8/layout/list1"/>
    <dgm:cxn modelId="{329D0F64-B162-4F30-B469-ED3BD9E1DB50}" type="presParOf" srcId="{9FD078A1-179B-406C-B28A-3763C8B7AD6E}" destId="{B93761E3-F0CC-4210-881B-A6C66F6B5FFF}" srcOrd="4" destOrd="0" presId="urn:microsoft.com/office/officeart/2005/8/layout/list1"/>
    <dgm:cxn modelId="{7B49C5C6-32A7-409F-B275-0D6D443690C3}" type="presParOf" srcId="{B93761E3-F0CC-4210-881B-A6C66F6B5FFF}" destId="{EC10D9A1-8AF5-4665-AA2A-8CEFAA348BBA}" srcOrd="0" destOrd="0" presId="urn:microsoft.com/office/officeart/2005/8/layout/list1"/>
    <dgm:cxn modelId="{DFB86FB4-2AB9-4828-A1FF-9DE8D81FDFC0}" type="presParOf" srcId="{B93761E3-F0CC-4210-881B-A6C66F6B5FFF}" destId="{C333C85A-E738-4E6C-B51E-0BC955FEBB3A}" srcOrd="1" destOrd="0" presId="urn:microsoft.com/office/officeart/2005/8/layout/list1"/>
    <dgm:cxn modelId="{11418457-417A-4D78-9F93-FA21FB93F265}" type="presParOf" srcId="{9FD078A1-179B-406C-B28A-3763C8B7AD6E}" destId="{217E92C5-9732-4AA5-8C11-73878A7414F3}" srcOrd="5" destOrd="0" presId="urn:microsoft.com/office/officeart/2005/8/layout/list1"/>
    <dgm:cxn modelId="{86A1C0C1-4954-4CB6-8F89-9FEDA5321EF1}" type="presParOf" srcId="{9FD078A1-179B-406C-B28A-3763C8B7AD6E}" destId="{1CC662FE-417C-48CA-B3B9-D0E72F8F3E4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297FE4C7-E62C-44A8-9959-6F661655C81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270C48-9123-44CB-AD1D-46AA635C84F5}">
      <dgm:prSet/>
      <dgm:spPr/>
      <dgm:t>
        <a:bodyPr/>
        <a:lstStyle/>
        <a:p>
          <a:pPr rtl="0"/>
          <a:r>
            <a:rPr lang="ru-RU" dirty="0" smtClean="0"/>
            <a:t>Основанием для установления двухставочного тарифа является разделение расходов: </a:t>
          </a:r>
          <a:endParaRPr lang="ru-RU" dirty="0"/>
        </a:p>
      </dgm:t>
    </dgm:pt>
    <dgm:pt modelId="{F9B09B75-4041-4263-8B07-9DF67738AA6A}" type="parTrans" cxnId="{9C71327E-67A2-4C93-BA4F-84A6518FCBDA}">
      <dgm:prSet/>
      <dgm:spPr/>
      <dgm:t>
        <a:bodyPr/>
        <a:lstStyle/>
        <a:p>
          <a:endParaRPr lang="ru-RU"/>
        </a:p>
      </dgm:t>
    </dgm:pt>
    <dgm:pt modelId="{7D1BC273-A432-4B6A-ADCA-6FEACB320BE8}" type="sibTrans" cxnId="{9C71327E-67A2-4C93-BA4F-84A6518FCBDA}">
      <dgm:prSet/>
      <dgm:spPr/>
      <dgm:t>
        <a:bodyPr/>
        <a:lstStyle/>
        <a:p>
          <a:endParaRPr lang="ru-RU"/>
        </a:p>
      </dgm:t>
    </dgm:pt>
    <dgm:pt modelId="{D7B9B8DA-FF47-4035-A4D0-33D5F937E9A9}" type="pres">
      <dgm:prSet presAssocID="{297FE4C7-E62C-44A8-9959-6F661655C81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85A94-4DD7-488A-9CDF-143E488A19B2}" type="pres">
      <dgm:prSet presAssocID="{8E270C48-9123-44CB-AD1D-46AA635C84F5}" presName="circle1" presStyleLbl="node1" presStyleIdx="0" presStyleCnt="1"/>
      <dgm:spPr/>
    </dgm:pt>
    <dgm:pt modelId="{3673684F-EF8A-43A8-BB9E-66E6104D19C8}" type="pres">
      <dgm:prSet presAssocID="{8E270C48-9123-44CB-AD1D-46AA635C84F5}" presName="space" presStyleCnt="0"/>
      <dgm:spPr/>
    </dgm:pt>
    <dgm:pt modelId="{08FF2DDE-79A3-477F-ABA0-A43ED51DBAF0}" type="pres">
      <dgm:prSet presAssocID="{8E270C48-9123-44CB-AD1D-46AA635C84F5}" presName="rect1" presStyleLbl="alignAcc1" presStyleIdx="0" presStyleCnt="1" custScaleY="100000" custLinFactNeighborX="-2069" custLinFactNeighborY="-10172"/>
      <dgm:spPr/>
      <dgm:t>
        <a:bodyPr/>
        <a:lstStyle/>
        <a:p>
          <a:endParaRPr lang="ru-RU"/>
        </a:p>
      </dgm:t>
    </dgm:pt>
    <dgm:pt modelId="{BEF06CB9-E799-4FC4-BDB4-B44C071DA784}" type="pres">
      <dgm:prSet presAssocID="{8E270C48-9123-44CB-AD1D-46AA635C84F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71327E-67A2-4C93-BA4F-84A6518FCBDA}" srcId="{297FE4C7-E62C-44A8-9959-6F661655C81C}" destId="{8E270C48-9123-44CB-AD1D-46AA635C84F5}" srcOrd="0" destOrd="0" parTransId="{F9B09B75-4041-4263-8B07-9DF67738AA6A}" sibTransId="{7D1BC273-A432-4B6A-ADCA-6FEACB320BE8}"/>
    <dgm:cxn modelId="{0DF1464C-4E0A-41A6-9CC5-9D497CE62664}" type="presOf" srcId="{8E270C48-9123-44CB-AD1D-46AA635C84F5}" destId="{BEF06CB9-E799-4FC4-BDB4-B44C071DA784}" srcOrd="1" destOrd="0" presId="urn:microsoft.com/office/officeart/2005/8/layout/target3"/>
    <dgm:cxn modelId="{4D2EF852-5599-44C4-A72D-86B3660AD8EB}" type="presOf" srcId="{297FE4C7-E62C-44A8-9959-6F661655C81C}" destId="{D7B9B8DA-FF47-4035-A4D0-33D5F937E9A9}" srcOrd="0" destOrd="0" presId="urn:microsoft.com/office/officeart/2005/8/layout/target3"/>
    <dgm:cxn modelId="{CE1D46E0-A833-4B0A-A628-9ACE961A38A8}" type="presOf" srcId="{8E270C48-9123-44CB-AD1D-46AA635C84F5}" destId="{08FF2DDE-79A3-477F-ABA0-A43ED51DBAF0}" srcOrd="0" destOrd="0" presId="urn:microsoft.com/office/officeart/2005/8/layout/target3"/>
    <dgm:cxn modelId="{59070994-E9CF-4305-9125-B884A035B5A8}" type="presParOf" srcId="{D7B9B8DA-FF47-4035-A4D0-33D5F937E9A9}" destId="{56885A94-4DD7-488A-9CDF-143E488A19B2}" srcOrd="0" destOrd="0" presId="urn:microsoft.com/office/officeart/2005/8/layout/target3"/>
    <dgm:cxn modelId="{7A6DAA4C-D686-4D5D-8023-C192651AE0F3}" type="presParOf" srcId="{D7B9B8DA-FF47-4035-A4D0-33D5F937E9A9}" destId="{3673684F-EF8A-43A8-BB9E-66E6104D19C8}" srcOrd="1" destOrd="0" presId="urn:microsoft.com/office/officeart/2005/8/layout/target3"/>
    <dgm:cxn modelId="{518C487A-0C0B-432C-9898-B6DFD9CA4533}" type="presParOf" srcId="{D7B9B8DA-FF47-4035-A4D0-33D5F937E9A9}" destId="{08FF2DDE-79A3-477F-ABA0-A43ED51DBAF0}" srcOrd="2" destOrd="0" presId="urn:microsoft.com/office/officeart/2005/8/layout/target3"/>
    <dgm:cxn modelId="{16653259-0231-46E0-AF5C-1DA885E79917}" type="presParOf" srcId="{D7B9B8DA-FF47-4035-A4D0-33D5F937E9A9}" destId="{BEF06CB9-E799-4FC4-BDB4-B44C071DA78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6FDB2B-568E-4093-A9E2-50BA9E8F783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D080F0-A705-4718-B868-A2ACE221D932}">
      <dgm:prSet/>
      <dgm:spPr/>
      <dgm:t>
        <a:bodyPr/>
        <a:lstStyle/>
        <a:p>
          <a:pPr rtl="0"/>
          <a:r>
            <a:rPr lang="ru-RU" i="1" dirty="0" smtClean="0"/>
            <a:t>Плохое тарифное регулирование ориентирует регулируемый экономический субъект на повышение издержек с целью увеличения прибыли.</a:t>
          </a:r>
          <a:r>
            <a:rPr lang="ru-RU" dirty="0" smtClean="0"/>
            <a:t> </a:t>
          </a:r>
          <a:endParaRPr lang="ru-RU" dirty="0"/>
        </a:p>
      </dgm:t>
    </dgm:pt>
    <dgm:pt modelId="{E31BAA1F-900F-439C-86FE-80578A98622E}" type="parTrans" cxnId="{F0782F82-7E15-4D9F-8D4C-DF0868D9494B}">
      <dgm:prSet/>
      <dgm:spPr/>
      <dgm:t>
        <a:bodyPr/>
        <a:lstStyle/>
        <a:p>
          <a:endParaRPr lang="ru-RU"/>
        </a:p>
      </dgm:t>
    </dgm:pt>
    <dgm:pt modelId="{361ECE15-31EC-445B-B7D6-7A19F3B3A8FC}" type="sibTrans" cxnId="{F0782F82-7E15-4D9F-8D4C-DF0868D9494B}">
      <dgm:prSet/>
      <dgm:spPr/>
      <dgm:t>
        <a:bodyPr/>
        <a:lstStyle/>
        <a:p>
          <a:endParaRPr lang="ru-RU" dirty="0"/>
        </a:p>
      </dgm:t>
    </dgm:pt>
    <dgm:pt modelId="{866677C4-CDF4-4FD3-952D-F4172B39CD0C}">
      <dgm:prSet/>
      <dgm:spPr/>
      <dgm:t>
        <a:bodyPr/>
        <a:lstStyle/>
        <a:p>
          <a:pPr rtl="0"/>
          <a:r>
            <a:rPr lang="ru-RU" i="1" dirty="0" smtClean="0"/>
            <a:t>Хорошее тарифное регулирование ориентирует регулируемый экономический субъект на снижение непроизводительных затрат с целью увеличения прибыли</a:t>
          </a:r>
          <a:r>
            <a:rPr lang="ru-RU" b="1" i="1" dirty="0" smtClean="0"/>
            <a:t>. </a:t>
          </a:r>
          <a:endParaRPr lang="ru-RU" dirty="0"/>
        </a:p>
      </dgm:t>
    </dgm:pt>
    <dgm:pt modelId="{03666D58-2837-4BDF-8D5B-DBB8C96A4537}" type="parTrans" cxnId="{EBAEE00C-C641-4790-81F1-C74B3F76138C}">
      <dgm:prSet/>
      <dgm:spPr/>
      <dgm:t>
        <a:bodyPr/>
        <a:lstStyle/>
        <a:p>
          <a:endParaRPr lang="ru-RU"/>
        </a:p>
      </dgm:t>
    </dgm:pt>
    <dgm:pt modelId="{48CD093E-0031-4EB0-8F9E-905AB0065BFA}" type="sibTrans" cxnId="{EBAEE00C-C641-4790-81F1-C74B3F76138C}">
      <dgm:prSet/>
      <dgm:spPr/>
      <dgm:t>
        <a:bodyPr/>
        <a:lstStyle/>
        <a:p>
          <a:endParaRPr lang="ru-RU" dirty="0"/>
        </a:p>
      </dgm:t>
    </dgm:pt>
    <dgm:pt modelId="{11D4EB58-B20A-4CBF-B6B2-7E22A70DFB57}" type="pres">
      <dgm:prSet presAssocID="{B16FDB2B-568E-4093-A9E2-50BA9E8F7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9A918-1CB6-4E11-ACD7-963CDD05173C}" type="pres">
      <dgm:prSet presAssocID="{2DD080F0-A705-4718-B868-A2ACE221D93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CD37C-1BBF-4CA3-8A61-04A9F2808923}" type="pres">
      <dgm:prSet presAssocID="{361ECE15-31EC-445B-B7D6-7A19F3B3A8F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07F432B-6372-447F-B964-5B4F84D0E32B}" type="pres">
      <dgm:prSet presAssocID="{361ECE15-31EC-445B-B7D6-7A19F3B3A8F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3FD7F7A-9601-4B70-818A-DA4D8DFA7814}" type="pres">
      <dgm:prSet presAssocID="{866677C4-CDF4-4FD3-952D-F4172B39CD0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67ABB-C2C3-4910-9D6B-F2FBECCA6965}" type="pres">
      <dgm:prSet presAssocID="{48CD093E-0031-4EB0-8F9E-905AB0065BFA}" presName="sibTrans" presStyleLbl="sibTrans2D1" presStyleIdx="1" presStyleCnt="2" custAng="10800000" custLinFactY="-100000" custLinFactNeighborX="-6343" custLinFactNeighborY="-182990"/>
      <dgm:spPr/>
      <dgm:t>
        <a:bodyPr/>
        <a:lstStyle/>
        <a:p>
          <a:endParaRPr lang="ru-RU"/>
        </a:p>
      </dgm:t>
    </dgm:pt>
    <dgm:pt modelId="{DBF53DC7-1C1F-4050-A120-470FEAA49687}" type="pres">
      <dgm:prSet presAssocID="{48CD093E-0031-4EB0-8F9E-905AB0065BFA}" presName="connectorText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0C38308C-0C87-4F7C-8959-8D93E5F03715}" type="presOf" srcId="{866677C4-CDF4-4FD3-952D-F4172B39CD0C}" destId="{43FD7F7A-9601-4B70-818A-DA4D8DFA7814}" srcOrd="0" destOrd="0" presId="urn:microsoft.com/office/officeart/2005/8/layout/cycle2"/>
    <dgm:cxn modelId="{6791B254-7A52-4CC5-9E89-E447B4F2DAD5}" type="presOf" srcId="{2DD080F0-A705-4718-B868-A2ACE221D932}" destId="{F2E9A918-1CB6-4E11-ACD7-963CDD05173C}" srcOrd="0" destOrd="0" presId="urn:microsoft.com/office/officeart/2005/8/layout/cycle2"/>
    <dgm:cxn modelId="{18E5418F-4373-4EFF-8DD7-FC4AE09CCE50}" type="presOf" srcId="{48CD093E-0031-4EB0-8F9E-905AB0065BFA}" destId="{77967ABB-C2C3-4910-9D6B-F2FBECCA6965}" srcOrd="0" destOrd="0" presId="urn:microsoft.com/office/officeart/2005/8/layout/cycle2"/>
    <dgm:cxn modelId="{D9676AD2-4B91-419E-A541-87966D0A6331}" type="presOf" srcId="{361ECE15-31EC-445B-B7D6-7A19F3B3A8FC}" destId="{F07F432B-6372-447F-B964-5B4F84D0E32B}" srcOrd="1" destOrd="0" presId="urn:microsoft.com/office/officeart/2005/8/layout/cycle2"/>
    <dgm:cxn modelId="{EBAEE00C-C641-4790-81F1-C74B3F76138C}" srcId="{B16FDB2B-568E-4093-A9E2-50BA9E8F7837}" destId="{866677C4-CDF4-4FD3-952D-F4172B39CD0C}" srcOrd="1" destOrd="0" parTransId="{03666D58-2837-4BDF-8D5B-DBB8C96A4537}" sibTransId="{48CD093E-0031-4EB0-8F9E-905AB0065BFA}"/>
    <dgm:cxn modelId="{F0782F82-7E15-4D9F-8D4C-DF0868D9494B}" srcId="{B16FDB2B-568E-4093-A9E2-50BA9E8F7837}" destId="{2DD080F0-A705-4718-B868-A2ACE221D932}" srcOrd="0" destOrd="0" parTransId="{E31BAA1F-900F-439C-86FE-80578A98622E}" sibTransId="{361ECE15-31EC-445B-B7D6-7A19F3B3A8FC}"/>
    <dgm:cxn modelId="{E976E198-C629-4592-BCF7-F0A2CC49B6FC}" type="presOf" srcId="{48CD093E-0031-4EB0-8F9E-905AB0065BFA}" destId="{DBF53DC7-1C1F-4050-A120-470FEAA49687}" srcOrd="1" destOrd="0" presId="urn:microsoft.com/office/officeart/2005/8/layout/cycle2"/>
    <dgm:cxn modelId="{B105DFC5-C1EC-4114-8C75-41FE905D3F53}" type="presOf" srcId="{B16FDB2B-568E-4093-A9E2-50BA9E8F7837}" destId="{11D4EB58-B20A-4CBF-B6B2-7E22A70DFB57}" srcOrd="0" destOrd="0" presId="urn:microsoft.com/office/officeart/2005/8/layout/cycle2"/>
    <dgm:cxn modelId="{4BF3955C-E72B-41F5-90AC-32583B24B6DD}" type="presOf" srcId="{361ECE15-31EC-445B-B7D6-7A19F3B3A8FC}" destId="{694CD37C-1BBF-4CA3-8A61-04A9F2808923}" srcOrd="0" destOrd="0" presId="urn:microsoft.com/office/officeart/2005/8/layout/cycle2"/>
    <dgm:cxn modelId="{65ED7396-4C9B-4C89-84EE-84323AF464C7}" type="presParOf" srcId="{11D4EB58-B20A-4CBF-B6B2-7E22A70DFB57}" destId="{F2E9A918-1CB6-4E11-ACD7-963CDD05173C}" srcOrd="0" destOrd="0" presId="urn:microsoft.com/office/officeart/2005/8/layout/cycle2"/>
    <dgm:cxn modelId="{150F49DC-676B-46A1-83A3-E708E6ACEB28}" type="presParOf" srcId="{11D4EB58-B20A-4CBF-B6B2-7E22A70DFB57}" destId="{694CD37C-1BBF-4CA3-8A61-04A9F2808923}" srcOrd="1" destOrd="0" presId="urn:microsoft.com/office/officeart/2005/8/layout/cycle2"/>
    <dgm:cxn modelId="{F6339B90-9DDC-4F3D-A3D3-A1499C9FC2E0}" type="presParOf" srcId="{694CD37C-1BBF-4CA3-8A61-04A9F2808923}" destId="{F07F432B-6372-447F-B964-5B4F84D0E32B}" srcOrd="0" destOrd="0" presId="urn:microsoft.com/office/officeart/2005/8/layout/cycle2"/>
    <dgm:cxn modelId="{B32978F3-A374-40FA-BA17-C894010EDF91}" type="presParOf" srcId="{11D4EB58-B20A-4CBF-B6B2-7E22A70DFB57}" destId="{43FD7F7A-9601-4B70-818A-DA4D8DFA7814}" srcOrd="2" destOrd="0" presId="urn:microsoft.com/office/officeart/2005/8/layout/cycle2"/>
    <dgm:cxn modelId="{DD9CEC6D-AC94-40CF-B221-C3D7E1416EE7}" type="presParOf" srcId="{11D4EB58-B20A-4CBF-B6B2-7E22A70DFB57}" destId="{77967ABB-C2C3-4910-9D6B-F2FBECCA6965}" srcOrd="3" destOrd="0" presId="urn:microsoft.com/office/officeart/2005/8/layout/cycle2"/>
    <dgm:cxn modelId="{ECB59E45-ED79-486A-A76F-3B23584C1A40}" type="presParOf" srcId="{77967ABB-C2C3-4910-9D6B-F2FBECCA6965}" destId="{DBF53DC7-1C1F-4050-A120-470FEAA4968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1B6414F-8079-4145-AB5E-BDFDD9D200E8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1AAF65-4E3E-4F77-B53D-CC49D540CF6E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300" dirty="0" smtClean="0"/>
            <a:t>1. </a:t>
          </a:r>
          <a:r>
            <a:rPr lang="ru-RU" sz="1200" dirty="0" smtClean="0"/>
            <a:t>Часть денежного потока организации не зависит от фактических объемов реализации товаров и услуг. Современные тенденции характеризуются постоянным снижением объемов реализации воды. Поэтому введение двухставочных тарифов в значительной мере страхует организации от колебаний спроса на их товары и услуги.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2. Денежные средства от применения платы за мощность будут поступать организации равномерно в течение года, в то время как плата за ресурс будет связана непосредственно с периодами его потребления.</a:t>
          </a:r>
          <a:endParaRPr lang="ru-RU" sz="1200" dirty="0"/>
        </a:p>
      </dgm:t>
    </dgm:pt>
    <dgm:pt modelId="{8122A312-B77D-4FB1-B828-81CC85DFEE04}" type="parTrans" cxnId="{BC4214A9-D67F-43A6-A0B5-8F391FD2DEB8}">
      <dgm:prSet/>
      <dgm:spPr/>
      <dgm:t>
        <a:bodyPr/>
        <a:lstStyle/>
        <a:p>
          <a:endParaRPr lang="ru-RU" sz="1200"/>
        </a:p>
      </dgm:t>
    </dgm:pt>
    <dgm:pt modelId="{6703F0D1-DACD-4B96-8A72-96853E0C195F}" type="sibTrans" cxnId="{BC4214A9-D67F-43A6-A0B5-8F391FD2DEB8}">
      <dgm:prSet/>
      <dgm:spPr/>
      <dgm:t>
        <a:bodyPr/>
        <a:lstStyle/>
        <a:p>
          <a:endParaRPr lang="ru-RU" sz="1200"/>
        </a:p>
      </dgm:t>
    </dgm:pt>
    <dgm:pt modelId="{FC4928BD-22B6-44C9-AD6B-0B3299A24BC5}">
      <dgm:prSet custT="1"/>
      <dgm:spPr/>
      <dgm:t>
        <a:bodyPr/>
        <a:lstStyle/>
        <a:p>
          <a:r>
            <a:rPr lang="ru-RU" sz="1400" dirty="0" smtClean="0"/>
            <a:t>Для потребителя увеличиваются сроки окупаемости мероприятий по снижению ресурсопотребления. При одноставочном тарифе и наличии прибора учета потребитель влияет на всю стоимость потребления. При двухставочном тарифе и наличии прибора учета потребитель влияет лишь на часть стоимости.</a:t>
          </a:r>
        </a:p>
      </dgm:t>
    </dgm:pt>
    <dgm:pt modelId="{B861722D-A12A-40D4-88C7-88232434C313}" type="parTrans" cxnId="{9A15994D-CBAF-4640-8650-EF3428000DE0}">
      <dgm:prSet/>
      <dgm:spPr/>
      <dgm:t>
        <a:bodyPr/>
        <a:lstStyle/>
        <a:p>
          <a:endParaRPr lang="ru-RU" sz="1200"/>
        </a:p>
      </dgm:t>
    </dgm:pt>
    <dgm:pt modelId="{B027C5E1-BA6F-412D-B231-ACD9D415C929}" type="sibTrans" cxnId="{9A15994D-CBAF-4640-8650-EF3428000DE0}">
      <dgm:prSet/>
      <dgm:spPr/>
      <dgm:t>
        <a:bodyPr/>
        <a:lstStyle/>
        <a:p>
          <a:endParaRPr lang="ru-RU" sz="1200"/>
        </a:p>
      </dgm:t>
    </dgm:pt>
    <dgm:pt modelId="{EF1FADD5-F07C-479C-960B-889A838E983E}" type="pres">
      <dgm:prSet presAssocID="{51B6414F-8079-4145-AB5E-BDFDD9D200E8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37F94B-273A-4F81-A806-84FEE81D4479}" type="pres">
      <dgm:prSet presAssocID="{51B6414F-8079-4145-AB5E-BDFDD9D200E8}" presName="Background" presStyleLbl="bgImgPlace1" presStyleIdx="0" presStyleCnt="1" custScaleX="149433" custScaleY="115286" custLinFactNeighborX="-295" custLinFactNeighborY="-7952"/>
      <dgm:spPr/>
    </dgm:pt>
    <dgm:pt modelId="{0FAFB90B-F711-4B6E-A14A-18509118BACA}" type="pres">
      <dgm:prSet presAssocID="{51B6414F-8079-4145-AB5E-BDFDD9D200E8}" presName="ParentText1" presStyleLbl="revTx" presStyleIdx="0" presStyleCnt="2" custScaleX="163115" custScaleY="103528" custLinFactNeighborX="2888" custLinFactNeighborY="-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D6A31-D222-4000-BB59-50CCE99DCB72}" type="pres">
      <dgm:prSet presAssocID="{51B6414F-8079-4145-AB5E-BDFDD9D200E8}" presName="ParentText2" presStyleLbl="revTx" presStyleIdx="1" presStyleCnt="2" custScaleX="125989" custScaleY="124443" custLinFactNeighborX="52055" custLinFactNeighborY="-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755E3-BFEE-413F-9AB2-E200758251A4}" type="pres">
      <dgm:prSet presAssocID="{51B6414F-8079-4145-AB5E-BDFDD9D200E8}" presName="Plus" presStyleLbl="alignNode1" presStyleIdx="0" presStyleCnt="2" custLinFactNeighborX="-75471" custLinFactNeighborY="-12970"/>
      <dgm:spPr>
        <a:solidFill>
          <a:srgbClr val="FFFF00"/>
        </a:solidFill>
      </dgm:spPr>
    </dgm:pt>
    <dgm:pt modelId="{C74B72D6-4650-43F0-AFAF-EA0BF6793996}" type="pres">
      <dgm:prSet presAssocID="{51B6414F-8079-4145-AB5E-BDFDD9D200E8}" presName="Minus" presStyleLbl="alignNode1" presStyleIdx="1" presStyleCnt="2" custLinFactX="13005" custLinFactNeighborX="100000" custLinFactNeighborY="-75462"/>
      <dgm:spPr>
        <a:solidFill>
          <a:srgbClr val="FFFF00"/>
        </a:solidFill>
      </dgm:spPr>
    </dgm:pt>
    <dgm:pt modelId="{919313F6-3E1B-4B31-9F92-E7F4EE626D04}" type="pres">
      <dgm:prSet presAssocID="{51B6414F-8079-4145-AB5E-BDFDD9D200E8}" presName="Divider" presStyleLbl="parChTrans1D1" presStyleIdx="0" presStyleCnt="1" custLinFactX="69993115" custLinFactNeighborX="70000000" custLinFactNeighborY="2602"/>
      <dgm:spPr/>
    </dgm:pt>
  </dgm:ptLst>
  <dgm:cxnLst>
    <dgm:cxn modelId="{5F845CF8-6552-4199-A08F-7079EC10C5BE}" type="presOf" srcId="{51B6414F-8079-4145-AB5E-BDFDD9D200E8}" destId="{EF1FADD5-F07C-479C-960B-889A838E983E}" srcOrd="0" destOrd="0" presId="urn:microsoft.com/office/officeart/2009/3/layout/PlusandMinus"/>
    <dgm:cxn modelId="{9A15994D-CBAF-4640-8650-EF3428000DE0}" srcId="{51B6414F-8079-4145-AB5E-BDFDD9D200E8}" destId="{FC4928BD-22B6-44C9-AD6B-0B3299A24BC5}" srcOrd="1" destOrd="0" parTransId="{B861722D-A12A-40D4-88C7-88232434C313}" sibTransId="{B027C5E1-BA6F-412D-B231-ACD9D415C929}"/>
    <dgm:cxn modelId="{C1279FF3-4171-4D67-BD83-0CB772EE1F22}" type="presOf" srcId="{6E1AAF65-4E3E-4F77-B53D-CC49D540CF6E}" destId="{0FAFB90B-F711-4B6E-A14A-18509118BACA}" srcOrd="0" destOrd="0" presId="urn:microsoft.com/office/officeart/2009/3/layout/PlusandMinus"/>
    <dgm:cxn modelId="{24EC1438-E7CD-4BD1-A6FC-74D00AA78BCD}" type="presOf" srcId="{FC4928BD-22B6-44C9-AD6B-0B3299A24BC5}" destId="{51CD6A31-D222-4000-BB59-50CCE99DCB72}" srcOrd="0" destOrd="0" presId="urn:microsoft.com/office/officeart/2009/3/layout/PlusandMinus"/>
    <dgm:cxn modelId="{BC4214A9-D67F-43A6-A0B5-8F391FD2DEB8}" srcId="{51B6414F-8079-4145-AB5E-BDFDD9D200E8}" destId="{6E1AAF65-4E3E-4F77-B53D-CC49D540CF6E}" srcOrd="0" destOrd="0" parTransId="{8122A312-B77D-4FB1-B828-81CC85DFEE04}" sibTransId="{6703F0D1-DACD-4B96-8A72-96853E0C195F}"/>
    <dgm:cxn modelId="{9C25188B-6DBD-4A9E-9CDB-7977D673AC62}" type="presParOf" srcId="{EF1FADD5-F07C-479C-960B-889A838E983E}" destId="{4B37F94B-273A-4F81-A806-84FEE81D4479}" srcOrd="0" destOrd="0" presId="urn:microsoft.com/office/officeart/2009/3/layout/PlusandMinus"/>
    <dgm:cxn modelId="{ECB96CD6-C7E7-4DC1-ACEE-B3CD4D4524F8}" type="presParOf" srcId="{EF1FADD5-F07C-479C-960B-889A838E983E}" destId="{0FAFB90B-F711-4B6E-A14A-18509118BACA}" srcOrd="1" destOrd="0" presId="urn:microsoft.com/office/officeart/2009/3/layout/PlusandMinus"/>
    <dgm:cxn modelId="{CD0AFB18-5DB5-48A4-96C2-2F0365CA59B2}" type="presParOf" srcId="{EF1FADD5-F07C-479C-960B-889A838E983E}" destId="{51CD6A31-D222-4000-BB59-50CCE99DCB72}" srcOrd="2" destOrd="0" presId="urn:microsoft.com/office/officeart/2009/3/layout/PlusandMinus"/>
    <dgm:cxn modelId="{C00545EC-13C0-4E8A-8F10-DA95F7600828}" type="presParOf" srcId="{EF1FADD5-F07C-479C-960B-889A838E983E}" destId="{6C3755E3-BFEE-413F-9AB2-E200758251A4}" srcOrd="3" destOrd="0" presId="urn:microsoft.com/office/officeart/2009/3/layout/PlusandMinus"/>
    <dgm:cxn modelId="{9CDC991C-C1B3-461E-8C18-D1853B33C730}" type="presParOf" srcId="{EF1FADD5-F07C-479C-960B-889A838E983E}" destId="{C74B72D6-4650-43F0-AFAF-EA0BF6793996}" srcOrd="4" destOrd="0" presId="urn:microsoft.com/office/officeart/2009/3/layout/PlusandMinus"/>
    <dgm:cxn modelId="{C71E59F8-197E-42D0-A53A-2B6000F5ABC8}" type="presParOf" srcId="{EF1FADD5-F07C-479C-960B-889A838E983E}" destId="{919313F6-3E1B-4B31-9F92-E7F4EE626D04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F25E938-B53B-4C6B-A0AA-D45655244DC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62E55F-F389-4B1E-A5AE-E25E95CB8639}">
      <dgm:prSet/>
      <dgm:spPr/>
      <dgm:t>
        <a:bodyPr/>
        <a:lstStyle/>
        <a:p>
          <a:pPr rtl="0"/>
          <a:r>
            <a:rPr lang="ru-RU" dirty="0" smtClean="0"/>
            <a:t>Переменные (объем расходов зависит от объемов производства товаров и услуг)</a:t>
          </a:r>
          <a:endParaRPr lang="ru-RU" dirty="0"/>
        </a:p>
      </dgm:t>
    </dgm:pt>
    <dgm:pt modelId="{329A0DCA-4B9B-4D6D-A442-04A5C1B755F1}" type="parTrans" cxnId="{B4A6E29F-101D-4167-87E6-F658164771EC}">
      <dgm:prSet/>
      <dgm:spPr/>
      <dgm:t>
        <a:bodyPr/>
        <a:lstStyle/>
        <a:p>
          <a:endParaRPr lang="ru-RU"/>
        </a:p>
      </dgm:t>
    </dgm:pt>
    <dgm:pt modelId="{801DB9AD-C9BA-406F-9365-A3D6EB871257}" type="sibTrans" cxnId="{B4A6E29F-101D-4167-87E6-F658164771EC}">
      <dgm:prSet/>
      <dgm:spPr/>
      <dgm:t>
        <a:bodyPr/>
        <a:lstStyle/>
        <a:p>
          <a:endParaRPr lang="ru-RU"/>
        </a:p>
      </dgm:t>
    </dgm:pt>
    <dgm:pt modelId="{358FD1A7-39D9-4F9E-A40D-D6DEBC8B55CD}">
      <dgm:prSet/>
      <dgm:spPr/>
      <dgm:t>
        <a:bodyPr/>
        <a:lstStyle/>
        <a:p>
          <a:pPr rtl="0"/>
          <a:r>
            <a:rPr lang="ru-RU" dirty="0" smtClean="0"/>
            <a:t>Ставка платы за потребление х/в, водоотведение (за 1 куб. м.)</a:t>
          </a:r>
          <a:endParaRPr lang="ru-RU" dirty="0"/>
        </a:p>
      </dgm:t>
    </dgm:pt>
    <dgm:pt modelId="{5E4C159E-9C44-400E-98CD-58493E623F62}" type="parTrans" cxnId="{20D9D2FC-39CF-44D3-8CFC-BFF1774A9ACA}">
      <dgm:prSet/>
      <dgm:spPr/>
      <dgm:t>
        <a:bodyPr/>
        <a:lstStyle/>
        <a:p>
          <a:endParaRPr lang="ru-RU"/>
        </a:p>
      </dgm:t>
    </dgm:pt>
    <dgm:pt modelId="{AB889C37-4BD5-4FA4-B037-76ACE7D2D2A1}" type="sibTrans" cxnId="{20D9D2FC-39CF-44D3-8CFC-BFF1774A9ACA}">
      <dgm:prSet/>
      <dgm:spPr/>
      <dgm:t>
        <a:bodyPr/>
        <a:lstStyle/>
        <a:p>
          <a:endParaRPr lang="ru-RU"/>
        </a:p>
      </dgm:t>
    </dgm:pt>
    <dgm:pt modelId="{977C9CB0-FFB3-4ABE-9405-482B6D8020CB}" type="pres">
      <dgm:prSet presAssocID="{8F25E938-B53B-4C6B-A0AA-D45655244D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8791AE-8CB1-4A7C-9C9E-9E826FF39DD2}" type="pres">
      <dgm:prSet presAssocID="{358FD1A7-39D9-4F9E-A40D-D6DEBC8B55CD}" presName="boxAndChildren" presStyleCnt="0"/>
      <dgm:spPr/>
    </dgm:pt>
    <dgm:pt modelId="{AF47476A-617A-43F2-9D95-53894F070436}" type="pres">
      <dgm:prSet presAssocID="{358FD1A7-39D9-4F9E-A40D-D6DEBC8B55CD}" presName="parentTextBox" presStyleLbl="node1" presStyleIdx="0" presStyleCnt="2"/>
      <dgm:spPr/>
      <dgm:t>
        <a:bodyPr/>
        <a:lstStyle/>
        <a:p>
          <a:endParaRPr lang="ru-RU"/>
        </a:p>
      </dgm:t>
    </dgm:pt>
    <dgm:pt modelId="{C6BBE01F-98AE-4074-9428-37C4CCBF1F53}" type="pres">
      <dgm:prSet presAssocID="{801DB9AD-C9BA-406F-9365-A3D6EB871257}" presName="sp" presStyleCnt="0"/>
      <dgm:spPr/>
    </dgm:pt>
    <dgm:pt modelId="{9AE3745E-2B83-43DC-B8A4-98691FE745BD}" type="pres">
      <dgm:prSet presAssocID="{6D62E55F-F389-4B1E-A5AE-E25E95CB8639}" presName="arrowAndChildren" presStyleCnt="0"/>
      <dgm:spPr/>
    </dgm:pt>
    <dgm:pt modelId="{7BDEA6CD-D5F5-4302-8754-F9B3A5BAE106}" type="pres">
      <dgm:prSet presAssocID="{6D62E55F-F389-4B1E-A5AE-E25E95CB8639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B4A6E29F-101D-4167-87E6-F658164771EC}" srcId="{8F25E938-B53B-4C6B-A0AA-D45655244DC1}" destId="{6D62E55F-F389-4B1E-A5AE-E25E95CB8639}" srcOrd="0" destOrd="0" parTransId="{329A0DCA-4B9B-4D6D-A442-04A5C1B755F1}" sibTransId="{801DB9AD-C9BA-406F-9365-A3D6EB871257}"/>
    <dgm:cxn modelId="{5A489D16-08B7-4FAB-AD80-D3587365C48F}" type="presOf" srcId="{358FD1A7-39D9-4F9E-A40D-D6DEBC8B55CD}" destId="{AF47476A-617A-43F2-9D95-53894F070436}" srcOrd="0" destOrd="0" presId="urn:microsoft.com/office/officeart/2005/8/layout/process4"/>
    <dgm:cxn modelId="{D30A3EE1-58B8-478D-B162-2119FD7C7EB7}" type="presOf" srcId="{6D62E55F-F389-4B1E-A5AE-E25E95CB8639}" destId="{7BDEA6CD-D5F5-4302-8754-F9B3A5BAE106}" srcOrd="0" destOrd="0" presId="urn:microsoft.com/office/officeart/2005/8/layout/process4"/>
    <dgm:cxn modelId="{20D9D2FC-39CF-44D3-8CFC-BFF1774A9ACA}" srcId="{8F25E938-B53B-4C6B-A0AA-D45655244DC1}" destId="{358FD1A7-39D9-4F9E-A40D-D6DEBC8B55CD}" srcOrd="1" destOrd="0" parTransId="{5E4C159E-9C44-400E-98CD-58493E623F62}" sibTransId="{AB889C37-4BD5-4FA4-B037-76ACE7D2D2A1}"/>
    <dgm:cxn modelId="{5CBF9101-43CA-413B-A9F9-38643FC5F3E2}" type="presOf" srcId="{8F25E938-B53B-4C6B-A0AA-D45655244DC1}" destId="{977C9CB0-FFB3-4ABE-9405-482B6D8020CB}" srcOrd="0" destOrd="0" presId="urn:microsoft.com/office/officeart/2005/8/layout/process4"/>
    <dgm:cxn modelId="{C9948175-BD1E-4475-90EE-ABA8A240EAA1}" type="presParOf" srcId="{977C9CB0-FFB3-4ABE-9405-482B6D8020CB}" destId="{CE8791AE-8CB1-4A7C-9C9E-9E826FF39DD2}" srcOrd="0" destOrd="0" presId="urn:microsoft.com/office/officeart/2005/8/layout/process4"/>
    <dgm:cxn modelId="{526248D1-1B69-4199-81DD-2BCA7F4DE96A}" type="presParOf" srcId="{CE8791AE-8CB1-4A7C-9C9E-9E826FF39DD2}" destId="{AF47476A-617A-43F2-9D95-53894F070436}" srcOrd="0" destOrd="0" presId="urn:microsoft.com/office/officeart/2005/8/layout/process4"/>
    <dgm:cxn modelId="{8E8AB4A5-9AA7-4801-83D9-51BC1F8339B8}" type="presParOf" srcId="{977C9CB0-FFB3-4ABE-9405-482B6D8020CB}" destId="{C6BBE01F-98AE-4074-9428-37C4CCBF1F53}" srcOrd="1" destOrd="0" presId="urn:microsoft.com/office/officeart/2005/8/layout/process4"/>
    <dgm:cxn modelId="{6222793E-E780-4882-8F45-A7EBAD369662}" type="presParOf" srcId="{977C9CB0-FFB3-4ABE-9405-482B6D8020CB}" destId="{9AE3745E-2B83-43DC-B8A4-98691FE745BD}" srcOrd="2" destOrd="0" presId="urn:microsoft.com/office/officeart/2005/8/layout/process4"/>
    <dgm:cxn modelId="{57F1AEC8-3666-4F49-AC89-5D213921EED4}" type="presParOf" srcId="{9AE3745E-2B83-43DC-B8A4-98691FE745BD}" destId="{7BDEA6CD-D5F5-4302-8754-F9B3A5BAE10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A27A4087-5C9D-4E83-BAAA-7A3775365AC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208698-50A7-4C05-B2E9-AF4AA6676C98}">
      <dgm:prSet/>
      <dgm:spPr/>
      <dgm:t>
        <a:bodyPr/>
        <a:lstStyle/>
        <a:p>
          <a:pPr rtl="0"/>
          <a:r>
            <a:rPr lang="ru-RU" dirty="0" smtClean="0"/>
            <a:t>Постоянные (объем расходов не зависит от объемов производства)</a:t>
          </a:r>
          <a:endParaRPr lang="ru-RU" dirty="0"/>
        </a:p>
      </dgm:t>
    </dgm:pt>
    <dgm:pt modelId="{E4716D86-641B-4812-9ABC-01937D8C143C}" type="parTrans" cxnId="{57FC3D9E-24B0-4B77-812F-9D2A66B75E3C}">
      <dgm:prSet/>
      <dgm:spPr/>
      <dgm:t>
        <a:bodyPr/>
        <a:lstStyle/>
        <a:p>
          <a:endParaRPr lang="ru-RU"/>
        </a:p>
      </dgm:t>
    </dgm:pt>
    <dgm:pt modelId="{38F1E850-85A2-4A42-8117-72E64C2F4180}" type="sibTrans" cxnId="{57FC3D9E-24B0-4B77-812F-9D2A66B75E3C}">
      <dgm:prSet/>
      <dgm:spPr/>
      <dgm:t>
        <a:bodyPr/>
        <a:lstStyle/>
        <a:p>
          <a:endParaRPr lang="ru-RU"/>
        </a:p>
      </dgm:t>
    </dgm:pt>
    <dgm:pt modelId="{AB76A4BC-7E13-4636-B1F2-B243ECA16264}">
      <dgm:prSet/>
      <dgm:spPr/>
      <dgm:t>
        <a:bodyPr/>
        <a:lstStyle/>
        <a:p>
          <a:pPr rtl="0"/>
          <a:r>
            <a:rPr lang="ru-RU" dirty="0" smtClean="0"/>
            <a:t>Ставка платы за содержание систем х/в, водоотведения (1 куб. м. в час присоединенной мощности)</a:t>
          </a:r>
          <a:endParaRPr lang="ru-RU" dirty="0"/>
        </a:p>
      </dgm:t>
    </dgm:pt>
    <dgm:pt modelId="{B1D62618-848E-4951-BD0E-EFE0D3997984}" type="parTrans" cxnId="{36FD236A-BA21-458E-A179-F0C4ECEE1264}">
      <dgm:prSet/>
      <dgm:spPr/>
      <dgm:t>
        <a:bodyPr/>
        <a:lstStyle/>
        <a:p>
          <a:endParaRPr lang="ru-RU"/>
        </a:p>
      </dgm:t>
    </dgm:pt>
    <dgm:pt modelId="{CAAA8D50-5FCB-46B3-BB63-86D188D82024}" type="sibTrans" cxnId="{36FD236A-BA21-458E-A179-F0C4ECEE1264}">
      <dgm:prSet/>
      <dgm:spPr/>
      <dgm:t>
        <a:bodyPr/>
        <a:lstStyle/>
        <a:p>
          <a:endParaRPr lang="ru-RU"/>
        </a:p>
      </dgm:t>
    </dgm:pt>
    <dgm:pt modelId="{07BD78CB-D34E-4CD0-BDA6-5AE84EACD942}" type="pres">
      <dgm:prSet presAssocID="{A27A4087-5C9D-4E83-BAAA-7A3775365A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0EA0D7-D849-4D5F-A575-47A5B676487B}" type="pres">
      <dgm:prSet presAssocID="{AB76A4BC-7E13-4636-B1F2-B243ECA16264}" presName="boxAndChildren" presStyleCnt="0"/>
      <dgm:spPr/>
    </dgm:pt>
    <dgm:pt modelId="{57994628-DA0D-4CE4-8BED-20926E6EDBB0}" type="pres">
      <dgm:prSet presAssocID="{AB76A4BC-7E13-4636-B1F2-B243ECA16264}" presName="parentTextBox" presStyleLbl="node1" presStyleIdx="0" presStyleCnt="2"/>
      <dgm:spPr/>
      <dgm:t>
        <a:bodyPr/>
        <a:lstStyle/>
        <a:p>
          <a:endParaRPr lang="ru-RU"/>
        </a:p>
      </dgm:t>
    </dgm:pt>
    <dgm:pt modelId="{743B1D17-74BC-47C9-B3E2-E05E4A094DEB}" type="pres">
      <dgm:prSet presAssocID="{38F1E850-85A2-4A42-8117-72E64C2F4180}" presName="sp" presStyleCnt="0"/>
      <dgm:spPr/>
    </dgm:pt>
    <dgm:pt modelId="{01D4B8DC-F0CF-4F64-9F06-E2012389F632}" type="pres">
      <dgm:prSet presAssocID="{DB208698-50A7-4C05-B2E9-AF4AA6676C98}" presName="arrowAndChildren" presStyleCnt="0"/>
      <dgm:spPr/>
    </dgm:pt>
    <dgm:pt modelId="{055C4BB2-490B-44FF-A00E-9C2560620F9C}" type="pres">
      <dgm:prSet presAssocID="{DB208698-50A7-4C05-B2E9-AF4AA6676C98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9D55D367-9940-4782-8D3E-8634E626AE24}" type="presOf" srcId="{A27A4087-5C9D-4E83-BAAA-7A3775365ACD}" destId="{07BD78CB-D34E-4CD0-BDA6-5AE84EACD942}" srcOrd="0" destOrd="0" presId="urn:microsoft.com/office/officeart/2005/8/layout/process4"/>
    <dgm:cxn modelId="{36FD236A-BA21-458E-A179-F0C4ECEE1264}" srcId="{A27A4087-5C9D-4E83-BAAA-7A3775365ACD}" destId="{AB76A4BC-7E13-4636-B1F2-B243ECA16264}" srcOrd="1" destOrd="0" parTransId="{B1D62618-848E-4951-BD0E-EFE0D3997984}" sibTransId="{CAAA8D50-5FCB-46B3-BB63-86D188D82024}"/>
    <dgm:cxn modelId="{5DF77CFC-6D9E-499F-A160-F68C29CEE916}" type="presOf" srcId="{AB76A4BC-7E13-4636-B1F2-B243ECA16264}" destId="{57994628-DA0D-4CE4-8BED-20926E6EDBB0}" srcOrd="0" destOrd="0" presId="urn:microsoft.com/office/officeart/2005/8/layout/process4"/>
    <dgm:cxn modelId="{57FC3D9E-24B0-4B77-812F-9D2A66B75E3C}" srcId="{A27A4087-5C9D-4E83-BAAA-7A3775365ACD}" destId="{DB208698-50A7-4C05-B2E9-AF4AA6676C98}" srcOrd="0" destOrd="0" parTransId="{E4716D86-641B-4812-9ABC-01937D8C143C}" sibTransId="{38F1E850-85A2-4A42-8117-72E64C2F4180}"/>
    <dgm:cxn modelId="{24C7E7DF-B82B-483B-830C-19EDECF51C52}" type="presOf" srcId="{DB208698-50A7-4C05-B2E9-AF4AA6676C98}" destId="{055C4BB2-490B-44FF-A00E-9C2560620F9C}" srcOrd="0" destOrd="0" presId="urn:microsoft.com/office/officeart/2005/8/layout/process4"/>
    <dgm:cxn modelId="{8B69540E-CE33-4765-8B8B-B4750866CA36}" type="presParOf" srcId="{07BD78CB-D34E-4CD0-BDA6-5AE84EACD942}" destId="{A70EA0D7-D849-4D5F-A575-47A5B676487B}" srcOrd="0" destOrd="0" presId="urn:microsoft.com/office/officeart/2005/8/layout/process4"/>
    <dgm:cxn modelId="{9CED65BA-73D5-4BD1-AF81-2619B4F929BE}" type="presParOf" srcId="{A70EA0D7-D849-4D5F-A575-47A5B676487B}" destId="{57994628-DA0D-4CE4-8BED-20926E6EDBB0}" srcOrd="0" destOrd="0" presId="urn:microsoft.com/office/officeart/2005/8/layout/process4"/>
    <dgm:cxn modelId="{3540447A-1EF3-4407-B3DA-84F598869BAD}" type="presParOf" srcId="{07BD78CB-D34E-4CD0-BDA6-5AE84EACD942}" destId="{743B1D17-74BC-47C9-B3E2-E05E4A094DEB}" srcOrd="1" destOrd="0" presId="urn:microsoft.com/office/officeart/2005/8/layout/process4"/>
    <dgm:cxn modelId="{4A7241CC-A9B5-401F-82AD-851A4DA80BCA}" type="presParOf" srcId="{07BD78CB-D34E-4CD0-BDA6-5AE84EACD942}" destId="{01D4B8DC-F0CF-4F64-9F06-E2012389F632}" srcOrd="2" destOrd="0" presId="urn:microsoft.com/office/officeart/2005/8/layout/process4"/>
    <dgm:cxn modelId="{B5389E32-90AE-4721-86D1-A8BDB8D98F55}" type="presParOf" srcId="{01D4B8DC-F0CF-4F64-9F06-E2012389F632}" destId="{055C4BB2-490B-44FF-A00E-9C2560620F9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B726A8A-8D63-4234-87E2-3DEE94A4FBE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491A89-8E08-4C08-911A-9D52C76ADAAB}">
      <dgm:prSet/>
      <dgm:spPr/>
      <dgm:t>
        <a:bodyPr/>
        <a:lstStyle/>
        <a:p>
          <a:pPr rtl="0"/>
          <a:r>
            <a:rPr lang="ru-RU" dirty="0" smtClean="0"/>
            <a:t>Идея: стоимость воды для различных категорий населения зависит от объема ее потребления </a:t>
          </a:r>
          <a:endParaRPr lang="ru-RU" dirty="0"/>
        </a:p>
      </dgm:t>
    </dgm:pt>
    <dgm:pt modelId="{BD388ACC-A4E0-49A1-B804-8BD6C2D60F2E}" type="parTrans" cxnId="{9EC2E5C7-63AD-4592-86EE-72B495A02D3C}">
      <dgm:prSet/>
      <dgm:spPr/>
      <dgm:t>
        <a:bodyPr/>
        <a:lstStyle/>
        <a:p>
          <a:endParaRPr lang="ru-RU"/>
        </a:p>
      </dgm:t>
    </dgm:pt>
    <dgm:pt modelId="{6DB1CAED-BFCC-4FAA-B89A-5CD462DD89CE}" type="sibTrans" cxnId="{9EC2E5C7-63AD-4592-86EE-72B495A02D3C}">
      <dgm:prSet/>
      <dgm:spPr/>
      <dgm:t>
        <a:bodyPr/>
        <a:lstStyle/>
        <a:p>
          <a:endParaRPr lang="ru-RU"/>
        </a:p>
      </dgm:t>
    </dgm:pt>
    <dgm:pt modelId="{F31CD2D4-D69E-4145-83E6-4A5704980F8E}" type="pres">
      <dgm:prSet presAssocID="{2B726A8A-8D63-4234-87E2-3DEE94A4FBE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B4EB56-FB3D-44FF-80A3-C1CA15B188E4}" type="pres">
      <dgm:prSet presAssocID="{49491A89-8E08-4C08-911A-9D52C76ADAAB}" presName="composite" presStyleCnt="0"/>
      <dgm:spPr/>
    </dgm:pt>
    <dgm:pt modelId="{6E97D163-CC5C-48E2-8AEB-741FB53EE7BF}" type="pres">
      <dgm:prSet presAssocID="{49491A89-8E08-4C08-911A-9D52C76ADAAB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E0D6CA8-A29E-4AD1-8C97-6FBBFFB7EC7F}" type="pres">
      <dgm:prSet presAssocID="{49491A89-8E08-4C08-911A-9D52C76ADAA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C2E5C7-63AD-4592-86EE-72B495A02D3C}" srcId="{2B726A8A-8D63-4234-87E2-3DEE94A4FBE1}" destId="{49491A89-8E08-4C08-911A-9D52C76ADAAB}" srcOrd="0" destOrd="0" parTransId="{BD388ACC-A4E0-49A1-B804-8BD6C2D60F2E}" sibTransId="{6DB1CAED-BFCC-4FAA-B89A-5CD462DD89CE}"/>
    <dgm:cxn modelId="{E142EC75-CADA-4477-8AE3-62780821BF16}" type="presOf" srcId="{2B726A8A-8D63-4234-87E2-3DEE94A4FBE1}" destId="{F31CD2D4-D69E-4145-83E6-4A5704980F8E}" srcOrd="0" destOrd="0" presId="urn:microsoft.com/office/officeart/2005/8/layout/vList3#1"/>
    <dgm:cxn modelId="{A21BC033-A3D4-4EC2-9BC1-078A87C0CB3E}" type="presOf" srcId="{49491A89-8E08-4C08-911A-9D52C76ADAAB}" destId="{4E0D6CA8-A29E-4AD1-8C97-6FBBFFB7EC7F}" srcOrd="0" destOrd="0" presId="urn:microsoft.com/office/officeart/2005/8/layout/vList3#1"/>
    <dgm:cxn modelId="{0CEF2D9E-7D78-468F-9567-03FBE84A70E2}" type="presParOf" srcId="{F31CD2D4-D69E-4145-83E6-4A5704980F8E}" destId="{D6B4EB56-FB3D-44FF-80A3-C1CA15B188E4}" srcOrd="0" destOrd="0" presId="urn:microsoft.com/office/officeart/2005/8/layout/vList3#1"/>
    <dgm:cxn modelId="{C023AC5D-9770-420B-BD68-8AB7CF4CC249}" type="presParOf" srcId="{D6B4EB56-FB3D-44FF-80A3-C1CA15B188E4}" destId="{6E97D163-CC5C-48E2-8AEB-741FB53EE7BF}" srcOrd="0" destOrd="0" presId="urn:microsoft.com/office/officeart/2005/8/layout/vList3#1"/>
    <dgm:cxn modelId="{520B5794-226E-4193-9F36-F995CA783348}" type="presParOf" srcId="{D6B4EB56-FB3D-44FF-80A3-C1CA15B188E4}" destId="{4E0D6CA8-A29E-4AD1-8C97-6FBBFFB7EC7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584DCDE6-8F32-4F2A-B20C-E8CF89539E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05D8888-40D9-434A-AC30-12539311FE42}">
      <dgm:prSet/>
      <dgm:spPr/>
      <dgm:t>
        <a:bodyPr/>
        <a:lstStyle/>
        <a:p>
          <a:pPr rtl="0"/>
          <a:r>
            <a:rPr lang="ru-RU" dirty="0" smtClean="0"/>
            <a:t>Преимущества</a:t>
          </a:r>
          <a:endParaRPr lang="ru-RU" dirty="0"/>
        </a:p>
      </dgm:t>
    </dgm:pt>
    <dgm:pt modelId="{4403A752-0C8C-4891-9DCF-6AEBDB8F87C8}" type="parTrans" cxnId="{E5546A9F-F259-47A8-914D-B3823BB9F3B3}">
      <dgm:prSet/>
      <dgm:spPr/>
      <dgm:t>
        <a:bodyPr/>
        <a:lstStyle/>
        <a:p>
          <a:endParaRPr lang="ru-RU"/>
        </a:p>
      </dgm:t>
    </dgm:pt>
    <dgm:pt modelId="{419980A2-EB77-40DE-AD94-8CDC72D2531D}" type="sibTrans" cxnId="{E5546A9F-F259-47A8-914D-B3823BB9F3B3}">
      <dgm:prSet/>
      <dgm:spPr/>
      <dgm:t>
        <a:bodyPr/>
        <a:lstStyle/>
        <a:p>
          <a:endParaRPr lang="ru-RU"/>
        </a:p>
      </dgm:t>
    </dgm:pt>
    <dgm:pt modelId="{3BB972D9-19D2-4738-9ED3-09EF81759143}">
      <dgm:prSet/>
      <dgm:spPr/>
      <dgm:t>
        <a:bodyPr/>
        <a:lstStyle/>
        <a:p>
          <a:pPr rtl="0"/>
          <a:r>
            <a:rPr lang="ru-RU" dirty="0" smtClean="0"/>
            <a:t>Обеспечивают мотивацию населения к установке приборов учета;</a:t>
          </a:r>
          <a:endParaRPr lang="ru-RU" dirty="0"/>
        </a:p>
      </dgm:t>
    </dgm:pt>
    <dgm:pt modelId="{E0669621-3085-48FD-8223-02232A0D0C2F}" type="parTrans" cxnId="{DFD2D7C7-6CA1-44BF-A180-667A8C8EA3C3}">
      <dgm:prSet/>
      <dgm:spPr/>
      <dgm:t>
        <a:bodyPr/>
        <a:lstStyle/>
        <a:p>
          <a:endParaRPr lang="ru-RU"/>
        </a:p>
      </dgm:t>
    </dgm:pt>
    <dgm:pt modelId="{CA9CC9C5-C36E-4990-A14D-8B274AA07236}" type="sibTrans" cxnId="{DFD2D7C7-6CA1-44BF-A180-667A8C8EA3C3}">
      <dgm:prSet/>
      <dgm:spPr/>
      <dgm:t>
        <a:bodyPr/>
        <a:lstStyle/>
        <a:p>
          <a:endParaRPr lang="ru-RU"/>
        </a:p>
      </dgm:t>
    </dgm:pt>
    <dgm:pt modelId="{21C28134-964B-460C-88B7-BEBE0978C56A}">
      <dgm:prSet/>
      <dgm:spPr/>
      <dgm:t>
        <a:bodyPr/>
        <a:lstStyle/>
        <a:p>
          <a:pPr rtl="0"/>
          <a:r>
            <a:rPr lang="ru-RU" dirty="0" smtClean="0"/>
            <a:t>Обеспечивают мотивацию населения к экономии ресурсов для того чтобы не перейти в следующую категорию плательщиков;</a:t>
          </a:r>
          <a:endParaRPr lang="ru-RU" dirty="0"/>
        </a:p>
      </dgm:t>
    </dgm:pt>
    <dgm:pt modelId="{A49A25DF-D34B-407A-9EEF-D39369F015EA}" type="parTrans" cxnId="{4D7B4DC1-AD54-4175-8B42-0D4A67CEC6D2}">
      <dgm:prSet/>
      <dgm:spPr/>
      <dgm:t>
        <a:bodyPr/>
        <a:lstStyle/>
        <a:p>
          <a:endParaRPr lang="ru-RU"/>
        </a:p>
      </dgm:t>
    </dgm:pt>
    <dgm:pt modelId="{7D6F2C83-CE48-4F71-A814-F1CD0C78DF62}" type="sibTrans" cxnId="{4D7B4DC1-AD54-4175-8B42-0D4A67CEC6D2}">
      <dgm:prSet/>
      <dgm:spPr/>
      <dgm:t>
        <a:bodyPr/>
        <a:lstStyle/>
        <a:p>
          <a:endParaRPr lang="ru-RU"/>
        </a:p>
      </dgm:t>
    </dgm:pt>
    <dgm:pt modelId="{DD177A7C-7EDA-4A5F-BD1F-D7EE871582AE}">
      <dgm:prSet/>
      <dgm:spPr/>
      <dgm:t>
        <a:bodyPr/>
        <a:lstStyle/>
        <a:p>
          <a:pPr rtl="0"/>
          <a:r>
            <a:rPr lang="ru-RU" dirty="0" smtClean="0"/>
            <a:t>Обеспечивают поддержку населения с низкими доходами.</a:t>
          </a:r>
          <a:endParaRPr lang="ru-RU" dirty="0"/>
        </a:p>
      </dgm:t>
    </dgm:pt>
    <dgm:pt modelId="{55A65840-C94C-4389-9A7D-391A9F4F367D}" type="parTrans" cxnId="{77BFA35B-3DE6-4AB9-8E10-4BFD367788F6}">
      <dgm:prSet/>
      <dgm:spPr/>
      <dgm:t>
        <a:bodyPr/>
        <a:lstStyle/>
        <a:p>
          <a:endParaRPr lang="ru-RU"/>
        </a:p>
      </dgm:t>
    </dgm:pt>
    <dgm:pt modelId="{FB138E57-5E42-4933-9565-3CBCD9052E88}" type="sibTrans" cxnId="{77BFA35B-3DE6-4AB9-8E10-4BFD367788F6}">
      <dgm:prSet/>
      <dgm:spPr/>
      <dgm:t>
        <a:bodyPr/>
        <a:lstStyle/>
        <a:p>
          <a:endParaRPr lang="ru-RU"/>
        </a:p>
      </dgm:t>
    </dgm:pt>
    <dgm:pt modelId="{A2C36343-3F0C-45C2-9519-9962FF501072}">
      <dgm:prSet/>
      <dgm:spPr/>
      <dgm:t>
        <a:bodyPr/>
        <a:lstStyle/>
        <a:p>
          <a:pPr rtl="0"/>
          <a:r>
            <a:rPr lang="ru-RU" dirty="0" smtClean="0"/>
            <a:t>Недостатки</a:t>
          </a:r>
          <a:endParaRPr lang="ru-RU" dirty="0"/>
        </a:p>
      </dgm:t>
    </dgm:pt>
    <dgm:pt modelId="{B1113739-8908-4AD3-8DA7-08BF45F495C2}" type="parTrans" cxnId="{B63323EA-11D3-4099-B17F-4AD18D9627AE}">
      <dgm:prSet/>
      <dgm:spPr/>
      <dgm:t>
        <a:bodyPr/>
        <a:lstStyle/>
        <a:p>
          <a:endParaRPr lang="ru-RU"/>
        </a:p>
      </dgm:t>
    </dgm:pt>
    <dgm:pt modelId="{0BB2D8E3-97B1-4661-B890-3C4A7A0831F8}" type="sibTrans" cxnId="{B63323EA-11D3-4099-B17F-4AD18D9627AE}">
      <dgm:prSet/>
      <dgm:spPr/>
      <dgm:t>
        <a:bodyPr/>
        <a:lstStyle/>
        <a:p>
          <a:endParaRPr lang="ru-RU"/>
        </a:p>
      </dgm:t>
    </dgm:pt>
    <dgm:pt modelId="{A3AB5618-877F-49AB-A3BC-31C2AED65CF3}">
      <dgm:prSet/>
      <dgm:spPr/>
      <dgm:t>
        <a:bodyPr/>
        <a:lstStyle/>
        <a:p>
          <a:pPr rtl="0"/>
          <a:r>
            <a:rPr lang="ru-RU" dirty="0" smtClean="0"/>
            <a:t>Не реализуемо, если нет приборов учета</a:t>
          </a:r>
          <a:endParaRPr lang="ru-RU" dirty="0"/>
        </a:p>
      </dgm:t>
    </dgm:pt>
    <dgm:pt modelId="{923EEACC-DDA8-40FC-B3C1-AA87CD1D2BD0}" type="parTrans" cxnId="{149C5F29-BC8B-4705-B2F5-FC5B1C8E1900}">
      <dgm:prSet/>
      <dgm:spPr/>
      <dgm:t>
        <a:bodyPr/>
        <a:lstStyle/>
        <a:p>
          <a:endParaRPr lang="ru-RU"/>
        </a:p>
      </dgm:t>
    </dgm:pt>
    <dgm:pt modelId="{636AD3D2-72E1-4671-B5B2-4DC7C21ABBBD}" type="sibTrans" cxnId="{149C5F29-BC8B-4705-B2F5-FC5B1C8E1900}">
      <dgm:prSet/>
      <dgm:spPr/>
      <dgm:t>
        <a:bodyPr/>
        <a:lstStyle/>
        <a:p>
          <a:endParaRPr lang="ru-RU"/>
        </a:p>
      </dgm:t>
    </dgm:pt>
    <dgm:pt modelId="{9925CDA5-6F82-4413-BD41-21EEB123E91F}">
      <dgm:prSet/>
      <dgm:spPr/>
      <dgm:t>
        <a:bodyPr/>
        <a:lstStyle/>
        <a:p>
          <a:pPr rtl="0"/>
          <a:r>
            <a:rPr lang="ru-RU" dirty="0" smtClean="0"/>
            <a:t>Проблемы у семей с низкими доходами и большими домохозяйствами</a:t>
          </a:r>
          <a:endParaRPr lang="ru-RU" dirty="0"/>
        </a:p>
      </dgm:t>
    </dgm:pt>
    <dgm:pt modelId="{9F4D1379-3643-4F95-BF11-1DD1A9C19553}" type="parTrans" cxnId="{1EAEEB89-15EA-4219-890A-6622EB249A73}">
      <dgm:prSet/>
      <dgm:spPr/>
      <dgm:t>
        <a:bodyPr/>
        <a:lstStyle/>
        <a:p>
          <a:endParaRPr lang="ru-RU"/>
        </a:p>
      </dgm:t>
    </dgm:pt>
    <dgm:pt modelId="{16089675-6F9B-43B0-BE9E-3AAC708EEB9D}" type="sibTrans" cxnId="{1EAEEB89-15EA-4219-890A-6622EB249A73}">
      <dgm:prSet/>
      <dgm:spPr/>
      <dgm:t>
        <a:bodyPr/>
        <a:lstStyle/>
        <a:p>
          <a:endParaRPr lang="ru-RU"/>
        </a:p>
      </dgm:t>
    </dgm:pt>
    <dgm:pt modelId="{63428CC0-6376-4A5C-81B3-ABA16A2B8D43}" type="pres">
      <dgm:prSet presAssocID="{584DCDE6-8F32-4F2A-B20C-E8CF89539E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0F43DD-358B-493A-91A7-E6553CACAFB2}" type="pres">
      <dgm:prSet presAssocID="{905D8888-40D9-434A-AC30-12539311FE4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66F52-CA6B-49D8-8AE1-F14588A597F6}" type="pres">
      <dgm:prSet presAssocID="{905D8888-40D9-434A-AC30-12539311FE4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B055E-E576-4A76-B74F-5BEABD655394}" type="pres">
      <dgm:prSet presAssocID="{A2C36343-3F0C-45C2-9519-9962FF50107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12D1F-0A87-440B-86D2-C90276076262}" type="pres">
      <dgm:prSet presAssocID="{A2C36343-3F0C-45C2-9519-9962FF50107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92CE42-8B03-42CB-BA00-7EBD17296010}" type="presOf" srcId="{9925CDA5-6F82-4413-BD41-21EEB123E91F}" destId="{F5812D1F-0A87-440B-86D2-C90276076262}" srcOrd="0" destOrd="1" presId="urn:microsoft.com/office/officeart/2005/8/layout/vList2"/>
    <dgm:cxn modelId="{715473A0-37EB-4600-A32A-E238D08EBB08}" type="presOf" srcId="{905D8888-40D9-434A-AC30-12539311FE42}" destId="{3F0F43DD-358B-493A-91A7-E6553CACAFB2}" srcOrd="0" destOrd="0" presId="urn:microsoft.com/office/officeart/2005/8/layout/vList2"/>
    <dgm:cxn modelId="{CC6A2BA0-257D-4FC6-917E-AC26C250E1A0}" type="presOf" srcId="{A2C36343-3F0C-45C2-9519-9962FF501072}" destId="{F42B055E-E576-4A76-B74F-5BEABD655394}" srcOrd="0" destOrd="0" presId="urn:microsoft.com/office/officeart/2005/8/layout/vList2"/>
    <dgm:cxn modelId="{149C5F29-BC8B-4705-B2F5-FC5B1C8E1900}" srcId="{A2C36343-3F0C-45C2-9519-9962FF501072}" destId="{A3AB5618-877F-49AB-A3BC-31C2AED65CF3}" srcOrd="0" destOrd="0" parTransId="{923EEACC-DDA8-40FC-B3C1-AA87CD1D2BD0}" sibTransId="{636AD3D2-72E1-4671-B5B2-4DC7C21ABBBD}"/>
    <dgm:cxn modelId="{DBBF59AE-1737-4035-B45F-5727F8DC2D64}" type="presOf" srcId="{21C28134-964B-460C-88B7-BEBE0978C56A}" destId="{3FE66F52-CA6B-49D8-8AE1-F14588A597F6}" srcOrd="0" destOrd="1" presId="urn:microsoft.com/office/officeart/2005/8/layout/vList2"/>
    <dgm:cxn modelId="{9CFC0066-0BDC-428C-84C2-4201B66DA45E}" type="presOf" srcId="{DD177A7C-7EDA-4A5F-BD1F-D7EE871582AE}" destId="{3FE66F52-CA6B-49D8-8AE1-F14588A597F6}" srcOrd="0" destOrd="2" presId="urn:microsoft.com/office/officeart/2005/8/layout/vList2"/>
    <dgm:cxn modelId="{B63323EA-11D3-4099-B17F-4AD18D9627AE}" srcId="{584DCDE6-8F32-4F2A-B20C-E8CF89539EA1}" destId="{A2C36343-3F0C-45C2-9519-9962FF501072}" srcOrd="1" destOrd="0" parTransId="{B1113739-8908-4AD3-8DA7-08BF45F495C2}" sibTransId="{0BB2D8E3-97B1-4661-B890-3C4A7A0831F8}"/>
    <dgm:cxn modelId="{4D7B4DC1-AD54-4175-8B42-0D4A67CEC6D2}" srcId="{905D8888-40D9-434A-AC30-12539311FE42}" destId="{21C28134-964B-460C-88B7-BEBE0978C56A}" srcOrd="1" destOrd="0" parTransId="{A49A25DF-D34B-407A-9EEF-D39369F015EA}" sibTransId="{7D6F2C83-CE48-4F71-A814-F1CD0C78DF62}"/>
    <dgm:cxn modelId="{8740EF81-7D70-49CB-9BF0-103DC726EBD4}" type="presOf" srcId="{A3AB5618-877F-49AB-A3BC-31C2AED65CF3}" destId="{F5812D1F-0A87-440B-86D2-C90276076262}" srcOrd="0" destOrd="0" presId="urn:microsoft.com/office/officeart/2005/8/layout/vList2"/>
    <dgm:cxn modelId="{E5546A9F-F259-47A8-914D-B3823BB9F3B3}" srcId="{584DCDE6-8F32-4F2A-B20C-E8CF89539EA1}" destId="{905D8888-40D9-434A-AC30-12539311FE42}" srcOrd="0" destOrd="0" parTransId="{4403A752-0C8C-4891-9DCF-6AEBDB8F87C8}" sibTransId="{419980A2-EB77-40DE-AD94-8CDC72D2531D}"/>
    <dgm:cxn modelId="{DFD2D7C7-6CA1-44BF-A180-667A8C8EA3C3}" srcId="{905D8888-40D9-434A-AC30-12539311FE42}" destId="{3BB972D9-19D2-4738-9ED3-09EF81759143}" srcOrd="0" destOrd="0" parTransId="{E0669621-3085-48FD-8223-02232A0D0C2F}" sibTransId="{CA9CC9C5-C36E-4990-A14D-8B274AA07236}"/>
    <dgm:cxn modelId="{8864FEF5-CF50-4DEF-B35B-D955E5B516D9}" type="presOf" srcId="{584DCDE6-8F32-4F2A-B20C-E8CF89539EA1}" destId="{63428CC0-6376-4A5C-81B3-ABA16A2B8D43}" srcOrd="0" destOrd="0" presId="urn:microsoft.com/office/officeart/2005/8/layout/vList2"/>
    <dgm:cxn modelId="{77BFA35B-3DE6-4AB9-8E10-4BFD367788F6}" srcId="{905D8888-40D9-434A-AC30-12539311FE42}" destId="{DD177A7C-7EDA-4A5F-BD1F-D7EE871582AE}" srcOrd="2" destOrd="0" parTransId="{55A65840-C94C-4389-9A7D-391A9F4F367D}" sibTransId="{FB138E57-5E42-4933-9565-3CBCD9052E88}"/>
    <dgm:cxn modelId="{7A6DF986-1D15-4EAB-9655-9BC288168E7C}" type="presOf" srcId="{3BB972D9-19D2-4738-9ED3-09EF81759143}" destId="{3FE66F52-CA6B-49D8-8AE1-F14588A597F6}" srcOrd="0" destOrd="0" presId="urn:microsoft.com/office/officeart/2005/8/layout/vList2"/>
    <dgm:cxn modelId="{1EAEEB89-15EA-4219-890A-6622EB249A73}" srcId="{A2C36343-3F0C-45C2-9519-9962FF501072}" destId="{9925CDA5-6F82-4413-BD41-21EEB123E91F}" srcOrd="1" destOrd="0" parTransId="{9F4D1379-3643-4F95-BF11-1DD1A9C19553}" sibTransId="{16089675-6F9B-43B0-BE9E-3AAC708EEB9D}"/>
    <dgm:cxn modelId="{0156C1E0-E076-429F-83B0-37EDDCF32279}" type="presParOf" srcId="{63428CC0-6376-4A5C-81B3-ABA16A2B8D43}" destId="{3F0F43DD-358B-493A-91A7-E6553CACAFB2}" srcOrd="0" destOrd="0" presId="urn:microsoft.com/office/officeart/2005/8/layout/vList2"/>
    <dgm:cxn modelId="{BA224F25-FF60-4609-8E33-3A9C72A607B8}" type="presParOf" srcId="{63428CC0-6376-4A5C-81B3-ABA16A2B8D43}" destId="{3FE66F52-CA6B-49D8-8AE1-F14588A597F6}" srcOrd="1" destOrd="0" presId="urn:microsoft.com/office/officeart/2005/8/layout/vList2"/>
    <dgm:cxn modelId="{BF8E99FB-4DF7-4855-A191-F45D58CB7372}" type="presParOf" srcId="{63428CC0-6376-4A5C-81B3-ABA16A2B8D43}" destId="{F42B055E-E576-4A76-B74F-5BEABD655394}" srcOrd="2" destOrd="0" presId="urn:microsoft.com/office/officeart/2005/8/layout/vList2"/>
    <dgm:cxn modelId="{9C276BC0-D9B2-47F7-83FF-37E9B4527A6A}" type="presParOf" srcId="{63428CC0-6376-4A5C-81B3-ABA16A2B8D43}" destId="{F5812D1F-0A87-440B-86D2-C9027607626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5241510D-23E6-4D04-84BB-0E04B75302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16F701-853A-4309-BB7C-A95FB673BBDF}">
      <dgm:prSet/>
      <dgm:spPr/>
      <dgm:t>
        <a:bodyPr/>
        <a:lstStyle/>
        <a:p>
          <a:pPr rtl="0"/>
          <a:r>
            <a:rPr lang="ru-RU" dirty="0" smtClean="0"/>
            <a:t>Преимущества</a:t>
          </a:r>
          <a:endParaRPr lang="ru-RU" dirty="0"/>
        </a:p>
      </dgm:t>
    </dgm:pt>
    <dgm:pt modelId="{0024716B-0FA1-4E48-9CAF-02E346D2CA06}" type="parTrans" cxnId="{6433A83F-7CB9-415B-A9AE-ABE69A9A6112}">
      <dgm:prSet/>
      <dgm:spPr/>
      <dgm:t>
        <a:bodyPr/>
        <a:lstStyle/>
        <a:p>
          <a:endParaRPr lang="ru-RU"/>
        </a:p>
      </dgm:t>
    </dgm:pt>
    <dgm:pt modelId="{CF5E6C4C-8BFB-4F80-930D-3CBDDBF583AC}" type="sibTrans" cxnId="{6433A83F-7CB9-415B-A9AE-ABE69A9A6112}">
      <dgm:prSet/>
      <dgm:spPr/>
      <dgm:t>
        <a:bodyPr/>
        <a:lstStyle/>
        <a:p>
          <a:endParaRPr lang="ru-RU"/>
        </a:p>
      </dgm:t>
    </dgm:pt>
    <dgm:pt modelId="{C10A1293-AAA7-4F1F-91CE-9C20EC23BBD7}">
      <dgm:prSet/>
      <dgm:spPr/>
      <dgm:t>
        <a:bodyPr/>
        <a:lstStyle/>
        <a:p>
          <a:pPr rtl="0"/>
          <a:r>
            <a:rPr lang="ru-RU" dirty="0" smtClean="0"/>
            <a:t>Позволяют эффективно возмещать затраты если блоки хорошо продуманы</a:t>
          </a:r>
          <a:endParaRPr lang="ru-RU" dirty="0"/>
        </a:p>
      </dgm:t>
    </dgm:pt>
    <dgm:pt modelId="{D69287C1-A844-403F-B3DC-08CD63FCD6ED}" type="parTrans" cxnId="{6F616EFB-38E3-4A8F-A1FA-634108C8C7DB}">
      <dgm:prSet/>
      <dgm:spPr/>
      <dgm:t>
        <a:bodyPr/>
        <a:lstStyle/>
        <a:p>
          <a:endParaRPr lang="ru-RU"/>
        </a:p>
      </dgm:t>
    </dgm:pt>
    <dgm:pt modelId="{FE9F55F2-B777-4AE3-B280-BA4BF19A4833}" type="sibTrans" cxnId="{6F616EFB-38E3-4A8F-A1FA-634108C8C7DB}">
      <dgm:prSet/>
      <dgm:spPr/>
      <dgm:t>
        <a:bodyPr/>
        <a:lstStyle/>
        <a:p>
          <a:endParaRPr lang="ru-RU"/>
        </a:p>
      </dgm:t>
    </dgm:pt>
    <dgm:pt modelId="{62091474-764E-4156-AA06-E3BF742CEC1A}">
      <dgm:prSet/>
      <dgm:spPr/>
      <dgm:t>
        <a:bodyPr/>
        <a:lstStyle/>
        <a:p>
          <a:pPr rtl="0"/>
          <a:r>
            <a:rPr lang="ru-RU" dirty="0" smtClean="0"/>
            <a:t>Недостатки:</a:t>
          </a:r>
          <a:endParaRPr lang="ru-RU" dirty="0"/>
        </a:p>
      </dgm:t>
    </dgm:pt>
    <dgm:pt modelId="{4858F7EC-FB0A-4EDA-9A8D-EA67244891FE}" type="parTrans" cxnId="{16B75F0D-B20D-4FE7-9A87-ABB059DA297B}">
      <dgm:prSet/>
      <dgm:spPr/>
      <dgm:t>
        <a:bodyPr/>
        <a:lstStyle/>
        <a:p>
          <a:endParaRPr lang="ru-RU"/>
        </a:p>
      </dgm:t>
    </dgm:pt>
    <dgm:pt modelId="{3684398A-AEFB-435D-862F-8E3FA59EE95B}" type="sibTrans" cxnId="{16B75F0D-B20D-4FE7-9A87-ABB059DA297B}">
      <dgm:prSet/>
      <dgm:spPr/>
      <dgm:t>
        <a:bodyPr/>
        <a:lstStyle/>
        <a:p>
          <a:endParaRPr lang="ru-RU"/>
        </a:p>
      </dgm:t>
    </dgm:pt>
    <dgm:pt modelId="{C99A79DE-AD1E-421C-80BE-2BFE06B57867}">
      <dgm:prSet/>
      <dgm:spPr/>
      <dgm:t>
        <a:bodyPr/>
        <a:lstStyle/>
        <a:p>
          <a:pPr rtl="0"/>
          <a:r>
            <a:rPr lang="ru-RU" dirty="0" smtClean="0"/>
            <a:t>Стимулируют большее потребление воды</a:t>
          </a:r>
          <a:endParaRPr lang="ru-RU" dirty="0"/>
        </a:p>
      </dgm:t>
    </dgm:pt>
    <dgm:pt modelId="{8C6B87B5-0F26-4835-84AD-B9795ABA84F6}" type="parTrans" cxnId="{C0A5CD4B-B800-454F-8CDB-FC9E46174E83}">
      <dgm:prSet/>
      <dgm:spPr/>
      <dgm:t>
        <a:bodyPr/>
        <a:lstStyle/>
        <a:p>
          <a:endParaRPr lang="ru-RU"/>
        </a:p>
      </dgm:t>
    </dgm:pt>
    <dgm:pt modelId="{E8D01247-653C-4837-B4BC-76B0E6DD9E5B}" type="sibTrans" cxnId="{C0A5CD4B-B800-454F-8CDB-FC9E46174E83}">
      <dgm:prSet/>
      <dgm:spPr/>
      <dgm:t>
        <a:bodyPr/>
        <a:lstStyle/>
        <a:p>
          <a:endParaRPr lang="ru-RU"/>
        </a:p>
      </dgm:t>
    </dgm:pt>
    <dgm:pt modelId="{D997B075-31D6-459D-9004-A9E2611CEF70}">
      <dgm:prSet/>
      <dgm:spPr/>
      <dgm:t>
        <a:bodyPr/>
        <a:lstStyle/>
        <a:p>
          <a:pPr rtl="0"/>
          <a:r>
            <a:rPr lang="ru-RU" dirty="0" smtClean="0"/>
            <a:t>Проигрывают потребители с низким уровнем потребления</a:t>
          </a:r>
          <a:endParaRPr lang="ru-RU" dirty="0"/>
        </a:p>
      </dgm:t>
    </dgm:pt>
    <dgm:pt modelId="{DC38DC6D-45BA-4DFE-91BB-46349507E0AC}" type="parTrans" cxnId="{897C02C7-E911-4A8B-B9C9-DC8C0B93F9C0}">
      <dgm:prSet/>
      <dgm:spPr/>
      <dgm:t>
        <a:bodyPr/>
        <a:lstStyle/>
        <a:p>
          <a:endParaRPr lang="ru-RU"/>
        </a:p>
      </dgm:t>
    </dgm:pt>
    <dgm:pt modelId="{E06E9D66-DD04-4FFD-8565-D49B5F5DCF51}" type="sibTrans" cxnId="{897C02C7-E911-4A8B-B9C9-DC8C0B93F9C0}">
      <dgm:prSet/>
      <dgm:spPr/>
      <dgm:t>
        <a:bodyPr/>
        <a:lstStyle/>
        <a:p>
          <a:endParaRPr lang="ru-RU"/>
        </a:p>
      </dgm:t>
    </dgm:pt>
    <dgm:pt modelId="{41FA76AF-F5BE-421A-8F22-22CCC69AB95E}" type="pres">
      <dgm:prSet presAssocID="{5241510D-23E6-4D04-84BB-0E04B75302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42B7E-4EE1-43BB-A8A8-8C1F1A6521AD}" type="pres">
      <dgm:prSet presAssocID="{1916F701-853A-4309-BB7C-A95FB673BBD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2DBF8-7F3F-4AAB-A900-27E754F0850B}" type="pres">
      <dgm:prSet presAssocID="{1916F701-853A-4309-BB7C-A95FB673BBD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DFB53-07BC-4841-8777-7475A469394D}" type="pres">
      <dgm:prSet presAssocID="{62091474-764E-4156-AA06-E3BF742CEC1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2C3C4-960B-4FC2-8A6E-DC36F3C35A35}" type="pres">
      <dgm:prSet presAssocID="{62091474-764E-4156-AA06-E3BF742CEC1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75F0D-B20D-4FE7-9A87-ABB059DA297B}" srcId="{5241510D-23E6-4D04-84BB-0E04B7530294}" destId="{62091474-764E-4156-AA06-E3BF742CEC1A}" srcOrd="1" destOrd="0" parTransId="{4858F7EC-FB0A-4EDA-9A8D-EA67244891FE}" sibTransId="{3684398A-AEFB-435D-862F-8E3FA59EE95B}"/>
    <dgm:cxn modelId="{6433A83F-7CB9-415B-A9AE-ABE69A9A6112}" srcId="{5241510D-23E6-4D04-84BB-0E04B7530294}" destId="{1916F701-853A-4309-BB7C-A95FB673BBDF}" srcOrd="0" destOrd="0" parTransId="{0024716B-0FA1-4E48-9CAF-02E346D2CA06}" sibTransId="{CF5E6C4C-8BFB-4F80-930D-3CBDDBF583AC}"/>
    <dgm:cxn modelId="{72B58A28-92AC-46DF-9737-D1AEB6F60FEF}" type="presOf" srcId="{C99A79DE-AD1E-421C-80BE-2BFE06B57867}" destId="{DE82C3C4-960B-4FC2-8A6E-DC36F3C35A35}" srcOrd="0" destOrd="0" presId="urn:microsoft.com/office/officeart/2005/8/layout/vList2"/>
    <dgm:cxn modelId="{09BDD7B3-453B-44C3-A077-FB5F0973FE92}" type="presOf" srcId="{C10A1293-AAA7-4F1F-91CE-9C20EC23BBD7}" destId="{4E02DBF8-7F3F-4AAB-A900-27E754F0850B}" srcOrd="0" destOrd="0" presId="urn:microsoft.com/office/officeart/2005/8/layout/vList2"/>
    <dgm:cxn modelId="{77228814-8505-49CF-AD04-029A422E565E}" type="presOf" srcId="{1916F701-853A-4309-BB7C-A95FB673BBDF}" destId="{11542B7E-4EE1-43BB-A8A8-8C1F1A6521AD}" srcOrd="0" destOrd="0" presId="urn:microsoft.com/office/officeart/2005/8/layout/vList2"/>
    <dgm:cxn modelId="{C0BE9A01-C00F-49DF-97C1-85E89E051ABB}" type="presOf" srcId="{D997B075-31D6-459D-9004-A9E2611CEF70}" destId="{DE82C3C4-960B-4FC2-8A6E-DC36F3C35A35}" srcOrd="0" destOrd="1" presId="urn:microsoft.com/office/officeart/2005/8/layout/vList2"/>
    <dgm:cxn modelId="{2EB09B73-430A-4B1C-8341-5231FEC59881}" type="presOf" srcId="{62091474-764E-4156-AA06-E3BF742CEC1A}" destId="{A96DFB53-07BC-4841-8777-7475A469394D}" srcOrd="0" destOrd="0" presId="urn:microsoft.com/office/officeart/2005/8/layout/vList2"/>
    <dgm:cxn modelId="{6F616EFB-38E3-4A8F-A1FA-634108C8C7DB}" srcId="{1916F701-853A-4309-BB7C-A95FB673BBDF}" destId="{C10A1293-AAA7-4F1F-91CE-9C20EC23BBD7}" srcOrd="0" destOrd="0" parTransId="{D69287C1-A844-403F-B3DC-08CD63FCD6ED}" sibTransId="{FE9F55F2-B777-4AE3-B280-BA4BF19A4833}"/>
    <dgm:cxn modelId="{C0A5CD4B-B800-454F-8CDB-FC9E46174E83}" srcId="{62091474-764E-4156-AA06-E3BF742CEC1A}" destId="{C99A79DE-AD1E-421C-80BE-2BFE06B57867}" srcOrd="0" destOrd="0" parTransId="{8C6B87B5-0F26-4835-84AD-B9795ABA84F6}" sibTransId="{E8D01247-653C-4837-B4BC-76B0E6DD9E5B}"/>
    <dgm:cxn modelId="{897C02C7-E911-4A8B-B9C9-DC8C0B93F9C0}" srcId="{62091474-764E-4156-AA06-E3BF742CEC1A}" destId="{D997B075-31D6-459D-9004-A9E2611CEF70}" srcOrd="1" destOrd="0" parTransId="{DC38DC6D-45BA-4DFE-91BB-46349507E0AC}" sibTransId="{E06E9D66-DD04-4FFD-8565-D49B5F5DCF51}"/>
    <dgm:cxn modelId="{0389C4A2-4A9E-4CD1-B184-8D4EAD8A4D41}" type="presOf" srcId="{5241510D-23E6-4D04-84BB-0E04B7530294}" destId="{41FA76AF-F5BE-421A-8F22-22CCC69AB95E}" srcOrd="0" destOrd="0" presId="urn:microsoft.com/office/officeart/2005/8/layout/vList2"/>
    <dgm:cxn modelId="{9302BEF9-7CC4-4C4D-A971-C3F8EE355050}" type="presParOf" srcId="{41FA76AF-F5BE-421A-8F22-22CCC69AB95E}" destId="{11542B7E-4EE1-43BB-A8A8-8C1F1A6521AD}" srcOrd="0" destOrd="0" presId="urn:microsoft.com/office/officeart/2005/8/layout/vList2"/>
    <dgm:cxn modelId="{AD818EA9-4B71-4394-8D0A-F753B0439F29}" type="presParOf" srcId="{41FA76AF-F5BE-421A-8F22-22CCC69AB95E}" destId="{4E02DBF8-7F3F-4AAB-A900-27E754F0850B}" srcOrd="1" destOrd="0" presId="urn:microsoft.com/office/officeart/2005/8/layout/vList2"/>
    <dgm:cxn modelId="{819C1776-59D0-4379-9CD1-CB2FD2153044}" type="presParOf" srcId="{41FA76AF-F5BE-421A-8F22-22CCC69AB95E}" destId="{A96DFB53-07BC-4841-8777-7475A469394D}" srcOrd="2" destOrd="0" presId="urn:microsoft.com/office/officeart/2005/8/layout/vList2"/>
    <dgm:cxn modelId="{8B966B79-9898-4136-9E68-77B201EE0C60}" type="presParOf" srcId="{41FA76AF-F5BE-421A-8F22-22CCC69AB95E}" destId="{DE82C3C4-960B-4FC2-8A6E-DC36F3C35A3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C1A63D6-17CA-4364-BE50-0DA40B2204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132B95-5342-4307-9C37-52B6442A7FC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Общие принципы тарифного регулирования</a:t>
          </a:r>
          <a:endParaRPr lang="ru-RU" dirty="0"/>
        </a:p>
      </dgm:t>
    </dgm:pt>
    <dgm:pt modelId="{6401CEF5-A3F9-45BC-A6FD-62E5AA85D7D7}" type="parTrans" cxnId="{CBEA8A06-A20E-44FF-96BC-DBFCA9C08B1E}">
      <dgm:prSet/>
      <dgm:spPr/>
      <dgm:t>
        <a:bodyPr/>
        <a:lstStyle/>
        <a:p>
          <a:endParaRPr lang="ru-RU"/>
        </a:p>
      </dgm:t>
    </dgm:pt>
    <dgm:pt modelId="{F7EEF320-B02C-48C8-A5A2-9FDABBBF9F84}" type="sibTrans" cxnId="{CBEA8A06-A20E-44FF-96BC-DBFCA9C08B1E}">
      <dgm:prSet/>
      <dgm:spPr/>
      <dgm:t>
        <a:bodyPr/>
        <a:lstStyle/>
        <a:p>
          <a:endParaRPr lang="ru-RU" dirty="0"/>
        </a:p>
      </dgm:t>
    </dgm:pt>
    <dgm:pt modelId="{0C0F9B48-3013-4E39-B655-0A9538F8E370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Организационные модели в сфере водоснабжения и водоотведения</a:t>
          </a:r>
          <a:endParaRPr lang="ru-RU" dirty="0"/>
        </a:p>
      </dgm:t>
    </dgm:pt>
    <dgm:pt modelId="{6C5F12BB-A193-4AD9-BA2C-5A12C6390CE6}" type="parTrans" cxnId="{F8300878-D342-474D-A9DA-FFE59252B2A3}">
      <dgm:prSet/>
      <dgm:spPr/>
      <dgm:t>
        <a:bodyPr/>
        <a:lstStyle/>
        <a:p>
          <a:endParaRPr lang="ru-RU"/>
        </a:p>
      </dgm:t>
    </dgm:pt>
    <dgm:pt modelId="{6E4928FC-B7CD-4DF1-9FF9-9FE976EEAA6A}" type="sibTrans" cxnId="{F8300878-D342-474D-A9DA-FFE59252B2A3}">
      <dgm:prSet/>
      <dgm:spPr/>
      <dgm:t>
        <a:bodyPr/>
        <a:lstStyle/>
        <a:p>
          <a:endParaRPr lang="ru-RU"/>
        </a:p>
      </dgm:t>
    </dgm:pt>
    <dgm:pt modelId="{D1BAE729-5C95-4146-A0DA-EF46EC6B8662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Методы тарифного регулирования</a:t>
          </a:r>
          <a:endParaRPr lang="ru-RU" dirty="0"/>
        </a:p>
      </dgm:t>
    </dgm:pt>
    <dgm:pt modelId="{3C10AFE1-D785-4A37-AD67-55F76CFAF028}" type="parTrans" cxnId="{0410B04C-D8B4-4237-9FBE-ABB08BC9C6E4}">
      <dgm:prSet/>
      <dgm:spPr/>
      <dgm:t>
        <a:bodyPr/>
        <a:lstStyle/>
        <a:p>
          <a:endParaRPr lang="ru-RU"/>
        </a:p>
      </dgm:t>
    </dgm:pt>
    <dgm:pt modelId="{9FA11B34-190C-448F-A44B-2590031FDE1D}" type="sibTrans" cxnId="{0410B04C-D8B4-4237-9FBE-ABB08BC9C6E4}">
      <dgm:prSet/>
      <dgm:spPr/>
      <dgm:t>
        <a:bodyPr/>
        <a:lstStyle/>
        <a:p>
          <a:endParaRPr lang="ru-RU"/>
        </a:p>
      </dgm:t>
    </dgm:pt>
    <dgm:pt modelId="{FA8CB27E-C527-4965-A06C-E30012D0A6E6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ГЧП и тарифное регулирование</a:t>
          </a:r>
          <a:endParaRPr lang="ru-RU" dirty="0"/>
        </a:p>
      </dgm:t>
    </dgm:pt>
    <dgm:pt modelId="{C37F9DE7-6086-455F-ACA0-7D15E446954D}" type="parTrans" cxnId="{8B81B4DF-F461-46E7-8AEF-53C4693C05E8}">
      <dgm:prSet/>
      <dgm:spPr/>
      <dgm:t>
        <a:bodyPr/>
        <a:lstStyle/>
        <a:p>
          <a:endParaRPr lang="ru-RU"/>
        </a:p>
      </dgm:t>
    </dgm:pt>
    <dgm:pt modelId="{3F47A679-3C38-4516-8D39-08CAE0926B98}" type="sibTrans" cxnId="{8B81B4DF-F461-46E7-8AEF-53C4693C05E8}">
      <dgm:prSet/>
      <dgm:spPr/>
      <dgm:t>
        <a:bodyPr/>
        <a:lstStyle/>
        <a:p>
          <a:endParaRPr lang="ru-RU"/>
        </a:p>
      </dgm:t>
    </dgm:pt>
    <dgm:pt modelId="{2068B996-E089-4283-8F9B-E93DE1DEF919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Факторы, влияющие на выбор оптимальной модели тарифного регулирования</a:t>
          </a:r>
          <a:endParaRPr lang="ru-RU" dirty="0"/>
        </a:p>
      </dgm:t>
    </dgm:pt>
    <dgm:pt modelId="{7A482688-9569-4261-A59A-6997B6E7AA29}" type="parTrans" cxnId="{882DF279-DA80-4AB1-9EEB-27D88525A9E4}">
      <dgm:prSet/>
      <dgm:spPr/>
      <dgm:t>
        <a:bodyPr/>
        <a:lstStyle/>
        <a:p>
          <a:endParaRPr lang="ru-RU"/>
        </a:p>
      </dgm:t>
    </dgm:pt>
    <dgm:pt modelId="{2C3BF5BA-F227-4C87-9B1E-6441E095D19B}" type="sibTrans" cxnId="{882DF279-DA80-4AB1-9EEB-27D88525A9E4}">
      <dgm:prSet/>
      <dgm:spPr/>
      <dgm:t>
        <a:bodyPr/>
        <a:lstStyle/>
        <a:p>
          <a:endParaRPr lang="ru-RU"/>
        </a:p>
      </dgm:t>
    </dgm:pt>
    <dgm:pt modelId="{5711C6BC-DF44-4DFA-B510-5DFB1DC9B7B8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Регуляторный договор</a:t>
          </a:r>
          <a:endParaRPr lang="ru-RU" dirty="0"/>
        </a:p>
      </dgm:t>
    </dgm:pt>
    <dgm:pt modelId="{FD9D1EEF-AEC0-4A08-88E2-0A2FD5B386FC}" type="parTrans" cxnId="{C4023E81-5D9C-4C46-97E2-D106725D4851}">
      <dgm:prSet/>
      <dgm:spPr/>
      <dgm:t>
        <a:bodyPr/>
        <a:lstStyle/>
        <a:p>
          <a:endParaRPr lang="ru-RU"/>
        </a:p>
      </dgm:t>
    </dgm:pt>
    <dgm:pt modelId="{68AFF3D9-A932-4AE2-995A-35ECBD7E5B6A}" type="sibTrans" cxnId="{C4023E81-5D9C-4C46-97E2-D106725D4851}">
      <dgm:prSet/>
      <dgm:spPr/>
      <dgm:t>
        <a:bodyPr/>
        <a:lstStyle/>
        <a:p>
          <a:endParaRPr lang="ru-RU"/>
        </a:p>
      </dgm:t>
    </dgm:pt>
    <dgm:pt modelId="{DCB7BFD8-C060-4368-A10E-1ED005BB10A2}">
      <dgm:prSet/>
      <dgm:spPr>
        <a:solidFill>
          <a:schemeClr val="accent1"/>
        </a:solidFill>
      </dgm:spPr>
      <dgm:t>
        <a:bodyPr/>
        <a:lstStyle/>
        <a:p>
          <a:r>
            <a:rPr lang="ru-RU" dirty="0" smtClean="0"/>
            <a:t>Методы финансирования развития инфраструктуры</a:t>
          </a:r>
          <a:endParaRPr lang="ru-RU" dirty="0"/>
        </a:p>
      </dgm:t>
    </dgm:pt>
    <dgm:pt modelId="{A11605CF-3F97-4F5A-B58C-7A5C92CC4926}" type="parTrans" cxnId="{0D8F61B1-6E18-4D2E-8D49-62FBEDB95366}">
      <dgm:prSet/>
      <dgm:spPr/>
      <dgm:t>
        <a:bodyPr/>
        <a:lstStyle/>
        <a:p>
          <a:endParaRPr lang="ru-RU"/>
        </a:p>
      </dgm:t>
    </dgm:pt>
    <dgm:pt modelId="{F65B1816-E714-4D34-8B8E-C932EA755718}" type="sibTrans" cxnId="{0D8F61B1-6E18-4D2E-8D49-62FBEDB95366}">
      <dgm:prSet/>
      <dgm:spPr/>
      <dgm:t>
        <a:bodyPr/>
        <a:lstStyle/>
        <a:p>
          <a:endParaRPr lang="ru-RU"/>
        </a:p>
      </dgm:t>
    </dgm:pt>
    <dgm:pt modelId="{C9217045-EA83-4348-92B2-558FE9087542}" type="pres">
      <dgm:prSet presAssocID="{1C1A63D6-17CA-4364-BE50-0DA40B2204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431E18-1DA1-4D81-9EA2-B69104DF0298}" type="pres">
      <dgm:prSet presAssocID="{1C1A63D6-17CA-4364-BE50-0DA40B220404}" presName="Name1" presStyleCnt="0"/>
      <dgm:spPr/>
    </dgm:pt>
    <dgm:pt modelId="{925B737F-E8EE-499B-BC01-B9FA62B5055A}" type="pres">
      <dgm:prSet presAssocID="{1C1A63D6-17CA-4364-BE50-0DA40B220404}" presName="cycle" presStyleCnt="0"/>
      <dgm:spPr/>
    </dgm:pt>
    <dgm:pt modelId="{9DDA21B2-480E-4371-B03D-014654933CA4}" type="pres">
      <dgm:prSet presAssocID="{1C1A63D6-17CA-4364-BE50-0DA40B220404}" presName="srcNode" presStyleLbl="node1" presStyleIdx="0" presStyleCnt="7"/>
      <dgm:spPr/>
    </dgm:pt>
    <dgm:pt modelId="{FCFD0C54-A331-4C5D-97BC-B34C7D359D20}" type="pres">
      <dgm:prSet presAssocID="{1C1A63D6-17CA-4364-BE50-0DA40B220404}" presName="conn" presStyleLbl="parChTrans1D2" presStyleIdx="0" presStyleCnt="1"/>
      <dgm:spPr/>
      <dgm:t>
        <a:bodyPr/>
        <a:lstStyle/>
        <a:p>
          <a:endParaRPr lang="ru-RU"/>
        </a:p>
      </dgm:t>
    </dgm:pt>
    <dgm:pt modelId="{CF179324-9A18-412E-AC64-63392DE6CFAD}" type="pres">
      <dgm:prSet presAssocID="{1C1A63D6-17CA-4364-BE50-0DA40B220404}" presName="extraNode" presStyleLbl="node1" presStyleIdx="0" presStyleCnt="7"/>
      <dgm:spPr/>
    </dgm:pt>
    <dgm:pt modelId="{71BC3CDE-E2C0-4331-8620-2D1F00C85A0A}" type="pres">
      <dgm:prSet presAssocID="{1C1A63D6-17CA-4364-BE50-0DA40B220404}" presName="dstNode" presStyleLbl="node1" presStyleIdx="0" presStyleCnt="7"/>
      <dgm:spPr/>
    </dgm:pt>
    <dgm:pt modelId="{6DF3C0B2-197B-4D08-B471-912ED1A12008}" type="pres">
      <dgm:prSet presAssocID="{CA132B95-5342-4307-9C37-52B6442A7FC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0FBA2-6675-45DB-98A9-A98E9ABD18FC}" type="pres">
      <dgm:prSet presAssocID="{CA132B95-5342-4307-9C37-52B6442A7FC7}" presName="accent_1" presStyleCnt="0"/>
      <dgm:spPr/>
    </dgm:pt>
    <dgm:pt modelId="{62353BCB-5334-4CF3-91F5-EB73992947AF}" type="pres">
      <dgm:prSet presAssocID="{CA132B95-5342-4307-9C37-52B6442A7FC7}" presName="accentRepeatNode" presStyleLbl="solidFgAcc1" presStyleIdx="0" presStyleCnt="7"/>
      <dgm:spPr/>
    </dgm:pt>
    <dgm:pt modelId="{75695FE8-CAA8-4226-B4DB-85C35DA9237D}" type="pres">
      <dgm:prSet presAssocID="{0C0F9B48-3013-4E39-B655-0A9538F8E37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0C0CA-571A-4486-8701-8FAD788B694F}" type="pres">
      <dgm:prSet presAssocID="{0C0F9B48-3013-4E39-B655-0A9538F8E370}" presName="accent_2" presStyleCnt="0"/>
      <dgm:spPr/>
    </dgm:pt>
    <dgm:pt modelId="{43C1CE71-634F-4836-A711-07AC8A41312C}" type="pres">
      <dgm:prSet presAssocID="{0C0F9B48-3013-4E39-B655-0A9538F8E370}" presName="accentRepeatNode" presStyleLbl="solidFgAcc1" presStyleIdx="1" presStyleCnt="7"/>
      <dgm:spPr/>
    </dgm:pt>
    <dgm:pt modelId="{CB613CA0-6B12-4752-A7F9-8553097D8794}" type="pres">
      <dgm:prSet presAssocID="{D1BAE729-5C95-4146-A0DA-EF46EC6B866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FD791-87D8-4DE0-9B9F-C33BBE64EA11}" type="pres">
      <dgm:prSet presAssocID="{D1BAE729-5C95-4146-A0DA-EF46EC6B8662}" presName="accent_3" presStyleCnt="0"/>
      <dgm:spPr/>
    </dgm:pt>
    <dgm:pt modelId="{56B6D3AE-DD95-4D7F-89A1-7FB9FCCAEEC1}" type="pres">
      <dgm:prSet presAssocID="{D1BAE729-5C95-4146-A0DA-EF46EC6B8662}" presName="accentRepeatNode" presStyleLbl="solidFgAcc1" presStyleIdx="2" presStyleCnt="7"/>
      <dgm:spPr/>
    </dgm:pt>
    <dgm:pt modelId="{2700F56F-BA37-4681-9FAE-7F9AC6BF0058}" type="pres">
      <dgm:prSet presAssocID="{DCB7BFD8-C060-4368-A10E-1ED005BB10A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DF02E-6A06-440A-BC5A-207216EC03E4}" type="pres">
      <dgm:prSet presAssocID="{DCB7BFD8-C060-4368-A10E-1ED005BB10A2}" presName="accent_4" presStyleCnt="0"/>
      <dgm:spPr/>
    </dgm:pt>
    <dgm:pt modelId="{2C717C03-56BB-484A-92AA-45035E7EBF94}" type="pres">
      <dgm:prSet presAssocID="{DCB7BFD8-C060-4368-A10E-1ED005BB10A2}" presName="accentRepeatNode" presStyleLbl="solidFgAcc1" presStyleIdx="3" presStyleCnt="7"/>
      <dgm:spPr/>
    </dgm:pt>
    <dgm:pt modelId="{071AFD15-96DA-4D20-B2C2-2E589A9B301C}" type="pres">
      <dgm:prSet presAssocID="{FA8CB27E-C527-4965-A06C-E30012D0A6E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4218C-FD8B-464D-AB37-6E68142AD68A}" type="pres">
      <dgm:prSet presAssocID="{FA8CB27E-C527-4965-A06C-E30012D0A6E6}" presName="accent_5" presStyleCnt="0"/>
      <dgm:spPr/>
    </dgm:pt>
    <dgm:pt modelId="{1804C48D-0CEE-44D2-AF5F-29E677A474B8}" type="pres">
      <dgm:prSet presAssocID="{FA8CB27E-C527-4965-A06C-E30012D0A6E6}" presName="accentRepeatNode" presStyleLbl="solidFgAcc1" presStyleIdx="4" presStyleCnt="7"/>
      <dgm:spPr/>
    </dgm:pt>
    <dgm:pt modelId="{00EE6C91-8623-4A3F-802A-031ECBEFAC79}" type="pres">
      <dgm:prSet presAssocID="{5711C6BC-DF44-4DFA-B510-5DFB1DC9B7B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AC25F-9BC0-4E9C-B632-285D05048A76}" type="pres">
      <dgm:prSet presAssocID="{5711C6BC-DF44-4DFA-B510-5DFB1DC9B7B8}" presName="accent_6" presStyleCnt="0"/>
      <dgm:spPr/>
    </dgm:pt>
    <dgm:pt modelId="{16A9DB7D-1337-4CC0-A500-9C2F91F279A6}" type="pres">
      <dgm:prSet presAssocID="{5711C6BC-DF44-4DFA-B510-5DFB1DC9B7B8}" presName="accentRepeatNode" presStyleLbl="solidFgAcc1" presStyleIdx="5" presStyleCnt="7"/>
      <dgm:spPr/>
    </dgm:pt>
    <dgm:pt modelId="{A2B56F47-18A0-4D78-B22D-E4A262F2699F}" type="pres">
      <dgm:prSet presAssocID="{2068B996-E089-4283-8F9B-E93DE1DEF91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AE93A-4AF7-4036-9915-A48F748290D5}" type="pres">
      <dgm:prSet presAssocID="{2068B996-E089-4283-8F9B-E93DE1DEF919}" presName="accent_7" presStyleCnt="0"/>
      <dgm:spPr/>
    </dgm:pt>
    <dgm:pt modelId="{6486FF61-ACCD-4AA9-B358-2ABD1321E711}" type="pres">
      <dgm:prSet presAssocID="{2068B996-E089-4283-8F9B-E93DE1DEF919}" presName="accentRepeatNode" presStyleLbl="solidFgAcc1" presStyleIdx="6" presStyleCnt="7"/>
      <dgm:spPr/>
    </dgm:pt>
  </dgm:ptLst>
  <dgm:cxnLst>
    <dgm:cxn modelId="{3C8B481C-14B5-4A6D-A33F-53CCF56D4021}" type="presOf" srcId="{0C0F9B48-3013-4E39-B655-0A9538F8E370}" destId="{75695FE8-CAA8-4226-B4DB-85C35DA9237D}" srcOrd="0" destOrd="0" presId="urn:microsoft.com/office/officeart/2008/layout/VerticalCurvedList"/>
    <dgm:cxn modelId="{CCE829EA-0DC9-4BE0-B78E-1ED99DB7FB87}" type="presOf" srcId="{1C1A63D6-17CA-4364-BE50-0DA40B220404}" destId="{C9217045-EA83-4348-92B2-558FE9087542}" srcOrd="0" destOrd="0" presId="urn:microsoft.com/office/officeart/2008/layout/VerticalCurvedList"/>
    <dgm:cxn modelId="{582EEBB5-608B-4F10-B3AC-5DCDA51B191F}" type="presOf" srcId="{CA132B95-5342-4307-9C37-52B6442A7FC7}" destId="{6DF3C0B2-197B-4D08-B471-912ED1A12008}" srcOrd="0" destOrd="0" presId="urn:microsoft.com/office/officeart/2008/layout/VerticalCurvedList"/>
    <dgm:cxn modelId="{0410B04C-D8B4-4237-9FBE-ABB08BC9C6E4}" srcId="{1C1A63D6-17CA-4364-BE50-0DA40B220404}" destId="{D1BAE729-5C95-4146-A0DA-EF46EC6B8662}" srcOrd="2" destOrd="0" parTransId="{3C10AFE1-D785-4A37-AD67-55F76CFAF028}" sibTransId="{9FA11B34-190C-448F-A44B-2590031FDE1D}"/>
    <dgm:cxn modelId="{387B36A8-0F63-4C3D-9643-6753D6AA8AFE}" type="presOf" srcId="{D1BAE729-5C95-4146-A0DA-EF46EC6B8662}" destId="{CB613CA0-6B12-4752-A7F9-8553097D8794}" srcOrd="0" destOrd="0" presId="urn:microsoft.com/office/officeart/2008/layout/VerticalCurvedList"/>
    <dgm:cxn modelId="{882DF279-DA80-4AB1-9EEB-27D88525A9E4}" srcId="{1C1A63D6-17CA-4364-BE50-0DA40B220404}" destId="{2068B996-E089-4283-8F9B-E93DE1DEF919}" srcOrd="6" destOrd="0" parTransId="{7A482688-9569-4261-A59A-6997B6E7AA29}" sibTransId="{2C3BF5BA-F227-4C87-9B1E-6441E095D19B}"/>
    <dgm:cxn modelId="{0D8F61B1-6E18-4D2E-8D49-62FBEDB95366}" srcId="{1C1A63D6-17CA-4364-BE50-0DA40B220404}" destId="{DCB7BFD8-C060-4368-A10E-1ED005BB10A2}" srcOrd="3" destOrd="0" parTransId="{A11605CF-3F97-4F5A-B58C-7A5C92CC4926}" sibTransId="{F65B1816-E714-4D34-8B8E-C932EA755718}"/>
    <dgm:cxn modelId="{7B4FE8D1-EB7A-465F-9DFE-095D556F3069}" type="presOf" srcId="{5711C6BC-DF44-4DFA-B510-5DFB1DC9B7B8}" destId="{00EE6C91-8623-4A3F-802A-031ECBEFAC79}" srcOrd="0" destOrd="0" presId="urn:microsoft.com/office/officeart/2008/layout/VerticalCurvedList"/>
    <dgm:cxn modelId="{5C588E31-FC80-45DF-875E-4AD7F85B0139}" type="presOf" srcId="{F7EEF320-B02C-48C8-A5A2-9FDABBBF9F84}" destId="{FCFD0C54-A331-4C5D-97BC-B34C7D359D20}" srcOrd="0" destOrd="0" presId="urn:microsoft.com/office/officeart/2008/layout/VerticalCurvedList"/>
    <dgm:cxn modelId="{CBEA8A06-A20E-44FF-96BC-DBFCA9C08B1E}" srcId="{1C1A63D6-17CA-4364-BE50-0DA40B220404}" destId="{CA132B95-5342-4307-9C37-52B6442A7FC7}" srcOrd="0" destOrd="0" parTransId="{6401CEF5-A3F9-45BC-A6FD-62E5AA85D7D7}" sibTransId="{F7EEF320-B02C-48C8-A5A2-9FDABBBF9F84}"/>
    <dgm:cxn modelId="{62AA19E4-8F43-4029-84FC-20058E3E640A}" type="presOf" srcId="{FA8CB27E-C527-4965-A06C-E30012D0A6E6}" destId="{071AFD15-96DA-4D20-B2C2-2E589A9B301C}" srcOrd="0" destOrd="0" presId="urn:microsoft.com/office/officeart/2008/layout/VerticalCurvedList"/>
    <dgm:cxn modelId="{F8300878-D342-474D-A9DA-FFE59252B2A3}" srcId="{1C1A63D6-17CA-4364-BE50-0DA40B220404}" destId="{0C0F9B48-3013-4E39-B655-0A9538F8E370}" srcOrd="1" destOrd="0" parTransId="{6C5F12BB-A193-4AD9-BA2C-5A12C6390CE6}" sibTransId="{6E4928FC-B7CD-4DF1-9FF9-9FE976EEAA6A}"/>
    <dgm:cxn modelId="{89083889-D6FA-4463-9171-A5F7A596DA60}" type="presOf" srcId="{DCB7BFD8-C060-4368-A10E-1ED005BB10A2}" destId="{2700F56F-BA37-4681-9FAE-7F9AC6BF0058}" srcOrd="0" destOrd="0" presId="urn:microsoft.com/office/officeart/2008/layout/VerticalCurvedList"/>
    <dgm:cxn modelId="{C4023E81-5D9C-4C46-97E2-D106725D4851}" srcId="{1C1A63D6-17CA-4364-BE50-0DA40B220404}" destId="{5711C6BC-DF44-4DFA-B510-5DFB1DC9B7B8}" srcOrd="5" destOrd="0" parTransId="{FD9D1EEF-AEC0-4A08-88E2-0A2FD5B386FC}" sibTransId="{68AFF3D9-A932-4AE2-995A-35ECBD7E5B6A}"/>
    <dgm:cxn modelId="{0A19B9AF-D478-4049-B9F9-AE0B4B50C519}" type="presOf" srcId="{2068B996-E089-4283-8F9B-E93DE1DEF919}" destId="{A2B56F47-18A0-4D78-B22D-E4A262F2699F}" srcOrd="0" destOrd="0" presId="urn:microsoft.com/office/officeart/2008/layout/VerticalCurvedList"/>
    <dgm:cxn modelId="{8B81B4DF-F461-46E7-8AEF-53C4693C05E8}" srcId="{1C1A63D6-17CA-4364-BE50-0DA40B220404}" destId="{FA8CB27E-C527-4965-A06C-E30012D0A6E6}" srcOrd="4" destOrd="0" parTransId="{C37F9DE7-6086-455F-ACA0-7D15E446954D}" sibTransId="{3F47A679-3C38-4516-8D39-08CAE0926B98}"/>
    <dgm:cxn modelId="{63E82994-C704-4B1B-B162-491B28BFF0D7}" type="presParOf" srcId="{C9217045-EA83-4348-92B2-558FE9087542}" destId="{17431E18-1DA1-4D81-9EA2-B69104DF0298}" srcOrd="0" destOrd="0" presId="urn:microsoft.com/office/officeart/2008/layout/VerticalCurvedList"/>
    <dgm:cxn modelId="{32D4F420-0F24-4053-AC1D-B4927B6DAA84}" type="presParOf" srcId="{17431E18-1DA1-4D81-9EA2-B69104DF0298}" destId="{925B737F-E8EE-499B-BC01-B9FA62B5055A}" srcOrd="0" destOrd="0" presId="urn:microsoft.com/office/officeart/2008/layout/VerticalCurvedList"/>
    <dgm:cxn modelId="{48447757-DDC9-4E05-A155-FB38C9127714}" type="presParOf" srcId="{925B737F-E8EE-499B-BC01-B9FA62B5055A}" destId="{9DDA21B2-480E-4371-B03D-014654933CA4}" srcOrd="0" destOrd="0" presId="urn:microsoft.com/office/officeart/2008/layout/VerticalCurvedList"/>
    <dgm:cxn modelId="{D3E2B710-70AC-4816-87D0-25003C356D00}" type="presParOf" srcId="{925B737F-E8EE-499B-BC01-B9FA62B5055A}" destId="{FCFD0C54-A331-4C5D-97BC-B34C7D359D20}" srcOrd="1" destOrd="0" presId="urn:microsoft.com/office/officeart/2008/layout/VerticalCurvedList"/>
    <dgm:cxn modelId="{5D0E159C-FE4E-40C4-B47A-6C5E84FEA6E8}" type="presParOf" srcId="{925B737F-E8EE-499B-BC01-B9FA62B5055A}" destId="{CF179324-9A18-412E-AC64-63392DE6CFAD}" srcOrd="2" destOrd="0" presId="urn:microsoft.com/office/officeart/2008/layout/VerticalCurvedList"/>
    <dgm:cxn modelId="{0955627D-E5F9-45DD-A87A-D69D46ED4747}" type="presParOf" srcId="{925B737F-E8EE-499B-BC01-B9FA62B5055A}" destId="{71BC3CDE-E2C0-4331-8620-2D1F00C85A0A}" srcOrd="3" destOrd="0" presId="urn:microsoft.com/office/officeart/2008/layout/VerticalCurvedList"/>
    <dgm:cxn modelId="{72ADA2CC-FF51-4B3C-A827-31EBCAD1316B}" type="presParOf" srcId="{17431E18-1DA1-4D81-9EA2-B69104DF0298}" destId="{6DF3C0B2-197B-4D08-B471-912ED1A12008}" srcOrd="1" destOrd="0" presId="urn:microsoft.com/office/officeart/2008/layout/VerticalCurvedList"/>
    <dgm:cxn modelId="{1708F63A-0027-4A18-A3C3-0C240F7E34B6}" type="presParOf" srcId="{17431E18-1DA1-4D81-9EA2-B69104DF0298}" destId="{F6F0FBA2-6675-45DB-98A9-A98E9ABD18FC}" srcOrd="2" destOrd="0" presId="urn:microsoft.com/office/officeart/2008/layout/VerticalCurvedList"/>
    <dgm:cxn modelId="{81BD9B46-ED7F-4000-ACDA-28CAE4CBEB65}" type="presParOf" srcId="{F6F0FBA2-6675-45DB-98A9-A98E9ABD18FC}" destId="{62353BCB-5334-4CF3-91F5-EB73992947AF}" srcOrd="0" destOrd="0" presId="urn:microsoft.com/office/officeart/2008/layout/VerticalCurvedList"/>
    <dgm:cxn modelId="{DA94813B-C320-48FA-AC2B-484C9963D51A}" type="presParOf" srcId="{17431E18-1DA1-4D81-9EA2-B69104DF0298}" destId="{75695FE8-CAA8-4226-B4DB-85C35DA9237D}" srcOrd="3" destOrd="0" presId="urn:microsoft.com/office/officeart/2008/layout/VerticalCurvedList"/>
    <dgm:cxn modelId="{EADA19D2-3CCC-4576-85FD-D3B23BB1EACF}" type="presParOf" srcId="{17431E18-1DA1-4D81-9EA2-B69104DF0298}" destId="{2D60C0CA-571A-4486-8701-8FAD788B694F}" srcOrd="4" destOrd="0" presId="urn:microsoft.com/office/officeart/2008/layout/VerticalCurvedList"/>
    <dgm:cxn modelId="{A6DDD0D7-1CDF-4E1C-8A93-64E4757704E9}" type="presParOf" srcId="{2D60C0CA-571A-4486-8701-8FAD788B694F}" destId="{43C1CE71-634F-4836-A711-07AC8A41312C}" srcOrd="0" destOrd="0" presId="urn:microsoft.com/office/officeart/2008/layout/VerticalCurvedList"/>
    <dgm:cxn modelId="{44509675-BCC8-429F-A409-D2EEF5AB6634}" type="presParOf" srcId="{17431E18-1DA1-4D81-9EA2-B69104DF0298}" destId="{CB613CA0-6B12-4752-A7F9-8553097D8794}" srcOrd="5" destOrd="0" presId="urn:microsoft.com/office/officeart/2008/layout/VerticalCurvedList"/>
    <dgm:cxn modelId="{225C5597-E595-4E97-836C-0D09DDD5B8E5}" type="presParOf" srcId="{17431E18-1DA1-4D81-9EA2-B69104DF0298}" destId="{382FD791-87D8-4DE0-9B9F-C33BBE64EA11}" srcOrd="6" destOrd="0" presId="urn:microsoft.com/office/officeart/2008/layout/VerticalCurvedList"/>
    <dgm:cxn modelId="{C7085647-5ABE-4608-A0E8-E6B0C2E26862}" type="presParOf" srcId="{382FD791-87D8-4DE0-9B9F-C33BBE64EA11}" destId="{56B6D3AE-DD95-4D7F-89A1-7FB9FCCAEEC1}" srcOrd="0" destOrd="0" presId="urn:microsoft.com/office/officeart/2008/layout/VerticalCurvedList"/>
    <dgm:cxn modelId="{58124ADB-101B-40D2-93BB-94936E097284}" type="presParOf" srcId="{17431E18-1DA1-4D81-9EA2-B69104DF0298}" destId="{2700F56F-BA37-4681-9FAE-7F9AC6BF0058}" srcOrd="7" destOrd="0" presId="urn:microsoft.com/office/officeart/2008/layout/VerticalCurvedList"/>
    <dgm:cxn modelId="{D1B8D175-9BF5-4317-99D0-A2E4F75F6890}" type="presParOf" srcId="{17431E18-1DA1-4D81-9EA2-B69104DF0298}" destId="{C69DF02E-6A06-440A-BC5A-207216EC03E4}" srcOrd="8" destOrd="0" presId="urn:microsoft.com/office/officeart/2008/layout/VerticalCurvedList"/>
    <dgm:cxn modelId="{904CCA36-4054-447D-9DEF-552F04E51AAB}" type="presParOf" srcId="{C69DF02E-6A06-440A-BC5A-207216EC03E4}" destId="{2C717C03-56BB-484A-92AA-45035E7EBF94}" srcOrd="0" destOrd="0" presId="urn:microsoft.com/office/officeart/2008/layout/VerticalCurvedList"/>
    <dgm:cxn modelId="{E6BB17E7-0726-4C71-9A14-02179F824B71}" type="presParOf" srcId="{17431E18-1DA1-4D81-9EA2-B69104DF0298}" destId="{071AFD15-96DA-4D20-B2C2-2E589A9B301C}" srcOrd="9" destOrd="0" presId="urn:microsoft.com/office/officeart/2008/layout/VerticalCurvedList"/>
    <dgm:cxn modelId="{72DE9E4E-BB9A-4828-9510-CA6D9D603313}" type="presParOf" srcId="{17431E18-1DA1-4D81-9EA2-B69104DF0298}" destId="{AFE4218C-FD8B-464D-AB37-6E68142AD68A}" srcOrd="10" destOrd="0" presId="urn:microsoft.com/office/officeart/2008/layout/VerticalCurvedList"/>
    <dgm:cxn modelId="{B4A884DA-AA32-4155-86A5-8834676EFFCC}" type="presParOf" srcId="{AFE4218C-FD8B-464D-AB37-6E68142AD68A}" destId="{1804C48D-0CEE-44D2-AF5F-29E677A474B8}" srcOrd="0" destOrd="0" presId="urn:microsoft.com/office/officeart/2008/layout/VerticalCurvedList"/>
    <dgm:cxn modelId="{F5764CC4-A539-4940-8306-0EF8C3E7197A}" type="presParOf" srcId="{17431E18-1DA1-4D81-9EA2-B69104DF0298}" destId="{00EE6C91-8623-4A3F-802A-031ECBEFAC79}" srcOrd="11" destOrd="0" presId="urn:microsoft.com/office/officeart/2008/layout/VerticalCurvedList"/>
    <dgm:cxn modelId="{B6A6B498-D040-4E95-BB02-471F0458DE14}" type="presParOf" srcId="{17431E18-1DA1-4D81-9EA2-B69104DF0298}" destId="{B7AAC25F-9BC0-4E9C-B632-285D05048A76}" srcOrd="12" destOrd="0" presId="urn:microsoft.com/office/officeart/2008/layout/VerticalCurvedList"/>
    <dgm:cxn modelId="{B9048E00-7EFD-4D4E-A66B-6042AE6E83F8}" type="presParOf" srcId="{B7AAC25F-9BC0-4E9C-B632-285D05048A76}" destId="{16A9DB7D-1337-4CC0-A500-9C2F91F279A6}" srcOrd="0" destOrd="0" presId="urn:microsoft.com/office/officeart/2008/layout/VerticalCurvedList"/>
    <dgm:cxn modelId="{10B9EEDE-FE17-4744-8F8A-C424D429C6A0}" type="presParOf" srcId="{17431E18-1DA1-4D81-9EA2-B69104DF0298}" destId="{A2B56F47-18A0-4D78-B22D-E4A262F2699F}" srcOrd="13" destOrd="0" presId="urn:microsoft.com/office/officeart/2008/layout/VerticalCurvedList"/>
    <dgm:cxn modelId="{94F81802-2580-498A-8FB9-53A94A444C66}" type="presParOf" srcId="{17431E18-1DA1-4D81-9EA2-B69104DF0298}" destId="{274AE93A-4AF7-4036-9915-A48F748290D5}" srcOrd="14" destOrd="0" presId="urn:microsoft.com/office/officeart/2008/layout/VerticalCurvedList"/>
    <dgm:cxn modelId="{7CE99FC9-0A3C-4C7C-BDD5-D31805CD1A49}" type="presParOf" srcId="{274AE93A-4AF7-4036-9915-A48F748290D5}" destId="{6486FF61-ACCD-4AA9-B358-2ABD1321E7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01543C8-9CD4-4A5E-8110-B42FACEAA13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DBFFF9-7A43-4FB7-BC3C-6A4C375DA981}">
      <dgm:prSet/>
      <dgm:spPr>
        <a:xfrm>
          <a:off x="0" y="39934"/>
          <a:ext cx="7931150" cy="1051757"/>
        </a:xfrm>
        <a:prstGeom prst="rect">
          <a:avLst/>
        </a:prstGeom>
      </dgm:spPr>
      <dgm:t>
        <a:bodyPr/>
        <a:lstStyle/>
        <a:p>
          <a:pPr rtl="0"/>
          <a:r>
            <a:rPr lang="ru-RU" b="0" dirty="0" smtClean="0">
              <a:latin typeface="Arial"/>
              <a:ea typeface="+mn-ea"/>
              <a:cs typeface="+mn-cs"/>
            </a:rPr>
            <a:t>Существует три основных источника финансирования: </a:t>
          </a:r>
          <a:endParaRPr lang="ru-RU" b="0" dirty="0">
            <a:latin typeface="Arial"/>
            <a:ea typeface="+mn-ea"/>
            <a:cs typeface="+mn-cs"/>
          </a:endParaRPr>
        </a:p>
      </dgm:t>
    </dgm:pt>
    <dgm:pt modelId="{D6B44118-DBF4-49A3-9FFA-C512FCEAFF5F}" type="parTrans" cxnId="{7B81A53A-1D43-4D6E-8CD9-448E584BE7E9}">
      <dgm:prSet/>
      <dgm:spPr/>
      <dgm:t>
        <a:bodyPr/>
        <a:lstStyle/>
        <a:p>
          <a:endParaRPr lang="ru-RU"/>
        </a:p>
      </dgm:t>
    </dgm:pt>
    <dgm:pt modelId="{0187768F-4AE0-4C7B-B270-FD79760D229F}" type="sibTrans" cxnId="{7B81A53A-1D43-4D6E-8CD9-448E584BE7E9}">
      <dgm:prSet/>
      <dgm:spPr/>
      <dgm:t>
        <a:bodyPr/>
        <a:lstStyle/>
        <a:p>
          <a:endParaRPr lang="ru-RU"/>
        </a:p>
      </dgm:t>
    </dgm:pt>
    <dgm:pt modelId="{E197147E-479A-4C50-9023-70D33EA7BF5E}">
      <dgm:prSet/>
      <dgm:spPr>
        <a:xfrm>
          <a:off x="0" y="1111665"/>
          <a:ext cx="7931150" cy="3354389"/>
        </a:xfrm>
        <a:prstGeom prst="rect">
          <a:avLst/>
        </a:prstGeom>
      </dgm:spPr>
      <dgm:t>
        <a:bodyPr/>
        <a:lstStyle/>
        <a:p>
          <a:pPr rtl="0"/>
          <a:r>
            <a:rPr lang="ru-RU" smtClean="0">
              <a:latin typeface="Arial"/>
              <a:ea typeface="+mn-ea"/>
              <a:cs typeface="+mn-cs"/>
            </a:rPr>
            <a:t>оплата застройщиками (покупателями жилья);</a:t>
          </a:r>
          <a:endParaRPr lang="ru-RU">
            <a:latin typeface="Arial"/>
            <a:ea typeface="+mn-ea"/>
            <a:cs typeface="+mn-cs"/>
          </a:endParaRPr>
        </a:p>
      </dgm:t>
    </dgm:pt>
    <dgm:pt modelId="{870B6224-D7FB-4F3B-A8CE-9C7441499A1D}" type="parTrans" cxnId="{8C1987BB-ED89-4FCF-BA68-BB529E7E8EA3}">
      <dgm:prSet/>
      <dgm:spPr/>
      <dgm:t>
        <a:bodyPr/>
        <a:lstStyle/>
        <a:p>
          <a:endParaRPr lang="ru-RU"/>
        </a:p>
      </dgm:t>
    </dgm:pt>
    <dgm:pt modelId="{F5819069-88BA-44CF-9D01-5D03E276321C}" type="sibTrans" cxnId="{8C1987BB-ED89-4FCF-BA68-BB529E7E8EA3}">
      <dgm:prSet/>
      <dgm:spPr/>
      <dgm:t>
        <a:bodyPr/>
        <a:lstStyle/>
        <a:p>
          <a:endParaRPr lang="ru-RU"/>
        </a:p>
      </dgm:t>
    </dgm:pt>
    <dgm:pt modelId="{0DBB6042-BA8B-4BAD-A1C8-9C79947B4C75}">
      <dgm:prSet/>
      <dgm:spPr>
        <a:xfrm>
          <a:off x="0" y="1111665"/>
          <a:ext cx="7931150" cy="3354389"/>
        </a:xfrm>
        <a:prstGeom prst="rect">
          <a:avLst/>
        </a:prstGeom>
      </dgm:spPr>
      <dgm:t>
        <a:bodyPr/>
        <a:lstStyle/>
        <a:p>
          <a:pPr rtl="0"/>
          <a:r>
            <a:rPr lang="ru-RU" smtClean="0">
              <a:latin typeface="Arial"/>
              <a:ea typeface="+mn-ea"/>
              <a:cs typeface="+mn-cs"/>
            </a:rPr>
            <a:t>оплата всеми потребителями через включение соответствующих расходов в тарифы на коммунальные услуги;</a:t>
          </a:r>
          <a:endParaRPr lang="ru-RU">
            <a:latin typeface="Arial"/>
            <a:ea typeface="+mn-ea"/>
            <a:cs typeface="+mn-cs"/>
          </a:endParaRPr>
        </a:p>
      </dgm:t>
    </dgm:pt>
    <dgm:pt modelId="{D0417605-E0A7-4992-9120-E622D8264A3B}" type="parTrans" cxnId="{AA5AE4E0-6E6C-4E47-BC04-A7E1475A5B6E}">
      <dgm:prSet/>
      <dgm:spPr/>
      <dgm:t>
        <a:bodyPr/>
        <a:lstStyle/>
        <a:p>
          <a:endParaRPr lang="ru-RU"/>
        </a:p>
      </dgm:t>
    </dgm:pt>
    <dgm:pt modelId="{E682EFC7-C6D4-4935-9779-D3BA6A36917B}" type="sibTrans" cxnId="{AA5AE4E0-6E6C-4E47-BC04-A7E1475A5B6E}">
      <dgm:prSet/>
      <dgm:spPr/>
      <dgm:t>
        <a:bodyPr/>
        <a:lstStyle/>
        <a:p>
          <a:endParaRPr lang="ru-RU"/>
        </a:p>
      </dgm:t>
    </dgm:pt>
    <dgm:pt modelId="{4A0DF3A0-5A44-4C11-A3A8-35E5F2DC7D67}">
      <dgm:prSet/>
      <dgm:spPr>
        <a:xfrm>
          <a:off x="0" y="1111665"/>
          <a:ext cx="7931150" cy="3354389"/>
        </a:xfrm>
        <a:prstGeom prst="rect">
          <a:avLst/>
        </a:prstGeom>
      </dgm:spPr>
      <dgm:t>
        <a:bodyPr/>
        <a:lstStyle/>
        <a:p>
          <a:pPr rtl="0"/>
          <a:r>
            <a:rPr lang="ru-RU" smtClean="0">
              <a:latin typeface="Arial"/>
              <a:ea typeface="+mn-ea"/>
              <a:cs typeface="+mn-cs"/>
            </a:rPr>
            <a:t>оплата за счет средств бюджетов различных уровней власти, прежде всего муниципального. </a:t>
          </a:r>
          <a:endParaRPr lang="ru-RU">
            <a:latin typeface="Arial"/>
            <a:ea typeface="+mn-ea"/>
            <a:cs typeface="+mn-cs"/>
          </a:endParaRPr>
        </a:p>
      </dgm:t>
    </dgm:pt>
    <dgm:pt modelId="{F1931E56-E475-4B0C-99AC-837A30323161}" type="parTrans" cxnId="{372046AE-C3AD-425F-9DC7-854474F7BC67}">
      <dgm:prSet/>
      <dgm:spPr/>
      <dgm:t>
        <a:bodyPr/>
        <a:lstStyle/>
        <a:p>
          <a:endParaRPr lang="ru-RU"/>
        </a:p>
      </dgm:t>
    </dgm:pt>
    <dgm:pt modelId="{875D392A-2BED-4998-BAB5-BDA78F25F278}" type="sibTrans" cxnId="{372046AE-C3AD-425F-9DC7-854474F7BC67}">
      <dgm:prSet/>
      <dgm:spPr/>
      <dgm:t>
        <a:bodyPr/>
        <a:lstStyle/>
        <a:p>
          <a:endParaRPr lang="ru-RU"/>
        </a:p>
      </dgm:t>
    </dgm:pt>
    <dgm:pt modelId="{C53A1EAC-0817-4076-84CC-48EEE9F6CB57}" type="pres">
      <dgm:prSet presAssocID="{001543C8-9CD4-4A5E-8110-B42FACEAA1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60B568-E369-4763-91BB-34550F461EC8}" type="pres">
      <dgm:prSet presAssocID="{3DDBFFF9-7A43-4FB7-BC3C-6A4C375DA981}" presName="composite" presStyleCnt="0"/>
      <dgm:spPr/>
      <dgm:t>
        <a:bodyPr/>
        <a:lstStyle/>
        <a:p>
          <a:endParaRPr lang="ru-RU"/>
        </a:p>
      </dgm:t>
    </dgm:pt>
    <dgm:pt modelId="{76CBAE65-54B1-4052-84CF-8FB0A27D3110}" type="pres">
      <dgm:prSet presAssocID="{3DDBFFF9-7A43-4FB7-BC3C-6A4C375DA981}" presName="parTx" presStyleLbl="alignNode1" presStyleIdx="0" presStyleCnt="1" custLinFactNeighborY="-18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99FB1-475E-4241-B0FF-A3B2599975C8}" type="pres">
      <dgm:prSet presAssocID="{3DDBFFF9-7A43-4FB7-BC3C-6A4C375DA98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1987BB-ED89-4FCF-BA68-BB529E7E8EA3}" srcId="{3DDBFFF9-7A43-4FB7-BC3C-6A4C375DA981}" destId="{E197147E-479A-4C50-9023-70D33EA7BF5E}" srcOrd="0" destOrd="0" parTransId="{870B6224-D7FB-4F3B-A8CE-9C7441499A1D}" sibTransId="{F5819069-88BA-44CF-9D01-5D03E276321C}"/>
    <dgm:cxn modelId="{22F0D7E5-6C6D-49FE-AEEC-F198A1B21FDA}" type="presOf" srcId="{E197147E-479A-4C50-9023-70D33EA7BF5E}" destId="{0DD99FB1-475E-4241-B0FF-A3B2599975C8}" srcOrd="0" destOrd="0" presId="urn:microsoft.com/office/officeart/2005/8/layout/hList1"/>
    <dgm:cxn modelId="{7B81A53A-1D43-4D6E-8CD9-448E584BE7E9}" srcId="{001543C8-9CD4-4A5E-8110-B42FACEAA135}" destId="{3DDBFFF9-7A43-4FB7-BC3C-6A4C375DA981}" srcOrd="0" destOrd="0" parTransId="{D6B44118-DBF4-49A3-9FFA-C512FCEAFF5F}" sibTransId="{0187768F-4AE0-4C7B-B270-FD79760D229F}"/>
    <dgm:cxn modelId="{B274F65B-AE98-4C0F-BB93-82CB0563C4B9}" type="presOf" srcId="{001543C8-9CD4-4A5E-8110-B42FACEAA135}" destId="{C53A1EAC-0817-4076-84CC-48EEE9F6CB57}" srcOrd="0" destOrd="0" presId="urn:microsoft.com/office/officeart/2005/8/layout/hList1"/>
    <dgm:cxn modelId="{AA5AE4E0-6E6C-4E47-BC04-A7E1475A5B6E}" srcId="{3DDBFFF9-7A43-4FB7-BC3C-6A4C375DA981}" destId="{0DBB6042-BA8B-4BAD-A1C8-9C79947B4C75}" srcOrd="1" destOrd="0" parTransId="{D0417605-E0A7-4992-9120-E622D8264A3B}" sibTransId="{E682EFC7-C6D4-4935-9779-D3BA6A36917B}"/>
    <dgm:cxn modelId="{22D4B04F-FAFC-4589-9197-E401B0EC5902}" type="presOf" srcId="{4A0DF3A0-5A44-4C11-A3A8-35E5F2DC7D67}" destId="{0DD99FB1-475E-4241-B0FF-A3B2599975C8}" srcOrd="0" destOrd="2" presId="urn:microsoft.com/office/officeart/2005/8/layout/hList1"/>
    <dgm:cxn modelId="{99D8AE49-481C-422C-A706-B03791E2C7EA}" type="presOf" srcId="{3DDBFFF9-7A43-4FB7-BC3C-6A4C375DA981}" destId="{76CBAE65-54B1-4052-84CF-8FB0A27D3110}" srcOrd="0" destOrd="0" presId="urn:microsoft.com/office/officeart/2005/8/layout/hList1"/>
    <dgm:cxn modelId="{1C2B01D0-607A-41CB-96F6-64AA86313258}" type="presOf" srcId="{0DBB6042-BA8B-4BAD-A1C8-9C79947B4C75}" destId="{0DD99FB1-475E-4241-B0FF-A3B2599975C8}" srcOrd="0" destOrd="1" presId="urn:microsoft.com/office/officeart/2005/8/layout/hList1"/>
    <dgm:cxn modelId="{372046AE-C3AD-425F-9DC7-854474F7BC67}" srcId="{3DDBFFF9-7A43-4FB7-BC3C-6A4C375DA981}" destId="{4A0DF3A0-5A44-4C11-A3A8-35E5F2DC7D67}" srcOrd="2" destOrd="0" parTransId="{F1931E56-E475-4B0C-99AC-837A30323161}" sibTransId="{875D392A-2BED-4998-BAB5-BDA78F25F278}"/>
    <dgm:cxn modelId="{6D584DBD-E211-464D-921B-9953EF7F5B17}" type="presParOf" srcId="{C53A1EAC-0817-4076-84CC-48EEE9F6CB57}" destId="{8060B568-E369-4763-91BB-34550F461EC8}" srcOrd="0" destOrd="0" presId="urn:microsoft.com/office/officeart/2005/8/layout/hList1"/>
    <dgm:cxn modelId="{266B2B36-B59F-439C-BF7E-C1EEF6FA2914}" type="presParOf" srcId="{8060B568-E369-4763-91BB-34550F461EC8}" destId="{76CBAE65-54B1-4052-84CF-8FB0A27D3110}" srcOrd="0" destOrd="0" presId="urn:microsoft.com/office/officeart/2005/8/layout/hList1"/>
    <dgm:cxn modelId="{A2AB7DF1-2AFD-48DE-9608-6E51E599FF03}" type="presParOf" srcId="{8060B568-E369-4763-91BB-34550F461EC8}" destId="{0DD99FB1-475E-4241-B0FF-A3B2599975C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C1A63D6-17CA-4364-BE50-0DA40B2204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132B95-5342-4307-9C37-52B6442A7FC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Общие принципы тарифного регулирования</a:t>
          </a:r>
          <a:endParaRPr lang="ru-RU" dirty="0"/>
        </a:p>
      </dgm:t>
    </dgm:pt>
    <dgm:pt modelId="{6401CEF5-A3F9-45BC-A6FD-62E5AA85D7D7}" type="parTrans" cxnId="{CBEA8A06-A20E-44FF-96BC-DBFCA9C08B1E}">
      <dgm:prSet/>
      <dgm:spPr/>
      <dgm:t>
        <a:bodyPr/>
        <a:lstStyle/>
        <a:p>
          <a:endParaRPr lang="ru-RU"/>
        </a:p>
      </dgm:t>
    </dgm:pt>
    <dgm:pt modelId="{F7EEF320-B02C-48C8-A5A2-9FDABBBF9F84}" type="sibTrans" cxnId="{CBEA8A06-A20E-44FF-96BC-DBFCA9C08B1E}">
      <dgm:prSet/>
      <dgm:spPr/>
      <dgm:t>
        <a:bodyPr/>
        <a:lstStyle/>
        <a:p>
          <a:endParaRPr lang="ru-RU" dirty="0"/>
        </a:p>
      </dgm:t>
    </dgm:pt>
    <dgm:pt modelId="{0C0F9B48-3013-4E39-B655-0A9538F8E370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Организационные модели в сфере водоснабжения и водоотведения</a:t>
          </a:r>
          <a:endParaRPr lang="ru-RU" dirty="0"/>
        </a:p>
      </dgm:t>
    </dgm:pt>
    <dgm:pt modelId="{6C5F12BB-A193-4AD9-BA2C-5A12C6390CE6}" type="parTrans" cxnId="{F8300878-D342-474D-A9DA-FFE59252B2A3}">
      <dgm:prSet/>
      <dgm:spPr/>
      <dgm:t>
        <a:bodyPr/>
        <a:lstStyle/>
        <a:p>
          <a:endParaRPr lang="ru-RU"/>
        </a:p>
      </dgm:t>
    </dgm:pt>
    <dgm:pt modelId="{6E4928FC-B7CD-4DF1-9FF9-9FE976EEAA6A}" type="sibTrans" cxnId="{F8300878-D342-474D-A9DA-FFE59252B2A3}">
      <dgm:prSet/>
      <dgm:spPr/>
      <dgm:t>
        <a:bodyPr/>
        <a:lstStyle/>
        <a:p>
          <a:endParaRPr lang="ru-RU"/>
        </a:p>
      </dgm:t>
    </dgm:pt>
    <dgm:pt modelId="{D1BAE729-5C95-4146-A0DA-EF46EC6B8662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Методы тарифного регулирования</a:t>
          </a:r>
          <a:endParaRPr lang="ru-RU" dirty="0"/>
        </a:p>
      </dgm:t>
    </dgm:pt>
    <dgm:pt modelId="{3C10AFE1-D785-4A37-AD67-55F76CFAF028}" type="parTrans" cxnId="{0410B04C-D8B4-4237-9FBE-ABB08BC9C6E4}">
      <dgm:prSet/>
      <dgm:spPr/>
      <dgm:t>
        <a:bodyPr/>
        <a:lstStyle/>
        <a:p>
          <a:endParaRPr lang="ru-RU"/>
        </a:p>
      </dgm:t>
    </dgm:pt>
    <dgm:pt modelId="{9FA11B34-190C-448F-A44B-2590031FDE1D}" type="sibTrans" cxnId="{0410B04C-D8B4-4237-9FBE-ABB08BC9C6E4}">
      <dgm:prSet/>
      <dgm:spPr/>
      <dgm:t>
        <a:bodyPr/>
        <a:lstStyle/>
        <a:p>
          <a:endParaRPr lang="ru-RU"/>
        </a:p>
      </dgm:t>
    </dgm:pt>
    <dgm:pt modelId="{FA8CB27E-C527-4965-A06C-E30012D0A6E6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ru-RU" dirty="0" smtClean="0"/>
            <a:t>ГЧП и тарифное регулирование</a:t>
          </a:r>
          <a:endParaRPr lang="ru-RU" dirty="0"/>
        </a:p>
      </dgm:t>
    </dgm:pt>
    <dgm:pt modelId="{C37F9DE7-6086-455F-ACA0-7D15E446954D}" type="parTrans" cxnId="{8B81B4DF-F461-46E7-8AEF-53C4693C05E8}">
      <dgm:prSet/>
      <dgm:spPr/>
      <dgm:t>
        <a:bodyPr/>
        <a:lstStyle/>
        <a:p>
          <a:endParaRPr lang="ru-RU"/>
        </a:p>
      </dgm:t>
    </dgm:pt>
    <dgm:pt modelId="{3F47A679-3C38-4516-8D39-08CAE0926B98}" type="sibTrans" cxnId="{8B81B4DF-F461-46E7-8AEF-53C4693C05E8}">
      <dgm:prSet/>
      <dgm:spPr/>
      <dgm:t>
        <a:bodyPr/>
        <a:lstStyle/>
        <a:p>
          <a:endParaRPr lang="ru-RU"/>
        </a:p>
      </dgm:t>
    </dgm:pt>
    <dgm:pt modelId="{2068B996-E089-4283-8F9B-E93DE1DEF919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Факторы, влияющие на выбор оптимальной модели тарифного регулирования</a:t>
          </a:r>
          <a:endParaRPr lang="ru-RU" dirty="0"/>
        </a:p>
      </dgm:t>
    </dgm:pt>
    <dgm:pt modelId="{7A482688-9569-4261-A59A-6997B6E7AA29}" type="parTrans" cxnId="{882DF279-DA80-4AB1-9EEB-27D88525A9E4}">
      <dgm:prSet/>
      <dgm:spPr/>
      <dgm:t>
        <a:bodyPr/>
        <a:lstStyle/>
        <a:p>
          <a:endParaRPr lang="ru-RU"/>
        </a:p>
      </dgm:t>
    </dgm:pt>
    <dgm:pt modelId="{2C3BF5BA-F227-4C87-9B1E-6441E095D19B}" type="sibTrans" cxnId="{882DF279-DA80-4AB1-9EEB-27D88525A9E4}">
      <dgm:prSet/>
      <dgm:spPr/>
      <dgm:t>
        <a:bodyPr/>
        <a:lstStyle/>
        <a:p>
          <a:endParaRPr lang="ru-RU"/>
        </a:p>
      </dgm:t>
    </dgm:pt>
    <dgm:pt modelId="{5711C6BC-DF44-4DFA-B510-5DFB1DC9B7B8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Регуляторный договор</a:t>
          </a:r>
          <a:endParaRPr lang="ru-RU" dirty="0"/>
        </a:p>
      </dgm:t>
    </dgm:pt>
    <dgm:pt modelId="{FD9D1EEF-AEC0-4A08-88E2-0A2FD5B386FC}" type="parTrans" cxnId="{C4023E81-5D9C-4C46-97E2-D106725D4851}">
      <dgm:prSet/>
      <dgm:spPr/>
      <dgm:t>
        <a:bodyPr/>
        <a:lstStyle/>
        <a:p>
          <a:endParaRPr lang="ru-RU"/>
        </a:p>
      </dgm:t>
    </dgm:pt>
    <dgm:pt modelId="{68AFF3D9-A932-4AE2-995A-35ECBD7E5B6A}" type="sibTrans" cxnId="{C4023E81-5D9C-4C46-97E2-D106725D4851}">
      <dgm:prSet/>
      <dgm:spPr/>
      <dgm:t>
        <a:bodyPr/>
        <a:lstStyle/>
        <a:p>
          <a:endParaRPr lang="ru-RU"/>
        </a:p>
      </dgm:t>
    </dgm:pt>
    <dgm:pt modelId="{5CD5E9E2-7E9D-47A3-87F5-60749B630D4A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Методы финансирования развития инфраструктуры</a:t>
          </a:r>
          <a:endParaRPr lang="ru-RU" dirty="0"/>
        </a:p>
      </dgm:t>
    </dgm:pt>
    <dgm:pt modelId="{5BC47D79-E2EF-4576-A6C5-46DCA57CED11}" type="parTrans" cxnId="{7F4D70E2-B78B-4B1F-AB00-F0989F21F949}">
      <dgm:prSet/>
      <dgm:spPr/>
      <dgm:t>
        <a:bodyPr/>
        <a:lstStyle/>
        <a:p>
          <a:endParaRPr lang="ru-RU"/>
        </a:p>
      </dgm:t>
    </dgm:pt>
    <dgm:pt modelId="{91B964DA-DDFB-4FC8-8EB0-FBA43C7782DC}" type="sibTrans" cxnId="{7F4D70E2-B78B-4B1F-AB00-F0989F21F949}">
      <dgm:prSet/>
      <dgm:spPr/>
      <dgm:t>
        <a:bodyPr/>
        <a:lstStyle/>
        <a:p>
          <a:endParaRPr lang="ru-RU"/>
        </a:p>
      </dgm:t>
    </dgm:pt>
    <dgm:pt modelId="{C9217045-EA83-4348-92B2-558FE9087542}" type="pres">
      <dgm:prSet presAssocID="{1C1A63D6-17CA-4364-BE50-0DA40B2204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431E18-1DA1-4D81-9EA2-B69104DF0298}" type="pres">
      <dgm:prSet presAssocID="{1C1A63D6-17CA-4364-BE50-0DA40B220404}" presName="Name1" presStyleCnt="0"/>
      <dgm:spPr/>
    </dgm:pt>
    <dgm:pt modelId="{925B737F-E8EE-499B-BC01-B9FA62B5055A}" type="pres">
      <dgm:prSet presAssocID="{1C1A63D6-17CA-4364-BE50-0DA40B220404}" presName="cycle" presStyleCnt="0"/>
      <dgm:spPr/>
    </dgm:pt>
    <dgm:pt modelId="{9DDA21B2-480E-4371-B03D-014654933CA4}" type="pres">
      <dgm:prSet presAssocID="{1C1A63D6-17CA-4364-BE50-0DA40B220404}" presName="srcNode" presStyleLbl="node1" presStyleIdx="0" presStyleCnt="7"/>
      <dgm:spPr/>
    </dgm:pt>
    <dgm:pt modelId="{FCFD0C54-A331-4C5D-97BC-B34C7D359D20}" type="pres">
      <dgm:prSet presAssocID="{1C1A63D6-17CA-4364-BE50-0DA40B220404}" presName="conn" presStyleLbl="parChTrans1D2" presStyleIdx="0" presStyleCnt="1"/>
      <dgm:spPr/>
      <dgm:t>
        <a:bodyPr/>
        <a:lstStyle/>
        <a:p>
          <a:endParaRPr lang="ru-RU"/>
        </a:p>
      </dgm:t>
    </dgm:pt>
    <dgm:pt modelId="{CF179324-9A18-412E-AC64-63392DE6CFAD}" type="pres">
      <dgm:prSet presAssocID="{1C1A63D6-17CA-4364-BE50-0DA40B220404}" presName="extraNode" presStyleLbl="node1" presStyleIdx="0" presStyleCnt="7"/>
      <dgm:spPr/>
    </dgm:pt>
    <dgm:pt modelId="{71BC3CDE-E2C0-4331-8620-2D1F00C85A0A}" type="pres">
      <dgm:prSet presAssocID="{1C1A63D6-17CA-4364-BE50-0DA40B220404}" presName="dstNode" presStyleLbl="node1" presStyleIdx="0" presStyleCnt="7"/>
      <dgm:spPr/>
    </dgm:pt>
    <dgm:pt modelId="{6DF3C0B2-197B-4D08-B471-912ED1A12008}" type="pres">
      <dgm:prSet presAssocID="{CA132B95-5342-4307-9C37-52B6442A7FC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0FBA2-6675-45DB-98A9-A98E9ABD18FC}" type="pres">
      <dgm:prSet presAssocID="{CA132B95-5342-4307-9C37-52B6442A7FC7}" presName="accent_1" presStyleCnt="0"/>
      <dgm:spPr/>
    </dgm:pt>
    <dgm:pt modelId="{62353BCB-5334-4CF3-91F5-EB73992947AF}" type="pres">
      <dgm:prSet presAssocID="{CA132B95-5342-4307-9C37-52B6442A7FC7}" presName="accentRepeatNode" presStyleLbl="solidFgAcc1" presStyleIdx="0" presStyleCnt="7"/>
      <dgm:spPr/>
    </dgm:pt>
    <dgm:pt modelId="{75695FE8-CAA8-4226-B4DB-85C35DA9237D}" type="pres">
      <dgm:prSet presAssocID="{0C0F9B48-3013-4E39-B655-0A9538F8E37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0C0CA-571A-4486-8701-8FAD788B694F}" type="pres">
      <dgm:prSet presAssocID="{0C0F9B48-3013-4E39-B655-0A9538F8E370}" presName="accent_2" presStyleCnt="0"/>
      <dgm:spPr/>
    </dgm:pt>
    <dgm:pt modelId="{43C1CE71-634F-4836-A711-07AC8A41312C}" type="pres">
      <dgm:prSet presAssocID="{0C0F9B48-3013-4E39-B655-0A9538F8E370}" presName="accentRepeatNode" presStyleLbl="solidFgAcc1" presStyleIdx="1" presStyleCnt="7"/>
      <dgm:spPr/>
    </dgm:pt>
    <dgm:pt modelId="{CB613CA0-6B12-4752-A7F9-8553097D8794}" type="pres">
      <dgm:prSet presAssocID="{D1BAE729-5C95-4146-A0DA-EF46EC6B866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FD791-87D8-4DE0-9B9F-C33BBE64EA11}" type="pres">
      <dgm:prSet presAssocID="{D1BAE729-5C95-4146-A0DA-EF46EC6B8662}" presName="accent_3" presStyleCnt="0"/>
      <dgm:spPr/>
    </dgm:pt>
    <dgm:pt modelId="{56B6D3AE-DD95-4D7F-89A1-7FB9FCCAEEC1}" type="pres">
      <dgm:prSet presAssocID="{D1BAE729-5C95-4146-A0DA-EF46EC6B8662}" presName="accentRepeatNode" presStyleLbl="solidFgAcc1" presStyleIdx="2" presStyleCnt="7"/>
      <dgm:spPr/>
    </dgm:pt>
    <dgm:pt modelId="{73DEE2CE-260D-4970-99BE-8C1EE522A004}" type="pres">
      <dgm:prSet presAssocID="{5CD5E9E2-7E9D-47A3-87F5-60749B630D4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F8D84-71B9-42EC-B9AB-C0F13BBC2C65}" type="pres">
      <dgm:prSet presAssocID="{5CD5E9E2-7E9D-47A3-87F5-60749B630D4A}" presName="accent_4" presStyleCnt="0"/>
      <dgm:spPr/>
    </dgm:pt>
    <dgm:pt modelId="{CA74173B-658C-445F-9A92-4A5D15B1B9C5}" type="pres">
      <dgm:prSet presAssocID="{5CD5E9E2-7E9D-47A3-87F5-60749B630D4A}" presName="accentRepeatNode" presStyleLbl="solidFgAcc1" presStyleIdx="3" presStyleCnt="7"/>
      <dgm:spPr/>
    </dgm:pt>
    <dgm:pt modelId="{22540C57-82E1-4E74-80FB-4B8EB2C51077}" type="pres">
      <dgm:prSet presAssocID="{FA8CB27E-C527-4965-A06C-E30012D0A6E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2E299-B59D-4320-A0E5-25CEE9EE1C23}" type="pres">
      <dgm:prSet presAssocID="{FA8CB27E-C527-4965-A06C-E30012D0A6E6}" presName="accent_5" presStyleCnt="0"/>
      <dgm:spPr/>
    </dgm:pt>
    <dgm:pt modelId="{1804C48D-0CEE-44D2-AF5F-29E677A474B8}" type="pres">
      <dgm:prSet presAssocID="{FA8CB27E-C527-4965-A06C-E30012D0A6E6}" presName="accentRepeatNode" presStyleLbl="solidFgAcc1" presStyleIdx="4" presStyleCnt="7"/>
      <dgm:spPr/>
    </dgm:pt>
    <dgm:pt modelId="{02405F41-28E2-453E-89AA-05BC86DBB8DA}" type="pres">
      <dgm:prSet presAssocID="{5711C6BC-DF44-4DFA-B510-5DFB1DC9B7B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1A13E-6AE3-4821-A0D4-2308EB407D25}" type="pres">
      <dgm:prSet presAssocID="{5711C6BC-DF44-4DFA-B510-5DFB1DC9B7B8}" presName="accent_6" presStyleCnt="0"/>
      <dgm:spPr/>
    </dgm:pt>
    <dgm:pt modelId="{16A9DB7D-1337-4CC0-A500-9C2F91F279A6}" type="pres">
      <dgm:prSet presAssocID="{5711C6BC-DF44-4DFA-B510-5DFB1DC9B7B8}" presName="accentRepeatNode" presStyleLbl="solidFgAcc1" presStyleIdx="5" presStyleCnt="7"/>
      <dgm:spPr/>
    </dgm:pt>
    <dgm:pt modelId="{259B17B1-4ECE-4616-BCDD-DB50C8009E91}" type="pres">
      <dgm:prSet presAssocID="{2068B996-E089-4283-8F9B-E93DE1DEF91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BCC5B-7C7C-4DB7-8BBD-66AF6BA51A2F}" type="pres">
      <dgm:prSet presAssocID="{2068B996-E089-4283-8F9B-E93DE1DEF919}" presName="accent_7" presStyleCnt="0"/>
      <dgm:spPr/>
    </dgm:pt>
    <dgm:pt modelId="{6486FF61-ACCD-4AA9-B358-2ABD1321E711}" type="pres">
      <dgm:prSet presAssocID="{2068B996-E089-4283-8F9B-E93DE1DEF919}" presName="accentRepeatNode" presStyleLbl="solidFgAcc1" presStyleIdx="6" presStyleCnt="7"/>
      <dgm:spPr/>
    </dgm:pt>
  </dgm:ptLst>
  <dgm:cxnLst>
    <dgm:cxn modelId="{7F4D70E2-B78B-4B1F-AB00-F0989F21F949}" srcId="{1C1A63D6-17CA-4364-BE50-0DA40B220404}" destId="{5CD5E9E2-7E9D-47A3-87F5-60749B630D4A}" srcOrd="3" destOrd="0" parTransId="{5BC47D79-E2EF-4576-A6C5-46DCA57CED11}" sibTransId="{91B964DA-DDFB-4FC8-8EB0-FBA43C7782DC}"/>
    <dgm:cxn modelId="{F8300878-D342-474D-A9DA-FFE59252B2A3}" srcId="{1C1A63D6-17CA-4364-BE50-0DA40B220404}" destId="{0C0F9B48-3013-4E39-B655-0A9538F8E370}" srcOrd="1" destOrd="0" parTransId="{6C5F12BB-A193-4AD9-BA2C-5A12C6390CE6}" sibTransId="{6E4928FC-B7CD-4DF1-9FF9-9FE976EEAA6A}"/>
    <dgm:cxn modelId="{8B81B4DF-F461-46E7-8AEF-53C4693C05E8}" srcId="{1C1A63D6-17CA-4364-BE50-0DA40B220404}" destId="{FA8CB27E-C527-4965-A06C-E30012D0A6E6}" srcOrd="4" destOrd="0" parTransId="{C37F9DE7-6086-455F-ACA0-7D15E446954D}" sibTransId="{3F47A679-3C38-4516-8D39-08CAE0926B98}"/>
    <dgm:cxn modelId="{C6926786-0C3D-44BE-9A15-6C9CEF39C3E6}" type="presOf" srcId="{D1BAE729-5C95-4146-A0DA-EF46EC6B8662}" destId="{CB613CA0-6B12-4752-A7F9-8553097D8794}" srcOrd="0" destOrd="0" presId="urn:microsoft.com/office/officeart/2008/layout/VerticalCurvedList"/>
    <dgm:cxn modelId="{882DF279-DA80-4AB1-9EEB-27D88525A9E4}" srcId="{1C1A63D6-17CA-4364-BE50-0DA40B220404}" destId="{2068B996-E089-4283-8F9B-E93DE1DEF919}" srcOrd="6" destOrd="0" parTransId="{7A482688-9569-4261-A59A-6997B6E7AA29}" sibTransId="{2C3BF5BA-F227-4C87-9B1E-6441E095D19B}"/>
    <dgm:cxn modelId="{308F327C-F16F-444A-87EC-A5F966B9C7BB}" type="presOf" srcId="{F7EEF320-B02C-48C8-A5A2-9FDABBBF9F84}" destId="{FCFD0C54-A331-4C5D-97BC-B34C7D359D20}" srcOrd="0" destOrd="0" presId="urn:microsoft.com/office/officeart/2008/layout/VerticalCurvedList"/>
    <dgm:cxn modelId="{377EF109-F62B-4525-A96C-32F863EF7206}" type="presOf" srcId="{5711C6BC-DF44-4DFA-B510-5DFB1DC9B7B8}" destId="{02405F41-28E2-453E-89AA-05BC86DBB8DA}" srcOrd="0" destOrd="0" presId="urn:microsoft.com/office/officeart/2008/layout/VerticalCurvedList"/>
    <dgm:cxn modelId="{F8F94FF1-30D1-40C2-A6A6-D1AB3D66BE4D}" type="presOf" srcId="{5CD5E9E2-7E9D-47A3-87F5-60749B630D4A}" destId="{73DEE2CE-260D-4970-99BE-8C1EE522A004}" srcOrd="0" destOrd="0" presId="urn:microsoft.com/office/officeart/2008/layout/VerticalCurvedList"/>
    <dgm:cxn modelId="{FC830543-74AE-4AD2-911B-2D77C3A83EC2}" type="presOf" srcId="{1C1A63D6-17CA-4364-BE50-0DA40B220404}" destId="{C9217045-EA83-4348-92B2-558FE9087542}" srcOrd="0" destOrd="0" presId="urn:microsoft.com/office/officeart/2008/layout/VerticalCurvedList"/>
    <dgm:cxn modelId="{CBEA8A06-A20E-44FF-96BC-DBFCA9C08B1E}" srcId="{1C1A63D6-17CA-4364-BE50-0DA40B220404}" destId="{CA132B95-5342-4307-9C37-52B6442A7FC7}" srcOrd="0" destOrd="0" parTransId="{6401CEF5-A3F9-45BC-A6FD-62E5AA85D7D7}" sibTransId="{F7EEF320-B02C-48C8-A5A2-9FDABBBF9F84}"/>
    <dgm:cxn modelId="{0F7C7E31-D1BB-46D5-9EEB-32B4011266FF}" type="presOf" srcId="{0C0F9B48-3013-4E39-B655-0A9538F8E370}" destId="{75695FE8-CAA8-4226-B4DB-85C35DA9237D}" srcOrd="0" destOrd="0" presId="urn:microsoft.com/office/officeart/2008/layout/VerticalCurvedList"/>
    <dgm:cxn modelId="{C4023E81-5D9C-4C46-97E2-D106725D4851}" srcId="{1C1A63D6-17CA-4364-BE50-0DA40B220404}" destId="{5711C6BC-DF44-4DFA-B510-5DFB1DC9B7B8}" srcOrd="5" destOrd="0" parTransId="{FD9D1EEF-AEC0-4A08-88E2-0A2FD5B386FC}" sibTransId="{68AFF3D9-A932-4AE2-995A-35ECBD7E5B6A}"/>
    <dgm:cxn modelId="{B8B1C906-F0CB-40C6-AF64-CB74F8C095A0}" type="presOf" srcId="{CA132B95-5342-4307-9C37-52B6442A7FC7}" destId="{6DF3C0B2-197B-4D08-B471-912ED1A12008}" srcOrd="0" destOrd="0" presId="urn:microsoft.com/office/officeart/2008/layout/VerticalCurvedList"/>
    <dgm:cxn modelId="{0410B04C-D8B4-4237-9FBE-ABB08BC9C6E4}" srcId="{1C1A63D6-17CA-4364-BE50-0DA40B220404}" destId="{D1BAE729-5C95-4146-A0DA-EF46EC6B8662}" srcOrd="2" destOrd="0" parTransId="{3C10AFE1-D785-4A37-AD67-55F76CFAF028}" sibTransId="{9FA11B34-190C-448F-A44B-2590031FDE1D}"/>
    <dgm:cxn modelId="{4F4AAC01-5AED-49B3-86AC-E062FDCD4839}" type="presOf" srcId="{2068B996-E089-4283-8F9B-E93DE1DEF919}" destId="{259B17B1-4ECE-4616-BCDD-DB50C8009E91}" srcOrd="0" destOrd="0" presId="urn:microsoft.com/office/officeart/2008/layout/VerticalCurvedList"/>
    <dgm:cxn modelId="{3BD91F39-CEB4-4441-BBBF-054185CB9454}" type="presOf" srcId="{FA8CB27E-C527-4965-A06C-E30012D0A6E6}" destId="{22540C57-82E1-4E74-80FB-4B8EB2C51077}" srcOrd="0" destOrd="0" presId="urn:microsoft.com/office/officeart/2008/layout/VerticalCurvedList"/>
    <dgm:cxn modelId="{D2A4E0B4-8A78-4E14-AE97-454A88D0477A}" type="presParOf" srcId="{C9217045-EA83-4348-92B2-558FE9087542}" destId="{17431E18-1DA1-4D81-9EA2-B69104DF0298}" srcOrd="0" destOrd="0" presId="urn:microsoft.com/office/officeart/2008/layout/VerticalCurvedList"/>
    <dgm:cxn modelId="{FAF46FE2-9BFE-49E1-A54E-71C1AAA3D649}" type="presParOf" srcId="{17431E18-1DA1-4D81-9EA2-B69104DF0298}" destId="{925B737F-E8EE-499B-BC01-B9FA62B5055A}" srcOrd="0" destOrd="0" presId="urn:microsoft.com/office/officeart/2008/layout/VerticalCurvedList"/>
    <dgm:cxn modelId="{0AD58C50-84EA-4AC9-BD87-2BD1DB10A660}" type="presParOf" srcId="{925B737F-E8EE-499B-BC01-B9FA62B5055A}" destId="{9DDA21B2-480E-4371-B03D-014654933CA4}" srcOrd="0" destOrd="0" presId="urn:microsoft.com/office/officeart/2008/layout/VerticalCurvedList"/>
    <dgm:cxn modelId="{B3C2B212-D20E-465B-A60D-B7F3CA470F97}" type="presParOf" srcId="{925B737F-E8EE-499B-BC01-B9FA62B5055A}" destId="{FCFD0C54-A331-4C5D-97BC-B34C7D359D20}" srcOrd="1" destOrd="0" presId="urn:microsoft.com/office/officeart/2008/layout/VerticalCurvedList"/>
    <dgm:cxn modelId="{5AD0F229-DF56-400E-9D61-D959500F6EC0}" type="presParOf" srcId="{925B737F-E8EE-499B-BC01-B9FA62B5055A}" destId="{CF179324-9A18-412E-AC64-63392DE6CFAD}" srcOrd="2" destOrd="0" presId="urn:microsoft.com/office/officeart/2008/layout/VerticalCurvedList"/>
    <dgm:cxn modelId="{DB6D14F2-DEF1-44BC-8596-BDF8F1ACC343}" type="presParOf" srcId="{925B737F-E8EE-499B-BC01-B9FA62B5055A}" destId="{71BC3CDE-E2C0-4331-8620-2D1F00C85A0A}" srcOrd="3" destOrd="0" presId="urn:microsoft.com/office/officeart/2008/layout/VerticalCurvedList"/>
    <dgm:cxn modelId="{D54FEA6F-DCE3-4B59-A1F6-7DCEB002D75A}" type="presParOf" srcId="{17431E18-1DA1-4D81-9EA2-B69104DF0298}" destId="{6DF3C0B2-197B-4D08-B471-912ED1A12008}" srcOrd="1" destOrd="0" presId="urn:microsoft.com/office/officeart/2008/layout/VerticalCurvedList"/>
    <dgm:cxn modelId="{D9B87C97-5C03-44BF-AA88-65619669933E}" type="presParOf" srcId="{17431E18-1DA1-4D81-9EA2-B69104DF0298}" destId="{F6F0FBA2-6675-45DB-98A9-A98E9ABD18FC}" srcOrd="2" destOrd="0" presId="urn:microsoft.com/office/officeart/2008/layout/VerticalCurvedList"/>
    <dgm:cxn modelId="{DF633E20-970A-4B7D-86AC-8EE7DD87F9CD}" type="presParOf" srcId="{F6F0FBA2-6675-45DB-98A9-A98E9ABD18FC}" destId="{62353BCB-5334-4CF3-91F5-EB73992947AF}" srcOrd="0" destOrd="0" presId="urn:microsoft.com/office/officeart/2008/layout/VerticalCurvedList"/>
    <dgm:cxn modelId="{508AAD18-2EFA-4C49-8B73-91D764BA0FD1}" type="presParOf" srcId="{17431E18-1DA1-4D81-9EA2-B69104DF0298}" destId="{75695FE8-CAA8-4226-B4DB-85C35DA9237D}" srcOrd="3" destOrd="0" presId="urn:microsoft.com/office/officeart/2008/layout/VerticalCurvedList"/>
    <dgm:cxn modelId="{A93772E7-CC3E-442E-8174-6AF6FCF6A45B}" type="presParOf" srcId="{17431E18-1DA1-4D81-9EA2-B69104DF0298}" destId="{2D60C0CA-571A-4486-8701-8FAD788B694F}" srcOrd="4" destOrd="0" presId="urn:microsoft.com/office/officeart/2008/layout/VerticalCurvedList"/>
    <dgm:cxn modelId="{DEB2DF9F-367F-4F8C-83EE-D57AC029056A}" type="presParOf" srcId="{2D60C0CA-571A-4486-8701-8FAD788B694F}" destId="{43C1CE71-634F-4836-A711-07AC8A41312C}" srcOrd="0" destOrd="0" presId="urn:microsoft.com/office/officeart/2008/layout/VerticalCurvedList"/>
    <dgm:cxn modelId="{D8F77DE9-8425-4A0D-84A5-D908AC13DC1C}" type="presParOf" srcId="{17431E18-1DA1-4D81-9EA2-B69104DF0298}" destId="{CB613CA0-6B12-4752-A7F9-8553097D8794}" srcOrd="5" destOrd="0" presId="urn:microsoft.com/office/officeart/2008/layout/VerticalCurvedList"/>
    <dgm:cxn modelId="{2CEF5887-85C8-4468-9992-63539D33646A}" type="presParOf" srcId="{17431E18-1DA1-4D81-9EA2-B69104DF0298}" destId="{382FD791-87D8-4DE0-9B9F-C33BBE64EA11}" srcOrd="6" destOrd="0" presId="urn:microsoft.com/office/officeart/2008/layout/VerticalCurvedList"/>
    <dgm:cxn modelId="{3DA4AF58-0D60-4EA6-98EC-2CDDB68D9908}" type="presParOf" srcId="{382FD791-87D8-4DE0-9B9F-C33BBE64EA11}" destId="{56B6D3AE-DD95-4D7F-89A1-7FB9FCCAEEC1}" srcOrd="0" destOrd="0" presId="urn:microsoft.com/office/officeart/2008/layout/VerticalCurvedList"/>
    <dgm:cxn modelId="{39EADB6B-0BA4-4F23-8497-73578996C070}" type="presParOf" srcId="{17431E18-1DA1-4D81-9EA2-B69104DF0298}" destId="{73DEE2CE-260D-4970-99BE-8C1EE522A004}" srcOrd="7" destOrd="0" presId="urn:microsoft.com/office/officeart/2008/layout/VerticalCurvedList"/>
    <dgm:cxn modelId="{25B2A669-7F12-4540-AC89-51950F812502}" type="presParOf" srcId="{17431E18-1DA1-4D81-9EA2-B69104DF0298}" destId="{721F8D84-71B9-42EC-B9AB-C0F13BBC2C65}" srcOrd="8" destOrd="0" presId="urn:microsoft.com/office/officeart/2008/layout/VerticalCurvedList"/>
    <dgm:cxn modelId="{A9B269C2-7697-40EE-9277-6FA11B1259A5}" type="presParOf" srcId="{721F8D84-71B9-42EC-B9AB-C0F13BBC2C65}" destId="{CA74173B-658C-445F-9A92-4A5D15B1B9C5}" srcOrd="0" destOrd="0" presId="urn:microsoft.com/office/officeart/2008/layout/VerticalCurvedList"/>
    <dgm:cxn modelId="{41D8254A-8A6C-48C2-8A73-D2B47791856A}" type="presParOf" srcId="{17431E18-1DA1-4D81-9EA2-B69104DF0298}" destId="{22540C57-82E1-4E74-80FB-4B8EB2C51077}" srcOrd="9" destOrd="0" presId="urn:microsoft.com/office/officeart/2008/layout/VerticalCurvedList"/>
    <dgm:cxn modelId="{A1435CA6-76C4-4242-A812-F95E0478E90C}" type="presParOf" srcId="{17431E18-1DA1-4D81-9EA2-B69104DF0298}" destId="{AC62E299-B59D-4320-A0E5-25CEE9EE1C23}" srcOrd="10" destOrd="0" presId="urn:microsoft.com/office/officeart/2008/layout/VerticalCurvedList"/>
    <dgm:cxn modelId="{CF7DE62D-9BF8-4DF5-9B46-67CD5FC2BB0A}" type="presParOf" srcId="{AC62E299-B59D-4320-A0E5-25CEE9EE1C23}" destId="{1804C48D-0CEE-44D2-AF5F-29E677A474B8}" srcOrd="0" destOrd="0" presId="urn:microsoft.com/office/officeart/2008/layout/VerticalCurvedList"/>
    <dgm:cxn modelId="{F59F295B-CA23-4969-9F58-1F7026553BAC}" type="presParOf" srcId="{17431E18-1DA1-4D81-9EA2-B69104DF0298}" destId="{02405F41-28E2-453E-89AA-05BC86DBB8DA}" srcOrd="11" destOrd="0" presId="urn:microsoft.com/office/officeart/2008/layout/VerticalCurvedList"/>
    <dgm:cxn modelId="{D50B7958-67D0-46B5-B0B4-3FC96FB229B3}" type="presParOf" srcId="{17431E18-1DA1-4D81-9EA2-B69104DF0298}" destId="{4B21A13E-6AE3-4821-A0D4-2308EB407D25}" srcOrd="12" destOrd="0" presId="urn:microsoft.com/office/officeart/2008/layout/VerticalCurvedList"/>
    <dgm:cxn modelId="{0AE3A6E8-89EF-415D-8B70-B5B3DA4FDED8}" type="presParOf" srcId="{4B21A13E-6AE3-4821-A0D4-2308EB407D25}" destId="{16A9DB7D-1337-4CC0-A500-9C2F91F279A6}" srcOrd="0" destOrd="0" presId="urn:microsoft.com/office/officeart/2008/layout/VerticalCurvedList"/>
    <dgm:cxn modelId="{36DB8A6F-1222-4A5B-84B6-0E07DE850AED}" type="presParOf" srcId="{17431E18-1DA1-4D81-9EA2-B69104DF0298}" destId="{259B17B1-4ECE-4616-BCDD-DB50C8009E91}" srcOrd="13" destOrd="0" presId="urn:microsoft.com/office/officeart/2008/layout/VerticalCurvedList"/>
    <dgm:cxn modelId="{979436F5-8DC6-4AB0-9D3B-4A950D543436}" type="presParOf" srcId="{17431E18-1DA1-4D81-9EA2-B69104DF0298}" destId="{80ABCC5B-7C7C-4DB7-8BBD-66AF6BA51A2F}" srcOrd="14" destOrd="0" presId="urn:microsoft.com/office/officeart/2008/layout/VerticalCurvedList"/>
    <dgm:cxn modelId="{511CB9AF-2982-4046-8144-7896E8C8DCFE}" type="presParOf" srcId="{80ABCC5B-7C7C-4DB7-8BBD-66AF6BA51A2F}" destId="{6486FF61-ACCD-4AA9-B358-2ABD1321E7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051409B-8B41-4B97-BD86-28D513D7324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BAFD51-98C7-4EE0-A441-6D026E8B322E}">
      <dgm:prSet custT="1"/>
      <dgm:spPr/>
      <dgm:t>
        <a:bodyPr/>
        <a:lstStyle/>
        <a:p>
          <a:pPr rtl="0"/>
          <a:r>
            <a:rPr lang="ru-RU" sz="2000" dirty="0" smtClean="0"/>
            <a:t>Экономические проблемы</a:t>
          </a:r>
          <a:endParaRPr lang="ru-RU" sz="2000" dirty="0"/>
        </a:p>
      </dgm:t>
    </dgm:pt>
    <dgm:pt modelId="{E85179CA-46D0-4212-9073-1F8F90B0D708}" type="parTrans" cxnId="{5CD90163-8387-43CD-B0A8-F8DC8BDAB11E}">
      <dgm:prSet/>
      <dgm:spPr/>
      <dgm:t>
        <a:bodyPr/>
        <a:lstStyle/>
        <a:p>
          <a:endParaRPr lang="ru-RU"/>
        </a:p>
      </dgm:t>
    </dgm:pt>
    <dgm:pt modelId="{8E7E82E5-09F0-4501-8E6A-6F652A4708FC}" type="sibTrans" cxnId="{5CD90163-8387-43CD-B0A8-F8DC8BDAB11E}">
      <dgm:prSet/>
      <dgm:spPr/>
      <dgm:t>
        <a:bodyPr/>
        <a:lstStyle/>
        <a:p>
          <a:endParaRPr lang="ru-RU"/>
        </a:p>
      </dgm:t>
    </dgm:pt>
    <dgm:pt modelId="{B6EC34F5-733C-4BD4-92B2-DEEE824AC1E7}">
      <dgm:prSet/>
      <dgm:spPr/>
      <dgm:t>
        <a:bodyPr/>
        <a:lstStyle/>
        <a:p>
          <a:pPr rtl="0"/>
          <a:r>
            <a:rPr lang="ru-RU" dirty="0" smtClean="0"/>
            <a:t>Короткий горизонт финансового планирования (1 год)</a:t>
          </a:r>
          <a:endParaRPr lang="ru-RU" dirty="0"/>
        </a:p>
      </dgm:t>
    </dgm:pt>
    <dgm:pt modelId="{3149F619-8553-43CB-A1D7-906218E5C7CA}" type="parTrans" cxnId="{2FBE1E86-E3CA-43D0-B435-FA6883799F47}">
      <dgm:prSet/>
      <dgm:spPr/>
      <dgm:t>
        <a:bodyPr/>
        <a:lstStyle/>
        <a:p>
          <a:endParaRPr lang="ru-RU"/>
        </a:p>
      </dgm:t>
    </dgm:pt>
    <dgm:pt modelId="{35C20D40-A273-43B2-AAFA-1A7B4CFE1AF3}" type="sibTrans" cxnId="{2FBE1E86-E3CA-43D0-B435-FA6883799F47}">
      <dgm:prSet/>
      <dgm:spPr/>
      <dgm:t>
        <a:bodyPr/>
        <a:lstStyle/>
        <a:p>
          <a:endParaRPr lang="ru-RU"/>
        </a:p>
      </dgm:t>
    </dgm:pt>
    <dgm:pt modelId="{CAAACAA2-90B6-42AD-9B69-21A375FD6F99}">
      <dgm:prSet/>
      <dgm:spPr/>
      <dgm:t>
        <a:bodyPr/>
        <a:lstStyle/>
        <a:p>
          <a:pPr rtl="0"/>
          <a:r>
            <a:rPr lang="ru-RU" dirty="0" smtClean="0"/>
            <a:t>Политизированность тарифной политики</a:t>
          </a:r>
          <a:endParaRPr lang="ru-RU" dirty="0"/>
        </a:p>
      </dgm:t>
    </dgm:pt>
    <dgm:pt modelId="{C6B81ED5-4ABE-4F09-AC05-363397F48644}" type="parTrans" cxnId="{2E2EDF96-B758-4A8F-AC8D-EC6792FF549D}">
      <dgm:prSet/>
      <dgm:spPr/>
      <dgm:t>
        <a:bodyPr/>
        <a:lstStyle/>
        <a:p>
          <a:endParaRPr lang="ru-RU"/>
        </a:p>
      </dgm:t>
    </dgm:pt>
    <dgm:pt modelId="{789D88A6-C290-4FD7-9E3B-5C5DF00D9DC8}" type="sibTrans" cxnId="{2E2EDF96-B758-4A8F-AC8D-EC6792FF549D}">
      <dgm:prSet/>
      <dgm:spPr/>
      <dgm:t>
        <a:bodyPr/>
        <a:lstStyle/>
        <a:p>
          <a:endParaRPr lang="ru-RU"/>
        </a:p>
      </dgm:t>
    </dgm:pt>
    <dgm:pt modelId="{445C9029-9F21-4EB8-AF6F-A6C7391602E2}">
      <dgm:prSet/>
      <dgm:spPr/>
      <dgm:t>
        <a:bodyPr/>
        <a:lstStyle/>
        <a:p>
          <a:pPr rtl="0"/>
          <a:r>
            <a:rPr lang="ru-RU" dirty="0" smtClean="0"/>
            <a:t>Тарифы не сопряжены с целевыми задачами предприятий</a:t>
          </a:r>
          <a:endParaRPr lang="ru-RU" dirty="0"/>
        </a:p>
      </dgm:t>
    </dgm:pt>
    <dgm:pt modelId="{8BD100DE-8872-4DC4-AEC3-22A807F30D75}" type="parTrans" cxnId="{49ACB455-1D7D-42A9-8373-91224D312DC4}">
      <dgm:prSet/>
      <dgm:spPr/>
      <dgm:t>
        <a:bodyPr/>
        <a:lstStyle/>
        <a:p>
          <a:endParaRPr lang="ru-RU"/>
        </a:p>
      </dgm:t>
    </dgm:pt>
    <dgm:pt modelId="{8F588553-A3A8-4269-82B4-5DC584619FD2}" type="sibTrans" cxnId="{49ACB455-1D7D-42A9-8373-91224D312DC4}">
      <dgm:prSet/>
      <dgm:spPr/>
      <dgm:t>
        <a:bodyPr/>
        <a:lstStyle/>
        <a:p>
          <a:endParaRPr lang="ru-RU"/>
        </a:p>
      </dgm:t>
    </dgm:pt>
    <dgm:pt modelId="{7A796463-4D5E-4568-B83F-C0B6EED85F7B}">
      <dgm:prSet/>
      <dgm:spPr/>
      <dgm:t>
        <a:bodyPr/>
        <a:lstStyle/>
        <a:p>
          <a:pPr rtl="0"/>
          <a:r>
            <a:rPr lang="ru-RU" dirty="0" smtClean="0"/>
            <a:t>Уровень тарифного регулирования</a:t>
          </a:r>
          <a:endParaRPr lang="ru-RU" dirty="0"/>
        </a:p>
      </dgm:t>
    </dgm:pt>
    <dgm:pt modelId="{76982A50-789D-499C-9394-3930066F2649}" type="parTrans" cxnId="{A7B3D3F4-B4C1-44AD-965A-6FB5A1639B8F}">
      <dgm:prSet/>
      <dgm:spPr/>
      <dgm:t>
        <a:bodyPr/>
        <a:lstStyle/>
        <a:p>
          <a:endParaRPr lang="ru-RU"/>
        </a:p>
      </dgm:t>
    </dgm:pt>
    <dgm:pt modelId="{2A9133E5-9ACF-4511-A31A-75914082C6AC}" type="sibTrans" cxnId="{A7B3D3F4-B4C1-44AD-965A-6FB5A1639B8F}">
      <dgm:prSet/>
      <dgm:spPr/>
      <dgm:t>
        <a:bodyPr/>
        <a:lstStyle/>
        <a:p>
          <a:endParaRPr lang="ru-RU"/>
        </a:p>
      </dgm:t>
    </dgm:pt>
    <dgm:pt modelId="{1BD078FC-4184-420C-AB31-1F41EBBD155D}" type="pres">
      <dgm:prSet presAssocID="{C051409B-8B41-4B97-BD86-28D513D732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4449F2-EF3A-44D9-B64C-559F28F3EB08}" type="pres">
      <dgm:prSet presAssocID="{3FBAFD51-98C7-4EE0-A441-6D026E8B322E}" presName="linNode" presStyleCnt="0"/>
      <dgm:spPr/>
    </dgm:pt>
    <dgm:pt modelId="{DBA93995-E940-4ADC-ABA8-9F4C1DFEAB48}" type="pres">
      <dgm:prSet presAssocID="{3FBAFD51-98C7-4EE0-A441-6D026E8B322E}" presName="parentText" presStyleLbl="node1" presStyleIdx="0" presStyleCnt="1" custScaleX="94806" custScaleY="1000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547B7-8189-4919-B2E8-181094B154FA}" type="pres">
      <dgm:prSet presAssocID="{3FBAFD51-98C7-4EE0-A441-6D026E8B322E}" presName="descendantText" presStyleLbl="alignAccFollowNode1" presStyleIdx="0" presStyleCnt="1" custScaleX="132171" custScaleY="94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5EFB4D-CA85-4E5E-81CC-2C5D962C227B}" type="presOf" srcId="{7A796463-4D5E-4568-B83F-C0B6EED85F7B}" destId="{42D547B7-8189-4919-B2E8-181094B154FA}" srcOrd="0" destOrd="3" presId="urn:microsoft.com/office/officeart/2005/8/layout/vList5"/>
    <dgm:cxn modelId="{2E2EDF96-B758-4A8F-AC8D-EC6792FF549D}" srcId="{3FBAFD51-98C7-4EE0-A441-6D026E8B322E}" destId="{CAAACAA2-90B6-42AD-9B69-21A375FD6F99}" srcOrd="1" destOrd="0" parTransId="{C6B81ED5-4ABE-4F09-AC05-363397F48644}" sibTransId="{789D88A6-C290-4FD7-9E3B-5C5DF00D9DC8}"/>
    <dgm:cxn modelId="{751A4D7F-313E-4DA1-BC5F-AEE591F6973A}" type="presOf" srcId="{B6EC34F5-733C-4BD4-92B2-DEEE824AC1E7}" destId="{42D547B7-8189-4919-B2E8-181094B154FA}" srcOrd="0" destOrd="0" presId="urn:microsoft.com/office/officeart/2005/8/layout/vList5"/>
    <dgm:cxn modelId="{A7B3D3F4-B4C1-44AD-965A-6FB5A1639B8F}" srcId="{3FBAFD51-98C7-4EE0-A441-6D026E8B322E}" destId="{7A796463-4D5E-4568-B83F-C0B6EED85F7B}" srcOrd="3" destOrd="0" parTransId="{76982A50-789D-499C-9394-3930066F2649}" sibTransId="{2A9133E5-9ACF-4511-A31A-75914082C6AC}"/>
    <dgm:cxn modelId="{49ACB455-1D7D-42A9-8373-91224D312DC4}" srcId="{3FBAFD51-98C7-4EE0-A441-6D026E8B322E}" destId="{445C9029-9F21-4EB8-AF6F-A6C7391602E2}" srcOrd="2" destOrd="0" parTransId="{8BD100DE-8872-4DC4-AEC3-22A807F30D75}" sibTransId="{8F588553-A3A8-4269-82B4-5DC584619FD2}"/>
    <dgm:cxn modelId="{FB294A35-2960-485F-BCFE-6E5F92B92AA6}" type="presOf" srcId="{3FBAFD51-98C7-4EE0-A441-6D026E8B322E}" destId="{DBA93995-E940-4ADC-ABA8-9F4C1DFEAB48}" srcOrd="0" destOrd="0" presId="urn:microsoft.com/office/officeart/2005/8/layout/vList5"/>
    <dgm:cxn modelId="{2FBE1E86-E3CA-43D0-B435-FA6883799F47}" srcId="{3FBAFD51-98C7-4EE0-A441-6D026E8B322E}" destId="{B6EC34F5-733C-4BD4-92B2-DEEE824AC1E7}" srcOrd="0" destOrd="0" parTransId="{3149F619-8553-43CB-A1D7-906218E5C7CA}" sibTransId="{35C20D40-A273-43B2-AAFA-1A7B4CFE1AF3}"/>
    <dgm:cxn modelId="{4881F606-1CE5-4214-B7DD-C84340112010}" type="presOf" srcId="{C051409B-8B41-4B97-BD86-28D513D7324B}" destId="{1BD078FC-4184-420C-AB31-1F41EBBD155D}" srcOrd="0" destOrd="0" presId="urn:microsoft.com/office/officeart/2005/8/layout/vList5"/>
    <dgm:cxn modelId="{DC905C6D-F402-4E71-82CB-0D0DB0B679E7}" type="presOf" srcId="{445C9029-9F21-4EB8-AF6F-A6C7391602E2}" destId="{42D547B7-8189-4919-B2E8-181094B154FA}" srcOrd="0" destOrd="2" presId="urn:microsoft.com/office/officeart/2005/8/layout/vList5"/>
    <dgm:cxn modelId="{5CD90163-8387-43CD-B0A8-F8DC8BDAB11E}" srcId="{C051409B-8B41-4B97-BD86-28D513D7324B}" destId="{3FBAFD51-98C7-4EE0-A441-6D026E8B322E}" srcOrd="0" destOrd="0" parTransId="{E85179CA-46D0-4212-9073-1F8F90B0D708}" sibTransId="{8E7E82E5-09F0-4501-8E6A-6F652A4708FC}"/>
    <dgm:cxn modelId="{A155C630-C9F0-4CEB-933D-2BC1A9DC306C}" type="presOf" srcId="{CAAACAA2-90B6-42AD-9B69-21A375FD6F99}" destId="{42D547B7-8189-4919-B2E8-181094B154FA}" srcOrd="0" destOrd="1" presId="urn:microsoft.com/office/officeart/2005/8/layout/vList5"/>
    <dgm:cxn modelId="{D49D3FD2-02DD-4D02-BAD2-8AA09977467A}" type="presParOf" srcId="{1BD078FC-4184-420C-AB31-1F41EBBD155D}" destId="{974449F2-EF3A-44D9-B64C-559F28F3EB08}" srcOrd="0" destOrd="0" presId="urn:microsoft.com/office/officeart/2005/8/layout/vList5"/>
    <dgm:cxn modelId="{4FBCC48F-DA2E-4DC1-8220-DAF22DAA8258}" type="presParOf" srcId="{974449F2-EF3A-44D9-B64C-559F28F3EB08}" destId="{DBA93995-E940-4ADC-ABA8-9F4C1DFEAB48}" srcOrd="0" destOrd="0" presId="urn:microsoft.com/office/officeart/2005/8/layout/vList5"/>
    <dgm:cxn modelId="{B54757EB-85C0-4B76-BAFD-56422B44B529}" type="presParOf" srcId="{974449F2-EF3A-44D9-B64C-559F28F3EB08}" destId="{42D547B7-8189-4919-B2E8-181094B154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80A938-4EC2-4248-B51B-A95E92DBCECB}" type="doc">
      <dgm:prSet loTypeId="urn:microsoft.com/office/officeart/2005/8/layout/target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02AA779-C3A7-4D6C-B2A3-1705DD813DA5}">
      <dgm:prSet/>
      <dgm:spPr/>
      <dgm:t>
        <a:bodyPr/>
        <a:lstStyle/>
        <a:p>
          <a:pPr rtl="0"/>
          <a:r>
            <a:rPr lang="ru-RU" dirty="0" smtClean="0"/>
            <a:t>Установление прозрачных и понятных правил и процедур тарифного регулирования</a:t>
          </a:r>
          <a:endParaRPr lang="ru-RU" dirty="0"/>
        </a:p>
      </dgm:t>
    </dgm:pt>
    <dgm:pt modelId="{7722C15A-0911-4986-B725-97EC6E7B477A}" type="parTrans" cxnId="{D7AFE085-ACEF-4BB8-A3F5-0413B28B8F73}">
      <dgm:prSet/>
      <dgm:spPr/>
      <dgm:t>
        <a:bodyPr/>
        <a:lstStyle/>
        <a:p>
          <a:endParaRPr lang="ru-RU"/>
        </a:p>
      </dgm:t>
    </dgm:pt>
    <dgm:pt modelId="{EC65FB81-2310-41B2-8774-AACD543F1A3F}" type="sibTrans" cxnId="{D7AFE085-ACEF-4BB8-A3F5-0413B28B8F73}">
      <dgm:prSet/>
      <dgm:spPr/>
      <dgm:t>
        <a:bodyPr/>
        <a:lstStyle/>
        <a:p>
          <a:endParaRPr lang="ru-RU"/>
        </a:p>
      </dgm:t>
    </dgm:pt>
    <dgm:pt modelId="{D5D77D33-C1BF-43C6-9E15-B4BED711651B}" type="pres">
      <dgm:prSet presAssocID="{2D80A938-4EC2-4248-B51B-A95E92DBCEC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DA661E-F980-458C-B0F6-7D263089565B}" type="pres">
      <dgm:prSet presAssocID="{602AA779-C3A7-4D6C-B2A3-1705DD813DA5}" presName="circle1" presStyleLbl="node1" presStyleIdx="0" presStyleCnt="1"/>
      <dgm:spPr/>
    </dgm:pt>
    <dgm:pt modelId="{FF86CD9F-05CF-46A4-89AB-9F81143EB718}" type="pres">
      <dgm:prSet presAssocID="{602AA779-C3A7-4D6C-B2A3-1705DD813DA5}" presName="space" presStyleCnt="0"/>
      <dgm:spPr/>
    </dgm:pt>
    <dgm:pt modelId="{7092C787-F400-48A4-8783-6D470A96C595}" type="pres">
      <dgm:prSet presAssocID="{602AA779-C3A7-4D6C-B2A3-1705DD813DA5}" presName="rect1" presStyleLbl="alignAcc1" presStyleIdx="0" presStyleCnt="1"/>
      <dgm:spPr/>
      <dgm:t>
        <a:bodyPr/>
        <a:lstStyle/>
        <a:p>
          <a:endParaRPr lang="ru-RU"/>
        </a:p>
      </dgm:t>
    </dgm:pt>
    <dgm:pt modelId="{57EE71EA-D207-435B-BD81-1957F6D41CF8}" type="pres">
      <dgm:prSet presAssocID="{602AA779-C3A7-4D6C-B2A3-1705DD813DA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B9B723-E7F8-41D8-95C7-A9F671B2060E}" type="presOf" srcId="{602AA779-C3A7-4D6C-B2A3-1705DD813DA5}" destId="{7092C787-F400-48A4-8783-6D470A96C595}" srcOrd="0" destOrd="0" presId="urn:microsoft.com/office/officeart/2005/8/layout/target3"/>
    <dgm:cxn modelId="{D7AFE085-ACEF-4BB8-A3F5-0413B28B8F73}" srcId="{2D80A938-4EC2-4248-B51B-A95E92DBCECB}" destId="{602AA779-C3A7-4D6C-B2A3-1705DD813DA5}" srcOrd="0" destOrd="0" parTransId="{7722C15A-0911-4986-B725-97EC6E7B477A}" sibTransId="{EC65FB81-2310-41B2-8774-AACD543F1A3F}"/>
    <dgm:cxn modelId="{A0BD0A63-A1AA-46C7-B9B4-AE7AFE7E478D}" type="presOf" srcId="{602AA779-C3A7-4D6C-B2A3-1705DD813DA5}" destId="{57EE71EA-D207-435B-BD81-1957F6D41CF8}" srcOrd="1" destOrd="0" presId="urn:microsoft.com/office/officeart/2005/8/layout/target3"/>
    <dgm:cxn modelId="{9525E6BA-FB97-4895-8A79-807E21DFB3DF}" type="presOf" srcId="{2D80A938-4EC2-4248-B51B-A95E92DBCECB}" destId="{D5D77D33-C1BF-43C6-9E15-B4BED711651B}" srcOrd="0" destOrd="0" presId="urn:microsoft.com/office/officeart/2005/8/layout/target3"/>
    <dgm:cxn modelId="{AC42DB30-F176-44CA-9D25-92DB26B4359F}" type="presParOf" srcId="{D5D77D33-C1BF-43C6-9E15-B4BED711651B}" destId="{09DA661E-F980-458C-B0F6-7D263089565B}" srcOrd="0" destOrd="0" presId="urn:microsoft.com/office/officeart/2005/8/layout/target3"/>
    <dgm:cxn modelId="{ED899D49-14E0-400D-8175-02BFE766B459}" type="presParOf" srcId="{D5D77D33-C1BF-43C6-9E15-B4BED711651B}" destId="{FF86CD9F-05CF-46A4-89AB-9F81143EB718}" srcOrd="1" destOrd="0" presId="urn:microsoft.com/office/officeart/2005/8/layout/target3"/>
    <dgm:cxn modelId="{34C96396-47CF-44CD-9A0A-8A40B0DE6330}" type="presParOf" srcId="{D5D77D33-C1BF-43C6-9E15-B4BED711651B}" destId="{7092C787-F400-48A4-8783-6D470A96C595}" srcOrd="2" destOrd="0" presId="urn:microsoft.com/office/officeart/2005/8/layout/target3"/>
    <dgm:cxn modelId="{03E45656-81EE-43EF-84BC-84CB30460724}" type="presParOf" srcId="{D5D77D33-C1BF-43C6-9E15-B4BED711651B}" destId="{57EE71EA-D207-435B-BD81-1957F6D41CF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D293D6E-9BC3-4D17-92E3-6454A1F4A3E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A3489A-0DC8-4DEF-AECF-612CD9D7203B}">
      <dgm:prSet custT="1"/>
      <dgm:spPr/>
      <dgm:t>
        <a:bodyPr/>
        <a:lstStyle/>
        <a:p>
          <a:pPr rtl="0"/>
          <a:r>
            <a:rPr lang="ru-RU" sz="2400" dirty="0" smtClean="0"/>
            <a:t>Правовые проблемы</a:t>
          </a:r>
          <a:endParaRPr lang="ru-RU" sz="2400" dirty="0"/>
        </a:p>
      </dgm:t>
    </dgm:pt>
    <dgm:pt modelId="{FBEFE620-1C56-47D3-893E-8AA45CCDBC36}" type="parTrans" cxnId="{EF48DFC0-BBCA-4957-A0BC-FECCE5A74C75}">
      <dgm:prSet/>
      <dgm:spPr/>
      <dgm:t>
        <a:bodyPr/>
        <a:lstStyle/>
        <a:p>
          <a:endParaRPr lang="ru-RU"/>
        </a:p>
      </dgm:t>
    </dgm:pt>
    <dgm:pt modelId="{2842A4D7-4F53-46BC-A2F0-D68217FFDAB2}" type="sibTrans" cxnId="{EF48DFC0-BBCA-4957-A0BC-FECCE5A74C75}">
      <dgm:prSet/>
      <dgm:spPr/>
      <dgm:t>
        <a:bodyPr/>
        <a:lstStyle/>
        <a:p>
          <a:endParaRPr lang="ru-RU"/>
        </a:p>
      </dgm:t>
    </dgm:pt>
    <dgm:pt modelId="{6AB1C086-D5B4-48D3-A6F5-58C414B2A459}">
      <dgm:prSet/>
      <dgm:spPr/>
      <dgm:t>
        <a:bodyPr/>
        <a:lstStyle/>
        <a:p>
          <a:pPr rtl="0"/>
          <a:r>
            <a:rPr lang="ru-RU" dirty="0" smtClean="0"/>
            <a:t>Сложность механизмов оспаривания необоснованного установления тарифов органами тарифного регулирования. </a:t>
          </a:r>
          <a:endParaRPr lang="ru-RU" dirty="0"/>
        </a:p>
      </dgm:t>
    </dgm:pt>
    <dgm:pt modelId="{6D5E895D-2E2E-4F62-A83F-505B65EFBF72}" type="parTrans" cxnId="{05DD2416-6E61-4EAC-B48A-29FD7D1A1202}">
      <dgm:prSet/>
      <dgm:spPr/>
      <dgm:t>
        <a:bodyPr/>
        <a:lstStyle/>
        <a:p>
          <a:endParaRPr lang="ru-RU"/>
        </a:p>
      </dgm:t>
    </dgm:pt>
    <dgm:pt modelId="{DC9D3F9E-34E3-4716-8B7F-882820DDE2F9}" type="sibTrans" cxnId="{05DD2416-6E61-4EAC-B48A-29FD7D1A1202}">
      <dgm:prSet/>
      <dgm:spPr/>
      <dgm:t>
        <a:bodyPr/>
        <a:lstStyle/>
        <a:p>
          <a:endParaRPr lang="ru-RU"/>
        </a:p>
      </dgm:t>
    </dgm:pt>
    <dgm:pt modelId="{A40A4656-F91E-4741-A30C-481267644120}">
      <dgm:prSet/>
      <dgm:spPr/>
      <dgm:t>
        <a:bodyPr/>
        <a:lstStyle/>
        <a:p>
          <a:pPr rtl="0"/>
          <a:r>
            <a:rPr lang="ru-RU" dirty="0" smtClean="0"/>
            <a:t>Отсутствует ответственность органов тарифного регулирования и органов государственной власти за принятые решения. </a:t>
          </a:r>
          <a:endParaRPr lang="ru-RU" dirty="0"/>
        </a:p>
      </dgm:t>
    </dgm:pt>
    <dgm:pt modelId="{86996434-8344-46DE-9862-365A91EDBDAC}" type="parTrans" cxnId="{27637354-F386-42A5-BF69-0BE33E9EDD48}">
      <dgm:prSet/>
      <dgm:spPr/>
      <dgm:t>
        <a:bodyPr/>
        <a:lstStyle/>
        <a:p>
          <a:endParaRPr lang="ru-RU"/>
        </a:p>
      </dgm:t>
    </dgm:pt>
    <dgm:pt modelId="{A50FBE4C-5BEA-4945-8404-6198DCB54A7B}" type="sibTrans" cxnId="{27637354-F386-42A5-BF69-0BE33E9EDD48}">
      <dgm:prSet/>
      <dgm:spPr/>
      <dgm:t>
        <a:bodyPr/>
        <a:lstStyle/>
        <a:p>
          <a:endParaRPr lang="ru-RU"/>
        </a:p>
      </dgm:t>
    </dgm:pt>
    <dgm:pt modelId="{EC0880B7-4632-44E0-AAA9-82560B021B6D}">
      <dgm:prSet/>
      <dgm:spPr/>
      <dgm:t>
        <a:bodyPr/>
        <a:lstStyle/>
        <a:p>
          <a:pPr rtl="0"/>
          <a:r>
            <a:rPr lang="ru-RU" dirty="0" smtClean="0"/>
            <a:t>Неурегулированность порядка возмещения убытков организации коммунального комплекса в случаях установления экономически необоснованных тарифов.</a:t>
          </a:r>
          <a:endParaRPr lang="ru-RU" dirty="0"/>
        </a:p>
      </dgm:t>
    </dgm:pt>
    <dgm:pt modelId="{10DC99AA-A9E2-4D61-8A00-804F10093E95}" type="parTrans" cxnId="{711F0EEF-5C1A-44EB-82F4-5A7768D3B98E}">
      <dgm:prSet/>
      <dgm:spPr/>
      <dgm:t>
        <a:bodyPr/>
        <a:lstStyle/>
        <a:p>
          <a:endParaRPr lang="ru-RU"/>
        </a:p>
      </dgm:t>
    </dgm:pt>
    <dgm:pt modelId="{84B626C6-9D1A-4D3F-B6AC-214B5D7FDB5E}" type="sibTrans" cxnId="{711F0EEF-5C1A-44EB-82F4-5A7768D3B98E}">
      <dgm:prSet/>
      <dgm:spPr/>
      <dgm:t>
        <a:bodyPr/>
        <a:lstStyle/>
        <a:p>
          <a:endParaRPr lang="ru-RU"/>
        </a:p>
      </dgm:t>
    </dgm:pt>
    <dgm:pt modelId="{CEF2C400-F4D0-47CF-ADA7-8028B64BAF14}">
      <dgm:prSet/>
      <dgm:spPr/>
      <dgm:t>
        <a:bodyPr/>
        <a:lstStyle/>
        <a:p>
          <a:pPr rtl="0"/>
          <a:r>
            <a:rPr lang="ru-RU" dirty="0" smtClean="0"/>
            <a:t>Неурегулированность порядка включения в состав затрат организации коммунального комплекса расходов, признанных в судебном порядке необоснованно исключенными из расходов прошлых периодов.</a:t>
          </a:r>
          <a:endParaRPr lang="ru-RU" dirty="0"/>
        </a:p>
      </dgm:t>
    </dgm:pt>
    <dgm:pt modelId="{6B0A2349-2303-4B90-B55C-2C9D97929F96}" type="parTrans" cxnId="{CF2A0921-E5D0-45A3-90CB-F6F750F86803}">
      <dgm:prSet/>
      <dgm:spPr/>
      <dgm:t>
        <a:bodyPr/>
        <a:lstStyle/>
        <a:p>
          <a:endParaRPr lang="ru-RU"/>
        </a:p>
      </dgm:t>
    </dgm:pt>
    <dgm:pt modelId="{69BDA434-F9C1-4ADF-9262-FD50B080C6CD}" type="sibTrans" cxnId="{CF2A0921-E5D0-45A3-90CB-F6F750F86803}">
      <dgm:prSet/>
      <dgm:spPr/>
      <dgm:t>
        <a:bodyPr/>
        <a:lstStyle/>
        <a:p>
          <a:endParaRPr lang="ru-RU"/>
        </a:p>
      </dgm:t>
    </dgm:pt>
    <dgm:pt modelId="{BFCD72D6-73DF-4304-AEA2-4AAB28D9A3F9}" type="pres">
      <dgm:prSet presAssocID="{CD293D6E-9BC3-4D17-92E3-6454A1F4A3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397AC5-6491-4E82-9437-0FC2C2BDB87D}" type="pres">
      <dgm:prSet presAssocID="{A3A3489A-0DC8-4DEF-AECF-612CD9D7203B}" presName="linNode" presStyleCnt="0"/>
      <dgm:spPr/>
    </dgm:pt>
    <dgm:pt modelId="{B43568CA-7DE8-4660-B50D-760D9B1236D3}" type="pres">
      <dgm:prSet presAssocID="{A3A3489A-0DC8-4DEF-AECF-612CD9D7203B}" presName="parentText" presStyleLbl="node1" presStyleIdx="0" presStyleCnt="1" custScaleX="61800" custScaleY="509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59E0D-5974-48C5-AC2C-A8A05EF9DB02}" type="pres">
      <dgm:prSet presAssocID="{A3A3489A-0DC8-4DEF-AECF-612CD9D7203B}" presName="descendantText" presStyleLbl="alignAccFollowNode1" presStyleIdx="0" presStyleCnt="1" custScaleX="102600" custScaleY="12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32A436-54E5-4EDA-A1D3-8A2706C0321A}" type="presOf" srcId="{A3A3489A-0DC8-4DEF-AECF-612CD9D7203B}" destId="{B43568CA-7DE8-4660-B50D-760D9B1236D3}" srcOrd="0" destOrd="0" presId="urn:microsoft.com/office/officeart/2005/8/layout/vList5"/>
    <dgm:cxn modelId="{EF48DFC0-BBCA-4957-A0BC-FECCE5A74C75}" srcId="{CD293D6E-9BC3-4D17-92E3-6454A1F4A3EE}" destId="{A3A3489A-0DC8-4DEF-AECF-612CD9D7203B}" srcOrd="0" destOrd="0" parTransId="{FBEFE620-1C56-47D3-893E-8AA45CCDBC36}" sibTransId="{2842A4D7-4F53-46BC-A2F0-D68217FFDAB2}"/>
    <dgm:cxn modelId="{A1B19CD6-AA50-4206-83F6-6AE84B324FC3}" type="presOf" srcId="{6AB1C086-D5B4-48D3-A6F5-58C414B2A459}" destId="{BF459E0D-5974-48C5-AC2C-A8A05EF9DB02}" srcOrd="0" destOrd="0" presId="urn:microsoft.com/office/officeart/2005/8/layout/vList5"/>
    <dgm:cxn modelId="{27637354-F386-42A5-BF69-0BE33E9EDD48}" srcId="{A3A3489A-0DC8-4DEF-AECF-612CD9D7203B}" destId="{A40A4656-F91E-4741-A30C-481267644120}" srcOrd="1" destOrd="0" parTransId="{86996434-8344-46DE-9862-365A91EDBDAC}" sibTransId="{A50FBE4C-5BEA-4945-8404-6198DCB54A7B}"/>
    <dgm:cxn modelId="{3A59F828-6A0D-4610-9029-BD2017C2EA9B}" type="presOf" srcId="{CD293D6E-9BC3-4D17-92E3-6454A1F4A3EE}" destId="{BFCD72D6-73DF-4304-AEA2-4AAB28D9A3F9}" srcOrd="0" destOrd="0" presId="urn:microsoft.com/office/officeart/2005/8/layout/vList5"/>
    <dgm:cxn modelId="{711F0EEF-5C1A-44EB-82F4-5A7768D3B98E}" srcId="{A3A3489A-0DC8-4DEF-AECF-612CD9D7203B}" destId="{EC0880B7-4632-44E0-AAA9-82560B021B6D}" srcOrd="2" destOrd="0" parTransId="{10DC99AA-A9E2-4D61-8A00-804F10093E95}" sibTransId="{84B626C6-9D1A-4D3F-B6AC-214B5D7FDB5E}"/>
    <dgm:cxn modelId="{05DD2416-6E61-4EAC-B48A-29FD7D1A1202}" srcId="{A3A3489A-0DC8-4DEF-AECF-612CD9D7203B}" destId="{6AB1C086-D5B4-48D3-A6F5-58C414B2A459}" srcOrd="0" destOrd="0" parTransId="{6D5E895D-2E2E-4F62-A83F-505B65EFBF72}" sibTransId="{DC9D3F9E-34E3-4716-8B7F-882820DDE2F9}"/>
    <dgm:cxn modelId="{CF2A0921-E5D0-45A3-90CB-F6F750F86803}" srcId="{A3A3489A-0DC8-4DEF-AECF-612CD9D7203B}" destId="{CEF2C400-F4D0-47CF-ADA7-8028B64BAF14}" srcOrd="3" destOrd="0" parTransId="{6B0A2349-2303-4B90-B55C-2C9D97929F96}" sibTransId="{69BDA434-F9C1-4ADF-9262-FD50B080C6CD}"/>
    <dgm:cxn modelId="{69B7A5E5-C7D9-4680-80E3-7D0310499A2B}" type="presOf" srcId="{CEF2C400-F4D0-47CF-ADA7-8028B64BAF14}" destId="{BF459E0D-5974-48C5-AC2C-A8A05EF9DB02}" srcOrd="0" destOrd="3" presId="urn:microsoft.com/office/officeart/2005/8/layout/vList5"/>
    <dgm:cxn modelId="{73ACB95B-A29C-443F-8F51-D98E3D3A8AD3}" type="presOf" srcId="{A40A4656-F91E-4741-A30C-481267644120}" destId="{BF459E0D-5974-48C5-AC2C-A8A05EF9DB02}" srcOrd="0" destOrd="1" presId="urn:microsoft.com/office/officeart/2005/8/layout/vList5"/>
    <dgm:cxn modelId="{81939621-CB81-4A56-AC02-27A35E2F5BA0}" type="presOf" srcId="{EC0880B7-4632-44E0-AAA9-82560B021B6D}" destId="{BF459E0D-5974-48C5-AC2C-A8A05EF9DB02}" srcOrd="0" destOrd="2" presId="urn:microsoft.com/office/officeart/2005/8/layout/vList5"/>
    <dgm:cxn modelId="{E8E72BF4-253B-4469-A47A-32B4D3665D39}" type="presParOf" srcId="{BFCD72D6-73DF-4304-AEA2-4AAB28D9A3F9}" destId="{C3397AC5-6491-4E82-9437-0FC2C2BDB87D}" srcOrd="0" destOrd="0" presId="urn:microsoft.com/office/officeart/2005/8/layout/vList5"/>
    <dgm:cxn modelId="{76D010D9-1E88-4908-98BA-09FC314918A2}" type="presParOf" srcId="{C3397AC5-6491-4E82-9437-0FC2C2BDB87D}" destId="{B43568CA-7DE8-4660-B50D-760D9B1236D3}" srcOrd="0" destOrd="0" presId="urn:microsoft.com/office/officeart/2005/8/layout/vList5"/>
    <dgm:cxn modelId="{A11DB0DF-BC2F-4ECE-A92D-E768E4AF06BB}" type="presParOf" srcId="{C3397AC5-6491-4E82-9437-0FC2C2BDB87D}" destId="{BF459E0D-5974-48C5-AC2C-A8A05EF9DB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04AFDFFE-EE26-498A-83F8-84055F829AE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12F2963-F72F-4717-82C7-4E811FB4CC2E}">
      <dgm:prSet/>
      <dgm:spPr/>
      <dgm:t>
        <a:bodyPr/>
        <a:lstStyle/>
        <a:p>
          <a:pPr rtl="0"/>
          <a:r>
            <a:rPr lang="ru-RU" dirty="0" smtClean="0"/>
            <a:t>Непредсказуемость тарифов – главный фактор инвестиционных рисков</a:t>
          </a:r>
          <a:endParaRPr lang="ru-RU" dirty="0"/>
        </a:p>
      </dgm:t>
    </dgm:pt>
    <dgm:pt modelId="{0D5B2F76-BF68-4A13-96D4-8006683160CD}" type="parTrans" cxnId="{5B3D55EE-A1C5-4138-A83D-B855E2D5CFEC}">
      <dgm:prSet/>
      <dgm:spPr/>
      <dgm:t>
        <a:bodyPr/>
        <a:lstStyle/>
        <a:p>
          <a:endParaRPr lang="ru-RU"/>
        </a:p>
      </dgm:t>
    </dgm:pt>
    <dgm:pt modelId="{8B277460-34E8-4DF5-8DDC-6B33841E753D}" type="sibTrans" cxnId="{5B3D55EE-A1C5-4138-A83D-B855E2D5CFEC}">
      <dgm:prSet/>
      <dgm:spPr/>
      <dgm:t>
        <a:bodyPr/>
        <a:lstStyle/>
        <a:p>
          <a:endParaRPr lang="ru-RU"/>
        </a:p>
      </dgm:t>
    </dgm:pt>
    <dgm:pt modelId="{61B247EF-0B5C-451E-8093-18B241E45B85}" type="pres">
      <dgm:prSet presAssocID="{04AFDFFE-EE26-498A-83F8-84055F829AE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49A679-6AC7-4965-A741-7FA531E85DA1}" type="pres">
      <dgm:prSet presAssocID="{412F2963-F72F-4717-82C7-4E811FB4CC2E}" presName="circle1" presStyleLbl="node1" presStyleIdx="0" presStyleCnt="1"/>
      <dgm:spPr/>
    </dgm:pt>
    <dgm:pt modelId="{539841CB-0A1C-4EE0-A8A9-16CAA5188A06}" type="pres">
      <dgm:prSet presAssocID="{412F2963-F72F-4717-82C7-4E811FB4CC2E}" presName="space" presStyleCnt="0"/>
      <dgm:spPr/>
    </dgm:pt>
    <dgm:pt modelId="{7A8C7671-A1FD-41D6-8D9D-B91F692604C0}" type="pres">
      <dgm:prSet presAssocID="{412F2963-F72F-4717-82C7-4E811FB4CC2E}" presName="rect1" presStyleLbl="alignAcc1" presStyleIdx="0" presStyleCnt="1"/>
      <dgm:spPr/>
      <dgm:t>
        <a:bodyPr/>
        <a:lstStyle/>
        <a:p>
          <a:endParaRPr lang="ru-RU"/>
        </a:p>
      </dgm:t>
    </dgm:pt>
    <dgm:pt modelId="{59378514-D420-4FE4-8054-77F9D245F326}" type="pres">
      <dgm:prSet presAssocID="{412F2963-F72F-4717-82C7-4E811FB4CC2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3D55EE-A1C5-4138-A83D-B855E2D5CFEC}" srcId="{04AFDFFE-EE26-498A-83F8-84055F829AE8}" destId="{412F2963-F72F-4717-82C7-4E811FB4CC2E}" srcOrd="0" destOrd="0" parTransId="{0D5B2F76-BF68-4A13-96D4-8006683160CD}" sibTransId="{8B277460-34E8-4DF5-8DDC-6B33841E753D}"/>
    <dgm:cxn modelId="{1B5ADC6E-711F-40D5-B31F-3FEA8779B306}" type="presOf" srcId="{412F2963-F72F-4717-82C7-4E811FB4CC2E}" destId="{59378514-D420-4FE4-8054-77F9D245F326}" srcOrd="1" destOrd="0" presId="urn:microsoft.com/office/officeart/2005/8/layout/target3"/>
    <dgm:cxn modelId="{D55BA29D-585A-44F9-A403-7C0E9D2C7FFC}" type="presOf" srcId="{04AFDFFE-EE26-498A-83F8-84055F829AE8}" destId="{61B247EF-0B5C-451E-8093-18B241E45B85}" srcOrd="0" destOrd="0" presId="urn:microsoft.com/office/officeart/2005/8/layout/target3"/>
    <dgm:cxn modelId="{C109D433-E0A4-4D67-9356-BCC65FC0E60C}" type="presOf" srcId="{412F2963-F72F-4717-82C7-4E811FB4CC2E}" destId="{7A8C7671-A1FD-41D6-8D9D-B91F692604C0}" srcOrd="0" destOrd="0" presId="urn:microsoft.com/office/officeart/2005/8/layout/target3"/>
    <dgm:cxn modelId="{92626A99-ED7A-4CAE-91DB-774A3A43C52D}" type="presParOf" srcId="{61B247EF-0B5C-451E-8093-18B241E45B85}" destId="{CE49A679-6AC7-4965-A741-7FA531E85DA1}" srcOrd="0" destOrd="0" presId="urn:microsoft.com/office/officeart/2005/8/layout/target3"/>
    <dgm:cxn modelId="{29D5F423-260B-4787-9875-A4EBA69D0DD3}" type="presParOf" srcId="{61B247EF-0B5C-451E-8093-18B241E45B85}" destId="{539841CB-0A1C-4EE0-A8A9-16CAA5188A06}" srcOrd="1" destOrd="0" presId="urn:microsoft.com/office/officeart/2005/8/layout/target3"/>
    <dgm:cxn modelId="{7E61F010-CDF1-4A59-A583-1B441E3D38B1}" type="presParOf" srcId="{61B247EF-0B5C-451E-8093-18B241E45B85}" destId="{7A8C7671-A1FD-41D6-8D9D-B91F692604C0}" srcOrd="2" destOrd="0" presId="urn:microsoft.com/office/officeart/2005/8/layout/target3"/>
    <dgm:cxn modelId="{96EE8B7D-A99D-4BD0-83A4-098302BB5A57}" type="presParOf" srcId="{61B247EF-0B5C-451E-8093-18B241E45B85}" destId="{59378514-D420-4FE4-8054-77F9D245F32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C1A63D6-17CA-4364-BE50-0DA40B2204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132B95-5342-4307-9C37-52B6442A7FC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Общие принципы тарифного регулирования</a:t>
          </a:r>
          <a:endParaRPr lang="ru-RU" dirty="0"/>
        </a:p>
      </dgm:t>
    </dgm:pt>
    <dgm:pt modelId="{6401CEF5-A3F9-45BC-A6FD-62E5AA85D7D7}" type="parTrans" cxnId="{CBEA8A06-A20E-44FF-96BC-DBFCA9C08B1E}">
      <dgm:prSet/>
      <dgm:spPr/>
      <dgm:t>
        <a:bodyPr/>
        <a:lstStyle/>
        <a:p>
          <a:endParaRPr lang="ru-RU"/>
        </a:p>
      </dgm:t>
    </dgm:pt>
    <dgm:pt modelId="{F7EEF320-B02C-48C8-A5A2-9FDABBBF9F84}" type="sibTrans" cxnId="{CBEA8A06-A20E-44FF-96BC-DBFCA9C08B1E}">
      <dgm:prSet/>
      <dgm:spPr/>
      <dgm:t>
        <a:bodyPr/>
        <a:lstStyle/>
        <a:p>
          <a:endParaRPr lang="ru-RU" dirty="0"/>
        </a:p>
      </dgm:t>
    </dgm:pt>
    <dgm:pt modelId="{0C0F9B48-3013-4E39-B655-0A9538F8E370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Организационные модели в сфере водоснабжения и водоотведения</a:t>
          </a:r>
          <a:endParaRPr lang="ru-RU" dirty="0"/>
        </a:p>
      </dgm:t>
    </dgm:pt>
    <dgm:pt modelId="{6C5F12BB-A193-4AD9-BA2C-5A12C6390CE6}" type="parTrans" cxnId="{F8300878-D342-474D-A9DA-FFE59252B2A3}">
      <dgm:prSet/>
      <dgm:spPr/>
      <dgm:t>
        <a:bodyPr/>
        <a:lstStyle/>
        <a:p>
          <a:endParaRPr lang="ru-RU"/>
        </a:p>
      </dgm:t>
    </dgm:pt>
    <dgm:pt modelId="{6E4928FC-B7CD-4DF1-9FF9-9FE976EEAA6A}" type="sibTrans" cxnId="{F8300878-D342-474D-A9DA-FFE59252B2A3}">
      <dgm:prSet/>
      <dgm:spPr/>
      <dgm:t>
        <a:bodyPr/>
        <a:lstStyle/>
        <a:p>
          <a:endParaRPr lang="ru-RU"/>
        </a:p>
      </dgm:t>
    </dgm:pt>
    <dgm:pt modelId="{D1BAE729-5C95-4146-A0DA-EF46EC6B8662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Методы тарифного регулирования</a:t>
          </a:r>
          <a:endParaRPr lang="ru-RU" dirty="0"/>
        </a:p>
      </dgm:t>
    </dgm:pt>
    <dgm:pt modelId="{3C10AFE1-D785-4A37-AD67-55F76CFAF028}" type="parTrans" cxnId="{0410B04C-D8B4-4237-9FBE-ABB08BC9C6E4}">
      <dgm:prSet/>
      <dgm:spPr/>
      <dgm:t>
        <a:bodyPr/>
        <a:lstStyle/>
        <a:p>
          <a:endParaRPr lang="ru-RU"/>
        </a:p>
      </dgm:t>
    </dgm:pt>
    <dgm:pt modelId="{9FA11B34-190C-448F-A44B-2590031FDE1D}" type="sibTrans" cxnId="{0410B04C-D8B4-4237-9FBE-ABB08BC9C6E4}">
      <dgm:prSet/>
      <dgm:spPr/>
      <dgm:t>
        <a:bodyPr/>
        <a:lstStyle/>
        <a:p>
          <a:endParaRPr lang="ru-RU"/>
        </a:p>
      </dgm:t>
    </dgm:pt>
    <dgm:pt modelId="{FA8CB27E-C527-4965-A06C-E30012D0A6E6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ГЧП и тарифное регулирование</a:t>
          </a:r>
          <a:endParaRPr lang="ru-RU" dirty="0"/>
        </a:p>
      </dgm:t>
    </dgm:pt>
    <dgm:pt modelId="{C37F9DE7-6086-455F-ACA0-7D15E446954D}" type="parTrans" cxnId="{8B81B4DF-F461-46E7-8AEF-53C4693C05E8}">
      <dgm:prSet/>
      <dgm:spPr/>
      <dgm:t>
        <a:bodyPr/>
        <a:lstStyle/>
        <a:p>
          <a:endParaRPr lang="ru-RU"/>
        </a:p>
      </dgm:t>
    </dgm:pt>
    <dgm:pt modelId="{3F47A679-3C38-4516-8D39-08CAE0926B98}" type="sibTrans" cxnId="{8B81B4DF-F461-46E7-8AEF-53C4693C05E8}">
      <dgm:prSet/>
      <dgm:spPr/>
      <dgm:t>
        <a:bodyPr/>
        <a:lstStyle/>
        <a:p>
          <a:endParaRPr lang="ru-RU"/>
        </a:p>
      </dgm:t>
    </dgm:pt>
    <dgm:pt modelId="{2068B996-E089-4283-8F9B-E93DE1DEF919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Факторы, влияющие на выбор оптимальной модели тарифного регулирования</a:t>
          </a:r>
          <a:endParaRPr lang="ru-RU" dirty="0"/>
        </a:p>
      </dgm:t>
    </dgm:pt>
    <dgm:pt modelId="{7A482688-9569-4261-A59A-6997B6E7AA29}" type="parTrans" cxnId="{882DF279-DA80-4AB1-9EEB-27D88525A9E4}">
      <dgm:prSet/>
      <dgm:spPr/>
      <dgm:t>
        <a:bodyPr/>
        <a:lstStyle/>
        <a:p>
          <a:endParaRPr lang="ru-RU"/>
        </a:p>
      </dgm:t>
    </dgm:pt>
    <dgm:pt modelId="{2C3BF5BA-F227-4C87-9B1E-6441E095D19B}" type="sibTrans" cxnId="{882DF279-DA80-4AB1-9EEB-27D88525A9E4}">
      <dgm:prSet/>
      <dgm:spPr/>
      <dgm:t>
        <a:bodyPr/>
        <a:lstStyle/>
        <a:p>
          <a:endParaRPr lang="ru-RU"/>
        </a:p>
      </dgm:t>
    </dgm:pt>
    <dgm:pt modelId="{5711C6BC-DF44-4DFA-B510-5DFB1DC9B7B8}">
      <dgm:prSet/>
      <dgm:spPr>
        <a:solidFill>
          <a:schemeClr val="accent1"/>
        </a:solidFill>
      </dgm:spPr>
      <dgm:t>
        <a:bodyPr/>
        <a:lstStyle/>
        <a:p>
          <a:r>
            <a:rPr lang="ru-RU" dirty="0" smtClean="0"/>
            <a:t>Регуляторный договор</a:t>
          </a:r>
          <a:endParaRPr lang="ru-RU" dirty="0"/>
        </a:p>
      </dgm:t>
    </dgm:pt>
    <dgm:pt modelId="{FD9D1EEF-AEC0-4A08-88E2-0A2FD5B386FC}" type="parTrans" cxnId="{C4023E81-5D9C-4C46-97E2-D106725D4851}">
      <dgm:prSet/>
      <dgm:spPr/>
      <dgm:t>
        <a:bodyPr/>
        <a:lstStyle/>
        <a:p>
          <a:endParaRPr lang="ru-RU"/>
        </a:p>
      </dgm:t>
    </dgm:pt>
    <dgm:pt modelId="{68AFF3D9-A932-4AE2-995A-35ECBD7E5B6A}" type="sibTrans" cxnId="{C4023E81-5D9C-4C46-97E2-D106725D4851}">
      <dgm:prSet/>
      <dgm:spPr/>
      <dgm:t>
        <a:bodyPr/>
        <a:lstStyle/>
        <a:p>
          <a:endParaRPr lang="ru-RU"/>
        </a:p>
      </dgm:t>
    </dgm:pt>
    <dgm:pt modelId="{2A25C40A-D015-45AD-BD76-59E0345D7E2B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Методы финансирования развития инфраструктуры</a:t>
          </a:r>
          <a:endParaRPr lang="ru-RU" dirty="0"/>
        </a:p>
      </dgm:t>
    </dgm:pt>
    <dgm:pt modelId="{4BF3F2D5-AD9E-422A-B3AB-6897D526D0FB}" type="parTrans" cxnId="{A4C12EBA-9BC6-46A7-BEA6-209E727AEF2C}">
      <dgm:prSet/>
      <dgm:spPr/>
      <dgm:t>
        <a:bodyPr/>
        <a:lstStyle/>
        <a:p>
          <a:endParaRPr lang="ru-RU"/>
        </a:p>
      </dgm:t>
    </dgm:pt>
    <dgm:pt modelId="{C5D636A4-FE7A-499B-99A4-6162AB24FD8A}" type="sibTrans" cxnId="{A4C12EBA-9BC6-46A7-BEA6-209E727AEF2C}">
      <dgm:prSet/>
      <dgm:spPr/>
      <dgm:t>
        <a:bodyPr/>
        <a:lstStyle/>
        <a:p>
          <a:endParaRPr lang="ru-RU"/>
        </a:p>
      </dgm:t>
    </dgm:pt>
    <dgm:pt modelId="{C9217045-EA83-4348-92B2-558FE9087542}" type="pres">
      <dgm:prSet presAssocID="{1C1A63D6-17CA-4364-BE50-0DA40B2204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431E18-1DA1-4D81-9EA2-B69104DF0298}" type="pres">
      <dgm:prSet presAssocID="{1C1A63D6-17CA-4364-BE50-0DA40B220404}" presName="Name1" presStyleCnt="0"/>
      <dgm:spPr/>
    </dgm:pt>
    <dgm:pt modelId="{925B737F-E8EE-499B-BC01-B9FA62B5055A}" type="pres">
      <dgm:prSet presAssocID="{1C1A63D6-17CA-4364-BE50-0DA40B220404}" presName="cycle" presStyleCnt="0"/>
      <dgm:spPr/>
    </dgm:pt>
    <dgm:pt modelId="{9DDA21B2-480E-4371-B03D-014654933CA4}" type="pres">
      <dgm:prSet presAssocID="{1C1A63D6-17CA-4364-BE50-0DA40B220404}" presName="srcNode" presStyleLbl="node1" presStyleIdx="0" presStyleCnt="7"/>
      <dgm:spPr/>
    </dgm:pt>
    <dgm:pt modelId="{FCFD0C54-A331-4C5D-97BC-B34C7D359D20}" type="pres">
      <dgm:prSet presAssocID="{1C1A63D6-17CA-4364-BE50-0DA40B220404}" presName="conn" presStyleLbl="parChTrans1D2" presStyleIdx="0" presStyleCnt="1"/>
      <dgm:spPr/>
      <dgm:t>
        <a:bodyPr/>
        <a:lstStyle/>
        <a:p>
          <a:endParaRPr lang="ru-RU"/>
        </a:p>
      </dgm:t>
    </dgm:pt>
    <dgm:pt modelId="{CF179324-9A18-412E-AC64-63392DE6CFAD}" type="pres">
      <dgm:prSet presAssocID="{1C1A63D6-17CA-4364-BE50-0DA40B220404}" presName="extraNode" presStyleLbl="node1" presStyleIdx="0" presStyleCnt="7"/>
      <dgm:spPr/>
    </dgm:pt>
    <dgm:pt modelId="{71BC3CDE-E2C0-4331-8620-2D1F00C85A0A}" type="pres">
      <dgm:prSet presAssocID="{1C1A63D6-17CA-4364-BE50-0DA40B220404}" presName="dstNode" presStyleLbl="node1" presStyleIdx="0" presStyleCnt="7"/>
      <dgm:spPr/>
    </dgm:pt>
    <dgm:pt modelId="{6DF3C0B2-197B-4D08-B471-912ED1A12008}" type="pres">
      <dgm:prSet presAssocID="{CA132B95-5342-4307-9C37-52B6442A7FC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0FBA2-6675-45DB-98A9-A98E9ABD18FC}" type="pres">
      <dgm:prSet presAssocID="{CA132B95-5342-4307-9C37-52B6442A7FC7}" presName="accent_1" presStyleCnt="0"/>
      <dgm:spPr/>
    </dgm:pt>
    <dgm:pt modelId="{62353BCB-5334-4CF3-91F5-EB73992947AF}" type="pres">
      <dgm:prSet presAssocID="{CA132B95-5342-4307-9C37-52B6442A7FC7}" presName="accentRepeatNode" presStyleLbl="solidFgAcc1" presStyleIdx="0" presStyleCnt="7"/>
      <dgm:spPr/>
    </dgm:pt>
    <dgm:pt modelId="{75695FE8-CAA8-4226-B4DB-85C35DA9237D}" type="pres">
      <dgm:prSet presAssocID="{0C0F9B48-3013-4E39-B655-0A9538F8E37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0C0CA-571A-4486-8701-8FAD788B694F}" type="pres">
      <dgm:prSet presAssocID="{0C0F9B48-3013-4E39-B655-0A9538F8E370}" presName="accent_2" presStyleCnt="0"/>
      <dgm:spPr/>
    </dgm:pt>
    <dgm:pt modelId="{43C1CE71-634F-4836-A711-07AC8A41312C}" type="pres">
      <dgm:prSet presAssocID="{0C0F9B48-3013-4E39-B655-0A9538F8E370}" presName="accentRepeatNode" presStyleLbl="solidFgAcc1" presStyleIdx="1" presStyleCnt="7"/>
      <dgm:spPr/>
    </dgm:pt>
    <dgm:pt modelId="{CB613CA0-6B12-4752-A7F9-8553097D8794}" type="pres">
      <dgm:prSet presAssocID="{D1BAE729-5C95-4146-A0DA-EF46EC6B866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FD791-87D8-4DE0-9B9F-C33BBE64EA11}" type="pres">
      <dgm:prSet presAssocID="{D1BAE729-5C95-4146-A0DA-EF46EC6B8662}" presName="accent_3" presStyleCnt="0"/>
      <dgm:spPr/>
    </dgm:pt>
    <dgm:pt modelId="{56B6D3AE-DD95-4D7F-89A1-7FB9FCCAEEC1}" type="pres">
      <dgm:prSet presAssocID="{D1BAE729-5C95-4146-A0DA-EF46EC6B8662}" presName="accentRepeatNode" presStyleLbl="solidFgAcc1" presStyleIdx="2" presStyleCnt="7"/>
      <dgm:spPr/>
    </dgm:pt>
    <dgm:pt modelId="{687619D8-077B-4869-979B-CF3234835185}" type="pres">
      <dgm:prSet presAssocID="{2A25C40A-D015-45AD-BD76-59E0345D7E2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66A3D-50C6-47EF-993C-889F70B03C11}" type="pres">
      <dgm:prSet presAssocID="{2A25C40A-D015-45AD-BD76-59E0345D7E2B}" presName="accent_4" presStyleCnt="0"/>
      <dgm:spPr/>
    </dgm:pt>
    <dgm:pt modelId="{AD0767B1-CA46-4B80-BBDF-CC730E818120}" type="pres">
      <dgm:prSet presAssocID="{2A25C40A-D015-45AD-BD76-59E0345D7E2B}" presName="accentRepeatNode" presStyleLbl="solidFgAcc1" presStyleIdx="3" presStyleCnt="7"/>
      <dgm:spPr/>
    </dgm:pt>
    <dgm:pt modelId="{E0944444-F685-46FB-A133-3A6DC10929BC}" type="pres">
      <dgm:prSet presAssocID="{FA8CB27E-C527-4965-A06C-E30012D0A6E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EE5D3-AFE6-474D-AF27-19F3EA4D8E5E}" type="pres">
      <dgm:prSet presAssocID="{FA8CB27E-C527-4965-A06C-E30012D0A6E6}" presName="accent_5" presStyleCnt="0"/>
      <dgm:spPr/>
    </dgm:pt>
    <dgm:pt modelId="{1804C48D-0CEE-44D2-AF5F-29E677A474B8}" type="pres">
      <dgm:prSet presAssocID="{FA8CB27E-C527-4965-A06C-E30012D0A6E6}" presName="accentRepeatNode" presStyleLbl="solidFgAcc1" presStyleIdx="4" presStyleCnt="7"/>
      <dgm:spPr/>
    </dgm:pt>
    <dgm:pt modelId="{4BE0C2C9-5898-4267-BFFE-4D2948FB6871}" type="pres">
      <dgm:prSet presAssocID="{5711C6BC-DF44-4DFA-B510-5DFB1DC9B7B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58AF9-1B35-47DB-B730-103ED691F9D7}" type="pres">
      <dgm:prSet presAssocID="{5711C6BC-DF44-4DFA-B510-5DFB1DC9B7B8}" presName="accent_6" presStyleCnt="0"/>
      <dgm:spPr/>
    </dgm:pt>
    <dgm:pt modelId="{16A9DB7D-1337-4CC0-A500-9C2F91F279A6}" type="pres">
      <dgm:prSet presAssocID="{5711C6BC-DF44-4DFA-B510-5DFB1DC9B7B8}" presName="accentRepeatNode" presStyleLbl="solidFgAcc1" presStyleIdx="5" presStyleCnt="7"/>
      <dgm:spPr/>
    </dgm:pt>
    <dgm:pt modelId="{AED8F043-400A-472F-B44B-CB1BF971BA6F}" type="pres">
      <dgm:prSet presAssocID="{2068B996-E089-4283-8F9B-E93DE1DEF91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17BC5-FDF2-4E05-AE45-51C7A017323C}" type="pres">
      <dgm:prSet presAssocID="{2068B996-E089-4283-8F9B-E93DE1DEF919}" presName="accent_7" presStyleCnt="0"/>
      <dgm:spPr/>
    </dgm:pt>
    <dgm:pt modelId="{6486FF61-ACCD-4AA9-B358-2ABD1321E711}" type="pres">
      <dgm:prSet presAssocID="{2068B996-E089-4283-8F9B-E93DE1DEF919}" presName="accentRepeatNode" presStyleLbl="solidFgAcc1" presStyleIdx="6" presStyleCnt="7"/>
      <dgm:spPr/>
    </dgm:pt>
  </dgm:ptLst>
  <dgm:cxnLst>
    <dgm:cxn modelId="{F1A0D98F-1C1A-4EBB-89C5-29940D4D7860}" type="presOf" srcId="{D1BAE729-5C95-4146-A0DA-EF46EC6B8662}" destId="{CB613CA0-6B12-4752-A7F9-8553097D8794}" srcOrd="0" destOrd="0" presId="urn:microsoft.com/office/officeart/2008/layout/VerticalCurvedList"/>
    <dgm:cxn modelId="{C00215B0-B901-449F-B3F9-A197B3FCF6C8}" type="presOf" srcId="{0C0F9B48-3013-4E39-B655-0A9538F8E370}" destId="{75695FE8-CAA8-4226-B4DB-85C35DA9237D}" srcOrd="0" destOrd="0" presId="urn:microsoft.com/office/officeart/2008/layout/VerticalCurvedList"/>
    <dgm:cxn modelId="{F8300878-D342-474D-A9DA-FFE59252B2A3}" srcId="{1C1A63D6-17CA-4364-BE50-0DA40B220404}" destId="{0C0F9B48-3013-4E39-B655-0A9538F8E370}" srcOrd="1" destOrd="0" parTransId="{6C5F12BB-A193-4AD9-BA2C-5A12C6390CE6}" sibTransId="{6E4928FC-B7CD-4DF1-9FF9-9FE976EEAA6A}"/>
    <dgm:cxn modelId="{8B81B4DF-F461-46E7-8AEF-53C4693C05E8}" srcId="{1C1A63D6-17CA-4364-BE50-0DA40B220404}" destId="{FA8CB27E-C527-4965-A06C-E30012D0A6E6}" srcOrd="4" destOrd="0" parTransId="{C37F9DE7-6086-455F-ACA0-7D15E446954D}" sibTransId="{3F47A679-3C38-4516-8D39-08CAE0926B98}"/>
    <dgm:cxn modelId="{63B032B8-99F7-4407-A9D6-AAB84D4962B6}" type="presOf" srcId="{2A25C40A-D015-45AD-BD76-59E0345D7E2B}" destId="{687619D8-077B-4869-979B-CF3234835185}" srcOrd="0" destOrd="0" presId="urn:microsoft.com/office/officeart/2008/layout/VerticalCurvedList"/>
    <dgm:cxn modelId="{882DF279-DA80-4AB1-9EEB-27D88525A9E4}" srcId="{1C1A63D6-17CA-4364-BE50-0DA40B220404}" destId="{2068B996-E089-4283-8F9B-E93DE1DEF919}" srcOrd="6" destOrd="0" parTransId="{7A482688-9569-4261-A59A-6997B6E7AA29}" sibTransId="{2C3BF5BA-F227-4C87-9B1E-6441E095D19B}"/>
    <dgm:cxn modelId="{E7607419-47B6-4C08-AD8C-FC7FF4AC86DC}" type="presOf" srcId="{1C1A63D6-17CA-4364-BE50-0DA40B220404}" destId="{C9217045-EA83-4348-92B2-558FE9087542}" srcOrd="0" destOrd="0" presId="urn:microsoft.com/office/officeart/2008/layout/VerticalCurvedList"/>
    <dgm:cxn modelId="{CBEA8A06-A20E-44FF-96BC-DBFCA9C08B1E}" srcId="{1C1A63D6-17CA-4364-BE50-0DA40B220404}" destId="{CA132B95-5342-4307-9C37-52B6442A7FC7}" srcOrd="0" destOrd="0" parTransId="{6401CEF5-A3F9-45BC-A6FD-62E5AA85D7D7}" sibTransId="{F7EEF320-B02C-48C8-A5A2-9FDABBBF9F84}"/>
    <dgm:cxn modelId="{C4023E81-5D9C-4C46-97E2-D106725D4851}" srcId="{1C1A63D6-17CA-4364-BE50-0DA40B220404}" destId="{5711C6BC-DF44-4DFA-B510-5DFB1DC9B7B8}" srcOrd="5" destOrd="0" parTransId="{FD9D1EEF-AEC0-4A08-88E2-0A2FD5B386FC}" sibTransId="{68AFF3D9-A932-4AE2-995A-35ECBD7E5B6A}"/>
    <dgm:cxn modelId="{E8B6D32A-A551-440A-BD21-D8183F6F55E7}" type="presOf" srcId="{2068B996-E089-4283-8F9B-E93DE1DEF919}" destId="{AED8F043-400A-472F-B44B-CB1BF971BA6F}" srcOrd="0" destOrd="0" presId="urn:microsoft.com/office/officeart/2008/layout/VerticalCurvedList"/>
    <dgm:cxn modelId="{0410B04C-D8B4-4237-9FBE-ABB08BC9C6E4}" srcId="{1C1A63D6-17CA-4364-BE50-0DA40B220404}" destId="{D1BAE729-5C95-4146-A0DA-EF46EC6B8662}" srcOrd="2" destOrd="0" parTransId="{3C10AFE1-D785-4A37-AD67-55F76CFAF028}" sibTransId="{9FA11B34-190C-448F-A44B-2590031FDE1D}"/>
    <dgm:cxn modelId="{A4C12EBA-9BC6-46A7-BEA6-209E727AEF2C}" srcId="{1C1A63D6-17CA-4364-BE50-0DA40B220404}" destId="{2A25C40A-D015-45AD-BD76-59E0345D7E2B}" srcOrd="3" destOrd="0" parTransId="{4BF3F2D5-AD9E-422A-B3AB-6897D526D0FB}" sibTransId="{C5D636A4-FE7A-499B-99A4-6162AB24FD8A}"/>
    <dgm:cxn modelId="{96A26E7A-992F-495E-AB05-63BB549727BC}" type="presOf" srcId="{CA132B95-5342-4307-9C37-52B6442A7FC7}" destId="{6DF3C0B2-197B-4D08-B471-912ED1A12008}" srcOrd="0" destOrd="0" presId="urn:microsoft.com/office/officeart/2008/layout/VerticalCurvedList"/>
    <dgm:cxn modelId="{F14EBEB4-5BE4-435A-BCD5-882969FC2016}" type="presOf" srcId="{FA8CB27E-C527-4965-A06C-E30012D0A6E6}" destId="{E0944444-F685-46FB-A133-3A6DC10929BC}" srcOrd="0" destOrd="0" presId="urn:microsoft.com/office/officeart/2008/layout/VerticalCurvedList"/>
    <dgm:cxn modelId="{6AE35E7A-DED6-487F-A44B-E3A0CA0F0100}" type="presOf" srcId="{F7EEF320-B02C-48C8-A5A2-9FDABBBF9F84}" destId="{FCFD0C54-A331-4C5D-97BC-B34C7D359D20}" srcOrd="0" destOrd="0" presId="urn:microsoft.com/office/officeart/2008/layout/VerticalCurvedList"/>
    <dgm:cxn modelId="{20E2B997-9C67-4945-9297-07284A13614B}" type="presOf" srcId="{5711C6BC-DF44-4DFA-B510-5DFB1DC9B7B8}" destId="{4BE0C2C9-5898-4267-BFFE-4D2948FB6871}" srcOrd="0" destOrd="0" presId="urn:microsoft.com/office/officeart/2008/layout/VerticalCurvedList"/>
    <dgm:cxn modelId="{9F0B0764-7354-47E5-9E1E-4450172DD8A5}" type="presParOf" srcId="{C9217045-EA83-4348-92B2-558FE9087542}" destId="{17431E18-1DA1-4D81-9EA2-B69104DF0298}" srcOrd="0" destOrd="0" presId="urn:microsoft.com/office/officeart/2008/layout/VerticalCurvedList"/>
    <dgm:cxn modelId="{28FF34D3-3B5D-4EBD-B95F-1713E7322B6E}" type="presParOf" srcId="{17431E18-1DA1-4D81-9EA2-B69104DF0298}" destId="{925B737F-E8EE-499B-BC01-B9FA62B5055A}" srcOrd="0" destOrd="0" presId="urn:microsoft.com/office/officeart/2008/layout/VerticalCurvedList"/>
    <dgm:cxn modelId="{39727B49-85DD-4AF4-A7E7-4C3B2696B645}" type="presParOf" srcId="{925B737F-E8EE-499B-BC01-B9FA62B5055A}" destId="{9DDA21B2-480E-4371-B03D-014654933CA4}" srcOrd="0" destOrd="0" presId="urn:microsoft.com/office/officeart/2008/layout/VerticalCurvedList"/>
    <dgm:cxn modelId="{26F0C3C9-B900-4502-8644-77CE322CE045}" type="presParOf" srcId="{925B737F-E8EE-499B-BC01-B9FA62B5055A}" destId="{FCFD0C54-A331-4C5D-97BC-B34C7D359D20}" srcOrd="1" destOrd="0" presId="urn:microsoft.com/office/officeart/2008/layout/VerticalCurvedList"/>
    <dgm:cxn modelId="{795DC546-DE38-49A0-A4D9-72F374487A12}" type="presParOf" srcId="{925B737F-E8EE-499B-BC01-B9FA62B5055A}" destId="{CF179324-9A18-412E-AC64-63392DE6CFAD}" srcOrd="2" destOrd="0" presId="urn:microsoft.com/office/officeart/2008/layout/VerticalCurvedList"/>
    <dgm:cxn modelId="{7F0449E5-678E-440D-B0DB-C86BBC5E016C}" type="presParOf" srcId="{925B737F-E8EE-499B-BC01-B9FA62B5055A}" destId="{71BC3CDE-E2C0-4331-8620-2D1F00C85A0A}" srcOrd="3" destOrd="0" presId="urn:microsoft.com/office/officeart/2008/layout/VerticalCurvedList"/>
    <dgm:cxn modelId="{7CD246D4-5E4E-4300-B227-FCD03F2D38FE}" type="presParOf" srcId="{17431E18-1DA1-4D81-9EA2-B69104DF0298}" destId="{6DF3C0B2-197B-4D08-B471-912ED1A12008}" srcOrd="1" destOrd="0" presId="urn:microsoft.com/office/officeart/2008/layout/VerticalCurvedList"/>
    <dgm:cxn modelId="{5E979937-D218-46FF-B07A-85BCCFEA3C5D}" type="presParOf" srcId="{17431E18-1DA1-4D81-9EA2-B69104DF0298}" destId="{F6F0FBA2-6675-45DB-98A9-A98E9ABD18FC}" srcOrd="2" destOrd="0" presId="urn:microsoft.com/office/officeart/2008/layout/VerticalCurvedList"/>
    <dgm:cxn modelId="{01F8BB4A-47A6-4DCE-B240-FD3F5B5E779C}" type="presParOf" srcId="{F6F0FBA2-6675-45DB-98A9-A98E9ABD18FC}" destId="{62353BCB-5334-4CF3-91F5-EB73992947AF}" srcOrd="0" destOrd="0" presId="urn:microsoft.com/office/officeart/2008/layout/VerticalCurvedList"/>
    <dgm:cxn modelId="{198DC8B4-00AD-40D7-AFA9-2B6BEEDA962B}" type="presParOf" srcId="{17431E18-1DA1-4D81-9EA2-B69104DF0298}" destId="{75695FE8-CAA8-4226-B4DB-85C35DA9237D}" srcOrd="3" destOrd="0" presId="urn:microsoft.com/office/officeart/2008/layout/VerticalCurvedList"/>
    <dgm:cxn modelId="{5C361A26-681A-40BE-BB42-6CEB5DEF898D}" type="presParOf" srcId="{17431E18-1DA1-4D81-9EA2-B69104DF0298}" destId="{2D60C0CA-571A-4486-8701-8FAD788B694F}" srcOrd="4" destOrd="0" presId="urn:microsoft.com/office/officeart/2008/layout/VerticalCurvedList"/>
    <dgm:cxn modelId="{B8674656-8999-4433-BDC8-551E30452103}" type="presParOf" srcId="{2D60C0CA-571A-4486-8701-8FAD788B694F}" destId="{43C1CE71-634F-4836-A711-07AC8A41312C}" srcOrd="0" destOrd="0" presId="urn:microsoft.com/office/officeart/2008/layout/VerticalCurvedList"/>
    <dgm:cxn modelId="{83D2D356-A23B-4DF1-ABFF-FF929EEA41E9}" type="presParOf" srcId="{17431E18-1DA1-4D81-9EA2-B69104DF0298}" destId="{CB613CA0-6B12-4752-A7F9-8553097D8794}" srcOrd="5" destOrd="0" presId="urn:microsoft.com/office/officeart/2008/layout/VerticalCurvedList"/>
    <dgm:cxn modelId="{80C77F9A-7C82-4463-8285-C7E13E8EE939}" type="presParOf" srcId="{17431E18-1DA1-4D81-9EA2-B69104DF0298}" destId="{382FD791-87D8-4DE0-9B9F-C33BBE64EA11}" srcOrd="6" destOrd="0" presId="urn:microsoft.com/office/officeart/2008/layout/VerticalCurvedList"/>
    <dgm:cxn modelId="{660E3364-3D5A-4BA6-BDFA-E554DED8B4CB}" type="presParOf" srcId="{382FD791-87D8-4DE0-9B9F-C33BBE64EA11}" destId="{56B6D3AE-DD95-4D7F-89A1-7FB9FCCAEEC1}" srcOrd="0" destOrd="0" presId="urn:microsoft.com/office/officeart/2008/layout/VerticalCurvedList"/>
    <dgm:cxn modelId="{3DEC149C-2D47-4020-90B7-E996EC267E31}" type="presParOf" srcId="{17431E18-1DA1-4D81-9EA2-B69104DF0298}" destId="{687619D8-077B-4869-979B-CF3234835185}" srcOrd="7" destOrd="0" presId="urn:microsoft.com/office/officeart/2008/layout/VerticalCurvedList"/>
    <dgm:cxn modelId="{BEF750F6-131F-40E5-83CC-CAB9A46F1B9D}" type="presParOf" srcId="{17431E18-1DA1-4D81-9EA2-B69104DF0298}" destId="{29166A3D-50C6-47EF-993C-889F70B03C11}" srcOrd="8" destOrd="0" presId="urn:microsoft.com/office/officeart/2008/layout/VerticalCurvedList"/>
    <dgm:cxn modelId="{2F9F952F-5DA8-4292-8818-BF941FB08DBE}" type="presParOf" srcId="{29166A3D-50C6-47EF-993C-889F70B03C11}" destId="{AD0767B1-CA46-4B80-BBDF-CC730E818120}" srcOrd="0" destOrd="0" presId="urn:microsoft.com/office/officeart/2008/layout/VerticalCurvedList"/>
    <dgm:cxn modelId="{009D2E5A-78B9-4066-BAF3-F9B9DDAF3CC6}" type="presParOf" srcId="{17431E18-1DA1-4D81-9EA2-B69104DF0298}" destId="{E0944444-F685-46FB-A133-3A6DC10929BC}" srcOrd="9" destOrd="0" presId="urn:microsoft.com/office/officeart/2008/layout/VerticalCurvedList"/>
    <dgm:cxn modelId="{7663B05A-384F-4B20-99F8-A0FA919EC862}" type="presParOf" srcId="{17431E18-1DA1-4D81-9EA2-B69104DF0298}" destId="{05EEE5D3-AFE6-474D-AF27-19F3EA4D8E5E}" srcOrd="10" destOrd="0" presId="urn:microsoft.com/office/officeart/2008/layout/VerticalCurvedList"/>
    <dgm:cxn modelId="{7B82D094-8F87-431E-8516-586072827668}" type="presParOf" srcId="{05EEE5D3-AFE6-474D-AF27-19F3EA4D8E5E}" destId="{1804C48D-0CEE-44D2-AF5F-29E677A474B8}" srcOrd="0" destOrd="0" presId="urn:microsoft.com/office/officeart/2008/layout/VerticalCurvedList"/>
    <dgm:cxn modelId="{67C821BE-E65D-4D4A-BB4F-282958C0E9C6}" type="presParOf" srcId="{17431E18-1DA1-4D81-9EA2-B69104DF0298}" destId="{4BE0C2C9-5898-4267-BFFE-4D2948FB6871}" srcOrd="11" destOrd="0" presId="urn:microsoft.com/office/officeart/2008/layout/VerticalCurvedList"/>
    <dgm:cxn modelId="{768B0324-0509-4826-B23C-B8A562DEF7CB}" type="presParOf" srcId="{17431E18-1DA1-4D81-9EA2-B69104DF0298}" destId="{B7C58AF9-1B35-47DB-B730-103ED691F9D7}" srcOrd="12" destOrd="0" presId="urn:microsoft.com/office/officeart/2008/layout/VerticalCurvedList"/>
    <dgm:cxn modelId="{67C55400-DA55-4616-A1FE-AE04B9F2EB04}" type="presParOf" srcId="{B7C58AF9-1B35-47DB-B730-103ED691F9D7}" destId="{16A9DB7D-1337-4CC0-A500-9C2F91F279A6}" srcOrd="0" destOrd="0" presId="urn:microsoft.com/office/officeart/2008/layout/VerticalCurvedList"/>
    <dgm:cxn modelId="{6B99C4F6-EE01-4284-A93B-93C02295F9B3}" type="presParOf" srcId="{17431E18-1DA1-4D81-9EA2-B69104DF0298}" destId="{AED8F043-400A-472F-B44B-CB1BF971BA6F}" srcOrd="13" destOrd="0" presId="urn:microsoft.com/office/officeart/2008/layout/VerticalCurvedList"/>
    <dgm:cxn modelId="{7D111DA0-34C3-4836-8D29-E305BAD8D289}" type="presParOf" srcId="{17431E18-1DA1-4D81-9EA2-B69104DF0298}" destId="{0A217BC5-FDF2-4E05-AE45-51C7A017323C}" srcOrd="14" destOrd="0" presId="urn:microsoft.com/office/officeart/2008/layout/VerticalCurvedList"/>
    <dgm:cxn modelId="{DDB23BED-BAD7-4E3B-A53C-2D3E14F735BA}" type="presParOf" srcId="{0A217BC5-FDF2-4E05-AE45-51C7A017323C}" destId="{6486FF61-ACCD-4AA9-B358-2ABD1321E7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73915D0-97E4-4683-B228-3E543F8F7247}" type="doc">
      <dgm:prSet loTypeId="urn:diagrams.loki3.com/BracketList+Icon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F0EDB43-23BC-4FDE-A104-9C258407E5FC}">
      <dgm:prSet/>
      <dgm:spPr/>
      <dgm:t>
        <a:bodyPr/>
        <a:lstStyle/>
        <a:p>
          <a:pPr rtl="0"/>
          <a:r>
            <a:rPr lang="ru-RU" dirty="0" smtClean="0"/>
            <a:t>Регуляторный договор закрепляет взаимные обязательства Водоканала и регулирующего органа. </a:t>
          </a:r>
          <a:endParaRPr lang="ru-RU" dirty="0"/>
        </a:p>
      </dgm:t>
    </dgm:pt>
    <dgm:pt modelId="{AA0CDAA8-FCBB-438E-8938-DFD397966EBF}" type="parTrans" cxnId="{0B5440FC-D9D1-4F0C-93A2-146EE063E7F6}">
      <dgm:prSet/>
      <dgm:spPr/>
      <dgm:t>
        <a:bodyPr/>
        <a:lstStyle/>
        <a:p>
          <a:endParaRPr lang="ru-RU"/>
        </a:p>
      </dgm:t>
    </dgm:pt>
    <dgm:pt modelId="{1C1E3F49-C177-42E5-9D9E-6DEA33C1BB7B}" type="sibTrans" cxnId="{0B5440FC-D9D1-4F0C-93A2-146EE063E7F6}">
      <dgm:prSet/>
      <dgm:spPr/>
      <dgm:t>
        <a:bodyPr/>
        <a:lstStyle/>
        <a:p>
          <a:endParaRPr lang="ru-RU"/>
        </a:p>
      </dgm:t>
    </dgm:pt>
    <dgm:pt modelId="{1395A4FF-71ED-4102-B22A-6A704B03879F}">
      <dgm:prSet/>
      <dgm:spPr/>
      <dgm:t>
        <a:bodyPr/>
        <a:lstStyle/>
        <a:p>
          <a:pPr rtl="0"/>
          <a:r>
            <a:rPr lang="ru-RU" dirty="0" smtClean="0"/>
            <a:t>Водоканалы обязаны реализовывать программу развития в соответствии с целевыми показателями, обеспечивать их финансирование. </a:t>
          </a:r>
          <a:endParaRPr lang="ru-RU" dirty="0"/>
        </a:p>
      </dgm:t>
    </dgm:pt>
    <dgm:pt modelId="{657A6528-9AD7-4758-957B-61C18DE2B2FE}" type="parTrans" cxnId="{1CE7B81D-A9CF-49B1-A5D9-30575D83734F}">
      <dgm:prSet/>
      <dgm:spPr/>
      <dgm:t>
        <a:bodyPr/>
        <a:lstStyle/>
        <a:p>
          <a:endParaRPr lang="ru-RU"/>
        </a:p>
      </dgm:t>
    </dgm:pt>
    <dgm:pt modelId="{C4BA0973-E3D4-4C51-A09E-C432D30529B3}" type="sibTrans" cxnId="{1CE7B81D-A9CF-49B1-A5D9-30575D83734F}">
      <dgm:prSet/>
      <dgm:spPr/>
      <dgm:t>
        <a:bodyPr/>
        <a:lstStyle/>
        <a:p>
          <a:endParaRPr lang="ru-RU"/>
        </a:p>
      </dgm:t>
    </dgm:pt>
    <dgm:pt modelId="{CA00531D-7224-4C44-994F-AAFBD1E7A147}">
      <dgm:prSet/>
      <dgm:spPr/>
      <dgm:t>
        <a:bodyPr/>
        <a:lstStyle/>
        <a:p>
          <a:pPr rtl="0"/>
          <a:r>
            <a:rPr lang="ru-RU" dirty="0" smtClean="0"/>
            <a:t>Регулирующие органы обязаны устанавливать тарифы с учетом долгосрочных параметров расчета тарифов, определенных в соглашении, финансировать мероприятия программы, осуществлять возврат инвестиций при расторжении соглашения, при ограничении тарифов – финансировать разницу за счет бюджета.</a:t>
          </a:r>
          <a:endParaRPr lang="ru-RU" dirty="0"/>
        </a:p>
      </dgm:t>
    </dgm:pt>
    <dgm:pt modelId="{61EBE91B-61D4-419F-8308-87BBE829CFFD}" type="parTrans" cxnId="{44561E4B-EAAE-43E9-B6D0-D2ED2C1515D3}">
      <dgm:prSet/>
      <dgm:spPr/>
      <dgm:t>
        <a:bodyPr/>
        <a:lstStyle/>
        <a:p>
          <a:endParaRPr lang="ru-RU"/>
        </a:p>
      </dgm:t>
    </dgm:pt>
    <dgm:pt modelId="{429D85E2-4F6D-43BC-9440-56F6FAC44DAC}" type="sibTrans" cxnId="{44561E4B-EAAE-43E9-B6D0-D2ED2C1515D3}">
      <dgm:prSet/>
      <dgm:spPr/>
      <dgm:t>
        <a:bodyPr/>
        <a:lstStyle/>
        <a:p>
          <a:endParaRPr lang="ru-RU"/>
        </a:p>
      </dgm:t>
    </dgm:pt>
    <dgm:pt modelId="{E19904AB-1227-4307-9B92-D28568CF502C}" type="pres">
      <dgm:prSet presAssocID="{B73915D0-97E4-4683-B228-3E543F8F72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6A4CF-11B0-4AEE-BA79-968B062ADA1B}" type="pres">
      <dgm:prSet presAssocID="{BF0EDB43-23BC-4FDE-A104-9C258407E5FC}" presName="linNode" presStyleCnt="0"/>
      <dgm:spPr/>
    </dgm:pt>
    <dgm:pt modelId="{9765C733-99B8-4B9D-A643-582352CAAE66}" type="pres">
      <dgm:prSet presAssocID="{BF0EDB43-23BC-4FDE-A104-9C258407E5FC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C2721-D9BB-498B-9731-F24822B365FE}" type="pres">
      <dgm:prSet presAssocID="{BF0EDB43-23BC-4FDE-A104-9C258407E5FC}" presName="bracket" presStyleLbl="parChTrans1D1" presStyleIdx="0" presStyleCnt="1"/>
      <dgm:spPr/>
    </dgm:pt>
    <dgm:pt modelId="{8E334EBB-E56F-4A93-8F45-1A041F020E58}" type="pres">
      <dgm:prSet presAssocID="{BF0EDB43-23BC-4FDE-A104-9C258407E5FC}" presName="spH" presStyleCnt="0"/>
      <dgm:spPr/>
    </dgm:pt>
    <dgm:pt modelId="{C13838F7-C550-4A94-92C7-EB00CBF84DA1}" type="pres">
      <dgm:prSet presAssocID="{BF0EDB43-23BC-4FDE-A104-9C258407E5FC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F3CE4C-FCB7-414A-94A3-DD5F848F016C}" type="presOf" srcId="{B73915D0-97E4-4683-B228-3E543F8F7247}" destId="{E19904AB-1227-4307-9B92-D28568CF502C}" srcOrd="0" destOrd="0" presId="urn:diagrams.loki3.com/BracketList+Icon"/>
    <dgm:cxn modelId="{C24456C1-928A-43A0-8D69-82285D858809}" type="presOf" srcId="{CA00531D-7224-4C44-994F-AAFBD1E7A147}" destId="{C13838F7-C550-4A94-92C7-EB00CBF84DA1}" srcOrd="0" destOrd="1" presId="urn:diagrams.loki3.com/BracketList+Icon"/>
    <dgm:cxn modelId="{11BFE4F1-347D-48DA-9E3F-D4B749F79085}" type="presOf" srcId="{BF0EDB43-23BC-4FDE-A104-9C258407E5FC}" destId="{9765C733-99B8-4B9D-A643-582352CAAE66}" srcOrd="0" destOrd="0" presId="urn:diagrams.loki3.com/BracketList+Icon"/>
    <dgm:cxn modelId="{44561E4B-EAAE-43E9-B6D0-D2ED2C1515D3}" srcId="{BF0EDB43-23BC-4FDE-A104-9C258407E5FC}" destId="{CA00531D-7224-4C44-994F-AAFBD1E7A147}" srcOrd="1" destOrd="0" parTransId="{61EBE91B-61D4-419F-8308-87BBE829CFFD}" sibTransId="{429D85E2-4F6D-43BC-9440-56F6FAC44DAC}"/>
    <dgm:cxn modelId="{0B5440FC-D9D1-4F0C-93A2-146EE063E7F6}" srcId="{B73915D0-97E4-4683-B228-3E543F8F7247}" destId="{BF0EDB43-23BC-4FDE-A104-9C258407E5FC}" srcOrd="0" destOrd="0" parTransId="{AA0CDAA8-FCBB-438E-8938-DFD397966EBF}" sibTransId="{1C1E3F49-C177-42E5-9D9E-6DEA33C1BB7B}"/>
    <dgm:cxn modelId="{1A3A85A4-D5A4-4DF1-BEF2-9CD4017B65B0}" type="presOf" srcId="{1395A4FF-71ED-4102-B22A-6A704B03879F}" destId="{C13838F7-C550-4A94-92C7-EB00CBF84DA1}" srcOrd="0" destOrd="0" presId="urn:diagrams.loki3.com/BracketList+Icon"/>
    <dgm:cxn modelId="{1CE7B81D-A9CF-49B1-A5D9-30575D83734F}" srcId="{BF0EDB43-23BC-4FDE-A104-9C258407E5FC}" destId="{1395A4FF-71ED-4102-B22A-6A704B03879F}" srcOrd="0" destOrd="0" parTransId="{657A6528-9AD7-4758-957B-61C18DE2B2FE}" sibTransId="{C4BA0973-E3D4-4C51-A09E-C432D30529B3}"/>
    <dgm:cxn modelId="{0BE0E83E-B18C-4BAE-94EE-26A8BDC9492C}" type="presParOf" srcId="{E19904AB-1227-4307-9B92-D28568CF502C}" destId="{11B6A4CF-11B0-4AEE-BA79-968B062ADA1B}" srcOrd="0" destOrd="0" presId="urn:diagrams.loki3.com/BracketList+Icon"/>
    <dgm:cxn modelId="{DE6A6D05-732D-4009-8C03-138765FC95D2}" type="presParOf" srcId="{11B6A4CF-11B0-4AEE-BA79-968B062ADA1B}" destId="{9765C733-99B8-4B9D-A643-582352CAAE66}" srcOrd="0" destOrd="0" presId="urn:diagrams.loki3.com/BracketList+Icon"/>
    <dgm:cxn modelId="{5E715D38-101F-4F2F-9C39-EBA5F527FFCD}" type="presParOf" srcId="{11B6A4CF-11B0-4AEE-BA79-968B062ADA1B}" destId="{74DC2721-D9BB-498B-9731-F24822B365FE}" srcOrd="1" destOrd="0" presId="urn:diagrams.loki3.com/BracketList+Icon"/>
    <dgm:cxn modelId="{39E32DB2-F6C2-4BAE-865D-EE75378F2635}" type="presParOf" srcId="{11B6A4CF-11B0-4AEE-BA79-968B062ADA1B}" destId="{8E334EBB-E56F-4A93-8F45-1A041F020E58}" srcOrd="2" destOrd="0" presId="urn:diagrams.loki3.com/BracketList+Icon"/>
    <dgm:cxn modelId="{8496D6BE-89C6-40B4-B848-6EA798C4C213}" type="presParOf" srcId="{11B6A4CF-11B0-4AEE-BA79-968B062ADA1B}" destId="{C13838F7-C550-4A94-92C7-EB00CBF84DA1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A479175-C874-4F92-9B27-66669A41BBA1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1321DF10-84CE-4A34-A47A-C6272A26F30A}">
      <dgm:prSet/>
      <dgm:spPr/>
      <dgm:t>
        <a:bodyPr/>
        <a:lstStyle/>
        <a:p>
          <a:pPr rtl="0"/>
          <a:r>
            <a:rPr lang="ru-RU" b="1" dirty="0" smtClean="0"/>
            <a:t>Любой регуляторный договор в </a:t>
          </a:r>
          <a:r>
            <a:rPr lang="ru-RU" b="1" dirty="0" smtClean="0">
              <a:solidFill>
                <a:srgbClr val="FF0000"/>
              </a:solidFill>
            </a:rPr>
            <a:t>обязательном</a:t>
          </a:r>
          <a:r>
            <a:rPr lang="ru-RU" b="1" dirty="0" smtClean="0"/>
            <a:t> порядке должен содержать:</a:t>
          </a:r>
          <a:endParaRPr lang="en-GB" b="1" dirty="0"/>
        </a:p>
      </dgm:t>
    </dgm:pt>
    <dgm:pt modelId="{B72D70E1-C503-4AB2-A48F-71F74BA9B0D6}" type="parTrans" cxnId="{CF70BBB8-5893-4DD6-8DA9-EFFD418BE9D4}">
      <dgm:prSet/>
      <dgm:spPr/>
      <dgm:t>
        <a:bodyPr/>
        <a:lstStyle/>
        <a:p>
          <a:endParaRPr lang="ru-RU"/>
        </a:p>
      </dgm:t>
    </dgm:pt>
    <dgm:pt modelId="{60177037-2A14-4BE1-ADAF-46BAA8F8EC2B}" type="sibTrans" cxnId="{CF70BBB8-5893-4DD6-8DA9-EFFD418BE9D4}">
      <dgm:prSet/>
      <dgm:spPr/>
      <dgm:t>
        <a:bodyPr/>
        <a:lstStyle/>
        <a:p>
          <a:endParaRPr lang="ru-RU"/>
        </a:p>
      </dgm:t>
    </dgm:pt>
    <dgm:pt modelId="{F4E3BD42-2A1A-4721-9A44-9F28AD87B68D}" type="pres">
      <dgm:prSet presAssocID="{BA479175-C874-4F92-9B27-66669A41BB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CB5C07-0441-4085-AC92-34F9EF6C895E}" type="pres">
      <dgm:prSet presAssocID="{1321DF10-84CE-4A34-A47A-C6272A26F3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70BBB8-5893-4DD6-8DA9-EFFD418BE9D4}" srcId="{BA479175-C874-4F92-9B27-66669A41BBA1}" destId="{1321DF10-84CE-4A34-A47A-C6272A26F30A}" srcOrd="0" destOrd="0" parTransId="{B72D70E1-C503-4AB2-A48F-71F74BA9B0D6}" sibTransId="{60177037-2A14-4BE1-ADAF-46BAA8F8EC2B}"/>
    <dgm:cxn modelId="{7AE3B714-1CBB-41BB-BC5A-A00B9243599B}" type="presOf" srcId="{1321DF10-84CE-4A34-A47A-C6272A26F30A}" destId="{43CB5C07-0441-4085-AC92-34F9EF6C895E}" srcOrd="0" destOrd="0" presId="urn:microsoft.com/office/officeart/2005/8/layout/vList2"/>
    <dgm:cxn modelId="{1237E70B-ECBE-42F4-ADA4-92B65402A673}" type="presOf" srcId="{BA479175-C874-4F92-9B27-66669A41BBA1}" destId="{F4E3BD42-2A1A-4721-9A44-9F28AD87B68D}" srcOrd="0" destOrd="0" presId="urn:microsoft.com/office/officeart/2005/8/layout/vList2"/>
    <dgm:cxn modelId="{F3B8CB54-71DF-4D3D-9793-34DA199190EF}" type="presParOf" srcId="{F4E3BD42-2A1A-4721-9A44-9F28AD87B68D}" destId="{43CB5C07-0441-4085-AC92-34F9EF6C89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7EFE05A3-2EF6-4FA1-9FCE-59AAB562557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9C94F9-D975-4A36-B753-4CB7A4284CBB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rgbClr val="FFFF00"/>
              </a:solidFill>
            </a:rPr>
            <a:t>Цели и Задачи / Обязательства Сторон</a:t>
          </a:r>
          <a:endParaRPr lang="ru-RU" sz="1000" dirty="0">
            <a:solidFill>
              <a:srgbClr val="FFFF00"/>
            </a:solidFill>
          </a:endParaRPr>
        </a:p>
      </dgm:t>
    </dgm:pt>
    <dgm:pt modelId="{0A2385A3-FB3F-4F3C-B867-0F52FF5F4B57}" type="parTrans" cxnId="{554CE501-EEA4-405B-98FD-0E585186257E}">
      <dgm:prSet/>
      <dgm:spPr/>
      <dgm:t>
        <a:bodyPr/>
        <a:lstStyle/>
        <a:p>
          <a:endParaRPr lang="ru-RU" sz="1000"/>
        </a:p>
      </dgm:t>
    </dgm:pt>
    <dgm:pt modelId="{A50DE9A6-E454-4A05-8A11-1BD3C77C5619}" type="sibTrans" cxnId="{554CE501-EEA4-405B-98FD-0E585186257E}">
      <dgm:prSet/>
      <dgm:spPr/>
      <dgm:t>
        <a:bodyPr/>
        <a:lstStyle/>
        <a:p>
          <a:endParaRPr lang="ru-RU" sz="1000"/>
        </a:p>
      </dgm:t>
    </dgm:pt>
    <dgm:pt modelId="{20A736E6-6937-4A73-860A-A3D8F283C3F5}">
      <dgm:prSet custT="1"/>
      <dgm:spPr/>
      <dgm:t>
        <a:bodyPr/>
        <a:lstStyle/>
        <a:p>
          <a:pPr rtl="0"/>
          <a:r>
            <a:rPr lang="ru-RU" sz="1000" dirty="0" smtClean="0"/>
            <a:t>Стратегические цели</a:t>
          </a:r>
          <a:endParaRPr lang="ru-RU" sz="1000" dirty="0"/>
        </a:p>
      </dgm:t>
    </dgm:pt>
    <dgm:pt modelId="{365F5F98-CB04-4B0F-BB81-383767E42359}" type="parTrans" cxnId="{4CD6705E-DAAC-4023-8F87-59C01FF34310}">
      <dgm:prSet/>
      <dgm:spPr/>
      <dgm:t>
        <a:bodyPr/>
        <a:lstStyle/>
        <a:p>
          <a:endParaRPr lang="ru-RU" sz="1000"/>
        </a:p>
      </dgm:t>
    </dgm:pt>
    <dgm:pt modelId="{0F481B70-DA5B-47CA-BA68-A4E0D89BD03F}" type="sibTrans" cxnId="{4CD6705E-DAAC-4023-8F87-59C01FF34310}">
      <dgm:prSet/>
      <dgm:spPr/>
      <dgm:t>
        <a:bodyPr/>
        <a:lstStyle/>
        <a:p>
          <a:endParaRPr lang="ru-RU" sz="1000"/>
        </a:p>
      </dgm:t>
    </dgm:pt>
    <dgm:pt modelId="{EDCA8A84-77D7-4D9A-B45E-32F55C8D0CFE}">
      <dgm:prSet custT="1"/>
      <dgm:spPr/>
      <dgm:t>
        <a:bodyPr/>
        <a:lstStyle/>
        <a:p>
          <a:pPr rtl="0"/>
          <a:r>
            <a:rPr lang="ru-RU" sz="1000" dirty="0" smtClean="0"/>
            <a:t>Краткосрочные, Среднесрочные, Долгосрочные задачи </a:t>
          </a:r>
          <a:endParaRPr lang="ru-RU" sz="1000" dirty="0"/>
        </a:p>
      </dgm:t>
    </dgm:pt>
    <dgm:pt modelId="{76D2E490-3179-41A2-8F2D-3EAE60CE5918}" type="parTrans" cxnId="{9195BF41-C335-41A4-B4B3-7083BEAF7A7F}">
      <dgm:prSet/>
      <dgm:spPr/>
      <dgm:t>
        <a:bodyPr/>
        <a:lstStyle/>
        <a:p>
          <a:endParaRPr lang="ru-RU" sz="1000"/>
        </a:p>
      </dgm:t>
    </dgm:pt>
    <dgm:pt modelId="{BEA4A52D-5AFE-43E8-9630-8E1B29F6BF32}" type="sibTrans" cxnId="{9195BF41-C335-41A4-B4B3-7083BEAF7A7F}">
      <dgm:prSet/>
      <dgm:spPr/>
      <dgm:t>
        <a:bodyPr/>
        <a:lstStyle/>
        <a:p>
          <a:endParaRPr lang="ru-RU" sz="1000"/>
        </a:p>
      </dgm:t>
    </dgm:pt>
    <dgm:pt modelId="{2466F407-06C9-4A77-B24E-DD57C187D9E6}">
      <dgm:prSet custT="1"/>
      <dgm:spPr/>
      <dgm:t>
        <a:bodyPr/>
        <a:lstStyle/>
        <a:p>
          <a:pPr rtl="0"/>
          <a:r>
            <a:rPr lang="ru-RU" sz="1000" dirty="0" smtClean="0"/>
            <a:t>Порядок пересмотра и корректировки</a:t>
          </a:r>
          <a:endParaRPr lang="ru-RU" sz="1000" dirty="0"/>
        </a:p>
      </dgm:t>
    </dgm:pt>
    <dgm:pt modelId="{4C2DA22F-2B6C-4BDE-AAE8-9A7B2972FC20}" type="parTrans" cxnId="{F85DC37E-D388-4C2B-BD15-376B786ACF99}">
      <dgm:prSet/>
      <dgm:spPr/>
      <dgm:t>
        <a:bodyPr/>
        <a:lstStyle/>
        <a:p>
          <a:endParaRPr lang="ru-RU" sz="1000"/>
        </a:p>
      </dgm:t>
    </dgm:pt>
    <dgm:pt modelId="{729F7B07-3539-4AC9-ACA1-66C1D441DFCA}" type="sibTrans" cxnId="{F85DC37E-D388-4C2B-BD15-376B786ACF99}">
      <dgm:prSet/>
      <dgm:spPr/>
      <dgm:t>
        <a:bodyPr/>
        <a:lstStyle/>
        <a:p>
          <a:endParaRPr lang="ru-RU" sz="1000"/>
        </a:p>
      </dgm:t>
    </dgm:pt>
    <dgm:pt modelId="{31E9C7FD-127C-4FE0-93FC-85E97F81D7A3}">
      <dgm:prSet custT="1"/>
      <dgm:spPr/>
      <dgm:t>
        <a:bodyPr/>
        <a:lstStyle/>
        <a:p>
          <a:pPr rtl="0"/>
          <a:r>
            <a:rPr lang="ru-RU" sz="1000" dirty="0" smtClean="0"/>
            <a:t>Объем обязательств</a:t>
          </a:r>
          <a:endParaRPr lang="ru-RU" sz="1000" dirty="0"/>
        </a:p>
      </dgm:t>
    </dgm:pt>
    <dgm:pt modelId="{B5E78255-946F-4114-A61D-CF78E09C932D}" type="parTrans" cxnId="{0493E265-8A94-4969-9163-DC2605C50B37}">
      <dgm:prSet/>
      <dgm:spPr/>
      <dgm:t>
        <a:bodyPr/>
        <a:lstStyle/>
        <a:p>
          <a:endParaRPr lang="ru-RU" sz="1000"/>
        </a:p>
      </dgm:t>
    </dgm:pt>
    <dgm:pt modelId="{E41D3190-DC5D-4A5F-AFD6-C128FE08B267}" type="sibTrans" cxnId="{0493E265-8A94-4969-9163-DC2605C50B37}">
      <dgm:prSet/>
      <dgm:spPr/>
      <dgm:t>
        <a:bodyPr/>
        <a:lstStyle/>
        <a:p>
          <a:endParaRPr lang="ru-RU" sz="1000"/>
        </a:p>
      </dgm:t>
    </dgm:pt>
    <dgm:pt modelId="{B505DE0D-1313-4F5E-9C16-2AC6A65C62EF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rgbClr val="FFFF00"/>
              </a:solidFill>
            </a:rPr>
            <a:t>Ключевые показатели эффективности и</a:t>
          </a:r>
          <a:br>
            <a:rPr lang="ru-RU" sz="1000" b="1" dirty="0" smtClean="0">
              <a:solidFill>
                <a:srgbClr val="FFFF00"/>
              </a:solidFill>
            </a:rPr>
          </a:br>
          <a:r>
            <a:rPr lang="ru-RU" sz="1000" b="1" dirty="0" smtClean="0">
              <a:solidFill>
                <a:srgbClr val="FFFF00"/>
              </a:solidFill>
            </a:rPr>
            <a:t>Ответственность</a:t>
          </a:r>
          <a:endParaRPr lang="ru-RU" sz="1000" dirty="0">
            <a:solidFill>
              <a:srgbClr val="FFFF00"/>
            </a:solidFill>
          </a:endParaRPr>
        </a:p>
      </dgm:t>
    </dgm:pt>
    <dgm:pt modelId="{52609CEC-FDC0-463B-8EFC-1B3399D1C5BF}" type="parTrans" cxnId="{2D750D49-D6CE-448D-BABB-D390E2A4874B}">
      <dgm:prSet/>
      <dgm:spPr/>
      <dgm:t>
        <a:bodyPr/>
        <a:lstStyle/>
        <a:p>
          <a:endParaRPr lang="ru-RU" sz="1000"/>
        </a:p>
      </dgm:t>
    </dgm:pt>
    <dgm:pt modelId="{657AC3A2-CA34-40DE-816C-51FCB9481EC1}" type="sibTrans" cxnId="{2D750D49-D6CE-448D-BABB-D390E2A4874B}">
      <dgm:prSet/>
      <dgm:spPr/>
      <dgm:t>
        <a:bodyPr/>
        <a:lstStyle/>
        <a:p>
          <a:endParaRPr lang="ru-RU" sz="1000"/>
        </a:p>
      </dgm:t>
    </dgm:pt>
    <dgm:pt modelId="{4583FE3E-9336-4BFF-B57F-CD0F7B3C970B}">
      <dgm:prSet custT="1"/>
      <dgm:spPr/>
      <dgm:t>
        <a:bodyPr/>
        <a:lstStyle/>
        <a:p>
          <a:pPr rtl="0"/>
          <a:r>
            <a:rPr lang="ru-RU" sz="1000" dirty="0" smtClean="0"/>
            <a:t>Показатели надежности и качества услуг</a:t>
          </a:r>
          <a:endParaRPr lang="ru-RU" sz="1000" dirty="0"/>
        </a:p>
      </dgm:t>
    </dgm:pt>
    <dgm:pt modelId="{66B893EF-A425-42E6-A143-F2DBE4450029}" type="parTrans" cxnId="{BBCD73F4-F9FE-42BF-87E4-E3695C39E345}">
      <dgm:prSet/>
      <dgm:spPr/>
      <dgm:t>
        <a:bodyPr/>
        <a:lstStyle/>
        <a:p>
          <a:endParaRPr lang="ru-RU" sz="1000"/>
        </a:p>
      </dgm:t>
    </dgm:pt>
    <dgm:pt modelId="{E0331DBA-6FF3-4A01-A8F9-ABC501A8135A}" type="sibTrans" cxnId="{BBCD73F4-F9FE-42BF-87E4-E3695C39E345}">
      <dgm:prSet/>
      <dgm:spPr/>
      <dgm:t>
        <a:bodyPr/>
        <a:lstStyle/>
        <a:p>
          <a:endParaRPr lang="ru-RU" sz="1000"/>
        </a:p>
      </dgm:t>
    </dgm:pt>
    <dgm:pt modelId="{7E5AB1A0-6213-4CAD-932A-62FA1C3CF3B5}">
      <dgm:prSet custT="1"/>
      <dgm:spPr/>
      <dgm:t>
        <a:bodyPr/>
        <a:lstStyle/>
        <a:p>
          <a:pPr rtl="0"/>
          <a:r>
            <a:rPr lang="ru-RU" sz="1000" dirty="0" smtClean="0"/>
            <a:t>Ключевые Показатели Эффективности</a:t>
          </a:r>
          <a:endParaRPr lang="ru-RU" sz="1000" dirty="0"/>
        </a:p>
      </dgm:t>
    </dgm:pt>
    <dgm:pt modelId="{E52457AC-ADE0-433A-9018-A5EB118C6A66}" type="parTrans" cxnId="{0BCE2A58-E8D8-43EB-A360-4A2FE5DBD50D}">
      <dgm:prSet/>
      <dgm:spPr/>
      <dgm:t>
        <a:bodyPr/>
        <a:lstStyle/>
        <a:p>
          <a:endParaRPr lang="ru-RU" sz="1000"/>
        </a:p>
      </dgm:t>
    </dgm:pt>
    <dgm:pt modelId="{80C76AAE-F3F9-440E-B408-87CD99F9F6E2}" type="sibTrans" cxnId="{0BCE2A58-E8D8-43EB-A360-4A2FE5DBD50D}">
      <dgm:prSet/>
      <dgm:spPr/>
      <dgm:t>
        <a:bodyPr/>
        <a:lstStyle/>
        <a:p>
          <a:endParaRPr lang="ru-RU" sz="1000"/>
        </a:p>
      </dgm:t>
    </dgm:pt>
    <dgm:pt modelId="{56022EC8-2E5E-40E2-A013-1A72A59E6791}">
      <dgm:prSet custT="1"/>
      <dgm:spPr/>
      <dgm:t>
        <a:bodyPr/>
        <a:lstStyle/>
        <a:p>
          <a:pPr rtl="0"/>
          <a:r>
            <a:rPr lang="ru-RU" sz="1000" dirty="0" smtClean="0"/>
            <a:t>Порядок контроля достижения КПЭ</a:t>
          </a:r>
          <a:endParaRPr lang="ru-RU" sz="1000" dirty="0"/>
        </a:p>
      </dgm:t>
    </dgm:pt>
    <dgm:pt modelId="{F3636533-FE0F-447D-B0D8-D3F6AB3CBC6F}" type="parTrans" cxnId="{6D4093EB-6085-4B9E-8805-499F078AAA08}">
      <dgm:prSet/>
      <dgm:spPr/>
      <dgm:t>
        <a:bodyPr/>
        <a:lstStyle/>
        <a:p>
          <a:endParaRPr lang="ru-RU" sz="1000"/>
        </a:p>
      </dgm:t>
    </dgm:pt>
    <dgm:pt modelId="{BDD5304A-E181-4A81-B37E-9046EF817EF8}" type="sibTrans" cxnId="{6D4093EB-6085-4B9E-8805-499F078AAA08}">
      <dgm:prSet/>
      <dgm:spPr/>
      <dgm:t>
        <a:bodyPr/>
        <a:lstStyle/>
        <a:p>
          <a:endParaRPr lang="ru-RU" sz="1000"/>
        </a:p>
      </dgm:t>
    </dgm:pt>
    <dgm:pt modelId="{B4DB36EA-84D1-40DE-95C4-24741DB741A8}">
      <dgm:prSet custT="1"/>
      <dgm:spPr/>
      <dgm:t>
        <a:bodyPr/>
        <a:lstStyle/>
        <a:p>
          <a:pPr rtl="0"/>
          <a:r>
            <a:rPr lang="ru-RU" sz="1000" dirty="0" smtClean="0"/>
            <a:t>Порядок изменения КПЭ как при их  повышении, так и при снижении</a:t>
          </a:r>
          <a:endParaRPr lang="ru-RU" sz="1000" dirty="0"/>
        </a:p>
      </dgm:t>
    </dgm:pt>
    <dgm:pt modelId="{3A5B3221-D373-4D23-97B2-50EE999EECC6}" type="parTrans" cxnId="{18700FAB-938C-4B21-BEB1-9DE7DE83CDCA}">
      <dgm:prSet/>
      <dgm:spPr/>
      <dgm:t>
        <a:bodyPr/>
        <a:lstStyle/>
        <a:p>
          <a:endParaRPr lang="ru-RU" sz="1000"/>
        </a:p>
      </dgm:t>
    </dgm:pt>
    <dgm:pt modelId="{8438B545-8688-46F2-9A8A-EC73D9390BB4}" type="sibTrans" cxnId="{18700FAB-938C-4B21-BEB1-9DE7DE83CDCA}">
      <dgm:prSet/>
      <dgm:spPr/>
      <dgm:t>
        <a:bodyPr/>
        <a:lstStyle/>
        <a:p>
          <a:endParaRPr lang="ru-RU" sz="1000"/>
        </a:p>
      </dgm:t>
    </dgm:pt>
    <dgm:pt modelId="{D3990266-0D68-41DF-A4BC-E899AA3A28CD}">
      <dgm:prSet custT="1"/>
      <dgm:spPr/>
      <dgm:t>
        <a:bodyPr/>
        <a:lstStyle/>
        <a:p>
          <a:pPr rtl="0"/>
          <a:r>
            <a:rPr lang="ru-RU" sz="1000" dirty="0" smtClean="0"/>
            <a:t>Ответственность за достижение поставленных целей и задач, за достижение промежуточных результатов</a:t>
          </a:r>
          <a:endParaRPr lang="ru-RU" sz="1000" dirty="0"/>
        </a:p>
      </dgm:t>
    </dgm:pt>
    <dgm:pt modelId="{9E3E97C6-8F2C-4DF5-9749-687261E78B41}" type="parTrans" cxnId="{D8B104F2-5D18-481F-A514-DA61CACF9F14}">
      <dgm:prSet/>
      <dgm:spPr/>
      <dgm:t>
        <a:bodyPr/>
        <a:lstStyle/>
        <a:p>
          <a:endParaRPr lang="ru-RU" sz="1000"/>
        </a:p>
      </dgm:t>
    </dgm:pt>
    <dgm:pt modelId="{691D2312-92B3-498E-9B49-E1E9D5BD232F}" type="sibTrans" cxnId="{D8B104F2-5D18-481F-A514-DA61CACF9F14}">
      <dgm:prSet/>
      <dgm:spPr/>
      <dgm:t>
        <a:bodyPr/>
        <a:lstStyle/>
        <a:p>
          <a:endParaRPr lang="ru-RU" sz="1000"/>
        </a:p>
      </dgm:t>
    </dgm:pt>
    <dgm:pt modelId="{5A90B5BD-CE9E-4B96-819E-EB4220F3FFE9}">
      <dgm:prSet custT="1"/>
      <dgm:spPr/>
      <dgm:t>
        <a:bodyPr/>
        <a:lstStyle/>
        <a:p>
          <a:pPr rtl="0"/>
          <a:r>
            <a:rPr lang="ru-RU" sz="1000" dirty="0" smtClean="0"/>
            <a:t>Действия Сторон в случае не достижения</a:t>
          </a:r>
          <a:endParaRPr lang="ru-RU" sz="1000" dirty="0"/>
        </a:p>
      </dgm:t>
    </dgm:pt>
    <dgm:pt modelId="{461FF354-EEC2-4506-95F3-B7DC70B09E11}" type="parTrans" cxnId="{84F9C9D0-F334-4835-A305-C21591203008}">
      <dgm:prSet/>
      <dgm:spPr/>
      <dgm:t>
        <a:bodyPr/>
        <a:lstStyle/>
        <a:p>
          <a:endParaRPr lang="ru-RU" sz="1000"/>
        </a:p>
      </dgm:t>
    </dgm:pt>
    <dgm:pt modelId="{7CDA61D6-06BA-4CAB-8064-33AD39037C92}" type="sibTrans" cxnId="{84F9C9D0-F334-4835-A305-C21591203008}">
      <dgm:prSet/>
      <dgm:spPr/>
      <dgm:t>
        <a:bodyPr/>
        <a:lstStyle/>
        <a:p>
          <a:endParaRPr lang="ru-RU" sz="1000"/>
        </a:p>
      </dgm:t>
    </dgm:pt>
    <dgm:pt modelId="{9E2D6F8D-ADFC-47A8-9F90-5863B693F0A0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rgbClr val="FFFF00"/>
              </a:solidFill>
            </a:rPr>
            <a:t>Порядок разрешения споров</a:t>
          </a:r>
          <a:endParaRPr lang="ru-RU" sz="1000" dirty="0">
            <a:solidFill>
              <a:srgbClr val="FFFF00"/>
            </a:solidFill>
          </a:endParaRPr>
        </a:p>
      </dgm:t>
    </dgm:pt>
    <dgm:pt modelId="{36067CC9-9B50-440D-A6CB-28721F56A496}" type="parTrans" cxnId="{225A1CA4-29A4-46E0-92F1-4311ED3B31C4}">
      <dgm:prSet/>
      <dgm:spPr/>
      <dgm:t>
        <a:bodyPr/>
        <a:lstStyle/>
        <a:p>
          <a:endParaRPr lang="ru-RU" sz="1000"/>
        </a:p>
      </dgm:t>
    </dgm:pt>
    <dgm:pt modelId="{B807EEFB-0210-4B05-86C7-A64952D49D19}" type="sibTrans" cxnId="{225A1CA4-29A4-46E0-92F1-4311ED3B31C4}">
      <dgm:prSet/>
      <dgm:spPr/>
      <dgm:t>
        <a:bodyPr/>
        <a:lstStyle/>
        <a:p>
          <a:endParaRPr lang="ru-RU" sz="1000"/>
        </a:p>
      </dgm:t>
    </dgm:pt>
    <dgm:pt modelId="{CE8C8989-7197-458A-BF8B-F6FD82D30DD1}">
      <dgm:prSet custT="1"/>
      <dgm:spPr/>
      <dgm:t>
        <a:bodyPr/>
        <a:lstStyle/>
        <a:p>
          <a:pPr rtl="0"/>
          <a:r>
            <a:rPr lang="ru-RU" sz="1000" dirty="0" smtClean="0"/>
            <a:t>Порядок взаимодействия сторон</a:t>
          </a:r>
          <a:endParaRPr lang="ru-RU" sz="1000" dirty="0"/>
        </a:p>
      </dgm:t>
    </dgm:pt>
    <dgm:pt modelId="{41E65BF6-0DA7-469B-AE78-280269A90C8E}" type="parTrans" cxnId="{4509C366-187C-4555-9047-1D0B4D55FBD2}">
      <dgm:prSet/>
      <dgm:spPr/>
      <dgm:t>
        <a:bodyPr/>
        <a:lstStyle/>
        <a:p>
          <a:endParaRPr lang="ru-RU" sz="1000"/>
        </a:p>
      </dgm:t>
    </dgm:pt>
    <dgm:pt modelId="{70D4E605-BCDA-4DEE-AC0E-4FAC04207248}" type="sibTrans" cxnId="{4509C366-187C-4555-9047-1D0B4D55FBD2}">
      <dgm:prSet/>
      <dgm:spPr/>
      <dgm:t>
        <a:bodyPr/>
        <a:lstStyle/>
        <a:p>
          <a:endParaRPr lang="ru-RU" sz="1000"/>
        </a:p>
      </dgm:t>
    </dgm:pt>
    <dgm:pt modelId="{FC9477DB-99B1-4B95-A13D-E7B2B934B39E}">
      <dgm:prSet custT="1"/>
      <dgm:spPr/>
      <dgm:t>
        <a:bodyPr/>
        <a:lstStyle/>
        <a:p>
          <a:pPr rtl="0"/>
          <a:r>
            <a:rPr lang="ru-RU" sz="1000" dirty="0" smtClean="0"/>
            <a:t>Судебный и досудебный порядок</a:t>
          </a:r>
          <a:endParaRPr lang="ru-RU" sz="1000" dirty="0"/>
        </a:p>
      </dgm:t>
    </dgm:pt>
    <dgm:pt modelId="{8F865791-B44F-4C68-8FE7-EA4B27530F7F}" type="parTrans" cxnId="{9235277C-8544-4A9C-9BD4-3E96B7ABD688}">
      <dgm:prSet/>
      <dgm:spPr/>
      <dgm:t>
        <a:bodyPr/>
        <a:lstStyle/>
        <a:p>
          <a:endParaRPr lang="ru-RU" sz="1000"/>
        </a:p>
      </dgm:t>
    </dgm:pt>
    <dgm:pt modelId="{09CFD0C4-CD55-486B-8BED-94AFC6AC5F1C}" type="sibTrans" cxnId="{9235277C-8544-4A9C-9BD4-3E96B7ABD688}">
      <dgm:prSet/>
      <dgm:spPr/>
      <dgm:t>
        <a:bodyPr/>
        <a:lstStyle/>
        <a:p>
          <a:endParaRPr lang="ru-RU" sz="1000"/>
        </a:p>
      </dgm:t>
    </dgm:pt>
    <dgm:pt modelId="{E98B91CC-6773-417B-A719-47550FCAFF04}">
      <dgm:prSet custT="1"/>
      <dgm:spPr/>
      <dgm:t>
        <a:bodyPr/>
        <a:lstStyle/>
        <a:p>
          <a:pPr rtl="0"/>
          <a:r>
            <a:rPr lang="ru-RU" sz="1000" dirty="0" smtClean="0"/>
            <a:t>Уполномоченные органы</a:t>
          </a:r>
          <a:endParaRPr lang="ru-RU" sz="1000" dirty="0"/>
        </a:p>
      </dgm:t>
    </dgm:pt>
    <dgm:pt modelId="{33B759D9-C639-48E3-B876-5746D9BDB7A6}" type="parTrans" cxnId="{A60283F8-BE2D-4035-89B4-6D4D865DBB12}">
      <dgm:prSet/>
      <dgm:spPr/>
      <dgm:t>
        <a:bodyPr/>
        <a:lstStyle/>
        <a:p>
          <a:endParaRPr lang="ru-RU" sz="1000"/>
        </a:p>
      </dgm:t>
    </dgm:pt>
    <dgm:pt modelId="{85ACDD56-FCE3-41D4-9BCC-4986EF21FC64}" type="sibTrans" cxnId="{A60283F8-BE2D-4035-89B4-6D4D865DBB12}">
      <dgm:prSet/>
      <dgm:spPr/>
      <dgm:t>
        <a:bodyPr/>
        <a:lstStyle/>
        <a:p>
          <a:endParaRPr lang="ru-RU" sz="1000"/>
        </a:p>
      </dgm:t>
    </dgm:pt>
    <dgm:pt modelId="{E522F097-D5CB-47E5-86D0-E7DA408A71B1}">
      <dgm:prSet custT="1"/>
      <dgm:spPr/>
      <dgm:t>
        <a:bodyPr/>
        <a:lstStyle/>
        <a:p>
          <a:pPr rtl="0"/>
          <a:r>
            <a:rPr lang="ru-RU" sz="1000" dirty="0" smtClean="0"/>
            <a:t>Экспертные панели  - Независимые эксперты</a:t>
          </a:r>
          <a:endParaRPr lang="ru-RU" sz="1000" dirty="0"/>
        </a:p>
      </dgm:t>
    </dgm:pt>
    <dgm:pt modelId="{C906A764-D38A-48C5-9BF3-51DB189A1FC5}" type="parTrans" cxnId="{EA390D9F-577B-4CDA-B0C6-7515056FB8A0}">
      <dgm:prSet/>
      <dgm:spPr/>
      <dgm:t>
        <a:bodyPr/>
        <a:lstStyle/>
        <a:p>
          <a:endParaRPr lang="ru-RU" sz="1000"/>
        </a:p>
      </dgm:t>
    </dgm:pt>
    <dgm:pt modelId="{D3817138-3231-4B66-82D8-9BE407778EAA}" type="sibTrans" cxnId="{EA390D9F-577B-4CDA-B0C6-7515056FB8A0}">
      <dgm:prSet/>
      <dgm:spPr/>
      <dgm:t>
        <a:bodyPr/>
        <a:lstStyle/>
        <a:p>
          <a:endParaRPr lang="ru-RU" sz="1000"/>
        </a:p>
      </dgm:t>
    </dgm:pt>
    <dgm:pt modelId="{DF7D5B5C-7BFE-4B2D-B223-2FD95C220672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FFFF00"/>
              </a:solidFill>
            </a:rPr>
            <a:t>Порядок расторжения договора</a:t>
          </a:r>
          <a:endParaRPr lang="ru-RU" sz="1200" dirty="0"/>
        </a:p>
      </dgm:t>
    </dgm:pt>
    <dgm:pt modelId="{AA1EDE78-F61D-445F-9EA2-E427C13AB7ED}" type="parTrans" cxnId="{EE5ED3C0-F7FD-4C0A-A8D4-1A414C8EADAB}">
      <dgm:prSet/>
      <dgm:spPr/>
      <dgm:t>
        <a:bodyPr/>
        <a:lstStyle/>
        <a:p>
          <a:endParaRPr lang="ru-RU"/>
        </a:p>
      </dgm:t>
    </dgm:pt>
    <dgm:pt modelId="{1CC1C099-C69F-4FEE-8D8C-7B50ED589B65}" type="sibTrans" cxnId="{EE5ED3C0-F7FD-4C0A-A8D4-1A414C8EADAB}">
      <dgm:prSet/>
      <dgm:spPr/>
      <dgm:t>
        <a:bodyPr/>
        <a:lstStyle/>
        <a:p>
          <a:endParaRPr lang="ru-RU"/>
        </a:p>
      </dgm:t>
    </dgm:pt>
    <dgm:pt modelId="{48F19669-31A8-411C-962A-BB40385C2AB0}">
      <dgm:prSet custT="1"/>
      <dgm:spPr/>
      <dgm:t>
        <a:bodyPr/>
        <a:lstStyle/>
        <a:p>
          <a:pPr rtl="0"/>
          <a:r>
            <a:rPr lang="ru-RU" sz="1000" dirty="0" smtClean="0"/>
            <a:t>Возможность и невозможность одностороннего расторжения</a:t>
          </a:r>
          <a:endParaRPr lang="ru-RU" sz="1000" dirty="0"/>
        </a:p>
      </dgm:t>
    </dgm:pt>
    <dgm:pt modelId="{D00AC007-25AC-4849-A999-F7CE5683F82C}" type="parTrans" cxnId="{92665D65-9BA0-4DA7-A47E-42A3BF3C9647}">
      <dgm:prSet/>
      <dgm:spPr/>
      <dgm:t>
        <a:bodyPr/>
        <a:lstStyle/>
        <a:p>
          <a:endParaRPr lang="ru-RU"/>
        </a:p>
      </dgm:t>
    </dgm:pt>
    <dgm:pt modelId="{5BA460DC-B142-4832-B6FD-8F60316380EF}" type="sibTrans" cxnId="{92665D65-9BA0-4DA7-A47E-42A3BF3C9647}">
      <dgm:prSet/>
      <dgm:spPr/>
      <dgm:t>
        <a:bodyPr/>
        <a:lstStyle/>
        <a:p>
          <a:endParaRPr lang="ru-RU"/>
        </a:p>
      </dgm:t>
    </dgm:pt>
    <dgm:pt modelId="{71B8B2AE-FF68-4C48-BFD4-5E57AC2E4C67}">
      <dgm:prSet custT="1"/>
      <dgm:spPr/>
      <dgm:t>
        <a:bodyPr/>
        <a:lstStyle/>
        <a:p>
          <a:pPr rtl="0"/>
          <a:r>
            <a:rPr lang="ru-RU" sz="1000" dirty="0" smtClean="0"/>
            <a:t>Последствия расторжения для каждой из сторон; а) при наличии вины другой стороны; б)при наличии собственной вины </a:t>
          </a:r>
          <a:endParaRPr lang="ru-RU" sz="1000" dirty="0"/>
        </a:p>
      </dgm:t>
    </dgm:pt>
    <dgm:pt modelId="{C1356AAF-08B5-43E3-8F12-ACF85ED1B72D}" type="parTrans" cxnId="{B0A6FEB4-83DF-4F54-A893-B0FB921F49CB}">
      <dgm:prSet/>
      <dgm:spPr/>
      <dgm:t>
        <a:bodyPr/>
        <a:lstStyle/>
        <a:p>
          <a:endParaRPr lang="ru-RU"/>
        </a:p>
      </dgm:t>
    </dgm:pt>
    <dgm:pt modelId="{5B6B0951-0184-4889-9EAD-66C8249ECAD4}" type="sibTrans" cxnId="{B0A6FEB4-83DF-4F54-A893-B0FB921F49CB}">
      <dgm:prSet/>
      <dgm:spPr/>
      <dgm:t>
        <a:bodyPr/>
        <a:lstStyle/>
        <a:p>
          <a:endParaRPr lang="ru-RU"/>
        </a:p>
      </dgm:t>
    </dgm:pt>
    <dgm:pt modelId="{8609B13E-2403-4204-8133-F180EFDC3203}">
      <dgm:prSet custT="1"/>
      <dgm:spPr/>
      <dgm:t>
        <a:bodyPr/>
        <a:lstStyle/>
        <a:p>
          <a:pPr rtl="0"/>
          <a:r>
            <a:rPr lang="ru-RU" sz="1000" dirty="0" smtClean="0"/>
            <a:t>Порядок передачи эксплуатационной ответственности третьим лицам</a:t>
          </a:r>
          <a:endParaRPr lang="ru-RU" sz="1000" b="1" dirty="0"/>
        </a:p>
      </dgm:t>
    </dgm:pt>
    <dgm:pt modelId="{99C3F74A-114B-478A-8A64-102D97CC7118}" type="parTrans" cxnId="{6976535F-4F58-4E4E-8746-4DD67E8FB837}">
      <dgm:prSet/>
      <dgm:spPr/>
      <dgm:t>
        <a:bodyPr/>
        <a:lstStyle/>
        <a:p>
          <a:endParaRPr lang="ru-RU"/>
        </a:p>
      </dgm:t>
    </dgm:pt>
    <dgm:pt modelId="{477955E6-FBFC-43E8-B068-59E4ED38C783}" type="sibTrans" cxnId="{6976535F-4F58-4E4E-8746-4DD67E8FB837}">
      <dgm:prSet/>
      <dgm:spPr/>
      <dgm:t>
        <a:bodyPr/>
        <a:lstStyle/>
        <a:p>
          <a:endParaRPr lang="ru-RU"/>
        </a:p>
      </dgm:t>
    </dgm:pt>
    <dgm:pt modelId="{F7DF9DE7-51A8-4F23-BB67-AF16B2EFBFDF}" type="pres">
      <dgm:prSet presAssocID="{7EFE05A3-2EF6-4FA1-9FCE-59AAB56255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F9288D-7549-4FE9-A762-562FC18C8F73}" type="pres">
      <dgm:prSet presAssocID="{EB9C94F9-D975-4A36-B753-4CB7A4284CB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02D1B-DC8D-4746-B806-5DE126D6AA9B}" type="pres">
      <dgm:prSet presAssocID="{A50DE9A6-E454-4A05-8A11-1BD3C77C5619}" presName="sibTrans" presStyleCnt="0"/>
      <dgm:spPr/>
    </dgm:pt>
    <dgm:pt modelId="{6C4DBE26-0D92-48BD-B659-98CED6D236FB}" type="pres">
      <dgm:prSet presAssocID="{B505DE0D-1313-4F5E-9C16-2AC6A65C62E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13250-463C-4063-B5F4-315F069C103F}" type="pres">
      <dgm:prSet presAssocID="{657AC3A2-CA34-40DE-816C-51FCB9481EC1}" presName="sibTrans" presStyleCnt="0"/>
      <dgm:spPr/>
    </dgm:pt>
    <dgm:pt modelId="{86B6D524-8744-43CB-9582-51CE7E0E029A}" type="pres">
      <dgm:prSet presAssocID="{9E2D6F8D-ADFC-47A8-9F90-5863B693F0A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82761-0804-4619-B43E-53A48C93870D}" type="pres">
      <dgm:prSet presAssocID="{B807EEFB-0210-4B05-86C7-A64952D49D19}" presName="sibTrans" presStyleCnt="0"/>
      <dgm:spPr/>
    </dgm:pt>
    <dgm:pt modelId="{B92F6094-25BC-41A3-8DF9-7776AB86407D}" type="pres">
      <dgm:prSet presAssocID="{DF7D5B5C-7BFE-4B2D-B223-2FD95C22067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F9C9D0-F334-4835-A305-C21591203008}" srcId="{B505DE0D-1313-4F5E-9C16-2AC6A65C62EF}" destId="{5A90B5BD-CE9E-4B96-819E-EB4220F3FFE9}" srcOrd="5" destOrd="0" parTransId="{461FF354-EEC2-4506-95F3-B7DC70B09E11}" sibTransId="{7CDA61D6-06BA-4CAB-8064-33AD39037C92}"/>
    <dgm:cxn modelId="{D9AC9982-D52C-404F-9673-1A6D0DDCC487}" type="presOf" srcId="{FC9477DB-99B1-4B95-A13D-E7B2B934B39E}" destId="{86B6D524-8744-43CB-9582-51CE7E0E029A}" srcOrd="0" destOrd="2" presId="urn:microsoft.com/office/officeart/2005/8/layout/hList6"/>
    <dgm:cxn modelId="{6D4093EB-6085-4B9E-8805-499F078AAA08}" srcId="{B505DE0D-1313-4F5E-9C16-2AC6A65C62EF}" destId="{56022EC8-2E5E-40E2-A013-1A72A59E6791}" srcOrd="2" destOrd="0" parTransId="{F3636533-FE0F-447D-B0D8-D3F6AB3CBC6F}" sibTransId="{BDD5304A-E181-4A81-B37E-9046EF817EF8}"/>
    <dgm:cxn modelId="{CA435DD1-28E4-40DF-B3D5-D0D94E17AAFC}" type="presOf" srcId="{9E2D6F8D-ADFC-47A8-9F90-5863B693F0A0}" destId="{86B6D524-8744-43CB-9582-51CE7E0E029A}" srcOrd="0" destOrd="0" presId="urn:microsoft.com/office/officeart/2005/8/layout/hList6"/>
    <dgm:cxn modelId="{B0A6FEB4-83DF-4F54-A893-B0FB921F49CB}" srcId="{DF7D5B5C-7BFE-4B2D-B223-2FD95C220672}" destId="{71B8B2AE-FF68-4C48-BFD4-5E57AC2E4C67}" srcOrd="1" destOrd="0" parTransId="{C1356AAF-08B5-43E3-8F12-ACF85ED1B72D}" sibTransId="{5B6B0951-0184-4889-9EAD-66C8249ECAD4}"/>
    <dgm:cxn modelId="{4608C3B4-4472-4FA0-AC1B-AED8A167A9D0}" type="presOf" srcId="{8609B13E-2403-4204-8133-F180EFDC3203}" destId="{B92F6094-25BC-41A3-8DF9-7776AB86407D}" srcOrd="0" destOrd="3" presId="urn:microsoft.com/office/officeart/2005/8/layout/hList6"/>
    <dgm:cxn modelId="{66E86589-F965-41D3-AE18-523290248635}" type="presOf" srcId="{5A90B5BD-CE9E-4B96-819E-EB4220F3FFE9}" destId="{6C4DBE26-0D92-48BD-B659-98CED6D236FB}" srcOrd="0" destOrd="6" presId="urn:microsoft.com/office/officeart/2005/8/layout/hList6"/>
    <dgm:cxn modelId="{4509C366-187C-4555-9047-1D0B4D55FBD2}" srcId="{9E2D6F8D-ADFC-47A8-9F90-5863B693F0A0}" destId="{CE8C8989-7197-458A-BF8B-F6FD82D30DD1}" srcOrd="0" destOrd="0" parTransId="{41E65BF6-0DA7-469B-AE78-280269A90C8E}" sibTransId="{70D4E605-BCDA-4DEE-AC0E-4FAC04207248}"/>
    <dgm:cxn modelId="{4CD6705E-DAAC-4023-8F87-59C01FF34310}" srcId="{EB9C94F9-D975-4A36-B753-4CB7A4284CBB}" destId="{20A736E6-6937-4A73-860A-A3D8F283C3F5}" srcOrd="0" destOrd="0" parTransId="{365F5F98-CB04-4B0F-BB81-383767E42359}" sibTransId="{0F481B70-DA5B-47CA-BA68-A4E0D89BD03F}"/>
    <dgm:cxn modelId="{CA55CDFA-380C-42AE-AE0D-274D76E6DC65}" type="presOf" srcId="{4583FE3E-9336-4BFF-B57F-CD0F7B3C970B}" destId="{6C4DBE26-0D92-48BD-B659-98CED6D236FB}" srcOrd="0" destOrd="1" presId="urn:microsoft.com/office/officeart/2005/8/layout/hList6"/>
    <dgm:cxn modelId="{92665D65-9BA0-4DA7-A47E-42A3BF3C9647}" srcId="{DF7D5B5C-7BFE-4B2D-B223-2FD95C220672}" destId="{48F19669-31A8-411C-962A-BB40385C2AB0}" srcOrd="0" destOrd="0" parTransId="{D00AC007-25AC-4849-A999-F7CE5683F82C}" sibTransId="{5BA460DC-B142-4832-B6FD-8F60316380EF}"/>
    <dgm:cxn modelId="{135CEA56-D87A-405B-A4DD-2D11E339035C}" type="presOf" srcId="{2466F407-06C9-4A77-B24E-DD57C187D9E6}" destId="{A5F9288D-7549-4FE9-A762-562FC18C8F73}" srcOrd="0" destOrd="3" presId="urn:microsoft.com/office/officeart/2005/8/layout/hList6"/>
    <dgm:cxn modelId="{596542AA-53D8-42A4-8EEB-82A3B7FB202D}" type="presOf" srcId="{71B8B2AE-FF68-4C48-BFD4-5E57AC2E4C67}" destId="{B92F6094-25BC-41A3-8DF9-7776AB86407D}" srcOrd="0" destOrd="2" presId="urn:microsoft.com/office/officeart/2005/8/layout/hList6"/>
    <dgm:cxn modelId="{9195BF41-C335-41A4-B4B3-7083BEAF7A7F}" srcId="{EB9C94F9-D975-4A36-B753-4CB7A4284CBB}" destId="{EDCA8A84-77D7-4D9A-B45E-32F55C8D0CFE}" srcOrd="1" destOrd="0" parTransId="{76D2E490-3179-41A2-8F2D-3EAE60CE5918}" sibTransId="{BEA4A52D-5AFE-43E8-9630-8E1B29F6BF32}"/>
    <dgm:cxn modelId="{554CE501-EEA4-405B-98FD-0E585186257E}" srcId="{7EFE05A3-2EF6-4FA1-9FCE-59AAB5625578}" destId="{EB9C94F9-D975-4A36-B753-4CB7A4284CBB}" srcOrd="0" destOrd="0" parTransId="{0A2385A3-FB3F-4F3C-B867-0F52FF5F4B57}" sibTransId="{A50DE9A6-E454-4A05-8A11-1BD3C77C5619}"/>
    <dgm:cxn modelId="{0BCE2A58-E8D8-43EB-A360-4A2FE5DBD50D}" srcId="{B505DE0D-1313-4F5E-9C16-2AC6A65C62EF}" destId="{7E5AB1A0-6213-4CAD-932A-62FA1C3CF3B5}" srcOrd="1" destOrd="0" parTransId="{E52457AC-ADE0-433A-9018-A5EB118C6A66}" sibTransId="{80C76AAE-F3F9-440E-B408-87CD99F9F6E2}"/>
    <dgm:cxn modelId="{6976535F-4F58-4E4E-8746-4DD67E8FB837}" srcId="{DF7D5B5C-7BFE-4B2D-B223-2FD95C220672}" destId="{8609B13E-2403-4204-8133-F180EFDC3203}" srcOrd="2" destOrd="0" parTransId="{99C3F74A-114B-478A-8A64-102D97CC7118}" sibTransId="{477955E6-FBFC-43E8-B068-59E4ED38C783}"/>
    <dgm:cxn modelId="{1FC6F7DC-B053-4613-A023-FE8AE53E6F20}" type="presOf" srcId="{B505DE0D-1313-4F5E-9C16-2AC6A65C62EF}" destId="{6C4DBE26-0D92-48BD-B659-98CED6D236FB}" srcOrd="0" destOrd="0" presId="urn:microsoft.com/office/officeart/2005/8/layout/hList6"/>
    <dgm:cxn modelId="{F85DC37E-D388-4C2B-BD15-376B786ACF99}" srcId="{EB9C94F9-D975-4A36-B753-4CB7A4284CBB}" destId="{2466F407-06C9-4A77-B24E-DD57C187D9E6}" srcOrd="2" destOrd="0" parTransId="{4C2DA22F-2B6C-4BDE-AAE8-9A7B2972FC20}" sibTransId="{729F7B07-3539-4AC9-ACA1-66C1D441DFCA}"/>
    <dgm:cxn modelId="{060C8949-4F77-49E1-AA07-32CA47F17B23}" type="presOf" srcId="{7EFE05A3-2EF6-4FA1-9FCE-59AAB5625578}" destId="{F7DF9DE7-51A8-4F23-BB67-AF16B2EFBFDF}" srcOrd="0" destOrd="0" presId="urn:microsoft.com/office/officeart/2005/8/layout/hList6"/>
    <dgm:cxn modelId="{C17E6792-325F-413E-B9D2-1B6FC70CF763}" type="presOf" srcId="{B4DB36EA-84D1-40DE-95C4-24741DB741A8}" destId="{6C4DBE26-0D92-48BD-B659-98CED6D236FB}" srcOrd="0" destOrd="4" presId="urn:microsoft.com/office/officeart/2005/8/layout/hList6"/>
    <dgm:cxn modelId="{BBCD73F4-F9FE-42BF-87E4-E3695C39E345}" srcId="{B505DE0D-1313-4F5E-9C16-2AC6A65C62EF}" destId="{4583FE3E-9336-4BFF-B57F-CD0F7B3C970B}" srcOrd="0" destOrd="0" parTransId="{66B893EF-A425-42E6-A143-F2DBE4450029}" sibTransId="{E0331DBA-6FF3-4A01-A8F9-ABC501A8135A}"/>
    <dgm:cxn modelId="{DDEB9D8C-94FE-4DA9-A4C6-C8D56A425A56}" type="presOf" srcId="{20A736E6-6937-4A73-860A-A3D8F283C3F5}" destId="{A5F9288D-7549-4FE9-A762-562FC18C8F73}" srcOrd="0" destOrd="1" presId="urn:microsoft.com/office/officeart/2005/8/layout/hList6"/>
    <dgm:cxn modelId="{A60283F8-BE2D-4035-89B4-6D4D865DBB12}" srcId="{9E2D6F8D-ADFC-47A8-9F90-5863B693F0A0}" destId="{E98B91CC-6773-417B-A719-47550FCAFF04}" srcOrd="2" destOrd="0" parTransId="{33B759D9-C639-48E3-B876-5746D9BDB7A6}" sibTransId="{85ACDD56-FCE3-41D4-9BCC-4986EF21FC64}"/>
    <dgm:cxn modelId="{E74662FB-F4B6-4ECB-9729-13430FF6EED3}" type="presOf" srcId="{E522F097-D5CB-47E5-86D0-E7DA408A71B1}" destId="{86B6D524-8744-43CB-9582-51CE7E0E029A}" srcOrd="0" destOrd="4" presId="urn:microsoft.com/office/officeart/2005/8/layout/hList6"/>
    <dgm:cxn modelId="{5275BA8D-34FA-43BE-A7A8-3E268C4208D4}" type="presOf" srcId="{56022EC8-2E5E-40E2-A013-1A72A59E6791}" destId="{6C4DBE26-0D92-48BD-B659-98CED6D236FB}" srcOrd="0" destOrd="3" presId="urn:microsoft.com/office/officeart/2005/8/layout/hList6"/>
    <dgm:cxn modelId="{DBE7CBD4-65A9-4C40-A926-107F3169307E}" type="presOf" srcId="{E98B91CC-6773-417B-A719-47550FCAFF04}" destId="{86B6D524-8744-43CB-9582-51CE7E0E029A}" srcOrd="0" destOrd="3" presId="urn:microsoft.com/office/officeart/2005/8/layout/hList6"/>
    <dgm:cxn modelId="{2D750D49-D6CE-448D-BABB-D390E2A4874B}" srcId="{7EFE05A3-2EF6-4FA1-9FCE-59AAB5625578}" destId="{B505DE0D-1313-4F5E-9C16-2AC6A65C62EF}" srcOrd="1" destOrd="0" parTransId="{52609CEC-FDC0-463B-8EFC-1B3399D1C5BF}" sibTransId="{657AC3A2-CA34-40DE-816C-51FCB9481EC1}"/>
    <dgm:cxn modelId="{EA390D9F-577B-4CDA-B0C6-7515056FB8A0}" srcId="{9E2D6F8D-ADFC-47A8-9F90-5863B693F0A0}" destId="{E522F097-D5CB-47E5-86D0-E7DA408A71B1}" srcOrd="3" destOrd="0" parTransId="{C906A764-D38A-48C5-9BF3-51DB189A1FC5}" sibTransId="{D3817138-3231-4B66-82D8-9BE407778EAA}"/>
    <dgm:cxn modelId="{DBC1BE29-FE3E-469F-9CEC-94A848AE6854}" type="presOf" srcId="{48F19669-31A8-411C-962A-BB40385C2AB0}" destId="{B92F6094-25BC-41A3-8DF9-7776AB86407D}" srcOrd="0" destOrd="1" presId="urn:microsoft.com/office/officeart/2005/8/layout/hList6"/>
    <dgm:cxn modelId="{A83EA9B1-E04C-4427-B8CD-58BF73D87507}" type="presOf" srcId="{31E9C7FD-127C-4FE0-93FC-85E97F81D7A3}" destId="{A5F9288D-7549-4FE9-A762-562FC18C8F73}" srcOrd="0" destOrd="4" presId="urn:microsoft.com/office/officeart/2005/8/layout/hList6"/>
    <dgm:cxn modelId="{955E3733-C923-4691-915C-FE5928CA0B1D}" type="presOf" srcId="{DF7D5B5C-7BFE-4B2D-B223-2FD95C220672}" destId="{B92F6094-25BC-41A3-8DF9-7776AB86407D}" srcOrd="0" destOrd="0" presId="urn:microsoft.com/office/officeart/2005/8/layout/hList6"/>
    <dgm:cxn modelId="{D8B104F2-5D18-481F-A514-DA61CACF9F14}" srcId="{B505DE0D-1313-4F5E-9C16-2AC6A65C62EF}" destId="{D3990266-0D68-41DF-A4BC-E899AA3A28CD}" srcOrd="4" destOrd="0" parTransId="{9E3E97C6-8F2C-4DF5-9749-687261E78B41}" sibTransId="{691D2312-92B3-498E-9B49-E1E9D5BD232F}"/>
    <dgm:cxn modelId="{0493E265-8A94-4969-9163-DC2605C50B37}" srcId="{EB9C94F9-D975-4A36-B753-4CB7A4284CBB}" destId="{31E9C7FD-127C-4FE0-93FC-85E97F81D7A3}" srcOrd="3" destOrd="0" parTransId="{B5E78255-946F-4114-A61D-CF78E09C932D}" sibTransId="{E41D3190-DC5D-4A5F-AFD6-C128FE08B267}"/>
    <dgm:cxn modelId="{F72F8DBB-B256-454F-ABE8-A1140E1A557A}" type="presOf" srcId="{7E5AB1A0-6213-4CAD-932A-62FA1C3CF3B5}" destId="{6C4DBE26-0D92-48BD-B659-98CED6D236FB}" srcOrd="0" destOrd="2" presId="urn:microsoft.com/office/officeart/2005/8/layout/hList6"/>
    <dgm:cxn modelId="{18700FAB-938C-4B21-BEB1-9DE7DE83CDCA}" srcId="{B505DE0D-1313-4F5E-9C16-2AC6A65C62EF}" destId="{B4DB36EA-84D1-40DE-95C4-24741DB741A8}" srcOrd="3" destOrd="0" parTransId="{3A5B3221-D373-4D23-97B2-50EE999EECC6}" sibTransId="{8438B545-8688-46F2-9A8A-EC73D9390BB4}"/>
    <dgm:cxn modelId="{3C276BA8-625A-455A-9231-1F656B41FEFD}" type="presOf" srcId="{CE8C8989-7197-458A-BF8B-F6FD82D30DD1}" destId="{86B6D524-8744-43CB-9582-51CE7E0E029A}" srcOrd="0" destOrd="1" presId="urn:microsoft.com/office/officeart/2005/8/layout/hList6"/>
    <dgm:cxn modelId="{225A1CA4-29A4-46E0-92F1-4311ED3B31C4}" srcId="{7EFE05A3-2EF6-4FA1-9FCE-59AAB5625578}" destId="{9E2D6F8D-ADFC-47A8-9F90-5863B693F0A0}" srcOrd="2" destOrd="0" parTransId="{36067CC9-9B50-440D-A6CB-28721F56A496}" sibTransId="{B807EEFB-0210-4B05-86C7-A64952D49D19}"/>
    <dgm:cxn modelId="{1AF5D24E-0F94-4EFE-ABDC-8F71B28E4F40}" type="presOf" srcId="{EDCA8A84-77D7-4D9A-B45E-32F55C8D0CFE}" destId="{A5F9288D-7549-4FE9-A762-562FC18C8F73}" srcOrd="0" destOrd="2" presId="urn:microsoft.com/office/officeart/2005/8/layout/hList6"/>
    <dgm:cxn modelId="{9235277C-8544-4A9C-9BD4-3E96B7ABD688}" srcId="{9E2D6F8D-ADFC-47A8-9F90-5863B693F0A0}" destId="{FC9477DB-99B1-4B95-A13D-E7B2B934B39E}" srcOrd="1" destOrd="0" parTransId="{8F865791-B44F-4C68-8FE7-EA4B27530F7F}" sibTransId="{09CFD0C4-CD55-486B-8BED-94AFC6AC5F1C}"/>
    <dgm:cxn modelId="{EE5ED3C0-F7FD-4C0A-A8D4-1A414C8EADAB}" srcId="{7EFE05A3-2EF6-4FA1-9FCE-59AAB5625578}" destId="{DF7D5B5C-7BFE-4B2D-B223-2FD95C220672}" srcOrd="3" destOrd="0" parTransId="{AA1EDE78-F61D-445F-9EA2-E427C13AB7ED}" sibTransId="{1CC1C099-C69F-4FEE-8D8C-7B50ED589B65}"/>
    <dgm:cxn modelId="{25626370-1925-49C6-A969-E1B392AAE7A6}" type="presOf" srcId="{D3990266-0D68-41DF-A4BC-E899AA3A28CD}" destId="{6C4DBE26-0D92-48BD-B659-98CED6D236FB}" srcOrd="0" destOrd="5" presId="urn:microsoft.com/office/officeart/2005/8/layout/hList6"/>
    <dgm:cxn modelId="{A7135981-A1FD-43D2-8EDF-5FD6938D2C84}" type="presOf" srcId="{EB9C94F9-D975-4A36-B753-4CB7A4284CBB}" destId="{A5F9288D-7549-4FE9-A762-562FC18C8F73}" srcOrd="0" destOrd="0" presId="urn:microsoft.com/office/officeart/2005/8/layout/hList6"/>
    <dgm:cxn modelId="{8F8039DD-64AD-4081-BA14-D6324D0C1AD1}" type="presParOf" srcId="{F7DF9DE7-51A8-4F23-BB67-AF16B2EFBFDF}" destId="{A5F9288D-7549-4FE9-A762-562FC18C8F73}" srcOrd="0" destOrd="0" presId="urn:microsoft.com/office/officeart/2005/8/layout/hList6"/>
    <dgm:cxn modelId="{C111463D-7F3E-4568-9FBB-9F8AAD70B291}" type="presParOf" srcId="{F7DF9DE7-51A8-4F23-BB67-AF16B2EFBFDF}" destId="{4AD02D1B-DC8D-4746-B806-5DE126D6AA9B}" srcOrd="1" destOrd="0" presId="urn:microsoft.com/office/officeart/2005/8/layout/hList6"/>
    <dgm:cxn modelId="{9C434577-A864-4A6D-AF43-F18B2FB2E3F9}" type="presParOf" srcId="{F7DF9DE7-51A8-4F23-BB67-AF16B2EFBFDF}" destId="{6C4DBE26-0D92-48BD-B659-98CED6D236FB}" srcOrd="2" destOrd="0" presId="urn:microsoft.com/office/officeart/2005/8/layout/hList6"/>
    <dgm:cxn modelId="{F59336FD-BD44-4BD6-9C73-1C07BC150B47}" type="presParOf" srcId="{F7DF9DE7-51A8-4F23-BB67-AF16B2EFBFDF}" destId="{56413250-463C-4063-B5F4-315F069C103F}" srcOrd="3" destOrd="0" presId="urn:microsoft.com/office/officeart/2005/8/layout/hList6"/>
    <dgm:cxn modelId="{69EFBE52-200B-422D-BE9A-02051F6E9D6B}" type="presParOf" srcId="{F7DF9DE7-51A8-4F23-BB67-AF16B2EFBFDF}" destId="{86B6D524-8744-43CB-9582-51CE7E0E029A}" srcOrd="4" destOrd="0" presId="urn:microsoft.com/office/officeart/2005/8/layout/hList6"/>
    <dgm:cxn modelId="{7B22DE8D-3128-4E52-BBF1-A304D9A38F86}" type="presParOf" srcId="{F7DF9DE7-51A8-4F23-BB67-AF16B2EFBFDF}" destId="{54082761-0804-4619-B43E-53A48C93870D}" srcOrd="5" destOrd="0" presId="urn:microsoft.com/office/officeart/2005/8/layout/hList6"/>
    <dgm:cxn modelId="{09D82208-A92A-45CC-81C7-D1068590C1E4}" type="presParOf" srcId="{F7DF9DE7-51A8-4F23-BB67-AF16B2EFBFDF}" destId="{B92F6094-25BC-41A3-8DF9-7776AB86407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C1A63D6-17CA-4364-BE50-0DA40B2204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132B95-5342-4307-9C37-52B6442A7FC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Общие принципы тарифного регулирования</a:t>
          </a:r>
          <a:endParaRPr lang="ru-RU" dirty="0"/>
        </a:p>
      </dgm:t>
    </dgm:pt>
    <dgm:pt modelId="{6401CEF5-A3F9-45BC-A6FD-62E5AA85D7D7}" type="parTrans" cxnId="{CBEA8A06-A20E-44FF-96BC-DBFCA9C08B1E}">
      <dgm:prSet/>
      <dgm:spPr/>
      <dgm:t>
        <a:bodyPr/>
        <a:lstStyle/>
        <a:p>
          <a:endParaRPr lang="ru-RU"/>
        </a:p>
      </dgm:t>
    </dgm:pt>
    <dgm:pt modelId="{F7EEF320-B02C-48C8-A5A2-9FDABBBF9F84}" type="sibTrans" cxnId="{CBEA8A06-A20E-44FF-96BC-DBFCA9C08B1E}">
      <dgm:prSet/>
      <dgm:spPr/>
      <dgm:t>
        <a:bodyPr/>
        <a:lstStyle/>
        <a:p>
          <a:endParaRPr lang="ru-RU" dirty="0"/>
        </a:p>
      </dgm:t>
    </dgm:pt>
    <dgm:pt modelId="{0C0F9B48-3013-4E39-B655-0A9538F8E370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Организационные модели в сфере водоснабжения и водоотведения</a:t>
          </a:r>
          <a:endParaRPr lang="ru-RU" dirty="0"/>
        </a:p>
      </dgm:t>
    </dgm:pt>
    <dgm:pt modelId="{6C5F12BB-A193-4AD9-BA2C-5A12C6390CE6}" type="parTrans" cxnId="{F8300878-D342-474D-A9DA-FFE59252B2A3}">
      <dgm:prSet/>
      <dgm:spPr/>
      <dgm:t>
        <a:bodyPr/>
        <a:lstStyle/>
        <a:p>
          <a:endParaRPr lang="ru-RU"/>
        </a:p>
      </dgm:t>
    </dgm:pt>
    <dgm:pt modelId="{6E4928FC-B7CD-4DF1-9FF9-9FE976EEAA6A}" type="sibTrans" cxnId="{F8300878-D342-474D-A9DA-FFE59252B2A3}">
      <dgm:prSet/>
      <dgm:spPr/>
      <dgm:t>
        <a:bodyPr/>
        <a:lstStyle/>
        <a:p>
          <a:endParaRPr lang="ru-RU"/>
        </a:p>
      </dgm:t>
    </dgm:pt>
    <dgm:pt modelId="{D1BAE729-5C95-4146-A0DA-EF46EC6B8662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Методы тарифного регулирования</a:t>
          </a:r>
          <a:endParaRPr lang="ru-RU" dirty="0"/>
        </a:p>
      </dgm:t>
    </dgm:pt>
    <dgm:pt modelId="{3C10AFE1-D785-4A37-AD67-55F76CFAF028}" type="parTrans" cxnId="{0410B04C-D8B4-4237-9FBE-ABB08BC9C6E4}">
      <dgm:prSet/>
      <dgm:spPr/>
      <dgm:t>
        <a:bodyPr/>
        <a:lstStyle/>
        <a:p>
          <a:endParaRPr lang="ru-RU"/>
        </a:p>
      </dgm:t>
    </dgm:pt>
    <dgm:pt modelId="{9FA11B34-190C-448F-A44B-2590031FDE1D}" type="sibTrans" cxnId="{0410B04C-D8B4-4237-9FBE-ABB08BC9C6E4}">
      <dgm:prSet/>
      <dgm:spPr/>
      <dgm:t>
        <a:bodyPr/>
        <a:lstStyle/>
        <a:p>
          <a:endParaRPr lang="ru-RU"/>
        </a:p>
      </dgm:t>
    </dgm:pt>
    <dgm:pt modelId="{FA8CB27E-C527-4965-A06C-E30012D0A6E6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ГЧП и тарифное регулирование</a:t>
          </a:r>
          <a:endParaRPr lang="ru-RU" dirty="0"/>
        </a:p>
      </dgm:t>
    </dgm:pt>
    <dgm:pt modelId="{C37F9DE7-6086-455F-ACA0-7D15E446954D}" type="parTrans" cxnId="{8B81B4DF-F461-46E7-8AEF-53C4693C05E8}">
      <dgm:prSet/>
      <dgm:spPr/>
      <dgm:t>
        <a:bodyPr/>
        <a:lstStyle/>
        <a:p>
          <a:endParaRPr lang="ru-RU"/>
        </a:p>
      </dgm:t>
    </dgm:pt>
    <dgm:pt modelId="{3F47A679-3C38-4516-8D39-08CAE0926B98}" type="sibTrans" cxnId="{8B81B4DF-F461-46E7-8AEF-53C4693C05E8}">
      <dgm:prSet/>
      <dgm:spPr/>
      <dgm:t>
        <a:bodyPr/>
        <a:lstStyle/>
        <a:p>
          <a:endParaRPr lang="ru-RU"/>
        </a:p>
      </dgm:t>
    </dgm:pt>
    <dgm:pt modelId="{2068B996-E089-4283-8F9B-E93DE1DEF919}">
      <dgm:prSet/>
      <dgm:spPr>
        <a:solidFill>
          <a:schemeClr val="accent1"/>
        </a:solidFill>
      </dgm:spPr>
      <dgm:t>
        <a:bodyPr/>
        <a:lstStyle/>
        <a:p>
          <a:r>
            <a:rPr lang="ru-RU" dirty="0" smtClean="0"/>
            <a:t>Факторы, влияющие на выбор оптимальной модели тарифного регулирования</a:t>
          </a:r>
          <a:endParaRPr lang="ru-RU" dirty="0"/>
        </a:p>
      </dgm:t>
    </dgm:pt>
    <dgm:pt modelId="{7A482688-9569-4261-A59A-6997B6E7AA29}" type="parTrans" cxnId="{882DF279-DA80-4AB1-9EEB-27D88525A9E4}">
      <dgm:prSet/>
      <dgm:spPr/>
      <dgm:t>
        <a:bodyPr/>
        <a:lstStyle/>
        <a:p>
          <a:endParaRPr lang="ru-RU"/>
        </a:p>
      </dgm:t>
    </dgm:pt>
    <dgm:pt modelId="{2C3BF5BA-F227-4C87-9B1E-6441E095D19B}" type="sibTrans" cxnId="{882DF279-DA80-4AB1-9EEB-27D88525A9E4}">
      <dgm:prSet/>
      <dgm:spPr/>
      <dgm:t>
        <a:bodyPr/>
        <a:lstStyle/>
        <a:p>
          <a:endParaRPr lang="ru-RU"/>
        </a:p>
      </dgm:t>
    </dgm:pt>
    <dgm:pt modelId="{5711C6BC-DF44-4DFA-B510-5DFB1DC9B7B8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Регуляторный договор</a:t>
          </a:r>
          <a:endParaRPr lang="ru-RU" dirty="0"/>
        </a:p>
      </dgm:t>
    </dgm:pt>
    <dgm:pt modelId="{FD9D1EEF-AEC0-4A08-88E2-0A2FD5B386FC}" type="parTrans" cxnId="{C4023E81-5D9C-4C46-97E2-D106725D4851}">
      <dgm:prSet/>
      <dgm:spPr/>
      <dgm:t>
        <a:bodyPr/>
        <a:lstStyle/>
        <a:p>
          <a:endParaRPr lang="ru-RU"/>
        </a:p>
      </dgm:t>
    </dgm:pt>
    <dgm:pt modelId="{68AFF3D9-A932-4AE2-995A-35ECBD7E5B6A}" type="sibTrans" cxnId="{C4023E81-5D9C-4C46-97E2-D106725D4851}">
      <dgm:prSet/>
      <dgm:spPr/>
      <dgm:t>
        <a:bodyPr/>
        <a:lstStyle/>
        <a:p>
          <a:endParaRPr lang="ru-RU"/>
        </a:p>
      </dgm:t>
    </dgm:pt>
    <dgm:pt modelId="{53974BB9-4441-4437-B230-7C1CDA8239BA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Методы финансирования развития инфраструктуры</a:t>
          </a:r>
          <a:endParaRPr lang="ru-RU" dirty="0"/>
        </a:p>
      </dgm:t>
    </dgm:pt>
    <dgm:pt modelId="{724BDB7F-A212-49AA-B476-7DB98ACE27A1}" type="parTrans" cxnId="{7C298CEC-DF2A-45CA-ADDD-CE61EF49EC20}">
      <dgm:prSet/>
      <dgm:spPr/>
      <dgm:t>
        <a:bodyPr/>
        <a:lstStyle/>
        <a:p>
          <a:endParaRPr lang="ru-RU"/>
        </a:p>
      </dgm:t>
    </dgm:pt>
    <dgm:pt modelId="{BAA1B68B-DEE0-484A-A23E-1B4479C69A05}" type="sibTrans" cxnId="{7C298CEC-DF2A-45CA-ADDD-CE61EF49EC20}">
      <dgm:prSet/>
      <dgm:spPr/>
      <dgm:t>
        <a:bodyPr/>
        <a:lstStyle/>
        <a:p>
          <a:endParaRPr lang="ru-RU"/>
        </a:p>
      </dgm:t>
    </dgm:pt>
    <dgm:pt modelId="{C9217045-EA83-4348-92B2-558FE9087542}" type="pres">
      <dgm:prSet presAssocID="{1C1A63D6-17CA-4364-BE50-0DA40B2204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431E18-1DA1-4D81-9EA2-B69104DF0298}" type="pres">
      <dgm:prSet presAssocID="{1C1A63D6-17CA-4364-BE50-0DA40B220404}" presName="Name1" presStyleCnt="0"/>
      <dgm:spPr/>
    </dgm:pt>
    <dgm:pt modelId="{925B737F-E8EE-499B-BC01-B9FA62B5055A}" type="pres">
      <dgm:prSet presAssocID="{1C1A63D6-17CA-4364-BE50-0DA40B220404}" presName="cycle" presStyleCnt="0"/>
      <dgm:spPr/>
    </dgm:pt>
    <dgm:pt modelId="{9DDA21B2-480E-4371-B03D-014654933CA4}" type="pres">
      <dgm:prSet presAssocID="{1C1A63D6-17CA-4364-BE50-0DA40B220404}" presName="srcNode" presStyleLbl="node1" presStyleIdx="0" presStyleCnt="7"/>
      <dgm:spPr/>
    </dgm:pt>
    <dgm:pt modelId="{FCFD0C54-A331-4C5D-97BC-B34C7D359D20}" type="pres">
      <dgm:prSet presAssocID="{1C1A63D6-17CA-4364-BE50-0DA40B220404}" presName="conn" presStyleLbl="parChTrans1D2" presStyleIdx="0" presStyleCnt="1"/>
      <dgm:spPr/>
      <dgm:t>
        <a:bodyPr/>
        <a:lstStyle/>
        <a:p>
          <a:endParaRPr lang="ru-RU"/>
        </a:p>
      </dgm:t>
    </dgm:pt>
    <dgm:pt modelId="{CF179324-9A18-412E-AC64-63392DE6CFAD}" type="pres">
      <dgm:prSet presAssocID="{1C1A63D6-17CA-4364-BE50-0DA40B220404}" presName="extraNode" presStyleLbl="node1" presStyleIdx="0" presStyleCnt="7"/>
      <dgm:spPr/>
    </dgm:pt>
    <dgm:pt modelId="{71BC3CDE-E2C0-4331-8620-2D1F00C85A0A}" type="pres">
      <dgm:prSet presAssocID="{1C1A63D6-17CA-4364-BE50-0DA40B220404}" presName="dstNode" presStyleLbl="node1" presStyleIdx="0" presStyleCnt="7"/>
      <dgm:spPr/>
    </dgm:pt>
    <dgm:pt modelId="{6DF3C0B2-197B-4D08-B471-912ED1A12008}" type="pres">
      <dgm:prSet presAssocID="{CA132B95-5342-4307-9C37-52B6442A7FC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0FBA2-6675-45DB-98A9-A98E9ABD18FC}" type="pres">
      <dgm:prSet presAssocID="{CA132B95-5342-4307-9C37-52B6442A7FC7}" presName="accent_1" presStyleCnt="0"/>
      <dgm:spPr/>
    </dgm:pt>
    <dgm:pt modelId="{62353BCB-5334-4CF3-91F5-EB73992947AF}" type="pres">
      <dgm:prSet presAssocID="{CA132B95-5342-4307-9C37-52B6442A7FC7}" presName="accentRepeatNode" presStyleLbl="solidFgAcc1" presStyleIdx="0" presStyleCnt="7"/>
      <dgm:spPr/>
    </dgm:pt>
    <dgm:pt modelId="{75695FE8-CAA8-4226-B4DB-85C35DA9237D}" type="pres">
      <dgm:prSet presAssocID="{0C0F9B48-3013-4E39-B655-0A9538F8E37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0C0CA-571A-4486-8701-8FAD788B694F}" type="pres">
      <dgm:prSet presAssocID="{0C0F9B48-3013-4E39-B655-0A9538F8E370}" presName="accent_2" presStyleCnt="0"/>
      <dgm:spPr/>
    </dgm:pt>
    <dgm:pt modelId="{43C1CE71-634F-4836-A711-07AC8A41312C}" type="pres">
      <dgm:prSet presAssocID="{0C0F9B48-3013-4E39-B655-0A9538F8E370}" presName="accentRepeatNode" presStyleLbl="solidFgAcc1" presStyleIdx="1" presStyleCnt="7"/>
      <dgm:spPr/>
    </dgm:pt>
    <dgm:pt modelId="{CB613CA0-6B12-4752-A7F9-8553097D8794}" type="pres">
      <dgm:prSet presAssocID="{D1BAE729-5C95-4146-A0DA-EF46EC6B866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FD791-87D8-4DE0-9B9F-C33BBE64EA11}" type="pres">
      <dgm:prSet presAssocID="{D1BAE729-5C95-4146-A0DA-EF46EC6B8662}" presName="accent_3" presStyleCnt="0"/>
      <dgm:spPr/>
    </dgm:pt>
    <dgm:pt modelId="{56B6D3AE-DD95-4D7F-89A1-7FB9FCCAEEC1}" type="pres">
      <dgm:prSet presAssocID="{D1BAE729-5C95-4146-A0DA-EF46EC6B8662}" presName="accentRepeatNode" presStyleLbl="solidFgAcc1" presStyleIdx="2" presStyleCnt="7"/>
      <dgm:spPr/>
    </dgm:pt>
    <dgm:pt modelId="{CDA5CE01-1FB1-4FF9-A9A2-A0C8B46B1EAB}" type="pres">
      <dgm:prSet presAssocID="{53974BB9-4441-4437-B230-7C1CDA8239B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5BCF4-B4C8-43FA-B788-ED35F63D5185}" type="pres">
      <dgm:prSet presAssocID="{53974BB9-4441-4437-B230-7C1CDA8239BA}" presName="accent_4" presStyleCnt="0"/>
      <dgm:spPr/>
    </dgm:pt>
    <dgm:pt modelId="{A60DC191-39D2-4C6E-AD36-12D158E364ED}" type="pres">
      <dgm:prSet presAssocID="{53974BB9-4441-4437-B230-7C1CDA8239BA}" presName="accentRepeatNode" presStyleLbl="solidFgAcc1" presStyleIdx="3" presStyleCnt="7"/>
      <dgm:spPr/>
    </dgm:pt>
    <dgm:pt modelId="{132F889D-EEFA-4615-B405-49E125CE1928}" type="pres">
      <dgm:prSet presAssocID="{FA8CB27E-C527-4965-A06C-E30012D0A6E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B941E-A6DF-493C-82BF-16148A2CF209}" type="pres">
      <dgm:prSet presAssocID="{FA8CB27E-C527-4965-A06C-E30012D0A6E6}" presName="accent_5" presStyleCnt="0"/>
      <dgm:spPr/>
    </dgm:pt>
    <dgm:pt modelId="{1804C48D-0CEE-44D2-AF5F-29E677A474B8}" type="pres">
      <dgm:prSet presAssocID="{FA8CB27E-C527-4965-A06C-E30012D0A6E6}" presName="accentRepeatNode" presStyleLbl="solidFgAcc1" presStyleIdx="4" presStyleCnt="7"/>
      <dgm:spPr/>
    </dgm:pt>
    <dgm:pt modelId="{FD02B7A2-A654-42C9-97AA-7EECBA2F9E3A}" type="pres">
      <dgm:prSet presAssocID="{5711C6BC-DF44-4DFA-B510-5DFB1DC9B7B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87951-3515-42F8-83B6-C355DB68B988}" type="pres">
      <dgm:prSet presAssocID="{5711C6BC-DF44-4DFA-B510-5DFB1DC9B7B8}" presName="accent_6" presStyleCnt="0"/>
      <dgm:spPr/>
    </dgm:pt>
    <dgm:pt modelId="{16A9DB7D-1337-4CC0-A500-9C2F91F279A6}" type="pres">
      <dgm:prSet presAssocID="{5711C6BC-DF44-4DFA-B510-5DFB1DC9B7B8}" presName="accentRepeatNode" presStyleLbl="solidFgAcc1" presStyleIdx="5" presStyleCnt="7"/>
      <dgm:spPr/>
    </dgm:pt>
    <dgm:pt modelId="{A377757D-699E-442E-B9F9-714FADE070A0}" type="pres">
      <dgm:prSet presAssocID="{2068B996-E089-4283-8F9B-E93DE1DEF91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1165A-76E6-4807-B270-B28A2009AD21}" type="pres">
      <dgm:prSet presAssocID="{2068B996-E089-4283-8F9B-E93DE1DEF919}" presName="accent_7" presStyleCnt="0"/>
      <dgm:spPr/>
    </dgm:pt>
    <dgm:pt modelId="{6486FF61-ACCD-4AA9-B358-2ABD1321E711}" type="pres">
      <dgm:prSet presAssocID="{2068B996-E089-4283-8F9B-E93DE1DEF919}" presName="accentRepeatNode" presStyleLbl="solidFgAcc1" presStyleIdx="6" presStyleCnt="7"/>
      <dgm:spPr/>
    </dgm:pt>
  </dgm:ptLst>
  <dgm:cxnLst>
    <dgm:cxn modelId="{50DF87BF-8FAC-45C1-94B8-3A703AA71249}" type="presOf" srcId="{F7EEF320-B02C-48C8-A5A2-9FDABBBF9F84}" destId="{FCFD0C54-A331-4C5D-97BC-B34C7D359D20}" srcOrd="0" destOrd="0" presId="urn:microsoft.com/office/officeart/2008/layout/VerticalCurvedList"/>
    <dgm:cxn modelId="{CDDE32D5-57FA-4833-8623-A37557EA2CF4}" type="presOf" srcId="{2068B996-E089-4283-8F9B-E93DE1DEF919}" destId="{A377757D-699E-442E-B9F9-714FADE070A0}" srcOrd="0" destOrd="0" presId="urn:microsoft.com/office/officeart/2008/layout/VerticalCurvedList"/>
    <dgm:cxn modelId="{0410B04C-D8B4-4237-9FBE-ABB08BC9C6E4}" srcId="{1C1A63D6-17CA-4364-BE50-0DA40B220404}" destId="{D1BAE729-5C95-4146-A0DA-EF46EC6B8662}" srcOrd="2" destOrd="0" parTransId="{3C10AFE1-D785-4A37-AD67-55F76CFAF028}" sibTransId="{9FA11B34-190C-448F-A44B-2590031FDE1D}"/>
    <dgm:cxn modelId="{BE229AF5-1CFA-46B5-8082-E90B9749BBC8}" type="presOf" srcId="{1C1A63D6-17CA-4364-BE50-0DA40B220404}" destId="{C9217045-EA83-4348-92B2-558FE9087542}" srcOrd="0" destOrd="0" presId="urn:microsoft.com/office/officeart/2008/layout/VerticalCurvedList"/>
    <dgm:cxn modelId="{CF3CCBA3-CE1F-4F1B-8E4A-D74B996BCCB3}" type="presOf" srcId="{FA8CB27E-C527-4965-A06C-E30012D0A6E6}" destId="{132F889D-EEFA-4615-B405-49E125CE1928}" srcOrd="0" destOrd="0" presId="urn:microsoft.com/office/officeart/2008/layout/VerticalCurvedList"/>
    <dgm:cxn modelId="{882DF279-DA80-4AB1-9EEB-27D88525A9E4}" srcId="{1C1A63D6-17CA-4364-BE50-0DA40B220404}" destId="{2068B996-E089-4283-8F9B-E93DE1DEF919}" srcOrd="6" destOrd="0" parTransId="{7A482688-9569-4261-A59A-6997B6E7AA29}" sibTransId="{2C3BF5BA-F227-4C87-9B1E-6441E095D19B}"/>
    <dgm:cxn modelId="{B0EBC091-8191-4757-BFA6-7D540641150E}" type="presOf" srcId="{5711C6BC-DF44-4DFA-B510-5DFB1DC9B7B8}" destId="{FD02B7A2-A654-42C9-97AA-7EECBA2F9E3A}" srcOrd="0" destOrd="0" presId="urn:microsoft.com/office/officeart/2008/layout/VerticalCurvedList"/>
    <dgm:cxn modelId="{CBEA8A06-A20E-44FF-96BC-DBFCA9C08B1E}" srcId="{1C1A63D6-17CA-4364-BE50-0DA40B220404}" destId="{CA132B95-5342-4307-9C37-52B6442A7FC7}" srcOrd="0" destOrd="0" parTransId="{6401CEF5-A3F9-45BC-A6FD-62E5AA85D7D7}" sibTransId="{F7EEF320-B02C-48C8-A5A2-9FDABBBF9F84}"/>
    <dgm:cxn modelId="{7C298CEC-DF2A-45CA-ADDD-CE61EF49EC20}" srcId="{1C1A63D6-17CA-4364-BE50-0DA40B220404}" destId="{53974BB9-4441-4437-B230-7C1CDA8239BA}" srcOrd="3" destOrd="0" parTransId="{724BDB7F-A212-49AA-B476-7DB98ACE27A1}" sibTransId="{BAA1B68B-DEE0-484A-A23E-1B4479C69A05}"/>
    <dgm:cxn modelId="{F8300878-D342-474D-A9DA-FFE59252B2A3}" srcId="{1C1A63D6-17CA-4364-BE50-0DA40B220404}" destId="{0C0F9B48-3013-4E39-B655-0A9538F8E370}" srcOrd="1" destOrd="0" parTransId="{6C5F12BB-A193-4AD9-BA2C-5A12C6390CE6}" sibTransId="{6E4928FC-B7CD-4DF1-9FF9-9FE976EEAA6A}"/>
    <dgm:cxn modelId="{80A5F4C5-3731-4C18-AEAF-369E26A6FE6D}" type="presOf" srcId="{53974BB9-4441-4437-B230-7C1CDA8239BA}" destId="{CDA5CE01-1FB1-4FF9-A9A2-A0C8B46B1EAB}" srcOrd="0" destOrd="0" presId="urn:microsoft.com/office/officeart/2008/layout/VerticalCurvedList"/>
    <dgm:cxn modelId="{C4023E81-5D9C-4C46-97E2-D106725D4851}" srcId="{1C1A63D6-17CA-4364-BE50-0DA40B220404}" destId="{5711C6BC-DF44-4DFA-B510-5DFB1DC9B7B8}" srcOrd="5" destOrd="0" parTransId="{FD9D1EEF-AEC0-4A08-88E2-0A2FD5B386FC}" sibTransId="{68AFF3D9-A932-4AE2-995A-35ECBD7E5B6A}"/>
    <dgm:cxn modelId="{2A77CC2E-4034-4BF7-B87B-946CD49590C5}" type="presOf" srcId="{CA132B95-5342-4307-9C37-52B6442A7FC7}" destId="{6DF3C0B2-197B-4D08-B471-912ED1A12008}" srcOrd="0" destOrd="0" presId="urn:microsoft.com/office/officeart/2008/layout/VerticalCurvedList"/>
    <dgm:cxn modelId="{878E554B-43F9-484C-B8B6-40222DD53601}" type="presOf" srcId="{0C0F9B48-3013-4E39-B655-0A9538F8E370}" destId="{75695FE8-CAA8-4226-B4DB-85C35DA9237D}" srcOrd="0" destOrd="0" presId="urn:microsoft.com/office/officeart/2008/layout/VerticalCurvedList"/>
    <dgm:cxn modelId="{8B81B4DF-F461-46E7-8AEF-53C4693C05E8}" srcId="{1C1A63D6-17CA-4364-BE50-0DA40B220404}" destId="{FA8CB27E-C527-4965-A06C-E30012D0A6E6}" srcOrd="4" destOrd="0" parTransId="{C37F9DE7-6086-455F-ACA0-7D15E446954D}" sibTransId="{3F47A679-3C38-4516-8D39-08CAE0926B98}"/>
    <dgm:cxn modelId="{2F4C5875-613C-45DA-973E-1701C9D78C4E}" type="presOf" srcId="{D1BAE729-5C95-4146-A0DA-EF46EC6B8662}" destId="{CB613CA0-6B12-4752-A7F9-8553097D8794}" srcOrd="0" destOrd="0" presId="urn:microsoft.com/office/officeart/2008/layout/VerticalCurvedList"/>
    <dgm:cxn modelId="{5DC25AB7-4A7B-4767-B25F-23B20474F574}" type="presParOf" srcId="{C9217045-EA83-4348-92B2-558FE9087542}" destId="{17431E18-1DA1-4D81-9EA2-B69104DF0298}" srcOrd="0" destOrd="0" presId="urn:microsoft.com/office/officeart/2008/layout/VerticalCurvedList"/>
    <dgm:cxn modelId="{90A0658E-42F0-48AB-92A6-46A2ED114F16}" type="presParOf" srcId="{17431E18-1DA1-4D81-9EA2-B69104DF0298}" destId="{925B737F-E8EE-499B-BC01-B9FA62B5055A}" srcOrd="0" destOrd="0" presId="urn:microsoft.com/office/officeart/2008/layout/VerticalCurvedList"/>
    <dgm:cxn modelId="{102498E6-4C3C-4D7F-9DD5-611DD77C7BD8}" type="presParOf" srcId="{925B737F-E8EE-499B-BC01-B9FA62B5055A}" destId="{9DDA21B2-480E-4371-B03D-014654933CA4}" srcOrd="0" destOrd="0" presId="urn:microsoft.com/office/officeart/2008/layout/VerticalCurvedList"/>
    <dgm:cxn modelId="{2A5CE7FE-A3BD-47C8-93E4-021180A2FF80}" type="presParOf" srcId="{925B737F-E8EE-499B-BC01-B9FA62B5055A}" destId="{FCFD0C54-A331-4C5D-97BC-B34C7D359D20}" srcOrd="1" destOrd="0" presId="urn:microsoft.com/office/officeart/2008/layout/VerticalCurvedList"/>
    <dgm:cxn modelId="{9D51BC0F-0C9A-4CEB-ABD6-FC207DC9985C}" type="presParOf" srcId="{925B737F-E8EE-499B-BC01-B9FA62B5055A}" destId="{CF179324-9A18-412E-AC64-63392DE6CFAD}" srcOrd="2" destOrd="0" presId="urn:microsoft.com/office/officeart/2008/layout/VerticalCurvedList"/>
    <dgm:cxn modelId="{1C869223-22DD-4D44-9578-113239738C29}" type="presParOf" srcId="{925B737F-E8EE-499B-BC01-B9FA62B5055A}" destId="{71BC3CDE-E2C0-4331-8620-2D1F00C85A0A}" srcOrd="3" destOrd="0" presId="urn:microsoft.com/office/officeart/2008/layout/VerticalCurvedList"/>
    <dgm:cxn modelId="{E182C203-128F-4D09-840E-D1AA9796881A}" type="presParOf" srcId="{17431E18-1DA1-4D81-9EA2-B69104DF0298}" destId="{6DF3C0B2-197B-4D08-B471-912ED1A12008}" srcOrd="1" destOrd="0" presId="urn:microsoft.com/office/officeart/2008/layout/VerticalCurvedList"/>
    <dgm:cxn modelId="{EA611107-9920-455F-A794-BC59BB2A3452}" type="presParOf" srcId="{17431E18-1DA1-4D81-9EA2-B69104DF0298}" destId="{F6F0FBA2-6675-45DB-98A9-A98E9ABD18FC}" srcOrd="2" destOrd="0" presId="urn:microsoft.com/office/officeart/2008/layout/VerticalCurvedList"/>
    <dgm:cxn modelId="{09AF4DD1-7D52-4469-B37B-2B584E30FC73}" type="presParOf" srcId="{F6F0FBA2-6675-45DB-98A9-A98E9ABD18FC}" destId="{62353BCB-5334-4CF3-91F5-EB73992947AF}" srcOrd="0" destOrd="0" presId="urn:microsoft.com/office/officeart/2008/layout/VerticalCurvedList"/>
    <dgm:cxn modelId="{2D078378-A7E3-4F9E-BFD0-161E703D19A9}" type="presParOf" srcId="{17431E18-1DA1-4D81-9EA2-B69104DF0298}" destId="{75695FE8-CAA8-4226-B4DB-85C35DA9237D}" srcOrd="3" destOrd="0" presId="urn:microsoft.com/office/officeart/2008/layout/VerticalCurvedList"/>
    <dgm:cxn modelId="{551D7C65-2363-4D8A-B1C0-C586D125BEBC}" type="presParOf" srcId="{17431E18-1DA1-4D81-9EA2-B69104DF0298}" destId="{2D60C0CA-571A-4486-8701-8FAD788B694F}" srcOrd="4" destOrd="0" presId="urn:microsoft.com/office/officeart/2008/layout/VerticalCurvedList"/>
    <dgm:cxn modelId="{A4B2CCB0-4BB1-444E-B6F5-463A9494EAB8}" type="presParOf" srcId="{2D60C0CA-571A-4486-8701-8FAD788B694F}" destId="{43C1CE71-634F-4836-A711-07AC8A41312C}" srcOrd="0" destOrd="0" presId="urn:microsoft.com/office/officeart/2008/layout/VerticalCurvedList"/>
    <dgm:cxn modelId="{48131C30-7057-4FE8-A342-95EB8BBAF828}" type="presParOf" srcId="{17431E18-1DA1-4D81-9EA2-B69104DF0298}" destId="{CB613CA0-6B12-4752-A7F9-8553097D8794}" srcOrd="5" destOrd="0" presId="urn:microsoft.com/office/officeart/2008/layout/VerticalCurvedList"/>
    <dgm:cxn modelId="{5E9F4F02-B274-465A-9808-03DA995DA7E3}" type="presParOf" srcId="{17431E18-1DA1-4D81-9EA2-B69104DF0298}" destId="{382FD791-87D8-4DE0-9B9F-C33BBE64EA11}" srcOrd="6" destOrd="0" presId="urn:microsoft.com/office/officeart/2008/layout/VerticalCurvedList"/>
    <dgm:cxn modelId="{20266719-960F-4A0D-8F50-ED60F0CE000C}" type="presParOf" srcId="{382FD791-87D8-4DE0-9B9F-C33BBE64EA11}" destId="{56B6D3AE-DD95-4D7F-89A1-7FB9FCCAEEC1}" srcOrd="0" destOrd="0" presId="urn:microsoft.com/office/officeart/2008/layout/VerticalCurvedList"/>
    <dgm:cxn modelId="{B48A21CC-1366-43B0-9202-A5ACC771AD88}" type="presParOf" srcId="{17431E18-1DA1-4D81-9EA2-B69104DF0298}" destId="{CDA5CE01-1FB1-4FF9-A9A2-A0C8B46B1EAB}" srcOrd="7" destOrd="0" presId="urn:microsoft.com/office/officeart/2008/layout/VerticalCurvedList"/>
    <dgm:cxn modelId="{4D3C9363-71E9-4872-BD68-E6761815EFF8}" type="presParOf" srcId="{17431E18-1DA1-4D81-9EA2-B69104DF0298}" destId="{FA85BCF4-B4C8-43FA-B788-ED35F63D5185}" srcOrd="8" destOrd="0" presId="urn:microsoft.com/office/officeart/2008/layout/VerticalCurvedList"/>
    <dgm:cxn modelId="{7659D1EB-3048-4DDE-B21E-E3FA8EE3B149}" type="presParOf" srcId="{FA85BCF4-B4C8-43FA-B788-ED35F63D5185}" destId="{A60DC191-39D2-4C6E-AD36-12D158E364ED}" srcOrd="0" destOrd="0" presId="urn:microsoft.com/office/officeart/2008/layout/VerticalCurvedList"/>
    <dgm:cxn modelId="{332D4DCD-5EB9-4F9D-A2A4-4F4C1CB3D58B}" type="presParOf" srcId="{17431E18-1DA1-4D81-9EA2-B69104DF0298}" destId="{132F889D-EEFA-4615-B405-49E125CE1928}" srcOrd="9" destOrd="0" presId="urn:microsoft.com/office/officeart/2008/layout/VerticalCurvedList"/>
    <dgm:cxn modelId="{E662AB21-AA79-4027-B131-31A849A34DC0}" type="presParOf" srcId="{17431E18-1DA1-4D81-9EA2-B69104DF0298}" destId="{DFAB941E-A6DF-493C-82BF-16148A2CF209}" srcOrd="10" destOrd="0" presId="urn:microsoft.com/office/officeart/2008/layout/VerticalCurvedList"/>
    <dgm:cxn modelId="{77FD50AE-17C4-42AC-A912-5557D1433F04}" type="presParOf" srcId="{DFAB941E-A6DF-493C-82BF-16148A2CF209}" destId="{1804C48D-0CEE-44D2-AF5F-29E677A474B8}" srcOrd="0" destOrd="0" presId="urn:microsoft.com/office/officeart/2008/layout/VerticalCurvedList"/>
    <dgm:cxn modelId="{5AB91644-4995-4125-88F8-A21E1D91D846}" type="presParOf" srcId="{17431E18-1DA1-4D81-9EA2-B69104DF0298}" destId="{FD02B7A2-A654-42C9-97AA-7EECBA2F9E3A}" srcOrd="11" destOrd="0" presId="urn:microsoft.com/office/officeart/2008/layout/VerticalCurvedList"/>
    <dgm:cxn modelId="{6EAA226E-9EC6-4CF3-A780-F8E40D50E893}" type="presParOf" srcId="{17431E18-1DA1-4D81-9EA2-B69104DF0298}" destId="{D9387951-3515-42F8-83B6-C355DB68B988}" srcOrd="12" destOrd="0" presId="urn:microsoft.com/office/officeart/2008/layout/VerticalCurvedList"/>
    <dgm:cxn modelId="{70F7EC81-6376-4C9C-A73D-4BB57185C7EC}" type="presParOf" srcId="{D9387951-3515-42F8-83B6-C355DB68B988}" destId="{16A9DB7D-1337-4CC0-A500-9C2F91F279A6}" srcOrd="0" destOrd="0" presId="urn:microsoft.com/office/officeart/2008/layout/VerticalCurvedList"/>
    <dgm:cxn modelId="{191C490B-2D9E-49CD-87F9-ABE3D0AE9B28}" type="presParOf" srcId="{17431E18-1DA1-4D81-9EA2-B69104DF0298}" destId="{A377757D-699E-442E-B9F9-714FADE070A0}" srcOrd="13" destOrd="0" presId="urn:microsoft.com/office/officeart/2008/layout/VerticalCurvedList"/>
    <dgm:cxn modelId="{FF842639-4AEF-4222-AC7C-26B1144E4BBD}" type="presParOf" srcId="{17431E18-1DA1-4D81-9EA2-B69104DF0298}" destId="{A521165A-76E6-4807-B270-B28A2009AD21}" srcOrd="14" destOrd="0" presId="urn:microsoft.com/office/officeart/2008/layout/VerticalCurvedList"/>
    <dgm:cxn modelId="{F51ED07D-E9EF-4B20-8969-D8DCE7C69DA7}" type="presParOf" srcId="{A521165A-76E6-4807-B270-B28A2009AD21}" destId="{6486FF61-ACCD-4AA9-B358-2ABD1321E7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5C43DAB-2AFB-4F38-842C-E042426D338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1838D1-29A7-43A9-A538-006C1651E49C}">
      <dgm:prSet/>
      <dgm:spPr/>
      <dgm:t>
        <a:bodyPr/>
        <a:lstStyle/>
        <a:p>
          <a:pPr rtl="0"/>
          <a:r>
            <a:rPr lang="ru-RU" dirty="0" smtClean="0"/>
            <a:t>Организационная модель сектора ВиВ (форма собственности на основные фонды)</a:t>
          </a:r>
          <a:endParaRPr lang="ru-RU" dirty="0"/>
        </a:p>
      </dgm:t>
    </dgm:pt>
    <dgm:pt modelId="{2DE8FCDD-2C09-47F7-9777-E18C38499C79}" type="parTrans" cxnId="{32FCA8EC-5BF2-4600-966F-C78C217B8F77}">
      <dgm:prSet/>
      <dgm:spPr/>
      <dgm:t>
        <a:bodyPr/>
        <a:lstStyle/>
        <a:p>
          <a:endParaRPr lang="ru-RU"/>
        </a:p>
      </dgm:t>
    </dgm:pt>
    <dgm:pt modelId="{CA0568B4-2B25-452F-ADBB-ED6274F7C5E7}" type="sibTrans" cxnId="{32FCA8EC-5BF2-4600-966F-C78C217B8F77}">
      <dgm:prSet/>
      <dgm:spPr/>
      <dgm:t>
        <a:bodyPr/>
        <a:lstStyle/>
        <a:p>
          <a:endParaRPr lang="ru-RU"/>
        </a:p>
      </dgm:t>
    </dgm:pt>
    <dgm:pt modelId="{512E0F4A-76EB-444E-B2C3-B9C4086518AC}">
      <dgm:prSet/>
      <dgm:spPr/>
      <dgm:t>
        <a:bodyPr/>
        <a:lstStyle/>
        <a:p>
          <a:pPr rtl="0"/>
          <a:r>
            <a:rPr lang="ru-RU" dirty="0" smtClean="0"/>
            <a:t>Развитость рынка и экономического регулирования</a:t>
          </a:r>
          <a:endParaRPr lang="ru-RU" dirty="0"/>
        </a:p>
      </dgm:t>
    </dgm:pt>
    <dgm:pt modelId="{B269DF24-D24B-44C6-80CC-BCCAA55E4982}" type="parTrans" cxnId="{5EFC276C-2EBA-4994-BCB5-67F8F8F5790B}">
      <dgm:prSet/>
      <dgm:spPr/>
      <dgm:t>
        <a:bodyPr/>
        <a:lstStyle/>
        <a:p>
          <a:endParaRPr lang="ru-RU"/>
        </a:p>
      </dgm:t>
    </dgm:pt>
    <dgm:pt modelId="{CF0ACF17-1461-4309-AEC0-9C765F647390}" type="sibTrans" cxnId="{5EFC276C-2EBA-4994-BCB5-67F8F8F5790B}">
      <dgm:prSet/>
      <dgm:spPr/>
      <dgm:t>
        <a:bodyPr/>
        <a:lstStyle/>
        <a:p>
          <a:endParaRPr lang="ru-RU"/>
        </a:p>
      </dgm:t>
    </dgm:pt>
    <dgm:pt modelId="{96EBF00E-2D39-4D2E-A68D-61E740F77D20}">
      <dgm:prSet/>
      <dgm:spPr/>
      <dgm:t>
        <a:bodyPr/>
        <a:lstStyle/>
        <a:p>
          <a:pPr rtl="0"/>
          <a:r>
            <a:rPr lang="ru-RU" dirty="0" smtClean="0"/>
            <a:t>Ментальность и исторически сложившаяся практика ценового регулирования</a:t>
          </a:r>
          <a:endParaRPr lang="ru-RU" dirty="0"/>
        </a:p>
      </dgm:t>
    </dgm:pt>
    <dgm:pt modelId="{30F093F9-A73B-4165-8506-C966458D98ED}" type="parTrans" cxnId="{5E21371D-1C90-4585-84AE-F417BFB5258C}">
      <dgm:prSet/>
      <dgm:spPr/>
      <dgm:t>
        <a:bodyPr/>
        <a:lstStyle/>
        <a:p>
          <a:endParaRPr lang="ru-RU"/>
        </a:p>
      </dgm:t>
    </dgm:pt>
    <dgm:pt modelId="{F49CA226-2518-4A74-98BE-802D95AC5CA7}" type="sibTrans" cxnId="{5E21371D-1C90-4585-84AE-F417BFB5258C}">
      <dgm:prSet/>
      <dgm:spPr/>
      <dgm:t>
        <a:bodyPr/>
        <a:lstStyle/>
        <a:p>
          <a:endParaRPr lang="ru-RU"/>
        </a:p>
      </dgm:t>
    </dgm:pt>
    <dgm:pt modelId="{BF38C365-4F1F-4ACB-9967-7E42B7A83027}">
      <dgm:prSet/>
      <dgm:spPr/>
      <dgm:t>
        <a:bodyPr/>
        <a:lstStyle/>
        <a:p>
          <a:pPr rtl="0"/>
          <a:r>
            <a:rPr lang="ru-RU" dirty="0" smtClean="0"/>
            <a:t>Качество правового регулирования и квалификация регулятора</a:t>
          </a:r>
          <a:endParaRPr lang="ru-RU" dirty="0"/>
        </a:p>
      </dgm:t>
    </dgm:pt>
    <dgm:pt modelId="{FC18D0CB-093F-42C9-937E-014B1E28EFB9}" type="parTrans" cxnId="{C4BE9EA7-CD24-4DB7-9EED-FD414D95652C}">
      <dgm:prSet/>
      <dgm:spPr/>
      <dgm:t>
        <a:bodyPr/>
        <a:lstStyle/>
        <a:p>
          <a:endParaRPr lang="ru-RU"/>
        </a:p>
      </dgm:t>
    </dgm:pt>
    <dgm:pt modelId="{432184CC-BDC9-44ED-95FB-27B2BA0525BF}" type="sibTrans" cxnId="{C4BE9EA7-CD24-4DB7-9EED-FD414D95652C}">
      <dgm:prSet/>
      <dgm:spPr/>
      <dgm:t>
        <a:bodyPr/>
        <a:lstStyle/>
        <a:p>
          <a:endParaRPr lang="ru-RU"/>
        </a:p>
      </dgm:t>
    </dgm:pt>
    <dgm:pt modelId="{EF3D0AE5-E2D2-45C0-BE84-A102A065E544}" type="pres">
      <dgm:prSet presAssocID="{15C43DAB-2AFB-4F38-842C-E042426D338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8AF256-C4F9-47AD-B861-4D3DDA47C05F}" type="pres">
      <dgm:prSet presAssocID="{15C43DAB-2AFB-4F38-842C-E042426D338D}" presName="diamond" presStyleLbl="bgShp" presStyleIdx="0" presStyleCnt="1"/>
      <dgm:spPr/>
    </dgm:pt>
    <dgm:pt modelId="{03C1581E-8EB5-441C-8BBC-D3AD373BC4C3}" type="pres">
      <dgm:prSet presAssocID="{15C43DAB-2AFB-4F38-842C-E042426D338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470FF-B5A6-4C3A-98F4-278C0655F40F}" type="pres">
      <dgm:prSet presAssocID="{15C43DAB-2AFB-4F38-842C-E042426D338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B324E-817B-4C9A-93CA-97AAFBE63889}" type="pres">
      <dgm:prSet presAssocID="{15C43DAB-2AFB-4F38-842C-E042426D338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237F8-97DD-40D9-B2AD-C499794D8EE2}" type="pres">
      <dgm:prSet presAssocID="{15C43DAB-2AFB-4F38-842C-E042426D338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FC276C-2EBA-4994-BCB5-67F8F8F5790B}" srcId="{15C43DAB-2AFB-4F38-842C-E042426D338D}" destId="{512E0F4A-76EB-444E-B2C3-B9C4086518AC}" srcOrd="1" destOrd="0" parTransId="{B269DF24-D24B-44C6-80CC-BCCAA55E4982}" sibTransId="{CF0ACF17-1461-4309-AEC0-9C765F647390}"/>
    <dgm:cxn modelId="{086187D2-FDB4-4464-A97D-7610C29B77C4}" type="presOf" srcId="{512E0F4A-76EB-444E-B2C3-B9C4086518AC}" destId="{817470FF-B5A6-4C3A-98F4-278C0655F40F}" srcOrd="0" destOrd="0" presId="urn:microsoft.com/office/officeart/2005/8/layout/matrix3"/>
    <dgm:cxn modelId="{C4BE9EA7-CD24-4DB7-9EED-FD414D95652C}" srcId="{15C43DAB-2AFB-4F38-842C-E042426D338D}" destId="{BF38C365-4F1F-4ACB-9967-7E42B7A83027}" srcOrd="3" destOrd="0" parTransId="{FC18D0CB-093F-42C9-937E-014B1E28EFB9}" sibTransId="{432184CC-BDC9-44ED-95FB-27B2BA0525BF}"/>
    <dgm:cxn modelId="{5A9B9875-3956-41F0-983E-75F646C8D84F}" type="presOf" srcId="{551838D1-29A7-43A9-A538-006C1651E49C}" destId="{03C1581E-8EB5-441C-8BBC-D3AD373BC4C3}" srcOrd="0" destOrd="0" presId="urn:microsoft.com/office/officeart/2005/8/layout/matrix3"/>
    <dgm:cxn modelId="{587BFAAC-7373-4C99-8D2B-4F2A5D71DA6A}" type="presOf" srcId="{15C43DAB-2AFB-4F38-842C-E042426D338D}" destId="{EF3D0AE5-E2D2-45C0-BE84-A102A065E544}" srcOrd="0" destOrd="0" presId="urn:microsoft.com/office/officeart/2005/8/layout/matrix3"/>
    <dgm:cxn modelId="{CEBFBF8E-30A9-476B-9024-7DE64F5615AC}" type="presOf" srcId="{BF38C365-4F1F-4ACB-9967-7E42B7A83027}" destId="{A6C237F8-97DD-40D9-B2AD-C499794D8EE2}" srcOrd="0" destOrd="0" presId="urn:microsoft.com/office/officeart/2005/8/layout/matrix3"/>
    <dgm:cxn modelId="{5E21371D-1C90-4585-84AE-F417BFB5258C}" srcId="{15C43DAB-2AFB-4F38-842C-E042426D338D}" destId="{96EBF00E-2D39-4D2E-A68D-61E740F77D20}" srcOrd="2" destOrd="0" parTransId="{30F093F9-A73B-4165-8506-C966458D98ED}" sibTransId="{F49CA226-2518-4A74-98BE-802D95AC5CA7}"/>
    <dgm:cxn modelId="{72A0C86D-476F-4560-8027-76FDD2428D3D}" type="presOf" srcId="{96EBF00E-2D39-4D2E-A68D-61E740F77D20}" destId="{197B324E-817B-4C9A-93CA-97AAFBE63889}" srcOrd="0" destOrd="0" presId="urn:microsoft.com/office/officeart/2005/8/layout/matrix3"/>
    <dgm:cxn modelId="{32FCA8EC-5BF2-4600-966F-C78C217B8F77}" srcId="{15C43DAB-2AFB-4F38-842C-E042426D338D}" destId="{551838D1-29A7-43A9-A538-006C1651E49C}" srcOrd="0" destOrd="0" parTransId="{2DE8FCDD-2C09-47F7-9777-E18C38499C79}" sibTransId="{CA0568B4-2B25-452F-ADBB-ED6274F7C5E7}"/>
    <dgm:cxn modelId="{E437E9D7-A774-4ACB-97BF-48B01613CF0C}" type="presParOf" srcId="{EF3D0AE5-E2D2-45C0-BE84-A102A065E544}" destId="{748AF256-C4F9-47AD-B861-4D3DDA47C05F}" srcOrd="0" destOrd="0" presId="urn:microsoft.com/office/officeart/2005/8/layout/matrix3"/>
    <dgm:cxn modelId="{96EFF903-73B0-4186-920E-501F9A344CF7}" type="presParOf" srcId="{EF3D0AE5-E2D2-45C0-BE84-A102A065E544}" destId="{03C1581E-8EB5-441C-8BBC-D3AD373BC4C3}" srcOrd="1" destOrd="0" presId="urn:microsoft.com/office/officeart/2005/8/layout/matrix3"/>
    <dgm:cxn modelId="{E5182548-C2AC-47B6-84C0-A3DCF1830C3E}" type="presParOf" srcId="{EF3D0AE5-E2D2-45C0-BE84-A102A065E544}" destId="{817470FF-B5A6-4C3A-98F4-278C0655F40F}" srcOrd="2" destOrd="0" presId="urn:microsoft.com/office/officeart/2005/8/layout/matrix3"/>
    <dgm:cxn modelId="{A9678DE0-26D4-4771-8F14-B7B237F9D2D7}" type="presParOf" srcId="{EF3D0AE5-E2D2-45C0-BE84-A102A065E544}" destId="{197B324E-817B-4C9A-93CA-97AAFBE63889}" srcOrd="3" destOrd="0" presId="urn:microsoft.com/office/officeart/2005/8/layout/matrix3"/>
    <dgm:cxn modelId="{B2EA1790-D2B6-43DF-A42B-F459B5443B4D}" type="presParOf" srcId="{EF3D0AE5-E2D2-45C0-BE84-A102A065E544}" destId="{A6C237F8-97DD-40D9-B2AD-C499794D8EE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7C0067C8-1127-48DA-94F3-1F4B99143D5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E2509D-36DA-4F6D-9ABE-7B1BC8D36B43}">
      <dgm:prSet custT="1"/>
      <dgm:spPr/>
      <dgm:t>
        <a:bodyPr/>
        <a:lstStyle/>
        <a:p>
          <a:pPr algn="just" rtl="0"/>
          <a:r>
            <a:rPr lang="ru-RU" sz="1600" dirty="0" smtClean="0"/>
            <a:t>Мы будем рады ответить на любые Ваши вопросы, а также встретиться с Вами, чтобы обсудить более подробно задачи, стоящие перед Вами и возможные пути их решения:</a:t>
          </a:r>
          <a:endParaRPr lang="ru-RU" sz="1600" dirty="0"/>
        </a:p>
      </dgm:t>
    </dgm:pt>
    <dgm:pt modelId="{38124779-2902-4D17-A998-0DE74E553AEE}" type="parTrans" cxnId="{2154683B-AE92-4BAE-AD5C-D802DAF62A85}">
      <dgm:prSet/>
      <dgm:spPr/>
      <dgm:t>
        <a:bodyPr/>
        <a:lstStyle/>
        <a:p>
          <a:endParaRPr lang="ru-RU" sz="1600"/>
        </a:p>
      </dgm:t>
    </dgm:pt>
    <dgm:pt modelId="{9D864D18-2EEC-4E90-AC8D-F273E1E4737F}" type="sibTrans" cxnId="{2154683B-AE92-4BAE-AD5C-D802DAF62A85}">
      <dgm:prSet/>
      <dgm:spPr/>
      <dgm:t>
        <a:bodyPr/>
        <a:lstStyle/>
        <a:p>
          <a:endParaRPr lang="ru-RU" sz="1600"/>
        </a:p>
      </dgm:t>
    </dgm:pt>
    <dgm:pt modelId="{3BF05566-B240-45BD-AD1F-C741BA0C967B}" type="pres">
      <dgm:prSet presAssocID="{7C0067C8-1127-48DA-94F3-1F4B99143D5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A5F834E-3F4B-480B-AA5D-07CB5550649F}" type="pres">
      <dgm:prSet presAssocID="{4BE2509D-36DA-4F6D-9ABE-7B1BC8D36B43}" presName="thickLine" presStyleLbl="alignNode1" presStyleIdx="0" presStyleCnt="1"/>
      <dgm:spPr/>
    </dgm:pt>
    <dgm:pt modelId="{D435CA1F-E847-4244-AC85-1BCC9C750916}" type="pres">
      <dgm:prSet presAssocID="{4BE2509D-36DA-4F6D-9ABE-7B1BC8D36B43}" presName="horz1" presStyleCnt="0"/>
      <dgm:spPr/>
    </dgm:pt>
    <dgm:pt modelId="{45D3B7F9-A897-4F52-92B3-7451D20C7F2B}" type="pres">
      <dgm:prSet presAssocID="{4BE2509D-36DA-4F6D-9ABE-7B1BC8D36B43}" presName="tx1" presStyleLbl="revTx" presStyleIdx="0" presStyleCnt="1"/>
      <dgm:spPr/>
      <dgm:t>
        <a:bodyPr/>
        <a:lstStyle/>
        <a:p>
          <a:endParaRPr lang="ru-RU"/>
        </a:p>
      </dgm:t>
    </dgm:pt>
    <dgm:pt modelId="{0A5AD6B1-C6D6-43B0-B98D-3A070D3C0BB8}" type="pres">
      <dgm:prSet presAssocID="{4BE2509D-36DA-4F6D-9ABE-7B1BC8D36B43}" presName="vert1" presStyleCnt="0"/>
      <dgm:spPr/>
    </dgm:pt>
  </dgm:ptLst>
  <dgm:cxnLst>
    <dgm:cxn modelId="{657D5E64-0152-47EC-A167-91D03EE72037}" type="presOf" srcId="{4BE2509D-36DA-4F6D-9ABE-7B1BC8D36B43}" destId="{45D3B7F9-A897-4F52-92B3-7451D20C7F2B}" srcOrd="0" destOrd="0" presId="urn:microsoft.com/office/officeart/2008/layout/LinedList"/>
    <dgm:cxn modelId="{2154683B-AE92-4BAE-AD5C-D802DAF62A85}" srcId="{7C0067C8-1127-48DA-94F3-1F4B99143D50}" destId="{4BE2509D-36DA-4F6D-9ABE-7B1BC8D36B43}" srcOrd="0" destOrd="0" parTransId="{38124779-2902-4D17-A998-0DE74E553AEE}" sibTransId="{9D864D18-2EEC-4E90-AC8D-F273E1E4737F}"/>
    <dgm:cxn modelId="{3D06E29C-829A-4FC2-B9D5-6B6FD73D8A49}" type="presOf" srcId="{7C0067C8-1127-48DA-94F3-1F4B99143D50}" destId="{3BF05566-B240-45BD-AD1F-C741BA0C967B}" srcOrd="0" destOrd="0" presId="urn:microsoft.com/office/officeart/2008/layout/LinedList"/>
    <dgm:cxn modelId="{8F79FC40-8414-422D-BF1E-234ACDA1D12F}" type="presParOf" srcId="{3BF05566-B240-45BD-AD1F-C741BA0C967B}" destId="{2A5F834E-3F4B-480B-AA5D-07CB5550649F}" srcOrd="0" destOrd="0" presId="urn:microsoft.com/office/officeart/2008/layout/LinedList"/>
    <dgm:cxn modelId="{4BA0E141-3EA7-4A5F-BA7D-307953D21EC6}" type="presParOf" srcId="{3BF05566-B240-45BD-AD1F-C741BA0C967B}" destId="{D435CA1F-E847-4244-AC85-1BCC9C750916}" srcOrd="1" destOrd="0" presId="urn:microsoft.com/office/officeart/2008/layout/LinedList"/>
    <dgm:cxn modelId="{657401E5-A50E-4D50-9846-0D77CDA5F07F}" type="presParOf" srcId="{D435CA1F-E847-4244-AC85-1BCC9C750916}" destId="{45D3B7F9-A897-4F52-92B3-7451D20C7F2B}" srcOrd="0" destOrd="0" presId="urn:microsoft.com/office/officeart/2008/layout/LinedList"/>
    <dgm:cxn modelId="{C93082E5-A9E5-49D2-BE67-10C5BFA3C4F0}" type="presParOf" srcId="{D435CA1F-E847-4244-AC85-1BCC9C750916}" destId="{0A5AD6B1-C6D6-43B0-B98D-3A070D3C0B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8A337A4C-1419-48CA-9F98-1EBCB21F8B3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CD4014-6542-4817-83B1-39496AF346CC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 smtClean="0"/>
            <a:t>Институт экономики города</a:t>
          </a:r>
          <a:endParaRPr lang="ru-RU" dirty="0"/>
        </a:p>
      </dgm:t>
    </dgm:pt>
    <dgm:pt modelId="{A54E118A-5C7F-4CA4-9078-F74D2174DF28}" type="parTrans" cxnId="{BC2FD1F6-D88D-47E8-B3B3-32E44C8BEF89}">
      <dgm:prSet/>
      <dgm:spPr/>
      <dgm:t>
        <a:bodyPr/>
        <a:lstStyle/>
        <a:p>
          <a:endParaRPr lang="ru-RU"/>
        </a:p>
      </dgm:t>
    </dgm:pt>
    <dgm:pt modelId="{7E872DBD-2DCB-4E57-BB8F-6D5111813B54}" type="sibTrans" cxnId="{BC2FD1F6-D88D-47E8-B3B3-32E44C8BEF89}">
      <dgm:prSet/>
      <dgm:spPr/>
      <dgm:t>
        <a:bodyPr/>
        <a:lstStyle/>
        <a:p>
          <a:endParaRPr lang="ru-RU"/>
        </a:p>
      </dgm:t>
    </dgm:pt>
    <dgm:pt modelId="{7D804A6B-0B12-4FB9-9128-613495A3FCF8}" type="pres">
      <dgm:prSet presAssocID="{8A337A4C-1419-48CA-9F98-1EBCB21F8B3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214A03-5976-4682-ACE5-242387A3932F}" type="pres">
      <dgm:prSet presAssocID="{02CD4014-6542-4817-83B1-39496AF346CC}" presName="thickLine" presStyleLbl="alignNode1" presStyleIdx="0" presStyleCnt="1"/>
      <dgm:spPr/>
    </dgm:pt>
    <dgm:pt modelId="{C3C97A38-DDA0-4331-B3DC-69746E930D17}" type="pres">
      <dgm:prSet presAssocID="{02CD4014-6542-4817-83B1-39496AF346CC}" presName="horz1" presStyleCnt="0"/>
      <dgm:spPr/>
    </dgm:pt>
    <dgm:pt modelId="{B56C687F-3A59-40A3-992A-F630EEFC259F}" type="pres">
      <dgm:prSet presAssocID="{02CD4014-6542-4817-83B1-39496AF346CC}" presName="tx1" presStyleLbl="revTx" presStyleIdx="0" presStyleCnt="1"/>
      <dgm:spPr/>
      <dgm:t>
        <a:bodyPr/>
        <a:lstStyle/>
        <a:p>
          <a:endParaRPr lang="ru-RU"/>
        </a:p>
      </dgm:t>
    </dgm:pt>
    <dgm:pt modelId="{002F63B1-390C-4091-853E-E7EC525503B8}" type="pres">
      <dgm:prSet presAssocID="{02CD4014-6542-4817-83B1-39496AF346CC}" presName="vert1" presStyleCnt="0"/>
      <dgm:spPr/>
    </dgm:pt>
  </dgm:ptLst>
  <dgm:cxnLst>
    <dgm:cxn modelId="{3517886D-6510-47CA-B965-A3AA58B1CDD9}" type="presOf" srcId="{02CD4014-6542-4817-83B1-39496AF346CC}" destId="{B56C687F-3A59-40A3-992A-F630EEFC259F}" srcOrd="0" destOrd="0" presId="urn:microsoft.com/office/officeart/2008/layout/LinedList"/>
    <dgm:cxn modelId="{13C13321-276B-4AED-89AA-E64BEC16362B}" type="presOf" srcId="{8A337A4C-1419-48CA-9F98-1EBCB21F8B3E}" destId="{7D804A6B-0B12-4FB9-9128-613495A3FCF8}" srcOrd="0" destOrd="0" presId="urn:microsoft.com/office/officeart/2008/layout/LinedList"/>
    <dgm:cxn modelId="{BC2FD1F6-D88D-47E8-B3B3-32E44C8BEF89}" srcId="{8A337A4C-1419-48CA-9F98-1EBCB21F8B3E}" destId="{02CD4014-6542-4817-83B1-39496AF346CC}" srcOrd="0" destOrd="0" parTransId="{A54E118A-5C7F-4CA4-9078-F74D2174DF28}" sibTransId="{7E872DBD-2DCB-4E57-BB8F-6D5111813B54}"/>
    <dgm:cxn modelId="{8EB91086-4E81-41E3-B7D8-476BD2ACA0DE}" type="presParOf" srcId="{7D804A6B-0B12-4FB9-9128-613495A3FCF8}" destId="{AA214A03-5976-4682-ACE5-242387A3932F}" srcOrd="0" destOrd="0" presId="urn:microsoft.com/office/officeart/2008/layout/LinedList"/>
    <dgm:cxn modelId="{380A9E0A-13E2-43AB-9432-D2092EF9C6FD}" type="presParOf" srcId="{7D804A6B-0B12-4FB9-9128-613495A3FCF8}" destId="{C3C97A38-DDA0-4331-B3DC-69746E930D17}" srcOrd="1" destOrd="0" presId="urn:microsoft.com/office/officeart/2008/layout/LinedList"/>
    <dgm:cxn modelId="{A5FDFC41-5CE5-4B6C-9557-D9B4B6CA8474}" type="presParOf" srcId="{C3C97A38-DDA0-4331-B3DC-69746E930D17}" destId="{B56C687F-3A59-40A3-992A-F630EEFC259F}" srcOrd="0" destOrd="0" presId="urn:microsoft.com/office/officeart/2008/layout/LinedList"/>
    <dgm:cxn modelId="{FF3B6AA6-5390-4759-8580-D2999D121081}" type="presParOf" srcId="{C3C97A38-DDA0-4331-B3DC-69746E930D17}" destId="{002F63B1-390C-4091-853E-E7EC525503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09C523-8CE0-4F99-AB0D-FCF7BBF554A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C92119-180E-49A0-9500-2E357970E308}">
      <dgm:prSet custT="1"/>
      <dgm:spPr/>
      <dgm:t>
        <a:bodyPr/>
        <a:lstStyle/>
        <a:p>
          <a:pPr rtl="0"/>
          <a:r>
            <a:rPr lang="ru-RU" sz="1600" dirty="0" smtClean="0"/>
            <a:t>1) достижение баланса интересов потребителей товаров и услуг РСО и интересов указанных организаций, обеспечивающего доступность этих товаров и услуг для потребителей и эффективное функционирование РСО;</a:t>
          </a:r>
          <a:endParaRPr lang="ru-RU" sz="1600" dirty="0"/>
        </a:p>
      </dgm:t>
    </dgm:pt>
    <dgm:pt modelId="{C1C577B3-697D-4022-A3FF-9F64D886F904}" type="parTrans" cxnId="{F66DAEED-3168-4440-9D07-CC2B4B161537}">
      <dgm:prSet/>
      <dgm:spPr/>
      <dgm:t>
        <a:bodyPr/>
        <a:lstStyle/>
        <a:p>
          <a:endParaRPr lang="ru-RU" sz="1600"/>
        </a:p>
      </dgm:t>
    </dgm:pt>
    <dgm:pt modelId="{6E77FCC9-A8B0-4A7B-A136-97366420EC51}" type="sibTrans" cxnId="{F66DAEED-3168-4440-9D07-CC2B4B161537}">
      <dgm:prSet/>
      <dgm:spPr/>
      <dgm:t>
        <a:bodyPr/>
        <a:lstStyle/>
        <a:p>
          <a:endParaRPr lang="ru-RU" sz="1600"/>
        </a:p>
      </dgm:t>
    </dgm:pt>
    <dgm:pt modelId="{756E5C24-994F-41D4-8F54-1A6AF8F24B70}">
      <dgm:prSet custT="1"/>
      <dgm:spPr/>
      <dgm:t>
        <a:bodyPr/>
        <a:lstStyle/>
        <a:p>
          <a:pPr rtl="0"/>
          <a:r>
            <a:rPr lang="ru-RU" sz="1600" dirty="0" smtClean="0"/>
            <a:t>2) установление тарифов, обеспечивающих финансовые потребности РСО, необходимые для реализации их программ развития; </a:t>
          </a:r>
          <a:endParaRPr lang="ru-RU" sz="1600" dirty="0"/>
        </a:p>
      </dgm:t>
    </dgm:pt>
    <dgm:pt modelId="{412E0AC4-7E4F-4C12-A77B-49674A502CA2}" type="parTrans" cxnId="{3EDBC5C5-366E-4CA9-A1F6-015034E9F6C2}">
      <dgm:prSet/>
      <dgm:spPr/>
      <dgm:t>
        <a:bodyPr/>
        <a:lstStyle/>
        <a:p>
          <a:endParaRPr lang="ru-RU" sz="1600"/>
        </a:p>
      </dgm:t>
    </dgm:pt>
    <dgm:pt modelId="{257E09D2-1B24-4418-AC5C-84A172585105}" type="sibTrans" cxnId="{3EDBC5C5-366E-4CA9-A1F6-015034E9F6C2}">
      <dgm:prSet/>
      <dgm:spPr/>
      <dgm:t>
        <a:bodyPr/>
        <a:lstStyle/>
        <a:p>
          <a:endParaRPr lang="ru-RU" sz="1600"/>
        </a:p>
      </dgm:t>
    </dgm:pt>
    <dgm:pt modelId="{A1DBF495-651B-42D2-8AD1-A164E745608B}">
      <dgm:prSet custT="1"/>
      <dgm:spPr/>
      <dgm:t>
        <a:bodyPr/>
        <a:lstStyle/>
        <a:p>
          <a:pPr rtl="0"/>
          <a:r>
            <a:rPr lang="ru-RU" sz="1600" dirty="0" smtClean="0"/>
            <a:t>3) стимулирование снижения производственных затрат, повышения экономической эффективности производства товаров (оказания услуг) и применения энергосберегающих технологий РСО;</a:t>
          </a:r>
          <a:endParaRPr lang="ru-RU" sz="1600" dirty="0"/>
        </a:p>
      </dgm:t>
    </dgm:pt>
    <dgm:pt modelId="{CEC8858F-9056-4606-A016-C24B5BAD5BB4}" type="parTrans" cxnId="{542DCE31-0D58-4E02-AB3C-7BF089FE856B}">
      <dgm:prSet/>
      <dgm:spPr/>
      <dgm:t>
        <a:bodyPr/>
        <a:lstStyle/>
        <a:p>
          <a:endParaRPr lang="ru-RU" sz="1600"/>
        </a:p>
      </dgm:t>
    </dgm:pt>
    <dgm:pt modelId="{410E653D-C227-4BB9-B6DA-BD6592F0F446}" type="sibTrans" cxnId="{542DCE31-0D58-4E02-AB3C-7BF089FE856B}">
      <dgm:prSet/>
      <dgm:spPr/>
      <dgm:t>
        <a:bodyPr/>
        <a:lstStyle/>
        <a:p>
          <a:endParaRPr lang="ru-RU" sz="1600"/>
        </a:p>
      </dgm:t>
    </dgm:pt>
    <dgm:pt modelId="{F4DF31AF-528B-4463-B61A-C21ADE2D6E7C}">
      <dgm:prSet custT="1"/>
      <dgm:spPr/>
      <dgm:t>
        <a:bodyPr/>
        <a:lstStyle/>
        <a:p>
          <a:pPr rtl="0"/>
          <a:r>
            <a:rPr lang="ru-RU" sz="1600" dirty="0" smtClean="0"/>
            <a:t>4) создания условий, необходимых для привлечения инвестиций в целях развития и модернизации систем ВиВ;</a:t>
          </a:r>
          <a:endParaRPr lang="ru-RU" sz="1600" dirty="0"/>
        </a:p>
      </dgm:t>
    </dgm:pt>
    <dgm:pt modelId="{426909E1-E1E5-42EC-BE8B-012122DF5A3E}" type="parTrans" cxnId="{532856A3-685E-4960-9515-B73EAD7B07F5}">
      <dgm:prSet/>
      <dgm:spPr/>
      <dgm:t>
        <a:bodyPr/>
        <a:lstStyle/>
        <a:p>
          <a:endParaRPr lang="ru-RU" sz="1600"/>
        </a:p>
      </dgm:t>
    </dgm:pt>
    <dgm:pt modelId="{DF88719B-69BC-4416-BB71-9AEB78B63AAC}" type="sibTrans" cxnId="{532856A3-685E-4960-9515-B73EAD7B07F5}">
      <dgm:prSet/>
      <dgm:spPr/>
      <dgm:t>
        <a:bodyPr/>
        <a:lstStyle/>
        <a:p>
          <a:endParaRPr lang="ru-RU" sz="1600"/>
        </a:p>
      </dgm:t>
    </dgm:pt>
    <dgm:pt modelId="{68BDCB6C-D845-4207-9715-A3161B23723C}">
      <dgm:prSet custT="1"/>
      <dgm:spPr/>
      <dgm:t>
        <a:bodyPr/>
        <a:lstStyle/>
        <a:p>
          <a:pPr rtl="0"/>
          <a:r>
            <a:rPr lang="en-US" sz="1600" dirty="0" smtClean="0"/>
            <a:t>5</a:t>
          </a:r>
          <a:r>
            <a:rPr lang="ru-RU" sz="1600" dirty="0" smtClean="0"/>
            <a:t>) установление условий обязательного изменения тарифов на товары и услуги РСО;</a:t>
          </a:r>
          <a:endParaRPr lang="ru-RU" sz="1600" dirty="0"/>
        </a:p>
      </dgm:t>
    </dgm:pt>
    <dgm:pt modelId="{75078452-B9A2-4834-A23C-C751982A2215}" type="parTrans" cxnId="{AF9CFC60-4318-489D-ADF0-C771D3703B43}">
      <dgm:prSet/>
      <dgm:spPr/>
      <dgm:t>
        <a:bodyPr/>
        <a:lstStyle/>
        <a:p>
          <a:endParaRPr lang="ru-RU" sz="1600"/>
        </a:p>
      </dgm:t>
    </dgm:pt>
    <dgm:pt modelId="{6E128707-13BA-4F4C-A4FC-B7B22C4EB877}" type="sibTrans" cxnId="{AF9CFC60-4318-489D-ADF0-C771D3703B43}">
      <dgm:prSet/>
      <dgm:spPr/>
      <dgm:t>
        <a:bodyPr/>
        <a:lstStyle/>
        <a:p>
          <a:endParaRPr lang="ru-RU" sz="1600"/>
        </a:p>
      </dgm:t>
    </dgm:pt>
    <dgm:pt modelId="{9FDABA02-D4E4-4F8B-BB03-EF840D6F5311}">
      <dgm:prSet custT="1"/>
      <dgm:spPr/>
      <dgm:t>
        <a:bodyPr/>
        <a:lstStyle/>
        <a:p>
          <a:pPr rtl="0"/>
          <a:r>
            <a:rPr lang="en-US" sz="1600" dirty="0" smtClean="0"/>
            <a:t>6</a:t>
          </a:r>
          <a:r>
            <a:rPr lang="ru-RU" sz="1600" dirty="0" smtClean="0"/>
            <a:t>) обеспечение доступности для потребителей и иных лиц информации о формировании тарифов.</a:t>
          </a:r>
          <a:endParaRPr lang="ru-RU" sz="1600" dirty="0"/>
        </a:p>
      </dgm:t>
    </dgm:pt>
    <dgm:pt modelId="{10BEEDA0-8DED-46A4-8AA0-C644A879B661}" type="parTrans" cxnId="{D6C6DB47-32FD-4ED0-9B24-76CE92893171}">
      <dgm:prSet/>
      <dgm:spPr/>
      <dgm:t>
        <a:bodyPr/>
        <a:lstStyle/>
        <a:p>
          <a:endParaRPr lang="ru-RU" sz="1600"/>
        </a:p>
      </dgm:t>
    </dgm:pt>
    <dgm:pt modelId="{B6E7313E-9480-49D1-948C-77913ADD7B9C}" type="sibTrans" cxnId="{D6C6DB47-32FD-4ED0-9B24-76CE92893171}">
      <dgm:prSet/>
      <dgm:spPr/>
      <dgm:t>
        <a:bodyPr/>
        <a:lstStyle/>
        <a:p>
          <a:endParaRPr lang="ru-RU" sz="1600"/>
        </a:p>
      </dgm:t>
    </dgm:pt>
    <dgm:pt modelId="{14324A1A-31E4-44F5-A811-388A351E4810}" type="pres">
      <dgm:prSet presAssocID="{2209C523-8CE0-4F99-AB0D-FCF7BBF554A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9B2CC20-7647-446F-831E-8C515CBCDDA8}" type="pres">
      <dgm:prSet presAssocID="{DBC92119-180E-49A0-9500-2E357970E308}" presName="thickLine" presStyleLbl="alignNode1" presStyleIdx="0" presStyleCnt="6"/>
      <dgm:spPr/>
    </dgm:pt>
    <dgm:pt modelId="{14CF1DF8-314E-44EB-83B1-0C767476A486}" type="pres">
      <dgm:prSet presAssocID="{DBC92119-180E-49A0-9500-2E357970E308}" presName="horz1" presStyleCnt="0"/>
      <dgm:spPr/>
    </dgm:pt>
    <dgm:pt modelId="{B06A6EF2-BE51-4EE0-9A69-754BB6B4439D}" type="pres">
      <dgm:prSet presAssocID="{DBC92119-180E-49A0-9500-2E357970E308}" presName="tx1" presStyleLbl="revTx" presStyleIdx="0" presStyleCnt="6"/>
      <dgm:spPr/>
      <dgm:t>
        <a:bodyPr/>
        <a:lstStyle/>
        <a:p>
          <a:endParaRPr lang="ru-RU"/>
        </a:p>
      </dgm:t>
    </dgm:pt>
    <dgm:pt modelId="{BB3DB1E4-FFB5-4E72-9522-921ADB8E33E9}" type="pres">
      <dgm:prSet presAssocID="{DBC92119-180E-49A0-9500-2E357970E308}" presName="vert1" presStyleCnt="0"/>
      <dgm:spPr/>
    </dgm:pt>
    <dgm:pt modelId="{CBFCC5A9-4331-4610-B135-1F6A072AD86A}" type="pres">
      <dgm:prSet presAssocID="{756E5C24-994F-41D4-8F54-1A6AF8F24B70}" presName="thickLine" presStyleLbl="alignNode1" presStyleIdx="1" presStyleCnt="6"/>
      <dgm:spPr/>
    </dgm:pt>
    <dgm:pt modelId="{8A744E5C-AAE9-4CD8-8058-DD2F21400238}" type="pres">
      <dgm:prSet presAssocID="{756E5C24-994F-41D4-8F54-1A6AF8F24B70}" presName="horz1" presStyleCnt="0"/>
      <dgm:spPr/>
    </dgm:pt>
    <dgm:pt modelId="{21E22979-6ADE-45F7-8A67-13233DE66740}" type="pres">
      <dgm:prSet presAssocID="{756E5C24-994F-41D4-8F54-1A6AF8F24B70}" presName="tx1" presStyleLbl="revTx" presStyleIdx="1" presStyleCnt="6" custScaleY="70771"/>
      <dgm:spPr/>
      <dgm:t>
        <a:bodyPr/>
        <a:lstStyle/>
        <a:p>
          <a:endParaRPr lang="ru-RU"/>
        </a:p>
      </dgm:t>
    </dgm:pt>
    <dgm:pt modelId="{43092220-FEC4-4315-A4E8-43D51921B5F5}" type="pres">
      <dgm:prSet presAssocID="{756E5C24-994F-41D4-8F54-1A6AF8F24B70}" presName="vert1" presStyleCnt="0"/>
      <dgm:spPr/>
    </dgm:pt>
    <dgm:pt modelId="{58DFEF12-8234-4C7F-A4C7-A62AB190FDF6}" type="pres">
      <dgm:prSet presAssocID="{A1DBF495-651B-42D2-8AD1-A164E745608B}" presName="thickLine" presStyleLbl="alignNode1" presStyleIdx="2" presStyleCnt="6"/>
      <dgm:spPr/>
    </dgm:pt>
    <dgm:pt modelId="{C7D261FD-0962-4CB2-AD6E-347BAF027C94}" type="pres">
      <dgm:prSet presAssocID="{A1DBF495-651B-42D2-8AD1-A164E745608B}" presName="horz1" presStyleCnt="0"/>
      <dgm:spPr/>
    </dgm:pt>
    <dgm:pt modelId="{FB7AD576-0CBC-49C8-B256-FDBD921826EA}" type="pres">
      <dgm:prSet presAssocID="{A1DBF495-651B-42D2-8AD1-A164E745608B}" presName="tx1" presStyleLbl="revTx" presStyleIdx="2" presStyleCnt="6"/>
      <dgm:spPr/>
      <dgm:t>
        <a:bodyPr/>
        <a:lstStyle/>
        <a:p>
          <a:endParaRPr lang="ru-RU"/>
        </a:p>
      </dgm:t>
    </dgm:pt>
    <dgm:pt modelId="{A7F28355-1C27-47C5-9360-FC2D37409079}" type="pres">
      <dgm:prSet presAssocID="{A1DBF495-651B-42D2-8AD1-A164E745608B}" presName="vert1" presStyleCnt="0"/>
      <dgm:spPr/>
    </dgm:pt>
    <dgm:pt modelId="{6EDF9C2D-3CC8-41F1-9A27-7A0C8FD52F21}" type="pres">
      <dgm:prSet presAssocID="{F4DF31AF-528B-4463-B61A-C21ADE2D6E7C}" presName="thickLine" presStyleLbl="alignNode1" presStyleIdx="3" presStyleCnt="6"/>
      <dgm:spPr/>
    </dgm:pt>
    <dgm:pt modelId="{CD7AD554-7F23-4052-BE92-01CC1C47E79E}" type="pres">
      <dgm:prSet presAssocID="{F4DF31AF-528B-4463-B61A-C21ADE2D6E7C}" presName="horz1" presStyleCnt="0"/>
      <dgm:spPr/>
    </dgm:pt>
    <dgm:pt modelId="{0B345320-ECC9-45A7-A2FD-234C3DB3538C}" type="pres">
      <dgm:prSet presAssocID="{F4DF31AF-528B-4463-B61A-C21ADE2D6E7C}" presName="tx1" presStyleLbl="revTx" presStyleIdx="3" presStyleCnt="6" custScaleY="72092"/>
      <dgm:spPr/>
      <dgm:t>
        <a:bodyPr/>
        <a:lstStyle/>
        <a:p>
          <a:endParaRPr lang="ru-RU"/>
        </a:p>
      </dgm:t>
    </dgm:pt>
    <dgm:pt modelId="{433934A1-8742-4B38-8E24-C28EC3454023}" type="pres">
      <dgm:prSet presAssocID="{F4DF31AF-528B-4463-B61A-C21ADE2D6E7C}" presName="vert1" presStyleCnt="0"/>
      <dgm:spPr/>
    </dgm:pt>
    <dgm:pt modelId="{53736E94-53C7-4C02-ADA9-112260ADEDD3}" type="pres">
      <dgm:prSet presAssocID="{68BDCB6C-D845-4207-9715-A3161B23723C}" presName="thickLine" presStyleLbl="alignNode1" presStyleIdx="4" presStyleCnt="6"/>
      <dgm:spPr/>
    </dgm:pt>
    <dgm:pt modelId="{B5537718-D280-4BC9-B29F-76DCAF7E1AC6}" type="pres">
      <dgm:prSet presAssocID="{68BDCB6C-D845-4207-9715-A3161B23723C}" presName="horz1" presStyleCnt="0"/>
      <dgm:spPr/>
    </dgm:pt>
    <dgm:pt modelId="{9485A811-2632-463F-A975-D30313395F36}" type="pres">
      <dgm:prSet presAssocID="{68BDCB6C-D845-4207-9715-A3161B23723C}" presName="tx1" presStyleLbl="revTx" presStyleIdx="4" presStyleCnt="6" custScaleY="49914"/>
      <dgm:spPr/>
      <dgm:t>
        <a:bodyPr/>
        <a:lstStyle/>
        <a:p>
          <a:endParaRPr lang="ru-RU"/>
        </a:p>
      </dgm:t>
    </dgm:pt>
    <dgm:pt modelId="{D739AB34-528F-4E3A-BD02-A3829DD24A52}" type="pres">
      <dgm:prSet presAssocID="{68BDCB6C-D845-4207-9715-A3161B23723C}" presName="vert1" presStyleCnt="0"/>
      <dgm:spPr/>
    </dgm:pt>
    <dgm:pt modelId="{272D4046-2318-444B-9BC5-B5883FEDD016}" type="pres">
      <dgm:prSet presAssocID="{9FDABA02-D4E4-4F8B-BB03-EF840D6F5311}" presName="thickLine" presStyleLbl="alignNode1" presStyleIdx="5" presStyleCnt="6"/>
      <dgm:spPr/>
    </dgm:pt>
    <dgm:pt modelId="{8F36D320-C371-40F1-89FA-D81537589BF8}" type="pres">
      <dgm:prSet presAssocID="{9FDABA02-D4E4-4F8B-BB03-EF840D6F5311}" presName="horz1" presStyleCnt="0"/>
      <dgm:spPr/>
    </dgm:pt>
    <dgm:pt modelId="{1E66908C-40EE-4666-A24F-54F35714162F}" type="pres">
      <dgm:prSet presAssocID="{9FDABA02-D4E4-4F8B-BB03-EF840D6F5311}" presName="tx1" presStyleLbl="revTx" presStyleIdx="5" presStyleCnt="6"/>
      <dgm:spPr/>
      <dgm:t>
        <a:bodyPr/>
        <a:lstStyle/>
        <a:p>
          <a:endParaRPr lang="ru-RU"/>
        </a:p>
      </dgm:t>
    </dgm:pt>
    <dgm:pt modelId="{111B2722-8371-412F-B190-0518E8A73750}" type="pres">
      <dgm:prSet presAssocID="{9FDABA02-D4E4-4F8B-BB03-EF840D6F5311}" presName="vert1" presStyleCnt="0"/>
      <dgm:spPr/>
    </dgm:pt>
  </dgm:ptLst>
  <dgm:cxnLst>
    <dgm:cxn modelId="{532856A3-685E-4960-9515-B73EAD7B07F5}" srcId="{2209C523-8CE0-4F99-AB0D-FCF7BBF554A4}" destId="{F4DF31AF-528B-4463-B61A-C21ADE2D6E7C}" srcOrd="3" destOrd="0" parTransId="{426909E1-E1E5-42EC-BE8B-012122DF5A3E}" sibTransId="{DF88719B-69BC-4416-BB71-9AEB78B63AAC}"/>
    <dgm:cxn modelId="{D6C6DB47-32FD-4ED0-9B24-76CE92893171}" srcId="{2209C523-8CE0-4F99-AB0D-FCF7BBF554A4}" destId="{9FDABA02-D4E4-4F8B-BB03-EF840D6F5311}" srcOrd="5" destOrd="0" parTransId="{10BEEDA0-8DED-46A4-8AA0-C644A879B661}" sibTransId="{B6E7313E-9480-49D1-948C-77913ADD7B9C}"/>
    <dgm:cxn modelId="{A24BB319-E935-4CFC-8DC1-37A98264FA63}" type="presOf" srcId="{DBC92119-180E-49A0-9500-2E357970E308}" destId="{B06A6EF2-BE51-4EE0-9A69-754BB6B4439D}" srcOrd="0" destOrd="0" presId="urn:microsoft.com/office/officeart/2008/layout/LinedList"/>
    <dgm:cxn modelId="{542DCE31-0D58-4E02-AB3C-7BF089FE856B}" srcId="{2209C523-8CE0-4F99-AB0D-FCF7BBF554A4}" destId="{A1DBF495-651B-42D2-8AD1-A164E745608B}" srcOrd="2" destOrd="0" parTransId="{CEC8858F-9056-4606-A016-C24B5BAD5BB4}" sibTransId="{410E653D-C227-4BB9-B6DA-BD6592F0F446}"/>
    <dgm:cxn modelId="{86C1AC30-8FAB-4765-8DCF-510A1BD9EC59}" type="presOf" srcId="{F4DF31AF-528B-4463-B61A-C21ADE2D6E7C}" destId="{0B345320-ECC9-45A7-A2FD-234C3DB3538C}" srcOrd="0" destOrd="0" presId="urn:microsoft.com/office/officeart/2008/layout/LinedList"/>
    <dgm:cxn modelId="{FFE985B0-A9AF-403C-86BA-BDA4C59B2F16}" type="presOf" srcId="{A1DBF495-651B-42D2-8AD1-A164E745608B}" destId="{FB7AD576-0CBC-49C8-B256-FDBD921826EA}" srcOrd="0" destOrd="0" presId="urn:microsoft.com/office/officeart/2008/layout/LinedList"/>
    <dgm:cxn modelId="{3EDBC5C5-366E-4CA9-A1F6-015034E9F6C2}" srcId="{2209C523-8CE0-4F99-AB0D-FCF7BBF554A4}" destId="{756E5C24-994F-41D4-8F54-1A6AF8F24B70}" srcOrd="1" destOrd="0" parTransId="{412E0AC4-7E4F-4C12-A77B-49674A502CA2}" sibTransId="{257E09D2-1B24-4418-AC5C-84A172585105}"/>
    <dgm:cxn modelId="{3E10E8B6-5EF3-4CF0-94F4-CB1927B51EB3}" type="presOf" srcId="{9FDABA02-D4E4-4F8B-BB03-EF840D6F5311}" destId="{1E66908C-40EE-4666-A24F-54F35714162F}" srcOrd="0" destOrd="0" presId="urn:microsoft.com/office/officeart/2008/layout/LinedList"/>
    <dgm:cxn modelId="{AF9CFC60-4318-489D-ADF0-C771D3703B43}" srcId="{2209C523-8CE0-4F99-AB0D-FCF7BBF554A4}" destId="{68BDCB6C-D845-4207-9715-A3161B23723C}" srcOrd="4" destOrd="0" parTransId="{75078452-B9A2-4834-A23C-C751982A2215}" sibTransId="{6E128707-13BA-4F4C-A4FC-B7B22C4EB877}"/>
    <dgm:cxn modelId="{52CA79F2-A76C-46F7-A701-DAB1E376DDEC}" type="presOf" srcId="{756E5C24-994F-41D4-8F54-1A6AF8F24B70}" destId="{21E22979-6ADE-45F7-8A67-13233DE66740}" srcOrd="0" destOrd="0" presId="urn:microsoft.com/office/officeart/2008/layout/LinedList"/>
    <dgm:cxn modelId="{F66DAEED-3168-4440-9D07-CC2B4B161537}" srcId="{2209C523-8CE0-4F99-AB0D-FCF7BBF554A4}" destId="{DBC92119-180E-49A0-9500-2E357970E308}" srcOrd="0" destOrd="0" parTransId="{C1C577B3-697D-4022-A3FF-9F64D886F904}" sibTransId="{6E77FCC9-A8B0-4A7B-A136-97366420EC51}"/>
    <dgm:cxn modelId="{BAFFCC34-5F85-4609-A395-23898E16BFE5}" type="presOf" srcId="{68BDCB6C-D845-4207-9715-A3161B23723C}" destId="{9485A811-2632-463F-A975-D30313395F36}" srcOrd="0" destOrd="0" presId="urn:microsoft.com/office/officeart/2008/layout/LinedList"/>
    <dgm:cxn modelId="{FD8A4A6F-9634-4916-8ACE-BA0216699495}" type="presOf" srcId="{2209C523-8CE0-4F99-AB0D-FCF7BBF554A4}" destId="{14324A1A-31E4-44F5-A811-388A351E4810}" srcOrd="0" destOrd="0" presId="urn:microsoft.com/office/officeart/2008/layout/LinedList"/>
    <dgm:cxn modelId="{6609AC55-7694-44EF-A09A-15A4B08B2F92}" type="presParOf" srcId="{14324A1A-31E4-44F5-A811-388A351E4810}" destId="{89B2CC20-7647-446F-831E-8C515CBCDDA8}" srcOrd="0" destOrd="0" presId="urn:microsoft.com/office/officeart/2008/layout/LinedList"/>
    <dgm:cxn modelId="{46407752-E1DF-489E-9C7F-F8CE8437CF9E}" type="presParOf" srcId="{14324A1A-31E4-44F5-A811-388A351E4810}" destId="{14CF1DF8-314E-44EB-83B1-0C767476A486}" srcOrd="1" destOrd="0" presId="urn:microsoft.com/office/officeart/2008/layout/LinedList"/>
    <dgm:cxn modelId="{1848B8A2-CD48-4DFF-9811-8DF6958429CE}" type="presParOf" srcId="{14CF1DF8-314E-44EB-83B1-0C767476A486}" destId="{B06A6EF2-BE51-4EE0-9A69-754BB6B4439D}" srcOrd="0" destOrd="0" presId="urn:microsoft.com/office/officeart/2008/layout/LinedList"/>
    <dgm:cxn modelId="{626BB83B-5FB5-46B1-8D38-751AFC62CC87}" type="presParOf" srcId="{14CF1DF8-314E-44EB-83B1-0C767476A486}" destId="{BB3DB1E4-FFB5-4E72-9522-921ADB8E33E9}" srcOrd="1" destOrd="0" presId="urn:microsoft.com/office/officeart/2008/layout/LinedList"/>
    <dgm:cxn modelId="{244CD776-8394-49C6-92D2-C47AB65D539D}" type="presParOf" srcId="{14324A1A-31E4-44F5-A811-388A351E4810}" destId="{CBFCC5A9-4331-4610-B135-1F6A072AD86A}" srcOrd="2" destOrd="0" presId="urn:microsoft.com/office/officeart/2008/layout/LinedList"/>
    <dgm:cxn modelId="{4C01BFD2-BE23-40EC-9496-9E24D5A40A64}" type="presParOf" srcId="{14324A1A-31E4-44F5-A811-388A351E4810}" destId="{8A744E5C-AAE9-4CD8-8058-DD2F21400238}" srcOrd="3" destOrd="0" presId="urn:microsoft.com/office/officeart/2008/layout/LinedList"/>
    <dgm:cxn modelId="{5427FF60-0E72-4DE2-A0C2-6C4807CE3513}" type="presParOf" srcId="{8A744E5C-AAE9-4CD8-8058-DD2F21400238}" destId="{21E22979-6ADE-45F7-8A67-13233DE66740}" srcOrd="0" destOrd="0" presId="urn:microsoft.com/office/officeart/2008/layout/LinedList"/>
    <dgm:cxn modelId="{092F8866-B6A0-4070-8011-B1BD29BA7E0F}" type="presParOf" srcId="{8A744E5C-AAE9-4CD8-8058-DD2F21400238}" destId="{43092220-FEC4-4315-A4E8-43D51921B5F5}" srcOrd="1" destOrd="0" presId="urn:microsoft.com/office/officeart/2008/layout/LinedList"/>
    <dgm:cxn modelId="{36372D20-170E-4A9B-A991-E0E0420E0573}" type="presParOf" srcId="{14324A1A-31E4-44F5-A811-388A351E4810}" destId="{58DFEF12-8234-4C7F-A4C7-A62AB190FDF6}" srcOrd="4" destOrd="0" presId="urn:microsoft.com/office/officeart/2008/layout/LinedList"/>
    <dgm:cxn modelId="{A2277315-2342-4FCF-B3B4-9873F79A51D5}" type="presParOf" srcId="{14324A1A-31E4-44F5-A811-388A351E4810}" destId="{C7D261FD-0962-4CB2-AD6E-347BAF027C94}" srcOrd="5" destOrd="0" presId="urn:microsoft.com/office/officeart/2008/layout/LinedList"/>
    <dgm:cxn modelId="{B9532FB8-24B8-4D14-B329-5B0A3963C576}" type="presParOf" srcId="{C7D261FD-0962-4CB2-AD6E-347BAF027C94}" destId="{FB7AD576-0CBC-49C8-B256-FDBD921826EA}" srcOrd="0" destOrd="0" presId="urn:microsoft.com/office/officeart/2008/layout/LinedList"/>
    <dgm:cxn modelId="{6A5F2BCE-C19D-4AE2-81DD-1326B570A386}" type="presParOf" srcId="{C7D261FD-0962-4CB2-AD6E-347BAF027C94}" destId="{A7F28355-1C27-47C5-9360-FC2D37409079}" srcOrd="1" destOrd="0" presId="urn:microsoft.com/office/officeart/2008/layout/LinedList"/>
    <dgm:cxn modelId="{56207ABF-C85B-4FF5-B58D-EEF4DC3A2611}" type="presParOf" srcId="{14324A1A-31E4-44F5-A811-388A351E4810}" destId="{6EDF9C2D-3CC8-41F1-9A27-7A0C8FD52F21}" srcOrd="6" destOrd="0" presId="urn:microsoft.com/office/officeart/2008/layout/LinedList"/>
    <dgm:cxn modelId="{00BBFBBD-4C78-449C-A1D4-82FA08FE276C}" type="presParOf" srcId="{14324A1A-31E4-44F5-A811-388A351E4810}" destId="{CD7AD554-7F23-4052-BE92-01CC1C47E79E}" srcOrd="7" destOrd="0" presId="urn:microsoft.com/office/officeart/2008/layout/LinedList"/>
    <dgm:cxn modelId="{D0CB6F42-4B79-4F69-AA69-FD8325ADA00A}" type="presParOf" srcId="{CD7AD554-7F23-4052-BE92-01CC1C47E79E}" destId="{0B345320-ECC9-45A7-A2FD-234C3DB3538C}" srcOrd="0" destOrd="0" presId="urn:microsoft.com/office/officeart/2008/layout/LinedList"/>
    <dgm:cxn modelId="{F4F256CA-7CC5-4931-99D9-DAA230F6E8FF}" type="presParOf" srcId="{CD7AD554-7F23-4052-BE92-01CC1C47E79E}" destId="{433934A1-8742-4B38-8E24-C28EC3454023}" srcOrd="1" destOrd="0" presId="urn:microsoft.com/office/officeart/2008/layout/LinedList"/>
    <dgm:cxn modelId="{32471C29-D73A-4718-87BF-9149994F3F1D}" type="presParOf" srcId="{14324A1A-31E4-44F5-A811-388A351E4810}" destId="{53736E94-53C7-4C02-ADA9-112260ADEDD3}" srcOrd="8" destOrd="0" presId="urn:microsoft.com/office/officeart/2008/layout/LinedList"/>
    <dgm:cxn modelId="{5BD3150C-B069-42BD-9E6C-DECDB2B54446}" type="presParOf" srcId="{14324A1A-31E4-44F5-A811-388A351E4810}" destId="{B5537718-D280-4BC9-B29F-76DCAF7E1AC6}" srcOrd="9" destOrd="0" presId="urn:microsoft.com/office/officeart/2008/layout/LinedList"/>
    <dgm:cxn modelId="{07F592FA-C51E-4719-A9E2-AC93CCB132A8}" type="presParOf" srcId="{B5537718-D280-4BC9-B29F-76DCAF7E1AC6}" destId="{9485A811-2632-463F-A975-D30313395F36}" srcOrd="0" destOrd="0" presId="urn:microsoft.com/office/officeart/2008/layout/LinedList"/>
    <dgm:cxn modelId="{10314D20-A416-461E-9C4E-3434E225E5A4}" type="presParOf" srcId="{B5537718-D280-4BC9-B29F-76DCAF7E1AC6}" destId="{D739AB34-528F-4E3A-BD02-A3829DD24A52}" srcOrd="1" destOrd="0" presId="urn:microsoft.com/office/officeart/2008/layout/LinedList"/>
    <dgm:cxn modelId="{E5CE80C5-0848-4A95-B215-C61663092752}" type="presParOf" srcId="{14324A1A-31E4-44F5-A811-388A351E4810}" destId="{272D4046-2318-444B-9BC5-B5883FEDD016}" srcOrd="10" destOrd="0" presId="urn:microsoft.com/office/officeart/2008/layout/LinedList"/>
    <dgm:cxn modelId="{62F85091-4A8B-449B-A4BF-6752F277AD6B}" type="presParOf" srcId="{14324A1A-31E4-44F5-A811-388A351E4810}" destId="{8F36D320-C371-40F1-89FA-D81537589BF8}" srcOrd="11" destOrd="0" presId="urn:microsoft.com/office/officeart/2008/layout/LinedList"/>
    <dgm:cxn modelId="{22183117-5C97-4FE1-8460-E405231D85AF}" type="presParOf" srcId="{8F36D320-C371-40F1-89FA-D81537589BF8}" destId="{1E66908C-40EE-4666-A24F-54F35714162F}" srcOrd="0" destOrd="0" presId="urn:microsoft.com/office/officeart/2008/layout/LinedList"/>
    <dgm:cxn modelId="{6F170650-CC4A-4484-B717-F42A9ECDBBF1}" type="presParOf" srcId="{8F36D320-C371-40F1-89FA-D81537589BF8}" destId="{111B2722-8371-412F-B190-0518E8A7375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37288936-9A61-45F2-8C51-36F41696E97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6A1D979-7B80-4200-B86A-003A22F8188B}">
      <dgm:prSet/>
      <dgm:spPr/>
      <dgm:t>
        <a:bodyPr/>
        <a:lstStyle/>
        <a:p>
          <a:pPr rtl="0"/>
          <a:r>
            <a:rPr lang="ru-RU" dirty="0" smtClean="0"/>
            <a:t>Контактное лицо</a:t>
          </a:r>
          <a:endParaRPr lang="ru-RU" dirty="0"/>
        </a:p>
      </dgm:t>
    </dgm:pt>
    <dgm:pt modelId="{608B9E35-7A41-40BE-B54B-55BBB865FB14}" type="parTrans" cxnId="{0E6343A7-C164-4A0C-95F3-6C148DD2B1F0}">
      <dgm:prSet/>
      <dgm:spPr/>
      <dgm:t>
        <a:bodyPr/>
        <a:lstStyle/>
        <a:p>
          <a:endParaRPr lang="ru-RU"/>
        </a:p>
      </dgm:t>
    </dgm:pt>
    <dgm:pt modelId="{13B37161-A19C-4611-9AA8-2B302C50BB45}" type="sibTrans" cxnId="{0E6343A7-C164-4A0C-95F3-6C148DD2B1F0}">
      <dgm:prSet/>
      <dgm:spPr/>
      <dgm:t>
        <a:bodyPr/>
        <a:lstStyle/>
        <a:p>
          <a:endParaRPr lang="ru-RU"/>
        </a:p>
      </dgm:t>
    </dgm:pt>
    <dgm:pt modelId="{901BC963-4AF7-4671-B9D9-D23C86972A94}" type="pres">
      <dgm:prSet presAssocID="{37288936-9A61-45F2-8C51-36F41696E97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D05FC47-114F-48DB-BB0B-54E45EF5FB75}" type="pres">
      <dgm:prSet presAssocID="{B6A1D979-7B80-4200-B86A-003A22F8188B}" presName="thickLine" presStyleLbl="alignNode1" presStyleIdx="0" presStyleCnt="1"/>
      <dgm:spPr/>
    </dgm:pt>
    <dgm:pt modelId="{AC3CF71E-9837-446E-BA07-12DFFB273911}" type="pres">
      <dgm:prSet presAssocID="{B6A1D979-7B80-4200-B86A-003A22F8188B}" presName="horz1" presStyleCnt="0"/>
      <dgm:spPr/>
    </dgm:pt>
    <dgm:pt modelId="{1326B1A6-7D76-4D16-B4B4-7CEF39058823}" type="pres">
      <dgm:prSet presAssocID="{B6A1D979-7B80-4200-B86A-003A22F8188B}" presName="tx1" presStyleLbl="revTx" presStyleIdx="0" presStyleCnt="1"/>
      <dgm:spPr/>
      <dgm:t>
        <a:bodyPr/>
        <a:lstStyle/>
        <a:p>
          <a:endParaRPr lang="ru-RU"/>
        </a:p>
      </dgm:t>
    </dgm:pt>
    <dgm:pt modelId="{0F0474A5-BB64-41A3-9E6C-C8F74BAA1631}" type="pres">
      <dgm:prSet presAssocID="{B6A1D979-7B80-4200-B86A-003A22F8188B}" presName="vert1" presStyleCnt="0"/>
      <dgm:spPr/>
    </dgm:pt>
  </dgm:ptLst>
  <dgm:cxnLst>
    <dgm:cxn modelId="{0E6343A7-C164-4A0C-95F3-6C148DD2B1F0}" srcId="{37288936-9A61-45F2-8C51-36F41696E974}" destId="{B6A1D979-7B80-4200-B86A-003A22F8188B}" srcOrd="0" destOrd="0" parTransId="{608B9E35-7A41-40BE-B54B-55BBB865FB14}" sibTransId="{13B37161-A19C-4611-9AA8-2B302C50BB45}"/>
    <dgm:cxn modelId="{01428B4D-0749-4C57-9863-F1F36CF9A987}" type="presOf" srcId="{37288936-9A61-45F2-8C51-36F41696E974}" destId="{901BC963-4AF7-4671-B9D9-D23C86972A94}" srcOrd="0" destOrd="0" presId="urn:microsoft.com/office/officeart/2008/layout/LinedList"/>
    <dgm:cxn modelId="{9901B619-F1EA-4CB7-B232-AA9F57924D21}" type="presOf" srcId="{B6A1D979-7B80-4200-B86A-003A22F8188B}" destId="{1326B1A6-7D76-4D16-B4B4-7CEF39058823}" srcOrd="0" destOrd="0" presId="urn:microsoft.com/office/officeart/2008/layout/LinedList"/>
    <dgm:cxn modelId="{CE72FD71-670F-481F-8AD4-5C89FE4352BB}" type="presParOf" srcId="{901BC963-4AF7-4671-B9D9-D23C86972A94}" destId="{CD05FC47-114F-48DB-BB0B-54E45EF5FB75}" srcOrd="0" destOrd="0" presId="urn:microsoft.com/office/officeart/2008/layout/LinedList"/>
    <dgm:cxn modelId="{E58E2CA6-6E5E-442F-8CBA-5014B9A230DB}" type="presParOf" srcId="{901BC963-4AF7-4671-B9D9-D23C86972A94}" destId="{AC3CF71E-9837-446E-BA07-12DFFB273911}" srcOrd="1" destOrd="0" presId="urn:microsoft.com/office/officeart/2008/layout/LinedList"/>
    <dgm:cxn modelId="{483A8D2D-3C8A-412B-8A2B-29E7D9F67A65}" type="presParOf" srcId="{AC3CF71E-9837-446E-BA07-12DFFB273911}" destId="{1326B1A6-7D76-4D16-B4B4-7CEF39058823}" srcOrd="0" destOrd="0" presId="urn:microsoft.com/office/officeart/2008/layout/LinedList"/>
    <dgm:cxn modelId="{76CF1053-3F38-4A24-908F-1777E03DB782}" type="presParOf" srcId="{AC3CF71E-9837-446E-BA07-12DFFB273911}" destId="{0F0474A5-BB64-41A3-9E6C-C8F74BAA1631}" srcOrd="1" destOrd="0" presId="urn:microsoft.com/office/officeart/2008/layout/LinedList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49D1DA-3126-41CA-ADC6-FE7695394C6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0DA6AC-D5A9-453D-A9E7-87C24CEBFFA2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FF00"/>
              </a:solidFill>
            </a:rPr>
            <a:t>Украина:</a:t>
          </a:r>
          <a:r>
            <a:rPr lang="ru-RU" dirty="0" smtClean="0">
              <a:solidFill>
                <a:srgbClr val="FFFF00"/>
              </a:solidFill>
            </a:rPr>
            <a:t> </a:t>
          </a:r>
          <a:r>
            <a:rPr lang="ru-RU" dirty="0" smtClean="0">
              <a:solidFill>
                <a:schemeClr val="bg1"/>
              </a:solidFill>
            </a:rPr>
            <a:t>Разделение полномочий центральных и местных органов власти</a:t>
          </a:r>
          <a:endParaRPr lang="ru-RU" dirty="0">
            <a:solidFill>
              <a:schemeClr val="bg1"/>
            </a:solidFill>
          </a:endParaRPr>
        </a:p>
      </dgm:t>
    </dgm:pt>
    <dgm:pt modelId="{7966E35B-5979-498A-A13D-FE5122897ADD}" type="parTrans" cxnId="{0684AABC-5343-4BD9-BEF6-C2BC18454247}">
      <dgm:prSet/>
      <dgm:spPr/>
      <dgm:t>
        <a:bodyPr/>
        <a:lstStyle/>
        <a:p>
          <a:endParaRPr lang="ru-RU"/>
        </a:p>
      </dgm:t>
    </dgm:pt>
    <dgm:pt modelId="{FE8ACF49-EFC7-4831-A9D0-426D708CC1CC}" type="sibTrans" cxnId="{0684AABC-5343-4BD9-BEF6-C2BC18454247}">
      <dgm:prSet/>
      <dgm:spPr/>
      <dgm:t>
        <a:bodyPr/>
        <a:lstStyle/>
        <a:p>
          <a:endParaRPr lang="ru-RU"/>
        </a:p>
      </dgm:t>
    </dgm:pt>
    <dgm:pt modelId="{A887D7D4-79AC-4977-AFAD-22F9F2CDC4F0}" type="pres">
      <dgm:prSet presAssocID="{5149D1DA-3126-41CA-ADC6-FE7695394C6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DDC124-4BDC-492F-9727-B3BC2AFFEBDF}" type="pres">
      <dgm:prSet presAssocID="{5D0DA6AC-D5A9-453D-A9E7-87C24CEBFFA2}" presName="circle1" presStyleLbl="node1" presStyleIdx="0" presStyleCnt="1"/>
      <dgm:spPr/>
    </dgm:pt>
    <dgm:pt modelId="{8AAB90EA-8D0C-4CA5-9F96-59EED39187EF}" type="pres">
      <dgm:prSet presAssocID="{5D0DA6AC-D5A9-453D-A9E7-87C24CEBFFA2}" presName="space" presStyleCnt="0"/>
      <dgm:spPr/>
    </dgm:pt>
    <dgm:pt modelId="{77CA8E74-1F15-4C73-8AB3-9A589A484AF5}" type="pres">
      <dgm:prSet presAssocID="{5D0DA6AC-D5A9-453D-A9E7-87C24CEBFFA2}" presName="rect1" presStyleLbl="alignAcc1" presStyleIdx="0" presStyleCnt="1" custLinFactNeighborX="-2970" custLinFactNeighborY="-12548"/>
      <dgm:spPr/>
      <dgm:t>
        <a:bodyPr/>
        <a:lstStyle/>
        <a:p>
          <a:endParaRPr lang="ru-RU"/>
        </a:p>
      </dgm:t>
    </dgm:pt>
    <dgm:pt modelId="{FE6E50C6-FBEC-4B1A-B0C3-281CF8187C89}" type="pres">
      <dgm:prSet presAssocID="{5D0DA6AC-D5A9-453D-A9E7-87C24CEBFFA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2EA78C-DB9B-4663-8E2F-BF4AEF526530}" type="presOf" srcId="{5149D1DA-3126-41CA-ADC6-FE7695394C6A}" destId="{A887D7D4-79AC-4977-AFAD-22F9F2CDC4F0}" srcOrd="0" destOrd="0" presId="urn:microsoft.com/office/officeart/2005/8/layout/target3"/>
    <dgm:cxn modelId="{11DDC015-C755-4851-8AF0-D8F727332725}" type="presOf" srcId="{5D0DA6AC-D5A9-453D-A9E7-87C24CEBFFA2}" destId="{77CA8E74-1F15-4C73-8AB3-9A589A484AF5}" srcOrd="0" destOrd="0" presId="urn:microsoft.com/office/officeart/2005/8/layout/target3"/>
    <dgm:cxn modelId="{0684AABC-5343-4BD9-BEF6-C2BC18454247}" srcId="{5149D1DA-3126-41CA-ADC6-FE7695394C6A}" destId="{5D0DA6AC-D5A9-453D-A9E7-87C24CEBFFA2}" srcOrd="0" destOrd="0" parTransId="{7966E35B-5979-498A-A13D-FE5122897ADD}" sibTransId="{FE8ACF49-EFC7-4831-A9D0-426D708CC1CC}"/>
    <dgm:cxn modelId="{78C30A8D-267B-4850-A9D3-04C1AB8E5700}" type="presOf" srcId="{5D0DA6AC-D5A9-453D-A9E7-87C24CEBFFA2}" destId="{FE6E50C6-FBEC-4B1A-B0C3-281CF8187C89}" srcOrd="1" destOrd="0" presId="urn:microsoft.com/office/officeart/2005/8/layout/target3"/>
    <dgm:cxn modelId="{421A2E32-3899-473D-9CBB-65CADA154CF7}" type="presParOf" srcId="{A887D7D4-79AC-4977-AFAD-22F9F2CDC4F0}" destId="{F4DDC124-4BDC-492F-9727-B3BC2AFFEBDF}" srcOrd="0" destOrd="0" presId="urn:microsoft.com/office/officeart/2005/8/layout/target3"/>
    <dgm:cxn modelId="{F89B26EC-624F-41AB-8C88-41A773FFF1CC}" type="presParOf" srcId="{A887D7D4-79AC-4977-AFAD-22F9F2CDC4F0}" destId="{8AAB90EA-8D0C-4CA5-9F96-59EED39187EF}" srcOrd="1" destOrd="0" presId="urn:microsoft.com/office/officeart/2005/8/layout/target3"/>
    <dgm:cxn modelId="{5864087A-2F1D-43F3-969A-0391739F26A6}" type="presParOf" srcId="{A887D7D4-79AC-4977-AFAD-22F9F2CDC4F0}" destId="{77CA8E74-1F15-4C73-8AB3-9A589A484AF5}" srcOrd="2" destOrd="0" presId="urn:microsoft.com/office/officeart/2005/8/layout/target3"/>
    <dgm:cxn modelId="{F439CD64-9FAF-4F87-8E62-62D6FC762329}" type="presParOf" srcId="{A887D7D4-79AC-4977-AFAD-22F9F2CDC4F0}" destId="{FE6E50C6-FBEC-4B1A-B0C3-281CF8187C8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B0DC8B-E54E-493B-A23B-3060435E37C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4371E0-6B4C-41B9-86EC-472E38193861}">
      <dgm:prSet/>
      <dgm:spPr/>
      <dgm:t>
        <a:bodyPr/>
        <a:lstStyle/>
        <a:p>
          <a:pPr rtl="0"/>
          <a:r>
            <a:rPr lang="ru-RU" b="1" dirty="0" smtClean="0">
              <a:solidFill>
                <a:srgbClr val="FFFF00"/>
              </a:solidFill>
            </a:rPr>
            <a:t>Национальный регулятор</a:t>
          </a:r>
          <a:endParaRPr lang="ru-RU" b="1" dirty="0">
            <a:solidFill>
              <a:srgbClr val="FFFF00"/>
            </a:solidFill>
          </a:endParaRPr>
        </a:p>
      </dgm:t>
    </dgm:pt>
    <dgm:pt modelId="{65BC5707-8FE2-4FE5-AC14-D2AF34FE3AB3}" type="parTrans" cxnId="{D0C2339F-5065-40A9-9AE1-88284DBECB63}">
      <dgm:prSet/>
      <dgm:spPr/>
      <dgm:t>
        <a:bodyPr/>
        <a:lstStyle/>
        <a:p>
          <a:endParaRPr lang="ru-RU"/>
        </a:p>
      </dgm:t>
    </dgm:pt>
    <dgm:pt modelId="{8D5924E1-56BA-4DCF-BDB1-51B0E58790B2}" type="sibTrans" cxnId="{D0C2339F-5065-40A9-9AE1-88284DBECB63}">
      <dgm:prSet/>
      <dgm:spPr/>
      <dgm:t>
        <a:bodyPr/>
        <a:lstStyle/>
        <a:p>
          <a:endParaRPr lang="ru-RU"/>
        </a:p>
      </dgm:t>
    </dgm:pt>
    <dgm:pt modelId="{383DDB57-9F23-4B8B-9878-FA51C4EB7E35}">
      <dgm:prSet/>
      <dgm:spPr/>
      <dgm:t>
        <a:bodyPr/>
        <a:lstStyle/>
        <a:p>
          <a:pPr rtl="0"/>
          <a:r>
            <a:rPr lang="ru-RU" dirty="0" smtClean="0"/>
            <a:t>Полномочия: установление тарифов, выдача лицензий, установление нормативов</a:t>
          </a:r>
          <a:endParaRPr lang="ru-RU" dirty="0"/>
        </a:p>
      </dgm:t>
    </dgm:pt>
    <dgm:pt modelId="{8E1790E6-8A3C-44DB-939C-55B392565EF0}" type="parTrans" cxnId="{B7EA36DB-C06C-45D1-AA02-65EC33868D76}">
      <dgm:prSet/>
      <dgm:spPr/>
      <dgm:t>
        <a:bodyPr/>
        <a:lstStyle/>
        <a:p>
          <a:endParaRPr lang="ru-RU"/>
        </a:p>
      </dgm:t>
    </dgm:pt>
    <dgm:pt modelId="{FAED22F3-3668-40D4-99B5-6AFA43CDEF60}" type="sibTrans" cxnId="{B7EA36DB-C06C-45D1-AA02-65EC33868D76}">
      <dgm:prSet/>
      <dgm:spPr/>
      <dgm:t>
        <a:bodyPr/>
        <a:lstStyle/>
        <a:p>
          <a:endParaRPr lang="ru-RU"/>
        </a:p>
      </dgm:t>
    </dgm:pt>
    <dgm:pt modelId="{53B9F434-CD70-4BDE-89B1-CF434F4FE3EF}">
      <dgm:prSet custT="1"/>
      <dgm:spPr/>
      <dgm:t>
        <a:bodyPr/>
        <a:lstStyle/>
        <a:p>
          <a:pPr rtl="0"/>
          <a:r>
            <a:rPr lang="ru-RU" sz="1200" dirty="0" smtClean="0"/>
            <a:t>Субъекты хозяйствования, которые обслуживают более 100 тыс. человек, или системы которых размещены на территории одной или более областей, или являются предприятиями с иностранными инвестициями. </a:t>
          </a:r>
          <a:endParaRPr lang="ru-RU" sz="1200" dirty="0"/>
        </a:p>
      </dgm:t>
    </dgm:pt>
    <dgm:pt modelId="{D81B9DC6-DBDF-4A06-9666-B02DA9BD65BF}" type="parTrans" cxnId="{17298134-B4B6-4972-9E88-D2076DC3A449}">
      <dgm:prSet/>
      <dgm:spPr/>
      <dgm:t>
        <a:bodyPr/>
        <a:lstStyle/>
        <a:p>
          <a:endParaRPr lang="ru-RU"/>
        </a:p>
      </dgm:t>
    </dgm:pt>
    <dgm:pt modelId="{145BEC9E-6D48-459F-9FA4-231478500F02}" type="sibTrans" cxnId="{17298134-B4B6-4972-9E88-D2076DC3A449}">
      <dgm:prSet/>
      <dgm:spPr/>
      <dgm:t>
        <a:bodyPr/>
        <a:lstStyle/>
        <a:p>
          <a:endParaRPr lang="ru-RU"/>
        </a:p>
      </dgm:t>
    </dgm:pt>
    <dgm:pt modelId="{C853EC1B-2425-4BAB-AC65-454B24CC1296}" type="pres">
      <dgm:prSet presAssocID="{F6B0DC8B-E54E-493B-A23B-3060435E37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C8175A-99BE-41FC-961E-2F487840F70E}" type="pres">
      <dgm:prSet presAssocID="{53B9F434-CD70-4BDE-89B1-CF434F4FE3EF}" presName="boxAndChildren" presStyleCnt="0"/>
      <dgm:spPr/>
    </dgm:pt>
    <dgm:pt modelId="{317F6D9A-A02D-42BA-AF11-09863DCA7913}" type="pres">
      <dgm:prSet presAssocID="{53B9F434-CD70-4BDE-89B1-CF434F4FE3EF}" presName="parentTextBox" presStyleLbl="node1" presStyleIdx="0" presStyleCnt="3"/>
      <dgm:spPr/>
      <dgm:t>
        <a:bodyPr/>
        <a:lstStyle/>
        <a:p>
          <a:endParaRPr lang="ru-RU"/>
        </a:p>
      </dgm:t>
    </dgm:pt>
    <dgm:pt modelId="{4130DC69-6236-4D3B-AD53-8D192A3EF7AC}" type="pres">
      <dgm:prSet presAssocID="{FAED22F3-3668-40D4-99B5-6AFA43CDEF60}" presName="sp" presStyleCnt="0"/>
      <dgm:spPr/>
    </dgm:pt>
    <dgm:pt modelId="{702235C5-47B5-40B9-A09A-914B778696E5}" type="pres">
      <dgm:prSet presAssocID="{383DDB57-9F23-4B8B-9878-FA51C4EB7E35}" presName="arrowAndChildren" presStyleCnt="0"/>
      <dgm:spPr/>
    </dgm:pt>
    <dgm:pt modelId="{A9E5DD12-1D07-4644-9C0D-6F39AFE491CF}" type="pres">
      <dgm:prSet presAssocID="{383DDB57-9F23-4B8B-9878-FA51C4EB7E35}" presName="parentTextArrow" presStyleLbl="node1" presStyleIdx="1" presStyleCnt="3" custScaleY="46478"/>
      <dgm:spPr/>
      <dgm:t>
        <a:bodyPr/>
        <a:lstStyle/>
        <a:p>
          <a:endParaRPr lang="ru-RU"/>
        </a:p>
      </dgm:t>
    </dgm:pt>
    <dgm:pt modelId="{D1DA0B1C-C96D-4F86-9A36-F3537DD80488}" type="pres">
      <dgm:prSet presAssocID="{8D5924E1-56BA-4DCF-BDB1-51B0E58790B2}" presName="sp" presStyleCnt="0"/>
      <dgm:spPr/>
    </dgm:pt>
    <dgm:pt modelId="{F76E93DF-F62A-4357-A0AD-50890B972EC5}" type="pres">
      <dgm:prSet presAssocID="{6B4371E0-6B4C-41B9-86EC-472E38193861}" presName="arrowAndChildren" presStyleCnt="0"/>
      <dgm:spPr/>
    </dgm:pt>
    <dgm:pt modelId="{48B03558-367A-42BD-B530-2EAA0115FA75}" type="pres">
      <dgm:prSet presAssocID="{6B4371E0-6B4C-41B9-86EC-472E38193861}" presName="parentTextArrow" presStyleLbl="node1" presStyleIdx="2" presStyleCnt="3" custScaleY="39802"/>
      <dgm:spPr/>
      <dgm:t>
        <a:bodyPr/>
        <a:lstStyle/>
        <a:p>
          <a:endParaRPr lang="ru-RU"/>
        </a:p>
      </dgm:t>
    </dgm:pt>
  </dgm:ptLst>
  <dgm:cxnLst>
    <dgm:cxn modelId="{B7EA36DB-C06C-45D1-AA02-65EC33868D76}" srcId="{F6B0DC8B-E54E-493B-A23B-3060435E37CE}" destId="{383DDB57-9F23-4B8B-9878-FA51C4EB7E35}" srcOrd="1" destOrd="0" parTransId="{8E1790E6-8A3C-44DB-939C-55B392565EF0}" sibTransId="{FAED22F3-3668-40D4-99B5-6AFA43CDEF60}"/>
    <dgm:cxn modelId="{D0C2339F-5065-40A9-9AE1-88284DBECB63}" srcId="{F6B0DC8B-E54E-493B-A23B-3060435E37CE}" destId="{6B4371E0-6B4C-41B9-86EC-472E38193861}" srcOrd="0" destOrd="0" parTransId="{65BC5707-8FE2-4FE5-AC14-D2AF34FE3AB3}" sibTransId="{8D5924E1-56BA-4DCF-BDB1-51B0E58790B2}"/>
    <dgm:cxn modelId="{E666887D-247B-478B-A84E-7F2A3A571816}" type="presOf" srcId="{6B4371E0-6B4C-41B9-86EC-472E38193861}" destId="{48B03558-367A-42BD-B530-2EAA0115FA75}" srcOrd="0" destOrd="0" presId="urn:microsoft.com/office/officeart/2005/8/layout/process4"/>
    <dgm:cxn modelId="{A14C2F95-44B9-485C-ABDC-4D0531871607}" type="presOf" srcId="{F6B0DC8B-E54E-493B-A23B-3060435E37CE}" destId="{C853EC1B-2425-4BAB-AC65-454B24CC1296}" srcOrd="0" destOrd="0" presId="urn:microsoft.com/office/officeart/2005/8/layout/process4"/>
    <dgm:cxn modelId="{17298134-B4B6-4972-9E88-D2076DC3A449}" srcId="{F6B0DC8B-E54E-493B-A23B-3060435E37CE}" destId="{53B9F434-CD70-4BDE-89B1-CF434F4FE3EF}" srcOrd="2" destOrd="0" parTransId="{D81B9DC6-DBDF-4A06-9666-B02DA9BD65BF}" sibTransId="{145BEC9E-6D48-459F-9FA4-231478500F02}"/>
    <dgm:cxn modelId="{C096944A-9A7D-4A01-B752-FA1A54A1D5BF}" type="presOf" srcId="{383DDB57-9F23-4B8B-9878-FA51C4EB7E35}" destId="{A9E5DD12-1D07-4644-9C0D-6F39AFE491CF}" srcOrd="0" destOrd="0" presId="urn:microsoft.com/office/officeart/2005/8/layout/process4"/>
    <dgm:cxn modelId="{B21F0420-C0E6-481C-A6F5-443C026FC84E}" type="presOf" srcId="{53B9F434-CD70-4BDE-89B1-CF434F4FE3EF}" destId="{317F6D9A-A02D-42BA-AF11-09863DCA7913}" srcOrd="0" destOrd="0" presId="urn:microsoft.com/office/officeart/2005/8/layout/process4"/>
    <dgm:cxn modelId="{6D88DE87-DC96-4B48-86B0-031F98A35AAD}" type="presParOf" srcId="{C853EC1B-2425-4BAB-AC65-454B24CC1296}" destId="{88C8175A-99BE-41FC-961E-2F487840F70E}" srcOrd="0" destOrd="0" presId="urn:microsoft.com/office/officeart/2005/8/layout/process4"/>
    <dgm:cxn modelId="{73F1E758-4782-48A7-AC16-07A44EE45ACF}" type="presParOf" srcId="{88C8175A-99BE-41FC-961E-2F487840F70E}" destId="{317F6D9A-A02D-42BA-AF11-09863DCA7913}" srcOrd="0" destOrd="0" presId="urn:microsoft.com/office/officeart/2005/8/layout/process4"/>
    <dgm:cxn modelId="{003B7E2D-1357-47A2-A483-B5860891DBD0}" type="presParOf" srcId="{C853EC1B-2425-4BAB-AC65-454B24CC1296}" destId="{4130DC69-6236-4D3B-AD53-8D192A3EF7AC}" srcOrd="1" destOrd="0" presId="urn:microsoft.com/office/officeart/2005/8/layout/process4"/>
    <dgm:cxn modelId="{1042C864-5AF8-47CA-AC30-361C3D762339}" type="presParOf" srcId="{C853EC1B-2425-4BAB-AC65-454B24CC1296}" destId="{702235C5-47B5-40B9-A09A-914B778696E5}" srcOrd="2" destOrd="0" presId="urn:microsoft.com/office/officeart/2005/8/layout/process4"/>
    <dgm:cxn modelId="{8529F93C-C7E8-402E-8C82-0FF86E79F921}" type="presParOf" srcId="{702235C5-47B5-40B9-A09A-914B778696E5}" destId="{A9E5DD12-1D07-4644-9C0D-6F39AFE491CF}" srcOrd="0" destOrd="0" presId="urn:microsoft.com/office/officeart/2005/8/layout/process4"/>
    <dgm:cxn modelId="{C141A96A-A163-47AD-AFEF-C9603693CAB4}" type="presParOf" srcId="{C853EC1B-2425-4BAB-AC65-454B24CC1296}" destId="{D1DA0B1C-C96D-4F86-9A36-F3537DD80488}" srcOrd="3" destOrd="0" presId="urn:microsoft.com/office/officeart/2005/8/layout/process4"/>
    <dgm:cxn modelId="{FDDFC844-53BD-4753-A5E6-86130F8A2D42}" type="presParOf" srcId="{C853EC1B-2425-4BAB-AC65-454B24CC1296}" destId="{F76E93DF-F62A-4357-A0AD-50890B972EC5}" srcOrd="4" destOrd="0" presId="urn:microsoft.com/office/officeart/2005/8/layout/process4"/>
    <dgm:cxn modelId="{F36DCCE0-CF7D-4444-8868-3B045C0B3227}" type="presParOf" srcId="{F76E93DF-F62A-4357-A0AD-50890B972EC5}" destId="{48B03558-367A-42BD-B530-2EAA0115FA7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F87A2B-0867-4556-AF2E-454C3583DA7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403CFA7-4AD8-4C59-B6BF-4D6170D8DF0C}">
      <dgm:prSet/>
      <dgm:spPr/>
      <dgm:t>
        <a:bodyPr/>
        <a:lstStyle/>
        <a:p>
          <a:pPr rtl="0"/>
          <a:r>
            <a:rPr lang="ru-RU" b="1" dirty="0" smtClean="0">
              <a:solidFill>
                <a:srgbClr val="FFFF00"/>
              </a:solidFill>
            </a:rPr>
            <a:t>На местном уровне</a:t>
          </a:r>
          <a:r>
            <a:rPr lang="ru-RU" dirty="0" smtClean="0">
              <a:solidFill>
                <a:srgbClr val="FFFF00"/>
              </a:solidFill>
            </a:rPr>
            <a:t> </a:t>
          </a:r>
          <a:r>
            <a:rPr lang="ru-RU" dirty="0" smtClean="0"/>
            <a:t>регулирующие функции распределяются следующим образом:</a:t>
          </a:r>
          <a:endParaRPr lang="ru-RU" dirty="0"/>
        </a:p>
      </dgm:t>
    </dgm:pt>
    <dgm:pt modelId="{FC3C6A71-C719-4D6F-B3B2-54754EFC6764}" type="parTrans" cxnId="{06AAD563-90AA-4085-A6BF-6BD0BDE190B0}">
      <dgm:prSet/>
      <dgm:spPr/>
      <dgm:t>
        <a:bodyPr/>
        <a:lstStyle/>
        <a:p>
          <a:endParaRPr lang="ru-RU"/>
        </a:p>
      </dgm:t>
    </dgm:pt>
    <dgm:pt modelId="{E2C702FC-0586-4858-BD33-7C732E73E8AC}" type="sibTrans" cxnId="{06AAD563-90AA-4085-A6BF-6BD0BDE190B0}">
      <dgm:prSet/>
      <dgm:spPr/>
      <dgm:t>
        <a:bodyPr/>
        <a:lstStyle/>
        <a:p>
          <a:endParaRPr lang="ru-RU"/>
        </a:p>
      </dgm:t>
    </dgm:pt>
    <dgm:pt modelId="{DC0FF3CF-2CB6-42D8-9229-DF662ECF82B5}">
      <dgm:prSet/>
      <dgm:spPr/>
      <dgm:t>
        <a:bodyPr/>
        <a:lstStyle/>
        <a:p>
          <a:pPr rtl="0"/>
          <a:r>
            <a:rPr lang="ru-RU" dirty="0" smtClean="0"/>
            <a:t>органы местного самоуправления устанавливают тарифы для остальных предприятий, а также нормативы потерь;</a:t>
          </a:r>
          <a:endParaRPr lang="ru-RU" dirty="0"/>
        </a:p>
      </dgm:t>
    </dgm:pt>
    <dgm:pt modelId="{7CD479BC-BB45-4BE7-B327-4C8BF0D8BBDF}" type="parTrans" cxnId="{96069CDC-CAA6-4AD2-B47D-3B36E1529DDD}">
      <dgm:prSet/>
      <dgm:spPr/>
      <dgm:t>
        <a:bodyPr/>
        <a:lstStyle/>
        <a:p>
          <a:endParaRPr lang="ru-RU"/>
        </a:p>
      </dgm:t>
    </dgm:pt>
    <dgm:pt modelId="{21C70714-C98F-42AE-B60F-175F44A0C63B}" type="sibTrans" cxnId="{96069CDC-CAA6-4AD2-B47D-3B36E1529DDD}">
      <dgm:prSet/>
      <dgm:spPr/>
      <dgm:t>
        <a:bodyPr/>
        <a:lstStyle/>
        <a:p>
          <a:endParaRPr lang="ru-RU"/>
        </a:p>
      </dgm:t>
    </dgm:pt>
    <dgm:pt modelId="{0AE28069-B918-4226-A25E-1297422BD633}">
      <dgm:prSet/>
      <dgm:spPr/>
      <dgm:t>
        <a:bodyPr/>
        <a:lstStyle/>
        <a:p>
          <a:pPr rtl="0"/>
          <a:r>
            <a:rPr lang="ru-RU" dirty="0" smtClean="0"/>
            <a:t>областные администрации осуществляют лицензирование предприятий, которые не попадают под сферу регулирования национального регуляторного органа.</a:t>
          </a:r>
          <a:endParaRPr lang="ru-RU" dirty="0"/>
        </a:p>
      </dgm:t>
    </dgm:pt>
    <dgm:pt modelId="{0CA79D5D-0C48-472B-A035-60F8C56764F6}" type="parTrans" cxnId="{FD373FF5-49BC-4450-874B-81916B67DA36}">
      <dgm:prSet/>
      <dgm:spPr/>
      <dgm:t>
        <a:bodyPr/>
        <a:lstStyle/>
        <a:p>
          <a:endParaRPr lang="ru-RU"/>
        </a:p>
      </dgm:t>
    </dgm:pt>
    <dgm:pt modelId="{58E54597-3C87-4E4E-8077-E3AF8BDB2C0E}" type="sibTrans" cxnId="{FD373FF5-49BC-4450-874B-81916B67DA36}">
      <dgm:prSet/>
      <dgm:spPr/>
      <dgm:t>
        <a:bodyPr/>
        <a:lstStyle/>
        <a:p>
          <a:endParaRPr lang="ru-RU"/>
        </a:p>
      </dgm:t>
    </dgm:pt>
    <dgm:pt modelId="{79663280-1537-4414-9149-BA20486A9EE7}" type="pres">
      <dgm:prSet presAssocID="{94F87A2B-0867-4556-AF2E-454C3583DA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6CEE12-4774-4C32-954F-9D85EE2A3566}" type="pres">
      <dgm:prSet presAssocID="{0403CFA7-4AD8-4C59-B6BF-4D6170D8DF0C}" presName="composite" presStyleCnt="0"/>
      <dgm:spPr/>
    </dgm:pt>
    <dgm:pt modelId="{9893ACF3-C60D-4D8E-8BFC-E8FF9BD3FCFF}" type="pres">
      <dgm:prSet presAssocID="{0403CFA7-4AD8-4C59-B6BF-4D6170D8DF0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C3DB9-7151-492E-B3B0-7A06AFB3B294}" type="pres">
      <dgm:prSet presAssocID="{0403CFA7-4AD8-4C59-B6BF-4D6170D8DF0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284167-8C6E-4CE8-81DC-8D0AE94B7F3F}" type="presOf" srcId="{94F87A2B-0867-4556-AF2E-454C3583DA72}" destId="{79663280-1537-4414-9149-BA20486A9EE7}" srcOrd="0" destOrd="0" presId="urn:microsoft.com/office/officeart/2005/8/layout/hList1"/>
    <dgm:cxn modelId="{06AAD563-90AA-4085-A6BF-6BD0BDE190B0}" srcId="{94F87A2B-0867-4556-AF2E-454C3583DA72}" destId="{0403CFA7-4AD8-4C59-B6BF-4D6170D8DF0C}" srcOrd="0" destOrd="0" parTransId="{FC3C6A71-C719-4D6F-B3B2-54754EFC6764}" sibTransId="{E2C702FC-0586-4858-BD33-7C732E73E8AC}"/>
    <dgm:cxn modelId="{96069CDC-CAA6-4AD2-B47D-3B36E1529DDD}" srcId="{0403CFA7-4AD8-4C59-B6BF-4D6170D8DF0C}" destId="{DC0FF3CF-2CB6-42D8-9229-DF662ECF82B5}" srcOrd="0" destOrd="0" parTransId="{7CD479BC-BB45-4BE7-B327-4C8BF0D8BBDF}" sibTransId="{21C70714-C98F-42AE-B60F-175F44A0C63B}"/>
    <dgm:cxn modelId="{B9F4838A-6ED2-4713-BEBA-8BC8DFBB8840}" type="presOf" srcId="{0403CFA7-4AD8-4C59-B6BF-4D6170D8DF0C}" destId="{9893ACF3-C60D-4D8E-8BFC-E8FF9BD3FCFF}" srcOrd="0" destOrd="0" presId="urn:microsoft.com/office/officeart/2005/8/layout/hList1"/>
    <dgm:cxn modelId="{897C970A-FB46-4E6D-84CC-4943D0D0743B}" type="presOf" srcId="{0AE28069-B918-4226-A25E-1297422BD633}" destId="{6AAC3DB9-7151-492E-B3B0-7A06AFB3B294}" srcOrd="0" destOrd="1" presId="urn:microsoft.com/office/officeart/2005/8/layout/hList1"/>
    <dgm:cxn modelId="{FD373FF5-49BC-4450-874B-81916B67DA36}" srcId="{0403CFA7-4AD8-4C59-B6BF-4D6170D8DF0C}" destId="{0AE28069-B918-4226-A25E-1297422BD633}" srcOrd="1" destOrd="0" parTransId="{0CA79D5D-0C48-472B-A035-60F8C56764F6}" sibTransId="{58E54597-3C87-4E4E-8077-E3AF8BDB2C0E}"/>
    <dgm:cxn modelId="{5B2A1289-568D-49E9-8193-55FB03090F3E}" type="presOf" srcId="{DC0FF3CF-2CB6-42D8-9229-DF662ECF82B5}" destId="{6AAC3DB9-7151-492E-B3B0-7A06AFB3B294}" srcOrd="0" destOrd="0" presId="urn:microsoft.com/office/officeart/2005/8/layout/hList1"/>
    <dgm:cxn modelId="{8D7A411D-14FA-4B85-AC7D-3AE8149763B3}" type="presParOf" srcId="{79663280-1537-4414-9149-BA20486A9EE7}" destId="{156CEE12-4774-4C32-954F-9D85EE2A3566}" srcOrd="0" destOrd="0" presId="urn:microsoft.com/office/officeart/2005/8/layout/hList1"/>
    <dgm:cxn modelId="{1A769171-54EE-48B9-ACBE-FAB5E1C10BA5}" type="presParOf" srcId="{156CEE12-4774-4C32-954F-9D85EE2A3566}" destId="{9893ACF3-C60D-4D8E-8BFC-E8FF9BD3FCFF}" srcOrd="0" destOrd="0" presId="urn:microsoft.com/office/officeart/2005/8/layout/hList1"/>
    <dgm:cxn modelId="{F389F1DA-C4D7-4E37-BE9D-6B4F60BDF84D}" type="presParOf" srcId="{156CEE12-4774-4C32-954F-9D85EE2A3566}" destId="{6AAC3DB9-7151-492E-B3B0-7A06AFB3B2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0C54-A331-4C5D-97BC-B34C7D359D20}">
      <dsp:nvSpPr>
        <dsp:cNvPr id="0" name=""/>
        <dsp:cNvSpPr/>
      </dsp:nvSpPr>
      <dsp:spPr>
        <a:xfrm>
          <a:off x="-5777171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3C0B2-197B-4D08-B471-912ED1A12008}">
      <dsp:nvSpPr>
        <dsp:cNvPr id="0" name=""/>
        <dsp:cNvSpPr/>
      </dsp:nvSpPr>
      <dsp:spPr>
        <a:xfrm>
          <a:off x="358646" y="232417"/>
          <a:ext cx="7802700" cy="464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Общие принципы тарифного регулирования</a:t>
          </a:r>
          <a:endParaRPr lang="ru-RU" sz="1500" kern="1200" dirty="0"/>
        </a:p>
      </dsp:txBody>
      <dsp:txXfrm>
        <a:off x="358646" y="232417"/>
        <a:ext cx="7802700" cy="464630"/>
      </dsp:txXfrm>
    </dsp:sp>
    <dsp:sp modelId="{62353BCB-5334-4CF3-91F5-EB73992947AF}">
      <dsp:nvSpPr>
        <dsp:cNvPr id="0" name=""/>
        <dsp:cNvSpPr/>
      </dsp:nvSpPr>
      <dsp:spPr>
        <a:xfrm>
          <a:off x="68252" y="174338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95FE8-CAA8-4226-B4DB-85C35DA9237D}">
      <dsp:nvSpPr>
        <dsp:cNvPr id="0" name=""/>
        <dsp:cNvSpPr/>
      </dsp:nvSpPr>
      <dsp:spPr>
        <a:xfrm>
          <a:off x="779410" y="929771"/>
          <a:ext cx="7381936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Организационные модели в сфере водоснабжения и водоотведения</a:t>
          </a:r>
          <a:endParaRPr lang="ru-RU" sz="1500" kern="1200" dirty="0"/>
        </a:p>
      </dsp:txBody>
      <dsp:txXfrm>
        <a:off x="779410" y="929771"/>
        <a:ext cx="7381936" cy="464630"/>
      </dsp:txXfrm>
    </dsp:sp>
    <dsp:sp modelId="{43C1CE71-634F-4836-A711-07AC8A41312C}">
      <dsp:nvSpPr>
        <dsp:cNvPr id="0" name=""/>
        <dsp:cNvSpPr/>
      </dsp:nvSpPr>
      <dsp:spPr>
        <a:xfrm>
          <a:off x="489017" y="871692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13CA0-6B12-4752-A7F9-8553097D8794}">
      <dsp:nvSpPr>
        <dsp:cNvPr id="0" name=""/>
        <dsp:cNvSpPr/>
      </dsp:nvSpPr>
      <dsp:spPr>
        <a:xfrm>
          <a:off x="1009987" y="1626614"/>
          <a:ext cx="7151359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Методы тарифного регулирования</a:t>
          </a:r>
          <a:endParaRPr lang="ru-RU" sz="1500" kern="1200" dirty="0"/>
        </a:p>
      </dsp:txBody>
      <dsp:txXfrm>
        <a:off x="1009987" y="1626614"/>
        <a:ext cx="7151359" cy="464630"/>
      </dsp:txXfrm>
    </dsp:sp>
    <dsp:sp modelId="{56B6D3AE-DD95-4D7F-89A1-7FB9FCCAEEC1}">
      <dsp:nvSpPr>
        <dsp:cNvPr id="0" name=""/>
        <dsp:cNvSpPr/>
      </dsp:nvSpPr>
      <dsp:spPr>
        <a:xfrm>
          <a:off x="719593" y="1568535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C1F0C-8F45-4845-9A47-4E42DED5CEC6}">
      <dsp:nvSpPr>
        <dsp:cNvPr id="0" name=""/>
        <dsp:cNvSpPr/>
      </dsp:nvSpPr>
      <dsp:spPr>
        <a:xfrm>
          <a:off x="1083608" y="2323968"/>
          <a:ext cx="7077738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Методы финансирования развития инфраструктуры</a:t>
          </a:r>
          <a:endParaRPr lang="ru-RU" sz="1500" kern="1200" dirty="0"/>
        </a:p>
      </dsp:txBody>
      <dsp:txXfrm>
        <a:off x="1083608" y="2323968"/>
        <a:ext cx="7077738" cy="464630"/>
      </dsp:txXfrm>
    </dsp:sp>
    <dsp:sp modelId="{7DA9E968-BB77-497E-B146-FCA4DA662D59}">
      <dsp:nvSpPr>
        <dsp:cNvPr id="0" name=""/>
        <dsp:cNvSpPr/>
      </dsp:nvSpPr>
      <dsp:spPr>
        <a:xfrm>
          <a:off x="793214" y="2265890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862E9-52B0-4D3F-AD7E-4F46E813C3AA}">
      <dsp:nvSpPr>
        <dsp:cNvPr id="0" name=""/>
        <dsp:cNvSpPr/>
      </dsp:nvSpPr>
      <dsp:spPr>
        <a:xfrm>
          <a:off x="1009987" y="3021323"/>
          <a:ext cx="7151359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ГЧП и тарифное регулирование</a:t>
          </a:r>
          <a:endParaRPr lang="ru-RU" sz="1500" kern="1200" dirty="0"/>
        </a:p>
      </dsp:txBody>
      <dsp:txXfrm>
        <a:off x="1009987" y="3021323"/>
        <a:ext cx="7151359" cy="464630"/>
      </dsp:txXfrm>
    </dsp:sp>
    <dsp:sp modelId="{1804C48D-0CEE-44D2-AF5F-29E677A474B8}">
      <dsp:nvSpPr>
        <dsp:cNvPr id="0" name=""/>
        <dsp:cNvSpPr/>
      </dsp:nvSpPr>
      <dsp:spPr>
        <a:xfrm>
          <a:off x="719593" y="2963244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8A63B-2310-439A-8BFB-EE2D047E3A29}">
      <dsp:nvSpPr>
        <dsp:cNvPr id="0" name=""/>
        <dsp:cNvSpPr/>
      </dsp:nvSpPr>
      <dsp:spPr>
        <a:xfrm>
          <a:off x="779410" y="3718166"/>
          <a:ext cx="7381936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Регуляторный договор</a:t>
          </a:r>
          <a:endParaRPr lang="ru-RU" sz="1500" kern="1200" dirty="0"/>
        </a:p>
      </dsp:txBody>
      <dsp:txXfrm>
        <a:off x="779410" y="3718166"/>
        <a:ext cx="7381936" cy="464630"/>
      </dsp:txXfrm>
    </dsp:sp>
    <dsp:sp modelId="{16A9DB7D-1337-4CC0-A500-9C2F91F279A6}">
      <dsp:nvSpPr>
        <dsp:cNvPr id="0" name=""/>
        <dsp:cNvSpPr/>
      </dsp:nvSpPr>
      <dsp:spPr>
        <a:xfrm>
          <a:off x="489017" y="3660087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C6D51-BD79-43E7-BF4B-A3802C63A70C}">
      <dsp:nvSpPr>
        <dsp:cNvPr id="0" name=""/>
        <dsp:cNvSpPr/>
      </dsp:nvSpPr>
      <dsp:spPr>
        <a:xfrm>
          <a:off x="358646" y="4415520"/>
          <a:ext cx="7802700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Факторы, влияющие на выбор оптимальной модели тарифного регулирования</a:t>
          </a:r>
          <a:endParaRPr lang="ru-RU" sz="1500" kern="1200" dirty="0"/>
        </a:p>
      </dsp:txBody>
      <dsp:txXfrm>
        <a:off x="358646" y="4415520"/>
        <a:ext cx="7802700" cy="464630"/>
      </dsp:txXfrm>
    </dsp:sp>
    <dsp:sp modelId="{6486FF61-ACCD-4AA9-B358-2ABD1321E711}">
      <dsp:nvSpPr>
        <dsp:cNvPr id="0" name=""/>
        <dsp:cNvSpPr/>
      </dsp:nvSpPr>
      <dsp:spPr>
        <a:xfrm>
          <a:off x="68252" y="4357441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B0E90-9093-4A55-BA55-957530669746}">
      <dsp:nvSpPr>
        <dsp:cNvPr id="0" name=""/>
        <dsp:cNvSpPr/>
      </dsp:nvSpPr>
      <dsp:spPr>
        <a:xfrm>
          <a:off x="0" y="0"/>
          <a:ext cx="1200328" cy="120032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79534-A48F-4631-AD09-D7A753AB39E5}">
      <dsp:nvSpPr>
        <dsp:cNvPr id="0" name=""/>
        <dsp:cNvSpPr/>
      </dsp:nvSpPr>
      <dsp:spPr>
        <a:xfrm>
          <a:off x="600164" y="0"/>
          <a:ext cx="3504291" cy="1200328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Зарубежный опыт регулирования процесса установления тарифов на услуги ВиВ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600164" y="0"/>
        <a:ext cx="3504291" cy="12003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2ECA9-72C0-4426-87E1-EB0B13333950}">
      <dsp:nvSpPr>
        <dsp:cNvPr id="0" name=""/>
        <dsp:cNvSpPr/>
      </dsp:nvSpPr>
      <dsp:spPr>
        <a:xfrm>
          <a:off x="0" y="2"/>
          <a:ext cx="3960439" cy="429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Муниципальный уровень</a:t>
          </a:r>
          <a:endParaRPr lang="ru-RU" sz="1400" kern="1200" dirty="0"/>
        </a:p>
      </dsp:txBody>
      <dsp:txXfrm>
        <a:off x="20984" y="20986"/>
        <a:ext cx="3918471" cy="387886"/>
      </dsp:txXfrm>
    </dsp:sp>
    <dsp:sp modelId="{A4F413F8-21AE-4BF4-AE24-1E7F54D4C148}">
      <dsp:nvSpPr>
        <dsp:cNvPr id="0" name=""/>
        <dsp:cNvSpPr/>
      </dsp:nvSpPr>
      <dsp:spPr>
        <a:xfrm>
          <a:off x="0" y="437835"/>
          <a:ext cx="3960439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44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большинство стран</a:t>
          </a:r>
          <a:r>
            <a:rPr lang="en-US" sz="1400" kern="1200" dirty="0" smtClean="0"/>
            <a:t> </a:t>
          </a:r>
          <a:r>
            <a:rPr lang="ru-RU" sz="1400" kern="1200" dirty="0" smtClean="0"/>
            <a:t>Европы (Франция, Германия), Китай, Индия, Мексика, Южная Африка, США</a:t>
          </a:r>
          <a:endParaRPr lang="ru-RU" sz="1400" kern="1200" dirty="0"/>
        </a:p>
      </dsp:txBody>
      <dsp:txXfrm>
        <a:off x="0" y="437835"/>
        <a:ext cx="3960439" cy="7783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0618E-6BDF-4D64-B7E4-E9EB85EF558C}">
      <dsp:nvSpPr>
        <dsp:cNvPr id="0" name=""/>
        <dsp:cNvSpPr/>
      </dsp:nvSpPr>
      <dsp:spPr>
        <a:xfrm>
          <a:off x="0" y="0"/>
          <a:ext cx="4089576" cy="823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Национальный уровень (кабинет министров или комиссия по установлению цен) – нет ясной методики установления тарифов</a:t>
          </a:r>
          <a:endParaRPr lang="ru-RU" sz="1200" kern="1200" dirty="0"/>
        </a:p>
      </dsp:txBody>
      <dsp:txXfrm>
        <a:off x="40199" y="40199"/>
        <a:ext cx="4009178" cy="743086"/>
      </dsp:txXfrm>
    </dsp:sp>
    <dsp:sp modelId="{659019BA-1F75-48AA-B5BB-3C2F172452E4}">
      <dsp:nvSpPr>
        <dsp:cNvPr id="0" name=""/>
        <dsp:cNvSpPr/>
      </dsp:nvSpPr>
      <dsp:spPr>
        <a:xfrm>
          <a:off x="0" y="823751"/>
          <a:ext cx="4089576" cy="509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844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многие страны Ближнего Востока, Северной и Центральной Африки </a:t>
          </a:r>
          <a:r>
            <a:rPr lang="fi-FI" sz="1200" kern="1200" dirty="0" smtClean="0"/>
            <a:t>(</a:t>
          </a:r>
          <a:r>
            <a:rPr lang="ru-RU" sz="1200" kern="1200" dirty="0" smtClean="0"/>
            <a:t>Египет</a:t>
          </a:r>
          <a:r>
            <a:rPr lang="fi-FI" sz="1200" kern="1200" dirty="0" smtClean="0"/>
            <a:t>, </a:t>
          </a:r>
          <a:r>
            <a:rPr lang="ru-RU" sz="1200" kern="1200" dirty="0" smtClean="0"/>
            <a:t>Иордания</a:t>
          </a:r>
          <a:r>
            <a:rPr lang="fi-FI" sz="1200" kern="1200" dirty="0" smtClean="0"/>
            <a:t>, </a:t>
          </a:r>
          <a:r>
            <a:rPr lang="ru-RU" sz="1200" kern="1200" dirty="0" smtClean="0"/>
            <a:t>Ливан</a:t>
          </a:r>
          <a:r>
            <a:rPr lang="fi-FI" sz="1200" kern="1200" dirty="0" smtClean="0"/>
            <a:t>, </a:t>
          </a:r>
          <a:r>
            <a:rPr lang="ru-RU" sz="1200" kern="1200" dirty="0" smtClean="0"/>
            <a:t>Марокко</a:t>
          </a:r>
          <a:r>
            <a:rPr lang="fi-FI" sz="1200" kern="1200" dirty="0" smtClean="0"/>
            <a:t>, </a:t>
          </a:r>
          <a:r>
            <a:rPr lang="ru-RU" sz="1200" kern="1200" dirty="0" smtClean="0"/>
            <a:t>Сирия</a:t>
          </a:r>
          <a:r>
            <a:rPr lang="fi-FI" sz="1200" kern="1200" dirty="0" smtClean="0"/>
            <a:t>, </a:t>
          </a:r>
          <a:r>
            <a:rPr lang="ru-RU" sz="1200" kern="1200" dirty="0" smtClean="0"/>
            <a:t>Тунис</a:t>
          </a:r>
          <a:r>
            <a:rPr lang="fi-FI" sz="1200" kern="1200" dirty="0" smtClean="0"/>
            <a:t>)</a:t>
          </a:r>
          <a:endParaRPr lang="ru-RU" sz="1200" kern="1200" dirty="0"/>
        </a:p>
      </dsp:txBody>
      <dsp:txXfrm>
        <a:off x="0" y="823751"/>
        <a:ext cx="4089576" cy="5092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8A623-3EFB-4304-A7C7-29EB584C2791}">
      <dsp:nvSpPr>
        <dsp:cNvPr id="0" name=""/>
        <dsp:cNvSpPr/>
      </dsp:nvSpPr>
      <dsp:spPr>
        <a:xfrm>
          <a:off x="0" y="8995"/>
          <a:ext cx="3960439" cy="6447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Регуляторное агентство на национальном уровне – есть ясная методика установления тарифов</a:t>
          </a:r>
          <a:endParaRPr lang="ru-RU" sz="1200" kern="1200" dirty="0"/>
        </a:p>
      </dsp:txBody>
      <dsp:txXfrm>
        <a:off x="31475" y="40470"/>
        <a:ext cx="3897489" cy="581823"/>
      </dsp:txXfrm>
    </dsp:sp>
    <dsp:sp modelId="{D13039F5-7BEC-4C71-A627-1D0928C991AE}">
      <dsp:nvSpPr>
        <dsp:cNvPr id="0" name=""/>
        <dsp:cNvSpPr/>
      </dsp:nvSpPr>
      <dsp:spPr>
        <a:xfrm>
          <a:off x="0" y="653769"/>
          <a:ext cx="3960439" cy="532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44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Англия, Чили, Колумбия, Гондурас, Мозамбик, Перу, Замбия, Казахстан, Армения</a:t>
          </a:r>
          <a:endParaRPr lang="ru-RU" sz="1200" kern="1200" dirty="0"/>
        </a:p>
      </dsp:txBody>
      <dsp:txXfrm>
        <a:off x="0" y="653769"/>
        <a:ext cx="3960439" cy="53273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05E62-C656-4545-AA29-246408C845B6}">
      <dsp:nvSpPr>
        <dsp:cNvPr id="0" name=""/>
        <dsp:cNvSpPr/>
      </dsp:nvSpPr>
      <dsp:spPr>
        <a:xfrm>
          <a:off x="0" y="7239"/>
          <a:ext cx="4032447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Региональный уровень</a:t>
          </a:r>
          <a:endParaRPr lang="ru-RU" sz="1400" kern="1200" dirty="0"/>
        </a:p>
      </dsp:txBody>
      <dsp:txXfrm>
        <a:off x="18277" y="25516"/>
        <a:ext cx="3995893" cy="337846"/>
      </dsp:txXfrm>
    </dsp:sp>
    <dsp:sp modelId="{6FF2A814-0213-457A-9681-7C9BFBB91006}">
      <dsp:nvSpPr>
        <dsp:cNvPr id="0" name=""/>
        <dsp:cNvSpPr/>
      </dsp:nvSpPr>
      <dsp:spPr>
        <a:xfrm>
          <a:off x="0" y="381639"/>
          <a:ext cx="403244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30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Россия</a:t>
          </a:r>
          <a:endParaRPr lang="ru-RU" sz="1400" kern="1200" dirty="0"/>
        </a:p>
      </dsp:txBody>
      <dsp:txXfrm>
        <a:off x="0" y="381639"/>
        <a:ext cx="4032447" cy="3312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0C54-A331-4C5D-97BC-B34C7D359D20}">
      <dsp:nvSpPr>
        <dsp:cNvPr id="0" name=""/>
        <dsp:cNvSpPr/>
      </dsp:nvSpPr>
      <dsp:spPr>
        <a:xfrm>
          <a:off x="-5777171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3C0B2-197B-4D08-B471-912ED1A12008}">
      <dsp:nvSpPr>
        <dsp:cNvPr id="0" name=""/>
        <dsp:cNvSpPr/>
      </dsp:nvSpPr>
      <dsp:spPr>
        <a:xfrm>
          <a:off x="358646" y="232417"/>
          <a:ext cx="7802700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Общие принципы тарифного регулирования</a:t>
          </a:r>
          <a:endParaRPr lang="ru-RU" sz="1500" kern="1200" dirty="0"/>
        </a:p>
      </dsp:txBody>
      <dsp:txXfrm>
        <a:off x="358646" y="232417"/>
        <a:ext cx="7802700" cy="464630"/>
      </dsp:txXfrm>
    </dsp:sp>
    <dsp:sp modelId="{62353BCB-5334-4CF3-91F5-EB73992947AF}">
      <dsp:nvSpPr>
        <dsp:cNvPr id="0" name=""/>
        <dsp:cNvSpPr/>
      </dsp:nvSpPr>
      <dsp:spPr>
        <a:xfrm>
          <a:off x="68252" y="174338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95FE8-CAA8-4226-B4DB-85C35DA9237D}">
      <dsp:nvSpPr>
        <dsp:cNvPr id="0" name=""/>
        <dsp:cNvSpPr/>
      </dsp:nvSpPr>
      <dsp:spPr>
        <a:xfrm>
          <a:off x="779410" y="929771"/>
          <a:ext cx="7381936" cy="464630"/>
        </a:xfrm>
        <a:prstGeom prst="rect">
          <a:avLst/>
        </a:prstGeom>
        <a:solidFill>
          <a:schemeClr val="accent1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Организационные модели в сфере водоснабжения и водоотведения</a:t>
          </a:r>
          <a:endParaRPr lang="ru-RU" sz="1500" kern="1200" dirty="0"/>
        </a:p>
      </dsp:txBody>
      <dsp:txXfrm>
        <a:off x="779410" y="929771"/>
        <a:ext cx="7381936" cy="464630"/>
      </dsp:txXfrm>
    </dsp:sp>
    <dsp:sp modelId="{43C1CE71-634F-4836-A711-07AC8A41312C}">
      <dsp:nvSpPr>
        <dsp:cNvPr id="0" name=""/>
        <dsp:cNvSpPr/>
      </dsp:nvSpPr>
      <dsp:spPr>
        <a:xfrm>
          <a:off x="489017" y="871692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13CA0-6B12-4752-A7F9-8553097D8794}">
      <dsp:nvSpPr>
        <dsp:cNvPr id="0" name=""/>
        <dsp:cNvSpPr/>
      </dsp:nvSpPr>
      <dsp:spPr>
        <a:xfrm>
          <a:off x="1009987" y="1626614"/>
          <a:ext cx="7151359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Методы тарифного регулирования</a:t>
          </a:r>
          <a:endParaRPr lang="ru-RU" sz="1500" kern="1200" dirty="0"/>
        </a:p>
      </dsp:txBody>
      <dsp:txXfrm>
        <a:off x="1009987" y="1626614"/>
        <a:ext cx="7151359" cy="464630"/>
      </dsp:txXfrm>
    </dsp:sp>
    <dsp:sp modelId="{56B6D3AE-DD95-4D7F-89A1-7FB9FCCAEEC1}">
      <dsp:nvSpPr>
        <dsp:cNvPr id="0" name=""/>
        <dsp:cNvSpPr/>
      </dsp:nvSpPr>
      <dsp:spPr>
        <a:xfrm>
          <a:off x="719593" y="1568535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D2569-08DC-4D45-AEDC-27FAC6EE830D}">
      <dsp:nvSpPr>
        <dsp:cNvPr id="0" name=""/>
        <dsp:cNvSpPr/>
      </dsp:nvSpPr>
      <dsp:spPr>
        <a:xfrm>
          <a:off x="1083608" y="2323968"/>
          <a:ext cx="7077738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Методы финансирования развития инфраструктуры</a:t>
          </a:r>
          <a:endParaRPr lang="ru-RU" sz="1500" kern="1200" dirty="0"/>
        </a:p>
      </dsp:txBody>
      <dsp:txXfrm>
        <a:off x="1083608" y="2323968"/>
        <a:ext cx="7077738" cy="464630"/>
      </dsp:txXfrm>
    </dsp:sp>
    <dsp:sp modelId="{4296AD75-1156-4155-9133-EBF77E3CD7BF}">
      <dsp:nvSpPr>
        <dsp:cNvPr id="0" name=""/>
        <dsp:cNvSpPr/>
      </dsp:nvSpPr>
      <dsp:spPr>
        <a:xfrm>
          <a:off x="793214" y="2265890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D3046-BDBB-46A6-A012-83FE3AEEAF0B}">
      <dsp:nvSpPr>
        <dsp:cNvPr id="0" name=""/>
        <dsp:cNvSpPr/>
      </dsp:nvSpPr>
      <dsp:spPr>
        <a:xfrm>
          <a:off x="1009987" y="3021323"/>
          <a:ext cx="7151359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ГЧП и тарифное регулирование</a:t>
          </a:r>
          <a:endParaRPr lang="ru-RU" sz="1500" kern="1200" dirty="0"/>
        </a:p>
      </dsp:txBody>
      <dsp:txXfrm>
        <a:off x="1009987" y="3021323"/>
        <a:ext cx="7151359" cy="464630"/>
      </dsp:txXfrm>
    </dsp:sp>
    <dsp:sp modelId="{1804C48D-0CEE-44D2-AF5F-29E677A474B8}">
      <dsp:nvSpPr>
        <dsp:cNvPr id="0" name=""/>
        <dsp:cNvSpPr/>
      </dsp:nvSpPr>
      <dsp:spPr>
        <a:xfrm>
          <a:off x="719593" y="2963244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86A7D-F53D-46E9-8D3A-C74E988E736A}">
      <dsp:nvSpPr>
        <dsp:cNvPr id="0" name=""/>
        <dsp:cNvSpPr/>
      </dsp:nvSpPr>
      <dsp:spPr>
        <a:xfrm>
          <a:off x="779410" y="3718166"/>
          <a:ext cx="7381936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Регуляторный договор</a:t>
          </a:r>
          <a:endParaRPr lang="ru-RU" sz="1500" kern="1200" dirty="0"/>
        </a:p>
      </dsp:txBody>
      <dsp:txXfrm>
        <a:off x="779410" y="3718166"/>
        <a:ext cx="7381936" cy="464630"/>
      </dsp:txXfrm>
    </dsp:sp>
    <dsp:sp modelId="{16A9DB7D-1337-4CC0-A500-9C2F91F279A6}">
      <dsp:nvSpPr>
        <dsp:cNvPr id="0" name=""/>
        <dsp:cNvSpPr/>
      </dsp:nvSpPr>
      <dsp:spPr>
        <a:xfrm>
          <a:off x="489017" y="3660087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CD4ED-28DA-4422-AC83-467E590C0C0F}">
      <dsp:nvSpPr>
        <dsp:cNvPr id="0" name=""/>
        <dsp:cNvSpPr/>
      </dsp:nvSpPr>
      <dsp:spPr>
        <a:xfrm>
          <a:off x="358646" y="4415520"/>
          <a:ext cx="7802700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Факторы, влияющие на выбор оптимальной модели тарифного регулирования</a:t>
          </a:r>
          <a:endParaRPr lang="ru-RU" sz="1500" kern="1200" dirty="0"/>
        </a:p>
      </dsp:txBody>
      <dsp:txXfrm>
        <a:off x="358646" y="4415520"/>
        <a:ext cx="7802700" cy="464630"/>
      </dsp:txXfrm>
    </dsp:sp>
    <dsp:sp modelId="{6486FF61-ACCD-4AA9-B358-2ABD1321E711}">
      <dsp:nvSpPr>
        <dsp:cNvPr id="0" name=""/>
        <dsp:cNvSpPr/>
      </dsp:nvSpPr>
      <dsp:spPr>
        <a:xfrm>
          <a:off x="68252" y="4357441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24BD6-BE3C-4CD9-82FB-5D290656EAB5}">
      <dsp:nvSpPr>
        <dsp:cNvPr id="0" name=""/>
        <dsp:cNvSpPr/>
      </dsp:nvSpPr>
      <dsp:spPr>
        <a:xfrm>
          <a:off x="0" y="0"/>
          <a:ext cx="8229599" cy="1125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Акционирование коммунальных предприятий с возможной частичной  продажей акций  при сохранении контрольного пакета у муниципалитета</a:t>
          </a:r>
          <a:endParaRPr lang="ru-RU" sz="2000" kern="1200" dirty="0"/>
        </a:p>
      </dsp:txBody>
      <dsp:txXfrm>
        <a:off x="1758432" y="0"/>
        <a:ext cx="6471167" cy="1125124"/>
      </dsp:txXfrm>
    </dsp:sp>
    <dsp:sp modelId="{99461797-7CDC-4919-82B2-21E0FD84A865}">
      <dsp:nvSpPr>
        <dsp:cNvPr id="0" name=""/>
        <dsp:cNvSpPr/>
      </dsp:nvSpPr>
      <dsp:spPr>
        <a:xfrm>
          <a:off x="112512" y="112512"/>
          <a:ext cx="1645919" cy="9001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83613-07CA-4137-8EFB-507208C81798}">
      <dsp:nvSpPr>
        <dsp:cNvPr id="0" name=""/>
        <dsp:cNvSpPr/>
      </dsp:nvSpPr>
      <dsp:spPr>
        <a:xfrm>
          <a:off x="0" y="1237637"/>
          <a:ext cx="8229599" cy="1125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Муниципальная собственность на основные фонды, частное управление и инвестиции (концессия, аренда, </a:t>
          </a:r>
          <a:r>
            <a:rPr lang="ru-RU" sz="2000" i="1" kern="1200" dirty="0" err="1" smtClean="0"/>
            <a:t>аффермаж</a:t>
          </a:r>
          <a:r>
            <a:rPr lang="ru-RU" sz="2000" i="1" kern="1200" dirty="0" smtClean="0"/>
            <a:t>)</a:t>
          </a:r>
          <a:endParaRPr lang="ru-RU" sz="2000" kern="1200" dirty="0"/>
        </a:p>
      </dsp:txBody>
      <dsp:txXfrm>
        <a:off x="1758432" y="1237637"/>
        <a:ext cx="6471167" cy="1125124"/>
      </dsp:txXfrm>
    </dsp:sp>
    <dsp:sp modelId="{5F364DFA-8CFE-425E-9EC9-8F020C8F2A4A}">
      <dsp:nvSpPr>
        <dsp:cNvPr id="0" name=""/>
        <dsp:cNvSpPr/>
      </dsp:nvSpPr>
      <dsp:spPr>
        <a:xfrm>
          <a:off x="112512" y="1350149"/>
          <a:ext cx="1645919" cy="9001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C959A-E10E-41A9-B39A-1034D9A7A00B}">
      <dsp:nvSpPr>
        <dsp:cNvPr id="0" name=""/>
        <dsp:cNvSpPr/>
      </dsp:nvSpPr>
      <dsp:spPr>
        <a:xfrm>
          <a:off x="0" y="2475275"/>
          <a:ext cx="8229599" cy="1125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Приватизация путем продажи акционированного коммунального предприятия частнику</a:t>
          </a:r>
          <a:endParaRPr lang="ru-RU" sz="2000" kern="1200" dirty="0"/>
        </a:p>
      </dsp:txBody>
      <dsp:txXfrm>
        <a:off x="1758432" y="2475275"/>
        <a:ext cx="6471167" cy="1125124"/>
      </dsp:txXfrm>
    </dsp:sp>
    <dsp:sp modelId="{D8B84CAC-1973-461A-9252-29760B79B56B}">
      <dsp:nvSpPr>
        <dsp:cNvPr id="0" name=""/>
        <dsp:cNvSpPr/>
      </dsp:nvSpPr>
      <dsp:spPr>
        <a:xfrm>
          <a:off x="112512" y="2587787"/>
          <a:ext cx="1645919" cy="9001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4C5E6-713D-4A36-A30E-E20D4F0D1BD1}">
      <dsp:nvSpPr>
        <dsp:cNvPr id="0" name=""/>
        <dsp:cNvSpPr/>
      </dsp:nvSpPr>
      <dsp:spPr>
        <a:xfrm>
          <a:off x="0" y="64112"/>
          <a:ext cx="8640762" cy="7979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Традиционная практика:</a:t>
          </a:r>
          <a:endParaRPr lang="ru-RU" sz="3100" kern="1200" dirty="0"/>
        </a:p>
      </dsp:txBody>
      <dsp:txXfrm>
        <a:off x="38952" y="103064"/>
        <a:ext cx="8562858" cy="720035"/>
      </dsp:txXfrm>
    </dsp:sp>
    <dsp:sp modelId="{317C9BCC-5C62-4228-8F60-E8E8120A7EB4}">
      <dsp:nvSpPr>
        <dsp:cNvPr id="0" name=""/>
        <dsp:cNvSpPr/>
      </dsp:nvSpPr>
      <dsp:spPr>
        <a:xfrm>
          <a:off x="0" y="862052"/>
          <a:ext cx="8640762" cy="4042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44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Предприятия </a:t>
          </a:r>
          <a:r>
            <a:rPr lang="ru-RU" sz="2400" kern="1200" dirty="0" err="1" smtClean="0"/>
            <a:t>ВКХ</a:t>
          </a:r>
          <a:r>
            <a:rPr lang="ru-RU" sz="2400" kern="1200" dirty="0" smtClean="0"/>
            <a:t> – традиционно акционерные компании, владеющие объектами инфраструктуры, 100% акций (или контрольный пакет) принадлежит органам местного самоуправления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Отвечают за предоставление всех коммунальных услуг на территории обслуживания, передавая часть услуг на субподряд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Не могут вести деятельность за пределами территории обслуживания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Заимствования -  за счет бюджета</a:t>
          </a:r>
          <a:endParaRPr lang="ru-RU" sz="2400" kern="1200" dirty="0"/>
        </a:p>
      </dsp:txBody>
      <dsp:txXfrm>
        <a:off x="0" y="862052"/>
        <a:ext cx="8640762" cy="404270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9053A-B936-4740-8140-A1A059AA2DE3}">
      <dsp:nvSpPr>
        <dsp:cNvPr id="0" name=""/>
        <dsp:cNvSpPr/>
      </dsp:nvSpPr>
      <dsp:spPr>
        <a:xfrm>
          <a:off x="0" y="0"/>
          <a:ext cx="86423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2DD92-DF9A-4725-B45A-B423CEC5171A}">
      <dsp:nvSpPr>
        <dsp:cNvPr id="0" name=""/>
        <dsp:cNvSpPr/>
      </dsp:nvSpPr>
      <dsp:spPr>
        <a:xfrm>
          <a:off x="0" y="0"/>
          <a:ext cx="8642349" cy="1260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Частные операторы создавались коммерческими банками для управления проектами строительства объектов коммунальной инфраструктуры, финансируемых за счет займов банков муниципалитетам</a:t>
          </a:r>
          <a:endParaRPr lang="ru-RU" sz="1800" kern="1200" dirty="0"/>
        </a:p>
      </dsp:txBody>
      <dsp:txXfrm>
        <a:off x="0" y="0"/>
        <a:ext cx="8642349" cy="1260077"/>
      </dsp:txXfrm>
    </dsp:sp>
    <dsp:sp modelId="{99DE70F4-2FF1-49E5-ADB9-A5985A053DF2}">
      <dsp:nvSpPr>
        <dsp:cNvPr id="0" name=""/>
        <dsp:cNvSpPr/>
      </dsp:nvSpPr>
      <dsp:spPr>
        <a:xfrm>
          <a:off x="0" y="1260077"/>
          <a:ext cx="86423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DA2D7-6647-41E7-8455-A0C20551E03F}">
      <dsp:nvSpPr>
        <dsp:cNvPr id="0" name=""/>
        <dsp:cNvSpPr/>
      </dsp:nvSpPr>
      <dsp:spPr>
        <a:xfrm>
          <a:off x="0" y="1260077"/>
          <a:ext cx="8642349" cy="1260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Инфраструктура </a:t>
          </a:r>
          <a:r>
            <a:rPr lang="ru-RU" sz="1800" kern="1200" dirty="0" err="1" smtClean="0"/>
            <a:t>ВиВ</a:t>
          </a:r>
          <a:r>
            <a:rPr lang="ru-RU" sz="1800" kern="1200" dirty="0" smtClean="0"/>
            <a:t> находится публичной собственности и не может быть приватизирована. Меду властью и оператором заключается соглашение (аренда, концессия). Договора аренды возобновляются раз в пять лет на конкурсе, муниципалитет несет риски по инвестициям</a:t>
          </a:r>
          <a:endParaRPr lang="ru-RU" sz="1800" kern="1200" dirty="0"/>
        </a:p>
      </dsp:txBody>
      <dsp:txXfrm>
        <a:off x="0" y="1260077"/>
        <a:ext cx="8642349" cy="1260077"/>
      </dsp:txXfrm>
    </dsp:sp>
    <dsp:sp modelId="{24075B39-C63F-4AC0-A3F4-B9E0F99DCF82}">
      <dsp:nvSpPr>
        <dsp:cNvPr id="0" name=""/>
        <dsp:cNvSpPr/>
      </dsp:nvSpPr>
      <dsp:spPr>
        <a:xfrm>
          <a:off x="0" y="2520155"/>
          <a:ext cx="86423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917EE-1080-48EE-96F7-F71B9967D181}">
      <dsp:nvSpPr>
        <dsp:cNvPr id="0" name=""/>
        <dsp:cNvSpPr/>
      </dsp:nvSpPr>
      <dsp:spPr>
        <a:xfrm>
          <a:off x="0" y="2520155"/>
          <a:ext cx="8642349" cy="1260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ВиВ</a:t>
          </a:r>
          <a:r>
            <a:rPr lang="ru-RU" sz="1800" kern="1200" dirty="0" smtClean="0"/>
            <a:t> единственная отрасль в энергетике и коммунальном хозяйстве, которая не подвергалась национализации после войны и после прихода Миттерана к власти</a:t>
          </a:r>
          <a:endParaRPr lang="ru-RU" sz="1800" kern="1200" dirty="0"/>
        </a:p>
      </dsp:txBody>
      <dsp:txXfrm>
        <a:off x="0" y="2520155"/>
        <a:ext cx="8642349" cy="1260077"/>
      </dsp:txXfrm>
    </dsp:sp>
    <dsp:sp modelId="{99A18A7A-5CA8-4784-8CF3-B00FEBC471A2}">
      <dsp:nvSpPr>
        <dsp:cNvPr id="0" name=""/>
        <dsp:cNvSpPr/>
      </dsp:nvSpPr>
      <dsp:spPr>
        <a:xfrm>
          <a:off x="0" y="3780233"/>
          <a:ext cx="86423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09A09-B2E3-4A3C-AFE7-47BA293F4E99}">
      <dsp:nvSpPr>
        <dsp:cNvPr id="0" name=""/>
        <dsp:cNvSpPr/>
      </dsp:nvSpPr>
      <dsp:spPr>
        <a:xfrm>
          <a:off x="0" y="3780233"/>
          <a:ext cx="8642349" cy="1260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Сектор ВиВ пользуется протекционистской поддержкой государства</a:t>
          </a:r>
          <a:endParaRPr lang="ru-RU" sz="1800" kern="1200" dirty="0"/>
        </a:p>
      </dsp:txBody>
      <dsp:txXfrm>
        <a:off x="0" y="3780233"/>
        <a:ext cx="8642349" cy="126007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9169D-7C1A-40BD-9D48-466C22DF0DD0}">
      <dsp:nvSpPr>
        <dsp:cNvPr id="0" name=""/>
        <dsp:cNvSpPr/>
      </dsp:nvSpPr>
      <dsp:spPr>
        <a:xfrm>
          <a:off x="0" y="210958"/>
          <a:ext cx="8751888" cy="1212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Инфраструктура ВиК сгруппирована в компании и приватизирована по водным бассейнам</a:t>
          </a:r>
          <a:endParaRPr lang="ru-RU" sz="2800" kern="1200" dirty="0"/>
        </a:p>
      </dsp:txBody>
      <dsp:txXfrm>
        <a:off x="59171" y="270129"/>
        <a:ext cx="8633546" cy="1093778"/>
      </dsp:txXfrm>
    </dsp:sp>
    <dsp:sp modelId="{0F0BEBBA-3D8E-408A-9761-F1A2094BCB47}">
      <dsp:nvSpPr>
        <dsp:cNvPr id="0" name=""/>
        <dsp:cNvSpPr/>
      </dsp:nvSpPr>
      <dsp:spPr>
        <a:xfrm>
          <a:off x="0" y="1503718"/>
          <a:ext cx="8751888" cy="1212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Три основных направления регулирования приватизированной инфраструктуры: </a:t>
          </a:r>
          <a:endParaRPr lang="ru-RU" sz="2800" kern="1200" dirty="0"/>
        </a:p>
      </dsp:txBody>
      <dsp:txXfrm>
        <a:off x="59171" y="1562889"/>
        <a:ext cx="8633546" cy="1093778"/>
      </dsp:txXfrm>
    </dsp:sp>
    <dsp:sp modelId="{EFF2E78C-64BC-418A-8368-AEA41D0227C9}">
      <dsp:nvSpPr>
        <dsp:cNvPr id="0" name=""/>
        <dsp:cNvSpPr/>
      </dsp:nvSpPr>
      <dsp:spPr>
        <a:xfrm>
          <a:off x="0" y="2715838"/>
          <a:ext cx="8751888" cy="1970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872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Требования к деятельности компании по развитию и управлению инфраструктурой, определяемые в лицензии на деятельность, выдаваемой на 25 лет;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Регулирование качества услуг и охрана окружающей среды; 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Экономическое регулирование (тарифы) </a:t>
          </a:r>
          <a:endParaRPr lang="ru-RU" sz="2200" kern="1200" dirty="0"/>
        </a:p>
      </dsp:txBody>
      <dsp:txXfrm>
        <a:off x="0" y="2715838"/>
        <a:ext cx="8751888" cy="1970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554BC-D34C-4086-9508-FDF58BC689AA}">
      <dsp:nvSpPr>
        <dsp:cNvPr id="0" name=""/>
        <dsp:cNvSpPr/>
      </dsp:nvSpPr>
      <dsp:spPr>
        <a:xfrm>
          <a:off x="1771" y="0"/>
          <a:ext cx="2755469" cy="4464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Ресурсоснабжающие организации</a:t>
          </a:r>
          <a:endParaRPr lang="ru-RU" sz="1400" kern="1200" dirty="0">
            <a:solidFill>
              <a:srgbClr val="FFFF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прибыльность предприятия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инвестиционная привлекательность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поддержание качества активов</a:t>
          </a:r>
          <a:endParaRPr lang="ru-RU" sz="1400" kern="1200" dirty="0"/>
        </a:p>
      </dsp:txBody>
      <dsp:txXfrm>
        <a:off x="1771" y="1785798"/>
        <a:ext cx="2755469" cy="1785798"/>
      </dsp:txXfrm>
    </dsp:sp>
    <dsp:sp modelId="{246E356E-8F21-463D-8880-495881C13EB5}">
      <dsp:nvSpPr>
        <dsp:cNvPr id="0" name=""/>
        <dsp:cNvSpPr/>
      </dsp:nvSpPr>
      <dsp:spPr>
        <a:xfrm>
          <a:off x="636167" y="267869"/>
          <a:ext cx="1486677" cy="148667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81378-CEC0-4826-8DC9-9CB528B083C6}">
      <dsp:nvSpPr>
        <dsp:cNvPr id="0" name=""/>
        <dsp:cNvSpPr/>
      </dsp:nvSpPr>
      <dsp:spPr>
        <a:xfrm>
          <a:off x="2839905" y="0"/>
          <a:ext cx="2755469" cy="4464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Потребители</a:t>
          </a:r>
          <a:endParaRPr lang="ru-RU" sz="1400" kern="1200" dirty="0">
            <a:solidFill>
              <a:srgbClr val="FFFF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бесперебойная и дешевая подача коммунальных ресурсов и услуг в квартиры и дома</a:t>
          </a:r>
          <a:endParaRPr lang="ru-RU" sz="1400" kern="1200" dirty="0"/>
        </a:p>
      </dsp:txBody>
      <dsp:txXfrm>
        <a:off x="2839905" y="1785798"/>
        <a:ext cx="2755469" cy="1785798"/>
      </dsp:txXfrm>
    </dsp:sp>
    <dsp:sp modelId="{3096FD9A-E305-4952-A213-37DDB90CED5D}">
      <dsp:nvSpPr>
        <dsp:cNvPr id="0" name=""/>
        <dsp:cNvSpPr/>
      </dsp:nvSpPr>
      <dsp:spPr>
        <a:xfrm>
          <a:off x="3474301" y="267869"/>
          <a:ext cx="1486677" cy="148667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8186F-1D29-4F1E-BA77-51BD63113326}">
      <dsp:nvSpPr>
        <dsp:cNvPr id="0" name=""/>
        <dsp:cNvSpPr/>
      </dsp:nvSpPr>
      <dsp:spPr>
        <a:xfrm>
          <a:off x="5678039" y="0"/>
          <a:ext cx="2755469" cy="4464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Власть</a:t>
          </a:r>
          <a:endParaRPr lang="ru-RU" sz="1400" kern="1200" dirty="0">
            <a:solidFill>
              <a:srgbClr val="FFFF00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справедливая ценовая политика РСО* в отношении всех категорий потребителей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бесперебойное предоставление коммунальных товаров и услуг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сохранение объектов коммунальной инфраструктуры.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защита экологии ре</a:t>
          </a:r>
          <a:r>
            <a:rPr lang="ru-RU" sz="1400" kern="1200" dirty="0" smtClean="0"/>
            <a:t>гиона </a:t>
          </a:r>
          <a:endParaRPr lang="ru-RU" sz="1400" kern="1200" dirty="0"/>
        </a:p>
      </dsp:txBody>
      <dsp:txXfrm>
        <a:off x="5678039" y="1785798"/>
        <a:ext cx="2755469" cy="1785798"/>
      </dsp:txXfrm>
    </dsp:sp>
    <dsp:sp modelId="{7FB0FA27-8EFD-461F-8924-336910B99559}">
      <dsp:nvSpPr>
        <dsp:cNvPr id="0" name=""/>
        <dsp:cNvSpPr/>
      </dsp:nvSpPr>
      <dsp:spPr>
        <a:xfrm>
          <a:off x="6312435" y="267869"/>
          <a:ext cx="1486677" cy="148667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AA8BA-9817-4462-AEE8-03D85C926F2A}">
      <dsp:nvSpPr>
        <dsp:cNvPr id="0" name=""/>
        <dsp:cNvSpPr/>
      </dsp:nvSpPr>
      <dsp:spPr>
        <a:xfrm>
          <a:off x="298376" y="4104456"/>
          <a:ext cx="7760457" cy="24978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63067-2882-4F77-A12A-5FA33DC44994}">
      <dsp:nvSpPr>
        <dsp:cNvPr id="0" name=""/>
        <dsp:cNvSpPr/>
      </dsp:nvSpPr>
      <dsp:spPr>
        <a:xfrm>
          <a:off x="0" y="38961"/>
          <a:ext cx="8751888" cy="575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Принципы экономического регулирования:</a:t>
          </a:r>
          <a:endParaRPr lang="ru-RU" sz="1900" kern="1200" dirty="0"/>
        </a:p>
      </dsp:txBody>
      <dsp:txXfrm>
        <a:off x="28109" y="67070"/>
        <a:ext cx="8695670" cy="519592"/>
      </dsp:txXfrm>
    </dsp:sp>
    <dsp:sp modelId="{FE0E6007-248A-482F-AB11-BDFE8CDA4575}">
      <dsp:nvSpPr>
        <dsp:cNvPr id="0" name=""/>
        <dsp:cNvSpPr/>
      </dsp:nvSpPr>
      <dsp:spPr>
        <a:xfrm>
          <a:off x="0" y="614772"/>
          <a:ext cx="8751888" cy="3225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872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сравнительная конкуренция:</a:t>
          </a:r>
          <a:endParaRPr lang="ru-RU" sz="1500" kern="1200" dirty="0"/>
        </a:p>
        <a:p>
          <a:pPr marL="6120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1. Пересмотр тарифов один раз в пять лет; </a:t>
          </a:r>
          <a:endParaRPr lang="ru-RU" sz="1500" kern="1200" dirty="0"/>
        </a:p>
        <a:p>
          <a:pPr marL="6120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2. Проводится сравнение показателей эффективности компаний-операторов; </a:t>
          </a:r>
          <a:endParaRPr lang="ru-RU" sz="1500" kern="1200" dirty="0"/>
        </a:p>
        <a:p>
          <a:pPr marL="6120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3. Тарифы назначаются с учетом наилучшей достигнутой эффективности; </a:t>
          </a:r>
          <a:endParaRPr lang="ru-RU" sz="1500" kern="1200" dirty="0"/>
        </a:p>
        <a:p>
          <a:pPr marL="6120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4. Отстающие компании-операторы вынуждены совершенствовать свою деятельность или рисковать потерей стоимости акций и возможной утратой контроля за компанией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стабильная структура рынка для репрезентативности сравнительной конкуренции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установление тарифов по формуле ограничения роста цен с программируемым ростом эффективности, определяемым по результатам сравнительной конкуренции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поддержание на рынке необходимого количества независимых компаний-операторов для обеспечения сравнительной конкуренции</a:t>
          </a:r>
          <a:endParaRPr lang="ru-RU" sz="1500" kern="1200" dirty="0"/>
        </a:p>
      </dsp:txBody>
      <dsp:txXfrm>
        <a:off x="0" y="614772"/>
        <a:ext cx="8751888" cy="3225059"/>
      </dsp:txXfrm>
    </dsp:sp>
    <dsp:sp modelId="{396B4053-7523-4C51-BBAD-40C623BB1ABB}">
      <dsp:nvSpPr>
        <dsp:cNvPr id="0" name=""/>
        <dsp:cNvSpPr/>
      </dsp:nvSpPr>
      <dsp:spPr>
        <a:xfrm>
          <a:off x="0" y="3839832"/>
          <a:ext cx="8751888" cy="11615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Финансирование инвестиций осуществляется непосредственно оператором путем привлечения долгосрочного заимствования с фондового рынка путем выпуска долгосрочных облигаций.</a:t>
          </a:r>
          <a:endParaRPr lang="ru-RU" sz="1900" kern="1200" dirty="0"/>
        </a:p>
      </dsp:txBody>
      <dsp:txXfrm>
        <a:off x="56701" y="3896533"/>
        <a:ext cx="8638486" cy="104811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0C54-A331-4C5D-97BC-B34C7D359D20}">
      <dsp:nvSpPr>
        <dsp:cNvPr id="0" name=""/>
        <dsp:cNvSpPr/>
      </dsp:nvSpPr>
      <dsp:spPr>
        <a:xfrm>
          <a:off x="-5777171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3C0B2-197B-4D08-B471-912ED1A12008}">
      <dsp:nvSpPr>
        <dsp:cNvPr id="0" name=""/>
        <dsp:cNvSpPr/>
      </dsp:nvSpPr>
      <dsp:spPr>
        <a:xfrm>
          <a:off x="358646" y="232417"/>
          <a:ext cx="7802700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Общие принципы тарифного регулирования</a:t>
          </a:r>
          <a:endParaRPr lang="ru-RU" sz="1500" kern="1200" dirty="0"/>
        </a:p>
      </dsp:txBody>
      <dsp:txXfrm>
        <a:off x="358646" y="232417"/>
        <a:ext cx="7802700" cy="464630"/>
      </dsp:txXfrm>
    </dsp:sp>
    <dsp:sp modelId="{62353BCB-5334-4CF3-91F5-EB73992947AF}">
      <dsp:nvSpPr>
        <dsp:cNvPr id="0" name=""/>
        <dsp:cNvSpPr/>
      </dsp:nvSpPr>
      <dsp:spPr>
        <a:xfrm>
          <a:off x="68252" y="174338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95FE8-CAA8-4226-B4DB-85C35DA9237D}">
      <dsp:nvSpPr>
        <dsp:cNvPr id="0" name=""/>
        <dsp:cNvSpPr/>
      </dsp:nvSpPr>
      <dsp:spPr>
        <a:xfrm>
          <a:off x="779410" y="929771"/>
          <a:ext cx="7381936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Организационные модели в сфере водоснабжения и водоотведения</a:t>
          </a:r>
          <a:endParaRPr lang="ru-RU" sz="1500" kern="1200" dirty="0"/>
        </a:p>
      </dsp:txBody>
      <dsp:txXfrm>
        <a:off x="779410" y="929771"/>
        <a:ext cx="7381936" cy="464630"/>
      </dsp:txXfrm>
    </dsp:sp>
    <dsp:sp modelId="{43C1CE71-634F-4836-A711-07AC8A41312C}">
      <dsp:nvSpPr>
        <dsp:cNvPr id="0" name=""/>
        <dsp:cNvSpPr/>
      </dsp:nvSpPr>
      <dsp:spPr>
        <a:xfrm>
          <a:off x="489017" y="871692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13CA0-6B12-4752-A7F9-8553097D8794}">
      <dsp:nvSpPr>
        <dsp:cNvPr id="0" name=""/>
        <dsp:cNvSpPr/>
      </dsp:nvSpPr>
      <dsp:spPr>
        <a:xfrm>
          <a:off x="1009987" y="1626614"/>
          <a:ext cx="7151359" cy="464630"/>
        </a:xfrm>
        <a:prstGeom prst="rect">
          <a:avLst/>
        </a:prstGeom>
        <a:solidFill>
          <a:schemeClr val="accent1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Методы тарифного регулирования</a:t>
          </a:r>
          <a:endParaRPr lang="ru-RU" sz="1500" kern="1200" dirty="0"/>
        </a:p>
      </dsp:txBody>
      <dsp:txXfrm>
        <a:off x="1009987" y="1626614"/>
        <a:ext cx="7151359" cy="464630"/>
      </dsp:txXfrm>
    </dsp:sp>
    <dsp:sp modelId="{56B6D3AE-DD95-4D7F-89A1-7FB9FCCAEEC1}">
      <dsp:nvSpPr>
        <dsp:cNvPr id="0" name=""/>
        <dsp:cNvSpPr/>
      </dsp:nvSpPr>
      <dsp:spPr>
        <a:xfrm>
          <a:off x="719593" y="1568535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0F56F-BA37-4681-9FAE-7F9AC6BF0058}">
      <dsp:nvSpPr>
        <dsp:cNvPr id="0" name=""/>
        <dsp:cNvSpPr/>
      </dsp:nvSpPr>
      <dsp:spPr>
        <a:xfrm>
          <a:off x="1083608" y="2323968"/>
          <a:ext cx="7077738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Методы финансирования развития инфраструктуры</a:t>
          </a:r>
          <a:endParaRPr lang="ru-RU" sz="1500" kern="1200" dirty="0"/>
        </a:p>
      </dsp:txBody>
      <dsp:txXfrm>
        <a:off x="1083608" y="2323968"/>
        <a:ext cx="7077738" cy="464630"/>
      </dsp:txXfrm>
    </dsp:sp>
    <dsp:sp modelId="{2C717C03-56BB-484A-92AA-45035E7EBF94}">
      <dsp:nvSpPr>
        <dsp:cNvPr id="0" name=""/>
        <dsp:cNvSpPr/>
      </dsp:nvSpPr>
      <dsp:spPr>
        <a:xfrm>
          <a:off x="793214" y="2265890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AFD15-96DA-4D20-B2C2-2E589A9B301C}">
      <dsp:nvSpPr>
        <dsp:cNvPr id="0" name=""/>
        <dsp:cNvSpPr/>
      </dsp:nvSpPr>
      <dsp:spPr>
        <a:xfrm>
          <a:off x="1009987" y="3021323"/>
          <a:ext cx="7151359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ГЧП и тарифное регулирование</a:t>
          </a:r>
          <a:endParaRPr lang="ru-RU" sz="1500" kern="1200" dirty="0"/>
        </a:p>
      </dsp:txBody>
      <dsp:txXfrm>
        <a:off x="1009987" y="3021323"/>
        <a:ext cx="7151359" cy="464630"/>
      </dsp:txXfrm>
    </dsp:sp>
    <dsp:sp modelId="{1804C48D-0CEE-44D2-AF5F-29E677A474B8}">
      <dsp:nvSpPr>
        <dsp:cNvPr id="0" name=""/>
        <dsp:cNvSpPr/>
      </dsp:nvSpPr>
      <dsp:spPr>
        <a:xfrm>
          <a:off x="719593" y="2963244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E6C91-8623-4A3F-802A-031ECBEFAC79}">
      <dsp:nvSpPr>
        <dsp:cNvPr id="0" name=""/>
        <dsp:cNvSpPr/>
      </dsp:nvSpPr>
      <dsp:spPr>
        <a:xfrm>
          <a:off x="779410" y="3718166"/>
          <a:ext cx="7381936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Регуляторный договор</a:t>
          </a:r>
          <a:endParaRPr lang="ru-RU" sz="1500" kern="1200" dirty="0"/>
        </a:p>
      </dsp:txBody>
      <dsp:txXfrm>
        <a:off x="779410" y="3718166"/>
        <a:ext cx="7381936" cy="464630"/>
      </dsp:txXfrm>
    </dsp:sp>
    <dsp:sp modelId="{16A9DB7D-1337-4CC0-A500-9C2F91F279A6}">
      <dsp:nvSpPr>
        <dsp:cNvPr id="0" name=""/>
        <dsp:cNvSpPr/>
      </dsp:nvSpPr>
      <dsp:spPr>
        <a:xfrm>
          <a:off x="489017" y="3660087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56F47-18A0-4D78-B22D-E4A262F2699F}">
      <dsp:nvSpPr>
        <dsp:cNvPr id="0" name=""/>
        <dsp:cNvSpPr/>
      </dsp:nvSpPr>
      <dsp:spPr>
        <a:xfrm>
          <a:off x="358646" y="4415520"/>
          <a:ext cx="7802700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Факторы, влияющие на выбор оптимальной модели тарифного регулирования</a:t>
          </a:r>
          <a:endParaRPr lang="ru-RU" sz="1500" kern="1200" dirty="0"/>
        </a:p>
      </dsp:txBody>
      <dsp:txXfrm>
        <a:off x="358646" y="4415520"/>
        <a:ext cx="7802700" cy="464630"/>
      </dsp:txXfrm>
    </dsp:sp>
    <dsp:sp modelId="{6486FF61-ACCD-4AA9-B358-2ABD1321E711}">
      <dsp:nvSpPr>
        <dsp:cNvPr id="0" name=""/>
        <dsp:cNvSpPr/>
      </dsp:nvSpPr>
      <dsp:spPr>
        <a:xfrm>
          <a:off x="68252" y="4357441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70E5-B28C-4CFC-88F1-25C62199C505}">
      <dsp:nvSpPr>
        <dsp:cNvPr id="0" name=""/>
        <dsp:cNvSpPr/>
      </dsp:nvSpPr>
      <dsp:spPr>
        <a:xfrm>
          <a:off x="0" y="11752"/>
          <a:ext cx="822959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Регулируемая цена устанавливается на уровне, позволяющем предприятию покрывать свои операционные издержки и обеспечивать некоторую заданную доходность используемого капитала. </a:t>
          </a:r>
          <a:endParaRPr lang="ru-RU" sz="1500" kern="1200" dirty="0"/>
        </a:p>
      </dsp:txBody>
      <dsp:txXfrm>
        <a:off x="44549" y="56301"/>
        <a:ext cx="8140501" cy="82350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EF989-22FC-4EB1-87F9-3C4BBE3755A0}">
      <dsp:nvSpPr>
        <dsp:cNvPr id="0" name=""/>
        <dsp:cNvSpPr/>
      </dsp:nvSpPr>
      <dsp:spPr>
        <a:xfrm>
          <a:off x="0" y="479320"/>
          <a:ext cx="8229599" cy="200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Устанавливаемый тариф обеспечивает предприятию возможность безубыточного функционирования, а инвесторам — возможность получения «справедливого» дохода. Таким образом, предприятие полностью покрывает свои финансовые потребности и получает возможность выхода на рынок капитала (например, для финансирования крупных инвестиционных проектов). 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Регулирующий орган устанавливает цену, исходя из оценки экономических издержек. Новый этап регулирования тарифа позволяет избавиться от груза прошлых ошибок, что особенно ценно в условиях нестабильной экономической среды.</a:t>
          </a:r>
          <a:endParaRPr lang="ru-RU" sz="1300" kern="1200" dirty="0"/>
        </a:p>
      </dsp:txBody>
      <dsp:txXfrm>
        <a:off x="0" y="479320"/>
        <a:ext cx="8229599" cy="2006550"/>
      </dsp:txXfrm>
    </dsp:sp>
    <dsp:sp modelId="{E4A4D40A-DC05-4486-974E-825C14B7F2D8}">
      <dsp:nvSpPr>
        <dsp:cNvPr id="0" name=""/>
        <dsp:cNvSpPr/>
      </dsp:nvSpPr>
      <dsp:spPr>
        <a:xfrm>
          <a:off x="411480" y="287440"/>
          <a:ext cx="57607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Достоинства</a:t>
          </a:r>
          <a:endParaRPr lang="ru-RU" sz="1300" kern="1200" dirty="0"/>
        </a:p>
      </dsp:txBody>
      <dsp:txXfrm>
        <a:off x="430214" y="306174"/>
        <a:ext cx="5723252" cy="346292"/>
      </dsp:txXfrm>
    </dsp:sp>
    <dsp:sp modelId="{3C8CCF40-7F77-4F5C-8791-613B3871FA03}">
      <dsp:nvSpPr>
        <dsp:cNvPr id="0" name=""/>
        <dsp:cNvSpPr/>
      </dsp:nvSpPr>
      <dsp:spPr>
        <a:xfrm>
          <a:off x="0" y="2747950"/>
          <a:ext cx="8229599" cy="229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Стимулирование излишних инвестиций (эффект Аверч-Джонса).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Нет значительных стимулов для повышения эффективности.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 регулирующего органа, как правило, недостаточно информации о будущих издержках предприятия, в то время как предприятие имеет объективную возможность манипулировать предоставляемой информацией.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Процедура регулирования требует значительных затрат времени и денег. Анализ и проверка предоставленной предприятием информации может потребовать привлечения внешних экспертов (аудиторов, инженеров и др.), что сопряжено с определенными финансовыми затратами.</a:t>
          </a:r>
          <a:endParaRPr lang="ru-RU" sz="1300" kern="1200" dirty="0"/>
        </a:p>
      </dsp:txBody>
      <dsp:txXfrm>
        <a:off x="0" y="2747950"/>
        <a:ext cx="8229599" cy="2293200"/>
      </dsp:txXfrm>
    </dsp:sp>
    <dsp:sp modelId="{875F5B1B-A67A-4592-8CFE-BB23336F7767}">
      <dsp:nvSpPr>
        <dsp:cNvPr id="0" name=""/>
        <dsp:cNvSpPr/>
      </dsp:nvSpPr>
      <dsp:spPr>
        <a:xfrm>
          <a:off x="411480" y="2556070"/>
          <a:ext cx="57607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Недостатки</a:t>
          </a:r>
          <a:endParaRPr lang="ru-RU" sz="1300" kern="1200" dirty="0"/>
        </a:p>
      </dsp:txBody>
      <dsp:txXfrm>
        <a:off x="430214" y="2574804"/>
        <a:ext cx="5723252" cy="34629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34415-5258-495D-A99C-669EDA6E5532}">
      <dsp:nvSpPr>
        <dsp:cNvPr id="0" name=""/>
        <dsp:cNvSpPr/>
      </dsp:nvSpPr>
      <dsp:spPr>
        <a:xfrm>
          <a:off x="0" y="0"/>
          <a:ext cx="8640960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Метод регулирования «потолка цен» предполагает установление тарифа не на основе анализа структуры издержек предприятия, а исходя из значения тарифов в предыдущий период регулирования с учетом информации об изменении параметров работы предприятия во времени и сравнения предприятия с аналогичными предприятиями. </a:t>
          </a:r>
          <a:endParaRPr lang="ru-RU" sz="1500" kern="1200" dirty="0"/>
        </a:p>
      </dsp:txBody>
      <dsp:txXfrm>
        <a:off x="56543" y="56543"/>
        <a:ext cx="8527874" cy="104521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A5FF9-1AB2-4345-9155-7185ED565F16}">
      <dsp:nvSpPr>
        <dsp:cNvPr id="0" name=""/>
        <dsp:cNvSpPr/>
      </dsp:nvSpPr>
      <dsp:spPr>
        <a:xfrm>
          <a:off x="0" y="252267"/>
          <a:ext cx="8229599" cy="221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 установлении тарифа не анализируется отчетная (бухгалтерская) информация предприятия.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Система создает стимул повышения эффективности деятельности регулируемых предприятий. Если тариф индексируется не на всю величину роста цен, а на меньшую величину, то менеджер предприятия должен понимать, что именно на эту величину или большую он должен снизить издержки предприятия.</a:t>
          </a:r>
          <a:endParaRPr lang="ru-RU" sz="1600" kern="1200" dirty="0"/>
        </a:p>
      </dsp:txBody>
      <dsp:txXfrm>
        <a:off x="0" y="252267"/>
        <a:ext cx="8229599" cy="2217600"/>
      </dsp:txXfrm>
    </dsp:sp>
    <dsp:sp modelId="{FA0E31BB-A5AE-488A-83DE-2967BF8495D0}">
      <dsp:nvSpPr>
        <dsp:cNvPr id="0" name=""/>
        <dsp:cNvSpPr/>
      </dsp:nvSpPr>
      <dsp:spPr>
        <a:xfrm>
          <a:off x="411480" y="16107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Достоинства</a:t>
          </a:r>
          <a:endParaRPr lang="ru-RU" sz="1600" kern="1200" dirty="0"/>
        </a:p>
      </dsp:txBody>
      <dsp:txXfrm>
        <a:off x="434537" y="39164"/>
        <a:ext cx="5714606" cy="426206"/>
      </dsp:txXfrm>
    </dsp:sp>
    <dsp:sp modelId="{A362B60B-27D2-424A-89DD-CD79254F528C}">
      <dsp:nvSpPr>
        <dsp:cNvPr id="0" name=""/>
        <dsp:cNvSpPr/>
      </dsp:nvSpPr>
      <dsp:spPr>
        <a:xfrm>
          <a:off x="0" y="2792428"/>
          <a:ext cx="8229599" cy="201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Может уменьшить стимулы максимизировать продажи и создавать возможности предприятиям манипулировать с ценами и качеством.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Определенный субъективизм в установлении Х-фактора. 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Субъективизм в выборе исходного уровня тарифа, относительно которого будут рассчитываться тарифы в последующие периоды регулирования.</a:t>
          </a:r>
          <a:endParaRPr lang="ru-RU" sz="1600" kern="1200" dirty="0"/>
        </a:p>
      </dsp:txBody>
      <dsp:txXfrm>
        <a:off x="0" y="2792428"/>
        <a:ext cx="8229599" cy="2016000"/>
      </dsp:txXfrm>
    </dsp:sp>
    <dsp:sp modelId="{43A67A3D-80AD-4E93-9D99-57983BA65E62}">
      <dsp:nvSpPr>
        <dsp:cNvPr id="0" name=""/>
        <dsp:cNvSpPr/>
      </dsp:nvSpPr>
      <dsp:spPr>
        <a:xfrm>
          <a:off x="411480" y="2556268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Недостатки</a:t>
          </a:r>
          <a:endParaRPr lang="ru-RU" sz="1600" kern="1200" dirty="0"/>
        </a:p>
      </dsp:txBody>
      <dsp:txXfrm>
        <a:off x="434537" y="2579325"/>
        <a:ext cx="5714606" cy="42620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A5FF9-1AB2-4345-9155-7185ED565F16}">
      <dsp:nvSpPr>
        <dsp:cNvPr id="0" name=""/>
        <dsp:cNvSpPr/>
      </dsp:nvSpPr>
      <dsp:spPr>
        <a:xfrm>
          <a:off x="0" y="386439"/>
          <a:ext cx="8229599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Метод обеспечивает стимулы для максимального увеличения прибыли за счет сокращения затрат за счет устанавливаемого регулятором </a:t>
          </a:r>
          <a:r>
            <a:rPr lang="en-US" sz="1800" kern="1200" dirty="0" smtClean="0"/>
            <a:t>X</a:t>
          </a:r>
          <a:r>
            <a:rPr lang="ru-RU" sz="1800" kern="1200" dirty="0" smtClean="0"/>
            <a:t>-фактора. </a:t>
          </a:r>
          <a:endParaRPr lang="ru-RU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Гарантированный доход позволяет привлечь инвестиции и снизить ставку по кредиту.</a:t>
          </a:r>
          <a:endParaRPr lang="ru-RU" sz="1800" kern="1200" dirty="0"/>
        </a:p>
      </dsp:txBody>
      <dsp:txXfrm>
        <a:off x="0" y="386439"/>
        <a:ext cx="8229599" cy="1984500"/>
      </dsp:txXfrm>
    </dsp:sp>
    <dsp:sp modelId="{FA0E31BB-A5AE-488A-83DE-2967BF8495D0}">
      <dsp:nvSpPr>
        <dsp:cNvPr id="0" name=""/>
        <dsp:cNvSpPr/>
      </dsp:nvSpPr>
      <dsp:spPr>
        <a:xfrm>
          <a:off x="411480" y="113487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Достоинства</a:t>
          </a:r>
          <a:endParaRPr lang="ru-RU" sz="1800" kern="1200" dirty="0"/>
        </a:p>
      </dsp:txBody>
      <dsp:txXfrm>
        <a:off x="437419" y="139426"/>
        <a:ext cx="5708842" cy="479482"/>
      </dsp:txXfrm>
    </dsp:sp>
    <dsp:sp modelId="{A362B60B-27D2-424A-89DD-CD79254F528C}">
      <dsp:nvSpPr>
        <dsp:cNvPr id="0" name=""/>
        <dsp:cNvSpPr/>
      </dsp:nvSpPr>
      <dsp:spPr>
        <a:xfrm>
          <a:off x="0" y="2726548"/>
          <a:ext cx="8229599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Так как прибыль фиксирована, уменьшаются стимулы увеличивать зону предоставления услуги.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Определенный субъективизм в установлении Х-фактора. 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 сравнении с методов </a:t>
          </a:r>
          <a:r>
            <a:rPr lang="en-US" sz="1800" kern="1200" dirty="0" smtClean="0"/>
            <a:t>price cap</a:t>
          </a:r>
          <a:r>
            <a:rPr lang="ru-RU" sz="1800" kern="1200" dirty="0" smtClean="0"/>
            <a:t>, меньше стимулов сокращать затраты.</a:t>
          </a:r>
          <a:endParaRPr lang="ru-RU" sz="1800" kern="1200" dirty="0"/>
        </a:p>
      </dsp:txBody>
      <dsp:txXfrm>
        <a:off x="0" y="2726548"/>
        <a:ext cx="8229599" cy="1984500"/>
      </dsp:txXfrm>
    </dsp:sp>
    <dsp:sp modelId="{43A67A3D-80AD-4E93-9D99-57983BA65E62}">
      <dsp:nvSpPr>
        <dsp:cNvPr id="0" name=""/>
        <dsp:cNvSpPr/>
      </dsp:nvSpPr>
      <dsp:spPr>
        <a:xfrm>
          <a:off x="411480" y="2460867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Недостатки</a:t>
          </a:r>
          <a:endParaRPr lang="ru-RU" sz="1800" kern="1200" dirty="0"/>
        </a:p>
      </dsp:txBody>
      <dsp:txXfrm>
        <a:off x="437419" y="2486806"/>
        <a:ext cx="5708842" cy="47948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FF745-3387-4F71-BEE7-5596FAE2BBD4}">
      <dsp:nvSpPr>
        <dsp:cNvPr id="0" name=""/>
        <dsp:cNvSpPr/>
      </dsp:nvSpPr>
      <dsp:spPr>
        <a:xfrm>
          <a:off x="0" y="0"/>
          <a:ext cx="828091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основе методики </a:t>
          </a:r>
          <a:r>
            <a:rPr lang="en-US" sz="2000" kern="1200" dirty="0" smtClean="0"/>
            <a:t>RAB</a:t>
          </a:r>
          <a:r>
            <a:rPr lang="ru-RU" sz="2000" kern="1200" dirty="0" smtClean="0"/>
            <a:t> лежит система расчета НВВ, которая позволяет постепенно возвращать инвестированные средства, включая проценты на привлеченный капитал. </a:t>
          </a:r>
          <a:endParaRPr lang="ru-RU" sz="2000" kern="1200" dirty="0"/>
        </a:p>
      </dsp:txBody>
      <dsp:txXfrm>
        <a:off x="59399" y="59399"/>
        <a:ext cx="8162121" cy="109800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D5312-7F63-4190-B205-74D9D607788E}">
      <dsp:nvSpPr>
        <dsp:cNvPr id="0" name=""/>
        <dsp:cNvSpPr/>
      </dsp:nvSpPr>
      <dsp:spPr>
        <a:xfrm>
          <a:off x="40" y="254174"/>
          <a:ext cx="3845569" cy="657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Долгосрочные параметры, неизменные в течение всего периода регулирования</a:t>
          </a:r>
          <a:endParaRPr lang="ru-RU" sz="1200" kern="1200" dirty="0"/>
        </a:p>
      </dsp:txBody>
      <dsp:txXfrm>
        <a:off x="40" y="254174"/>
        <a:ext cx="3845569" cy="657733"/>
      </dsp:txXfrm>
    </dsp:sp>
    <dsp:sp modelId="{B63D424C-DC8A-4BFC-A3E6-88CFA8225EDA}">
      <dsp:nvSpPr>
        <dsp:cNvPr id="0" name=""/>
        <dsp:cNvSpPr/>
      </dsp:nvSpPr>
      <dsp:spPr>
        <a:xfrm>
          <a:off x="40" y="911908"/>
          <a:ext cx="3845569" cy="3359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Базовый уровень операционных расходов (расходы по производству коммунального ресурса)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Индекс эффективности операционных расходов (величина ежегодного сокращения расходов, стимулирующая компанию повышать эффективность своей деятельности) 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Размер инвестированного капитала, установленный при переходе к этому методу регулирования (первоначальная база капитала)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Чистый оборотный капитал (обеспечение возможности кредитования кассовых разрывов)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Норма доходности инвестированного капитала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Срок возврата инвестированного капитала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Целевые значения надежности и качества реализуемых услуг</a:t>
          </a:r>
          <a:endParaRPr lang="ru-RU" sz="1200" kern="1200" dirty="0"/>
        </a:p>
      </dsp:txBody>
      <dsp:txXfrm>
        <a:off x="40" y="911908"/>
        <a:ext cx="3845569" cy="3359879"/>
      </dsp:txXfrm>
    </dsp:sp>
    <dsp:sp modelId="{D75AE0E5-B69B-4581-80FB-2C905DB9D9C2}">
      <dsp:nvSpPr>
        <dsp:cNvPr id="0" name=""/>
        <dsp:cNvSpPr/>
      </dsp:nvSpPr>
      <dsp:spPr>
        <a:xfrm>
          <a:off x="4383989" y="254174"/>
          <a:ext cx="3845569" cy="657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Параметры, определяемые перед началом долгосрочного периода регулирования (могут корректироваться по фактическим результатам)</a:t>
          </a:r>
          <a:endParaRPr lang="ru-RU" sz="1200" kern="1200" dirty="0"/>
        </a:p>
      </dsp:txBody>
      <dsp:txXfrm>
        <a:off x="4383989" y="254174"/>
        <a:ext cx="3845569" cy="657733"/>
      </dsp:txXfrm>
    </dsp:sp>
    <dsp:sp modelId="{2D707BA5-090B-4D78-8FEC-B75CAE8EA2C9}">
      <dsp:nvSpPr>
        <dsp:cNvPr id="0" name=""/>
        <dsp:cNvSpPr/>
      </dsp:nvSpPr>
      <dsp:spPr>
        <a:xfrm>
          <a:off x="4383989" y="911908"/>
          <a:ext cx="3845569" cy="3359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Индекс потребительских цен, индекс роста цен на электроэнергию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Расходы, включаемые в НВВ в фактическом объеме (неподконтрольные компании расходы)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Стоимость и сроки начала строительства и ввода в эксплуатацию объектов по инвестиционной программе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Полезный отпуск коммунального ресурса</a:t>
          </a:r>
          <a:endParaRPr lang="ru-RU" sz="1200" kern="1200" dirty="0"/>
        </a:p>
      </dsp:txBody>
      <dsp:txXfrm>
        <a:off x="4383989" y="911908"/>
        <a:ext cx="3845569" cy="335987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EA5F3-9BE3-43E5-8B8D-5FEDA1E847CF}">
      <dsp:nvSpPr>
        <dsp:cNvPr id="0" name=""/>
        <dsp:cNvSpPr/>
      </dsp:nvSpPr>
      <dsp:spPr>
        <a:xfrm>
          <a:off x="4184" y="141385"/>
          <a:ext cx="2140145" cy="428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К подконтрольным расходам относятся:</a:t>
          </a:r>
          <a:endParaRPr lang="ru-RU" sz="1300" kern="1200" dirty="0"/>
        </a:p>
      </dsp:txBody>
      <dsp:txXfrm>
        <a:off x="4184" y="141385"/>
        <a:ext cx="2140145" cy="428959"/>
      </dsp:txXfrm>
    </dsp:sp>
    <dsp:sp modelId="{FE4C0EA6-6AD1-4AA4-8A45-6ECDF1B2006D}">
      <dsp:nvSpPr>
        <dsp:cNvPr id="0" name=""/>
        <dsp:cNvSpPr/>
      </dsp:nvSpPr>
      <dsp:spPr>
        <a:xfrm>
          <a:off x="2144330" y="633"/>
          <a:ext cx="428029" cy="710463"/>
        </a:xfrm>
        <a:prstGeom prst="leftBrace">
          <a:avLst>
            <a:gd name="adj1" fmla="val 35000"/>
            <a:gd name="adj2" fmla="val 5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370B4-152D-44F6-973C-D32D28A16612}">
      <dsp:nvSpPr>
        <dsp:cNvPr id="0" name=""/>
        <dsp:cNvSpPr/>
      </dsp:nvSpPr>
      <dsp:spPr>
        <a:xfrm>
          <a:off x="2743570" y="633"/>
          <a:ext cx="5821197" cy="710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Расходы на сырье и материалы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Расходы на ремонт основных средств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Оплата труда</a:t>
          </a:r>
          <a:endParaRPr lang="ru-RU" sz="1300" kern="1200" dirty="0"/>
        </a:p>
      </dsp:txBody>
      <dsp:txXfrm>
        <a:off x="2743570" y="633"/>
        <a:ext cx="5821197" cy="710463"/>
      </dsp:txXfrm>
    </dsp:sp>
    <dsp:sp modelId="{523DBE19-E9AB-48FF-AAA8-1758E9648AA2}">
      <dsp:nvSpPr>
        <dsp:cNvPr id="0" name=""/>
        <dsp:cNvSpPr/>
      </dsp:nvSpPr>
      <dsp:spPr>
        <a:xfrm>
          <a:off x="4184" y="761029"/>
          <a:ext cx="2140145" cy="428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Неподконтрольные расходы </a:t>
          </a:r>
          <a:endParaRPr lang="ru-RU" sz="1300" kern="1200" dirty="0"/>
        </a:p>
      </dsp:txBody>
      <dsp:txXfrm>
        <a:off x="4184" y="761029"/>
        <a:ext cx="2140145" cy="428959"/>
      </dsp:txXfrm>
    </dsp:sp>
    <dsp:sp modelId="{7E62AC16-8D3B-43AE-9445-1C9D83ACDAD4}">
      <dsp:nvSpPr>
        <dsp:cNvPr id="0" name=""/>
        <dsp:cNvSpPr/>
      </dsp:nvSpPr>
      <dsp:spPr>
        <a:xfrm>
          <a:off x="2144330" y="727517"/>
          <a:ext cx="428029" cy="495984"/>
        </a:xfrm>
        <a:prstGeom prst="leftBrace">
          <a:avLst>
            <a:gd name="adj1" fmla="val 35000"/>
            <a:gd name="adj2" fmla="val 5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71E17-A4B1-4751-87B7-5947F756CA89}">
      <dsp:nvSpPr>
        <dsp:cNvPr id="0" name=""/>
        <dsp:cNvSpPr/>
      </dsp:nvSpPr>
      <dsp:spPr>
        <a:xfrm>
          <a:off x="2743570" y="727517"/>
          <a:ext cx="5821197" cy="495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Расходы на приобретение энергоресурсов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Прочие неподконтрольные</a:t>
          </a:r>
          <a:endParaRPr lang="ru-RU" sz="1300" kern="1200" dirty="0"/>
        </a:p>
      </dsp:txBody>
      <dsp:txXfrm>
        <a:off x="2743570" y="727517"/>
        <a:ext cx="5821197" cy="495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E6CA7-899B-4D14-B4BF-7F49748D819B}">
      <dsp:nvSpPr>
        <dsp:cNvPr id="0" name=""/>
        <dsp:cNvSpPr/>
      </dsp:nvSpPr>
      <dsp:spPr>
        <a:xfrm>
          <a:off x="0" y="82111"/>
          <a:ext cx="8208911" cy="41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</a:rPr>
            <a:t>Цель – посредством тарифа – сбалансировать и удовлетворить интересы каждого 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20104" y="102215"/>
        <a:ext cx="8168703" cy="37163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7D46B-2F90-425C-9F93-3ED1250DD9E4}">
      <dsp:nvSpPr>
        <dsp:cNvPr id="0" name=""/>
        <dsp:cNvSpPr/>
      </dsp:nvSpPr>
      <dsp:spPr>
        <a:xfrm>
          <a:off x="0" y="0"/>
          <a:ext cx="7128791" cy="399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Установление расходов и учёт экономии</a:t>
          </a:r>
          <a:endParaRPr lang="ru-RU" sz="1800" kern="1200" dirty="0"/>
        </a:p>
      </dsp:txBody>
      <dsp:txXfrm>
        <a:off x="19522" y="19522"/>
        <a:ext cx="7089747" cy="36085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AA4D5-D91D-4449-BAE0-70691031EAB7}">
      <dsp:nvSpPr>
        <dsp:cNvPr id="0" name=""/>
        <dsp:cNvSpPr/>
      </dsp:nvSpPr>
      <dsp:spPr>
        <a:xfrm>
          <a:off x="0" y="150"/>
          <a:ext cx="8280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D584B-593A-46B0-BECE-E4691BA10955}">
      <dsp:nvSpPr>
        <dsp:cNvPr id="0" name=""/>
        <dsp:cNvSpPr/>
      </dsp:nvSpPr>
      <dsp:spPr>
        <a:xfrm>
          <a:off x="0" y="150"/>
          <a:ext cx="8280919" cy="307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Установление расходов</a:t>
          </a:r>
          <a:endParaRPr lang="ru-RU" sz="1600" kern="1200" dirty="0"/>
        </a:p>
      </dsp:txBody>
      <dsp:txXfrm>
        <a:off x="0" y="150"/>
        <a:ext cx="8280919" cy="30747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07B9A-6097-4D76-9AF5-D5551A435557}">
      <dsp:nvSpPr>
        <dsp:cNvPr id="0" name=""/>
        <dsp:cNvSpPr/>
      </dsp:nvSpPr>
      <dsp:spPr>
        <a:xfrm>
          <a:off x="1347732" y="569"/>
          <a:ext cx="1150989" cy="11509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Подконтрольные (операционные) расходы</a:t>
          </a:r>
          <a:endParaRPr lang="ru-RU" sz="1200" kern="1200" dirty="0"/>
        </a:p>
      </dsp:txBody>
      <dsp:txXfrm>
        <a:off x="1516290" y="169127"/>
        <a:ext cx="813873" cy="813873"/>
      </dsp:txXfrm>
    </dsp:sp>
    <dsp:sp modelId="{2BEA3607-EC87-4827-AD85-EBF91A809486}">
      <dsp:nvSpPr>
        <dsp:cNvPr id="0" name=""/>
        <dsp:cNvSpPr/>
      </dsp:nvSpPr>
      <dsp:spPr>
        <a:xfrm>
          <a:off x="2592181" y="242277"/>
          <a:ext cx="667573" cy="66757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680668" y="497557"/>
        <a:ext cx="490599" cy="157013"/>
      </dsp:txXfrm>
    </dsp:sp>
    <dsp:sp modelId="{911A4BB7-FFD6-4D9A-9A26-C4147108D5B9}">
      <dsp:nvSpPr>
        <dsp:cNvPr id="0" name=""/>
        <dsp:cNvSpPr/>
      </dsp:nvSpPr>
      <dsp:spPr>
        <a:xfrm>
          <a:off x="3353216" y="569"/>
          <a:ext cx="1150989" cy="11509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Неподконтрольные расходы</a:t>
          </a:r>
          <a:endParaRPr lang="ru-RU" sz="1200" kern="1200" dirty="0"/>
        </a:p>
      </dsp:txBody>
      <dsp:txXfrm>
        <a:off x="3521774" y="169127"/>
        <a:ext cx="813873" cy="813873"/>
      </dsp:txXfrm>
    </dsp:sp>
    <dsp:sp modelId="{1EE7AF76-0B58-4510-B464-238CC6A81652}">
      <dsp:nvSpPr>
        <dsp:cNvPr id="0" name=""/>
        <dsp:cNvSpPr/>
      </dsp:nvSpPr>
      <dsp:spPr>
        <a:xfrm>
          <a:off x="4597666" y="242277"/>
          <a:ext cx="667573" cy="66757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4686153" y="379797"/>
        <a:ext cx="490599" cy="392533"/>
      </dsp:txXfrm>
    </dsp:sp>
    <dsp:sp modelId="{86AC517E-D4D2-43B1-BAA2-B2559F669E05}">
      <dsp:nvSpPr>
        <dsp:cNvPr id="0" name=""/>
        <dsp:cNvSpPr/>
      </dsp:nvSpPr>
      <dsp:spPr>
        <a:xfrm>
          <a:off x="5358700" y="569"/>
          <a:ext cx="1150989" cy="11509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Расходы</a:t>
          </a:r>
          <a:endParaRPr lang="ru-RU" sz="1500" kern="1200" dirty="0"/>
        </a:p>
      </dsp:txBody>
      <dsp:txXfrm>
        <a:off x="5527258" y="169127"/>
        <a:ext cx="813873" cy="81387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AE027-271B-4156-AB67-09D0C3C2D3AD}">
      <dsp:nvSpPr>
        <dsp:cNvPr id="0" name=""/>
        <dsp:cNvSpPr/>
      </dsp:nvSpPr>
      <dsp:spPr>
        <a:xfrm>
          <a:off x="0" y="150"/>
          <a:ext cx="7920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72125-13D4-4B96-9986-4F30412F43AF}">
      <dsp:nvSpPr>
        <dsp:cNvPr id="0" name=""/>
        <dsp:cNvSpPr/>
      </dsp:nvSpPr>
      <dsp:spPr>
        <a:xfrm>
          <a:off x="0" y="300"/>
          <a:ext cx="7920879" cy="307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Учёт экономии</a:t>
          </a:r>
          <a:endParaRPr lang="ru-RU" sz="1600" kern="1200" dirty="0"/>
        </a:p>
      </dsp:txBody>
      <dsp:txXfrm>
        <a:off x="0" y="300"/>
        <a:ext cx="7920879" cy="30747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CBE5-DA3A-4529-B93C-723370315B97}">
      <dsp:nvSpPr>
        <dsp:cNvPr id="0" name=""/>
        <dsp:cNvSpPr/>
      </dsp:nvSpPr>
      <dsp:spPr>
        <a:xfrm>
          <a:off x="0" y="315745"/>
          <a:ext cx="8229599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Инвестору ВЫГОДНО вкладывать средства в модернизацию и развитие инфраструктуры, так как на весь объем  инвестиций он получает доход по привлекательной ставке.</a:t>
          </a:r>
          <a:endParaRPr lang="ru-RU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Компании ВЫГОДНО повышать эффективность своей деятельности, так как полученная экономия остается на заранее установленный период в её распоряжении.</a:t>
          </a:r>
          <a:endParaRPr lang="ru-RU" sz="1700" kern="1200" dirty="0"/>
        </a:p>
      </dsp:txBody>
      <dsp:txXfrm>
        <a:off x="0" y="315745"/>
        <a:ext cx="8229599" cy="2142000"/>
      </dsp:txXfrm>
    </dsp:sp>
    <dsp:sp modelId="{6AC84D77-41C5-46FC-814F-8D1A793FD5D7}">
      <dsp:nvSpPr>
        <dsp:cNvPr id="0" name=""/>
        <dsp:cNvSpPr/>
      </dsp:nvSpPr>
      <dsp:spPr>
        <a:xfrm>
          <a:off x="411480" y="64825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Достоинства</a:t>
          </a:r>
          <a:endParaRPr lang="ru-RU" sz="1700" kern="1200" dirty="0"/>
        </a:p>
      </dsp:txBody>
      <dsp:txXfrm>
        <a:off x="435978" y="89323"/>
        <a:ext cx="5711724" cy="452844"/>
      </dsp:txXfrm>
    </dsp:sp>
    <dsp:sp modelId="{5DE9C6A8-1016-44EC-855F-653CC6BDFEA8}">
      <dsp:nvSpPr>
        <dsp:cNvPr id="0" name=""/>
        <dsp:cNvSpPr/>
      </dsp:nvSpPr>
      <dsp:spPr>
        <a:xfrm>
          <a:off x="0" y="2800465"/>
          <a:ext cx="8229599" cy="2463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Собственником новых объектов инфраструктуры становится предприятие.</a:t>
          </a:r>
          <a:endParaRPr lang="ru-RU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Завышение объема первоначальной базы капитала, высокая вероятность значительного роста тарифа в первый год долгосрочного периода регулирования.</a:t>
          </a:r>
          <a:endParaRPr lang="ru-RU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Завышение стоимости инвестиционной программы.</a:t>
          </a:r>
          <a:endParaRPr lang="ru-RU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«Избыточное качество».</a:t>
          </a:r>
          <a:endParaRPr lang="ru-RU" sz="1700" kern="1200" dirty="0"/>
        </a:p>
      </dsp:txBody>
      <dsp:txXfrm>
        <a:off x="0" y="2800465"/>
        <a:ext cx="8229599" cy="2463299"/>
      </dsp:txXfrm>
    </dsp:sp>
    <dsp:sp modelId="{09E1A408-82AC-45A3-9620-F7DE5E2C269F}">
      <dsp:nvSpPr>
        <dsp:cNvPr id="0" name=""/>
        <dsp:cNvSpPr/>
      </dsp:nvSpPr>
      <dsp:spPr>
        <a:xfrm>
          <a:off x="411480" y="2549545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Недостатки</a:t>
          </a:r>
          <a:endParaRPr lang="ru-RU" sz="1700" kern="1200" dirty="0"/>
        </a:p>
      </dsp:txBody>
      <dsp:txXfrm>
        <a:off x="435978" y="2574043"/>
        <a:ext cx="5711724" cy="45284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46384-ADA5-4E07-A0C5-F1948553F54A}">
      <dsp:nvSpPr>
        <dsp:cNvPr id="0" name=""/>
        <dsp:cNvSpPr/>
      </dsp:nvSpPr>
      <dsp:spPr>
        <a:xfrm>
          <a:off x="0" y="0"/>
          <a:ext cx="8229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25324-56FC-4918-B49A-45579A72B0E4}">
      <dsp:nvSpPr>
        <dsp:cNvPr id="0" name=""/>
        <dsp:cNvSpPr/>
      </dsp:nvSpPr>
      <dsp:spPr>
        <a:xfrm>
          <a:off x="0" y="0"/>
          <a:ext cx="8229599" cy="648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Данный метод установления тарифов применяется только в договорах государственно-частного партнерства. </a:t>
          </a:r>
          <a:endParaRPr lang="ru-RU" sz="1600" kern="1200" dirty="0"/>
        </a:p>
      </dsp:txBody>
      <dsp:txXfrm>
        <a:off x="0" y="0"/>
        <a:ext cx="8229599" cy="64807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8E8AD-F0F1-4B56-A784-052D4CBCE0FE}">
      <dsp:nvSpPr>
        <dsp:cNvPr id="0" name=""/>
        <dsp:cNvSpPr/>
      </dsp:nvSpPr>
      <dsp:spPr>
        <a:xfrm>
          <a:off x="0" y="3957111"/>
          <a:ext cx="8280919" cy="649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5. Тариф на очередной период регулирования  определяется в соответствии с договором (с учетом приведенного тарифа этого года и прогнозируемой инфляции).</a:t>
          </a:r>
          <a:endParaRPr lang="ru-RU" sz="1300" kern="1200" dirty="0"/>
        </a:p>
      </dsp:txBody>
      <dsp:txXfrm>
        <a:off x="0" y="3957111"/>
        <a:ext cx="8280919" cy="649197"/>
      </dsp:txXfrm>
    </dsp:sp>
    <dsp:sp modelId="{7EFD6EF2-AC0D-47A9-84F8-AA4501E60800}">
      <dsp:nvSpPr>
        <dsp:cNvPr id="0" name=""/>
        <dsp:cNvSpPr/>
      </dsp:nvSpPr>
      <dsp:spPr>
        <a:xfrm rot="10800000">
          <a:off x="0" y="2968384"/>
          <a:ext cx="8280919" cy="99846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4. По итогам конкурса тарифный план (тарифы будущих периодов в приведенных ценах) оператора прописывается в договоре ГЧП</a:t>
          </a:r>
          <a:endParaRPr lang="ru-RU" sz="1300" kern="1200" dirty="0"/>
        </a:p>
      </dsp:txBody>
      <dsp:txXfrm rot="10800000">
        <a:off x="0" y="2968384"/>
        <a:ext cx="8280919" cy="648773"/>
      </dsp:txXfrm>
    </dsp:sp>
    <dsp:sp modelId="{CA9D1B00-F302-4E2D-8CC3-B6EC04B4443E}">
      <dsp:nvSpPr>
        <dsp:cNvPr id="0" name=""/>
        <dsp:cNvSpPr/>
      </dsp:nvSpPr>
      <dsp:spPr>
        <a:xfrm rot="10800000">
          <a:off x="0" y="1979657"/>
          <a:ext cx="8280919" cy="99846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3. Оценка участников происходит согласно среднему тарифу, который считается путем деления суммы приведенных тарифов на срок договора ГЧП. </a:t>
          </a:r>
          <a:endParaRPr lang="ru-RU" sz="1300" kern="1200" dirty="0"/>
        </a:p>
      </dsp:txBody>
      <dsp:txXfrm rot="10800000">
        <a:off x="0" y="1979657"/>
        <a:ext cx="8280919" cy="648773"/>
      </dsp:txXfrm>
    </dsp:sp>
    <dsp:sp modelId="{4B706056-0B62-4D20-A86E-96E99460C3F3}">
      <dsp:nvSpPr>
        <dsp:cNvPr id="0" name=""/>
        <dsp:cNvSpPr/>
      </dsp:nvSpPr>
      <dsp:spPr>
        <a:xfrm rot="10800000">
          <a:off x="0" y="990930"/>
          <a:ext cx="8280919" cy="99846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2. </a:t>
          </a:r>
          <a:r>
            <a:rPr lang="ru-RU" sz="1200" kern="1200" dirty="0" smtClean="0"/>
            <a:t>Исходя из инвестиций, которые необходимы для достижения технологических критериев конкурса и строительства/реконструкции объектов коммунальной инфраструктуры, участники согласно разработанным финансовым моделям прогнозируют тарифы будущих периодов в ценах базового года (номинальный тариф).</a:t>
          </a:r>
          <a:endParaRPr lang="ru-RU" sz="1200" kern="1200" dirty="0"/>
        </a:p>
      </dsp:txBody>
      <dsp:txXfrm rot="10800000">
        <a:off x="0" y="990930"/>
        <a:ext cx="8280919" cy="648773"/>
      </dsp:txXfrm>
    </dsp:sp>
    <dsp:sp modelId="{585B0733-D480-4575-8DF9-2E6B4EC5621D}">
      <dsp:nvSpPr>
        <dsp:cNvPr id="0" name=""/>
        <dsp:cNvSpPr/>
      </dsp:nvSpPr>
      <dsp:spPr>
        <a:xfrm rot="10800000">
          <a:off x="0" y="6"/>
          <a:ext cx="8280919" cy="99846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1. Муниципалитет проводит конкурс на заключение договора аренды или концессионного соглашения</a:t>
          </a:r>
          <a:endParaRPr lang="ru-RU" sz="1300" kern="1200" dirty="0"/>
        </a:p>
      </dsp:txBody>
      <dsp:txXfrm rot="10800000">
        <a:off x="0" y="6"/>
        <a:ext cx="8280919" cy="64877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565A6-0AEF-4A49-A9E7-76E2C046DE28}">
      <dsp:nvSpPr>
        <dsp:cNvPr id="0" name=""/>
        <dsp:cNvSpPr/>
      </dsp:nvSpPr>
      <dsp:spPr>
        <a:xfrm>
          <a:off x="0" y="135"/>
          <a:ext cx="4007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0439B-25F3-4AEB-8C32-AF36EA72B6B9}">
      <dsp:nvSpPr>
        <dsp:cNvPr id="0" name=""/>
        <dsp:cNvSpPr/>
      </dsp:nvSpPr>
      <dsp:spPr>
        <a:xfrm>
          <a:off x="0" y="135"/>
          <a:ext cx="4007856" cy="276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Смысл метода в следующем:</a:t>
          </a:r>
          <a:endParaRPr lang="ru-RU" sz="2000" kern="1200" dirty="0"/>
        </a:p>
      </dsp:txBody>
      <dsp:txXfrm>
        <a:off x="0" y="135"/>
        <a:ext cx="4007856" cy="27672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9890D-78D4-4811-A7A3-8976AE5DCF98}">
      <dsp:nvSpPr>
        <dsp:cNvPr id="0" name=""/>
        <dsp:cNvSpPr/>
      </dsp:nvSpPr>
      <dsp:spPr>
        <a:xfrm>
          <a:off x="0" y="373342"/>
          <a:ext cx="8229599" cy="2137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79044" rIns="638708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Прогнозируема выручка будущих периодов, что может обеспечить приток инвестиций.</a:t>
          </a:r>
          <a:endParaRPr lang="ru-RU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Значительное упрощение процедуры установления тарифа.</a:t>
          </a:r>
          <a:endParaRPr lang="ru-RU" sz="2300" kern="1200" dirty="0"/>
        </a:p>
      </dsp:txBody>
      <dsp:txXfrm>
        <a:off x="0" y="373342"/>
        <a:ext cx="8229599" cy="2137275"/>
      </dsp:txXfrm>
    </dsp:sp>
    <dsp:sp modelId="{4A164516-9B27-47C2-A1E7-4D235572EEE5}">
      <dsp:nvSpPr>
        <dsp:cNvPr id="0" name=""/>
        <dsp:cNvSpPr/>
      </dsp:nvSpPr>
      <dsp:spPr>
        <a:xfrm>
          <a:off x="411480" y="33862"/>
          <a:ext cx="57607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Достоинства</a:t>
          </a:r>
          <a:endParaRPr lang="ru-RU" sz="2300" kern="1200" dirty="0"/>
        </a:p>
      </dsp:txBody>
      <dsp:txXfrm>
        <a:off x="444624" y="67006"/>
        <a:ext cx="5694432" cy="612672"/>
      </dsp:txXfrm>
    </dsp:sp>
    <dsp:sp modelId="{1CC662FE-417C-48CA-B3B9-D0E72F8F3E43}">
      <dsp:nvSpPr>
        <dsp:cNvPr id="0" name=""/>
        <dsp:cNvSpPr/>
      </dsp:nvSpPr>
      <dsp:spPr>
        <a:xfrm>
          <a:off x="0" y="2974297"/>
          <a:ext cx="8229599" cy="2137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79044" rIns="638708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Возможно применять только при проведении конкурса ГЧП.</a:t>
          </a:r>
          <a:endParaRPr lang="ru-RU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Есть риск установления тарифа отличного от договорного.</a:t>
          </a:r>
          <a:endParaRPr lang="ru-RU" sz="2300" kern="1200" dirty="0"/>
        </a:p>
      </dsp:txBody>
      <dsp:txXfrm>
        <a:off x="0" y="2974297"/>
        <a:ext cx="8229599" cy="2137275"/>
      </dsp:txXfrm>
    </dsp:sp>
    <dsp:sp modelId="{C333C85A-E738-4E6C-B51E-0BC955FEBB3A}">
      <dsp:nvSpPr>
        <dsp:cNvPr id="0" name=""/>
        <dsp:cNvSpPr/>
      </dsp:nvSpPr>
      <dsp:spPr>
        <a:xfrm>
          <a:off x="411480" y="2634817"/>
          <a:ext cx="57607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Недостатки</a:t>
          </a:r>
          <a:endParaRPr lang="ru-RU" sz="2300" kern="1200" dirty="0"/>
        </a:p>
      </dsp:txBody>
      <dsp:txXfrm>
        <a:off x="444624" y="2667961"/>
        <a:ext cx="5694432" cy="61267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85A94-4DD7-488A-9CDF-143E488A19B2}">
      <dsp:nvSpPr>
        <dsp:cNvPr id="0" name=""/>
        <dsp:cNvSpPr/>
      </dsp:nvSpPr>
      <dsp:spPr>
        <a:xfrm>
          <a:off x="0" y="0"/>
          <a:ext cx="576064" cy="5760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F2DDE-79A3-477F-ABA0-A43ED51DBAF0}">
      <dsp:nvSpPr>
        <dsp:cNvPr id="0" name=""/>
        <dsp:cNvSpPr/>
      </dsp:nvSpPr>
      <dsp:spPr>
        <a:xfrm>
          <a:off x="182502" y="0"/>
          <a:ext cx="5100524" cy="5760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Основанием для установления двухставочного тарифа является разделение расходов: </a:t>
          </a:r>
          <a:endParaRPr lang="ru-RU" sz="1400" kern="1200" dirty="0"/>
        </a:p>
      </dsp:txBody>
      <dsp:txXfrm>
        <a:off x="182502" y="0"/>
        <a:ext cx="5100524" cy="5760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9A918-1CB6-4E11-ACD7-963CDD05173C}">
      <dsp:nvSpPr>
        <dsp:cNvPr id="0" name=""/>
        <dsp:cNvSpPr/>
      </dsp:nvSpPr>
      <dsp:spPr>
        <a:xfrm>
          <a:off x="886" y="497160"/>
          <a:ext cx="3287017" cy="3287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Плохое тарифное регулирование ориентирует регулируемый экономический субъект на повышение издержек с целью увеличения прибыли.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482258" y="978532"/>
        <a:ext cx="2324273" cy="2324273"/>
      </dsp:txXfrm>
    </dsp:sp>
    <dsp:sp modelId="{694CD37C-1BBF-4CA3-8A61-04A9F2808923}">
      <dsp:nvSpPr>
        <dsp:cNvPr id="0" name=""/>
        <dsp:cNvSpPr/>
      </dsp:nvSpPr>
      <dsp:spPr>
        <a:xfrm>
          <a:off x="3031908" y="32567"/>
          <a:ext cx="2049758" cy="1109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3031908" y="254441"/>
        <a:ext cx="1716948" cy="665620"/>
      </dsp:txXfrm>
    </dsp:sp>
    <dsp:sp modelId="{43FD7F7A-9601-4B70-818A-DA4D8DFA7814}">
      <dsp:nvSpPr>
        <dsp:cNvPr id="0" name=""/>
        <dsp:cNvSpPr/>
      </dsp:nvSpPr>
      <dsp:spPr>
        <a:xfrm>
          <a:off x="4941695" y="497160"/>
          <a:ext cx="3287017" cy="3287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Хорошее тарифное регулирование ориентирует регулируемый экономический субъект на снижение непроизводительных затрат с целью увеличения прибыли</a:t>
          </a:r>
          <a:r>
            <a:rPr lang="ru-RU" sz="1600" b="1" i="1" kern="1200" dirty="0" smtClean="0"/>
            <a:t>. </a:t>
          </a:r>
          <a:endParaRPr lang="ru-RU" sz="1600" kern="1200" dirty="0"/>
        </a:p>
      </dsp:txBody>
      <dsp:txXfrm>
        <a:off x="5423067" y="978532"/>
        <a:ext cx="2324273" cy="2324273"/>
      </dsp:txXfrm>
    </dsp:sp>
    <dsp:sp modelId="{77967ABB-C2C3-4910-9D6B-F2FBECCA6965}">
      <dsp:nvSpPr>
        <dsp:cNvPr id="0" name=""/>
        <dsp:cNvSpPr/>
      </dsp:nvSpPr>
      <dsp:spPr>
        <a:xfrm>
          <a:off x="3017916" y="1"/>
          <a:ext cx="2049758" cy="1109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3017916" y="221875"/>
        <a:ext cx="1716948" cy="66562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7F94B-273A-4F81-A806-84FEE81D4479}">
      <dsp:nvSpPr>
        <dsp:cNvPr id="0" name=""/>
        <dsp:cNvSpPr/>
      </dsp:nvSpPr>
      <dsp:spPr>
        <a:xfrm>
          <a:off x="355752" y="40841"/>
          <a:ext cx="7683095" cy="30632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FB90B-F711-4B6E-A14A-18509118BACA}">
      <dsp:nvSpPr>
        <dsp:cNvPr id="0" name=""/>
        <dsp:cNvSpPr/>
      </dsp:nvSpPr>
      <dsp:spPr>
        <a:xfrm>
          <a:off x="1110875" y="622123"/>
          <a:ext cx="3894446" cy="235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kern="1200" dirty="0" smtClean="0"/>
            <a:t>1. </a:t>
          </a:r>
          <a:r>
            <a:rPr lang="ru-RU" sz="1200" kern="1200" dirty="0" smtClean="0"/>
            <a:t>Часть денежного потока организации не зависит от фактических объемов реализации товаров и услуг. Современные тенденции характеризуются постоянным снижением объемов реализации воды. Поэтому введение двухставочных тарифов в значительной мере страхует организации от колебаний спроса на их товары и услуги. </a:t>
          </a:r>
        </a:p>
        <a:p>
          <a:pPr lvl="0" algn="l" defTabSz="5778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2. Денежные средства от применения платы за мощность будут поступать организации равномерно в течение года, в то время как плата за ресурс будет связана непосредственно с периодами его потребления.</a:t>
          </a:r>
          <a:endParaRPr lang="ru-RU" sz="1200" kern="1200" dirty="0"/>
        </a:p>
      </dsp:txBody>
      <dsp:txXfrm>
        <a:off x="1110875" y="622123"/>
        <a:ext cx="3894446" cy="2353307"/>
      </dsp:txXfrm>
    </dsp:sp>
    <dsp:sp modelId="{51CD6A31-D222-4000-BB59-50CCE99DCB72}">
      <dsp:nvSpPr>
        <dsp:cNvPr id="0" name=""/>
        <dsp:cNvSpPr/>
      </dsp:nvSpPr>
      <dsp:spPr>
        <a:xfrm>
          <a:off x="5168694" y="482611"/>
          <a:ext cx="3008045" cy="2828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Для потребителя увеличиваются сроки окупаемости мероприятий по снижению ресурсопотребления. При одноставочном тарифе и наличии прибора учета потребитель влияет на всю стоимость потребления. При двухставочном тарифе и наличии прибора учета потребитель влияет лишь на часть стоимости.</a:t>
          </a:r>
        </a:p>
      </dsp:txBody>
      <dsp:txXfrm>
        <a:off x="5168694" y="482611"/>
        <a:ext cx="3008045" cy="2828729"/>
      </dsp:txXfrm>
    </dsp:sp>
    <dsp:sp modelId="{6C3755E3-BFEE-413F-9AB2-E200758251A4}">
      <dsp:nvSpPr>
        <dsp:cNvPr id="0" name=""/>
        <dsp:cNvSpPr/>
      </dsp:nvSpPr>
      <dsp:spPr>
        <a:xfrm>
          <a:off x="351612" y="-76527"/>
          <a:ext cx="1004660" cy="1004660"/>
        </a:xfrm>
        <a:prstGeom prst="plus">
          <a:avLst>
            <a:gd name="adj" fmla="val 32810"/>
          </a:avLst>
        </a:prstGeom>
        <a:solidFill>
          <a:srgbClr val="FFFF00"/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B72D6-4650-43F0-AFAF-EA0BF6793996}">
      <dsp:nvSpPr>
        <dsp:cNvPr id="0" name=""/>
        <dsp:cNvSpPr/>
      </dsp:nvSpPr>
      <dsp:spPr>
        <a:xfrm>
          <a:off x="7142578" y="40248"/>
          <a:ext cx="945562" cy="324036"/>
        </a:xfrm>
        <a:prstGeom prst="rect">
          <a:avLst/>
        </a:prstGeom>
        <a:solidFill>
          <a:srgbClr val="FFFF00"/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313F6-3E1B-4B31-9F92-E7F4EE626D04}">
      <dsp:nvSpPr>
        <dsp:cNvPr id="0" name=""/>
        <dsp:cNvSpPr/>
      </dsp:nvSpPr>
      <dsp:spPr>
        <a:xfrm>
          <a:off x="5039794" y="827317"/>
          <a:ext cx="590" cy="2171041"/>
        </a:xfrm>
        <a:prstGeom prst="line">
          <a:avLst/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7476A-617A-43F2-9D95-53894F070436}">
      <dsp:nvSpPr>
        <dsp:cNvPr id="0" name=""/>
        <dsp:cNvSpPr/>
      </dsp:nvSpPr>
      <dsp:spPr>
        <a:xfrm>
          <a:off x="0" y="782291"/>
          <a:ext cx="2304256" cy="513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Ставка платы за потребление х/в, водоотведение (за 1 куб. м.)</a:t>
          </a:r>
          <a:endParaRPr lang="ru-RU" sz="900" kern="1200" dirty="0"/>
        </a:p>
      </dsp:txBody>
      <dsp:txXfrm>
        <a:off x="0" y="782291"/>
        <a:ext cx="2304256" cy="513267"/>
      </dsp:txXfrm>
    </dsp:sp>
    <dsp:sp modelId="{7BDEA6CD-D5F5-4302-8754-F9B3A5BAE106}">
      <dsp:nvSpPr>
        <dsp:cNvPr id="0" name=""/>
        <dsp:cNvSpPr/>
      </dsp:nvSpPr>
      <dsp:spPr>
        <a:xfrm rot="10800000">
          <a:off x="0" y="584"/>
          <a:ext cx="2304256" cy="78940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Переменные (объем расходов зависит от объемов производства товаров и услуг)</a:t>
          </a:r>
          <a:endParaRPr lang="ru-RU" sz="900" kern="1200" dirty="0"/>
        </a:p>
      </dsp:txBody>
      <dsp:txXfrm rot="10800000">
        <a:off x="0" y="584"/>
        <a:ext cx="2304256" cy="51293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94628-DA0D-4CE4-8BED-20926E6EDBB0}">
      <dsp:nvSpPr>
        <dsp:cNvPr id="0" name=""/>
        <dsp:cNvSpPr/>
      </dsp:nvSpPr>
      <dsp:spPr>
        <a:xfrm>
          <a:off x="0" y="782291"/>
          <a:ext cx="3240360" cy="513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Ставка платы за содержание систем х/в, водоотведения (1 куб. м. в час присоединенной мощности)</a:t>
          </a:r>
          <a:endParaRPr lang="ru-RU" sz="900" kern="1200" dirty="0"/>
        </a:p>
      </dsp:txBody>
      <dsp:txXfrm>
        <a:off x="0" y="782291"/>
        <a:ext cx="3240360" cy="513267"/>
      </dsp:txXfrm>
    </dsp:sp>
    <dsp:sp modelId="{055C4BB2-490B-44FF-A00E-9C2560620F9C}">
      <dsp:nvSpPr>
        <dsp:cNvPr id="0" name=""/>
        <dsp:cNvSpPr/>
      </dsp:nvSpPr>
      <dsp:spPr>
        <a:xfrm rot="10800000">
          <a:off x="0" y="584"/>
          <a:ext cx="3240360" cy="78940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Постоянные (объем расходов не зависит от объемов производства)</a:t>
          </a:r>
          <a:endParaRPr lang="ru-RU" sz="900" kern="1200" dirty="0"/>
        </a:p>
      </dsp:txBody>
      <dsp:txXfrm rot="10800000">
        <a:off x="0" y="584"/>
        <a:ext cx="3240360" cy="512932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D6CA8-A29E-4AD1-8C97-6FBBFFB7EC7F}">
      <dsp:nvSpPr>
        <dsp:cNvPr id="0" name=""/>
        <dsp:cNvSpPr/>
      </dsp:nvSpPr>
      <dsp:spPr>
        <a:xfrm rot="10800000">
          <a:off x="1594481" y="0"/>
          <a:ext cx="5472684" cy="8640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4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Идея: стоимость воды для различных категорий населения зависит от объема ее потребления </a:t>
          </a:r>
          <a:endParaRPr lang="ru-RU" sz="1600" kern="1200" dirty="0"/>
        </a:p>
      </dsp:txBody>
      <dsp:txXfrm rot="10800000">
        <a:off x="1810505" y="0"/>
        <a:ext cx="5256660" cy="864095"/>
      </dsp:txXfrm>
    </dsp:sp>
    <dsp:sp modelId="{6E97D163-CC5C-48E2-8AEB-741FB53EE7BF}">
      <dsp:nvSpPr>
        <dsp:cNvPr id="0" name=""/>
        <dsp:cNvSpPr/>
      </dsp:nvSpPr>
      <dsp:spPr>
        <a:xfrm>
          <a:off x="1162433" y="0"/>
          <a:ext cx="864095" cy="8640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F43DD-358B-493A-91A7-E6553CACAFB2}">
      <dsp:nvSpPr>
        <dsp:cNvPr id="0" name=""/>
        <dsp:cNvSpPr/>
      </dsp:nvSpPr>
      <dsp:spPr>
        <a:xfrm>
          <a:off x="0" y="130236"/>
          <a:ext cx="3960439" cy="308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Преимущества</a:t>
          </a:r>
          <a:endParaRPr lang="ru-RU" sz="1200" kern="1200" dirty="0"/>
        </a:p>
      </dsp:txBody>
      <dsp:txXfrm>
        <a:off x="15078" y="145314"/>
        <a:ext cx="3930283" cy="278723"/>
      </dsp:txXfrm>
    </dsp:sp>
    <dsp:sp modelId="{3FE66F52-CA6B-49D8-8AE1-F14588A597F6}">
      <dsp:nvSpPr>
        <dsp:cNvPr id="0" name=""/>
        <dsp:cNvSpPr/>
      </dsp:nvSpPr>
      <dsp:spPr>
        <a:xfrm>
          <a:off x="0" y="439116"/>
          <a:ext cx="3960439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44" tIns="15240" rIns="85344" bIns="1524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900" kern="1200" dirty="0" smtClean="0"/>
            <a:t>Обеспечивают мотивацию населения к установке приборов учета;</a:t>
          </a:r>
          <a:endParaRPr lang="ru-RU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900" kern="1200" dirty="0" smtClean="0"/>
            <a:t>Обеспечивают мотивацию населения к экономии ресурсов для того чтобы не перейти в следующую категорию плательщиков;</a:t>
          </a:r>
          <a:endParaRPr lang="ru-RU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900" kern="1200" dirty="0" smtClean="0"/>
            <a:t>Обеспечивают поддержку населения с низкими доходами.</a:t>
          </a:r>
          <a:endParaRPr lang="ru-RU" sz="900" kern="1200" dirty="0"/>
        </a:p>
      </dsp:txBody>
      <dsp:txXfrm>
        <a:off x="0" y="439116"/>
        <a:ext cx="3960439" cy="658260"/>
      </dsp:txXfrm>
    </dsp:sp>
    <dsp:sp modelId="{F42B055E-E576-4A76-B74F-5BEABD655394}">
      <dsp:nvSpPr>
        <dsp:cNvPr id="0" name=""/>
        <dsp:cNvSpPr/>
      </dsp:nvSpPr>
      <dsp:spPr>
        <a:xfrm>
          <a:off x="0" y="1097376"/>
          <a:ext cx="3960439" cy="308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Недостатки</a:t>
          </a:r>
          <a:endParaRPr lang="ru-RU" sz="1200" kern="1200" dirty="0"/>
        </a:p>
      </dsp:txBody>
      <dsp:txXfrm>
        <a:off x="15078" y="1112454"/>
        <a:ext cx="3930283" cy="278723"/>
      </dsp:txXfrm>
    </dsp:sp>
    <dsp:sp modelId="{F5812D1F-0A87-440B-86D2-C90276076262}">
      <dsp:nvSpPr>
        <dsp:cNvPr id="0" name=""/>
        <dsp:cNvSpPr/>
      </dsp:nvSpPr>
      <dsp:spPr>
        <a:xfrm>
          <a:off x="0" y="1406256"/>
          <a:ext cx="3960439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44" tIns="15240" rIns="85344" bIns="1524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900" kern="1200" dirty="0" smtClean="0"/>
            <a:t>Не реализуемо, если нет приборов учета</a:t>
          </a:r>
          <a:endParaRPr lang="ru-RU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900" kern="1200" dirty="0" smtClean="0"/>
            <a:t>Проблемы у семей с низкими доходами и большими домохозяйствами</a:t>
          </a:r>
          <a:endParaRPr lang="ru-RU" sz="900" kern="1200" dirty="0"/>
        </a:p>
      </dsp:txBody>
      <dsp:txXfrm>
        <a:off x="0" y="1406256"/>
        <a:ext cx="3960439" cy="484380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42B7E-4EE1-43BB-A8A8-8C1F1A6521AD}">
      <dsp:nvSpPr>
        <dsp:cNvPr id="0" name=""/>
        <dsp:cNvSpPr/>
      </dsp:nvSpPr>
      <dsp:spPr>
        <a:xfrm>
          <a:off x="0" y="30299"/>
          <a:ext cx="3888432" cy="437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Преимущества</a:t>
          </a:r>
          <a:endParaRPr lang="ru-RU" sz="1700" kern="1200" dirty="0"/>
        </a:p>
      </dsp:txBody>
      <dsp:txXfrm>
        <a:off x="21361" y="51660"/>
        <a:ext cx="3845710" cy="394858"/>
      </dsp:txXfrm>
    </dsp:sp>
    <dsp:sp modelId="{4E02DBF8-7F3F-4AAB-A900-27E754F0850B}">
      <dsp:nvSpPr>
        <dsp:cNvPr id="0" name=""/>
        <dsp:cNvSpPr/>
      </dsp:nvSpPr>
      <dsp:spPr>
        <a:xfrm>
          <a:off x="0" y="467879"/>
          <a:ext cx="3888432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58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Позволяют эффективно возмещать затраты если блоки хорошо продуманы</a:t>
          </a:r>
          <a:endParaRPr lang="ru-RU" sz="1300" kern="1200" dirty="0"/>
        </a:p>
      </dsp:txBody>
      <dsp:txXfrm>
        <a:off x="0" y="467879"/>
        <a:ext cx="3888432" cy="448672"/>
      </dsp:txXfrm>
    </dsp:sp>
    <dsp:sp modelId="{A96DFB53-07BC-4841-8777-7475A469394D}">
      <dsp:nvSpPr>
        <dsp:cNvPr id="0" name=""/>
        <dsp:cNvSpPr/>
      </dsp:nvSpPr>
      <dsp:spPr>
        <a:xfrm>
          <a:off x="0" y="916552"/>
          <a:ext cx="3888432" cy="437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Недостатки:</a:t>
          </a:r>
          <a:endParaRPr lang="ru-RU" sz="1700" kern="1200" dirty="0"/>
        </a:p>
      </dsp:txBody>
      <dsp:txXfrm>
        <a:off x="21361" y="937913"/>
        <a:ext cx="3845710" cy="394858"/>
      </dsp:txXfrm>
    </dsp:sp>
    <dsp:sp modelId="{DE82C3C4-960B-4FC2-8A6E-DC36F3C35A35}">
      <dsp:nvSpPr>
        <dsp:cNvPr id="0" name=""/>
        <dsp:cNvSpPr/>
      </dsp:nvSpPr>
      <dsp:spPr>
        <a:xfrm>
          <a:off x="0" y="1354132"/>
          <a:ext cx="3888432" cy="70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58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Стимулируют большее потребление воды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Проигрывают потребители с низким уровнем потребления</a:t>
          </a:r>
          <a:endParaRPr lang="ru-RU" sz="1300" kern="1200" dirty="0"/>
        </a:p>
      </dsp:txBody>
      <dsp:txXfrm>
        <a:off x="0" y="1354132"/>
        <a:ext cx="3888432" cy="70380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0C54-A331-4C5D-97BC-B34C7D359D20}">
      <dsp:nvSpPr>
        <dsp:cNvPr id="0" name=""/>
        <dsp:cNvSpPr/>
      </dsp:nvSpPr>
      <dsp:spPr>
        <a:xfrm>
          <a:off x="-5777171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3C0B2-197B-4D08-B471-912ED1A12008}">
      <dsp:nvSpPr>
        <dsp:cNvPr id="0" name=""/>
        <dsp:cNvSpPr/>
      </dsp:nvSpPr>
      <dsp:spPr>
        <a:xfrm>
          <a:off x="358646" y="232417"/>
          <a:ext cx="7802700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Общие принципы тарифного регулирования</a:t>
          </a:r>
          <a:endParaRPr lang="ru-RU" sz="1500" kern="1200" dirty="0"/>
        </a:p>
      </dsp:txBody>
      <dsp:txXfrm>
        <a:off x="358646" y="232417"/>
        <a:ext cx="7802700" cy="464630"/>
      </dsp:txXfrm>
    </dsp:sp>
    <dsp:sp modelId="{62353BCB-5334-4CF3-91F5-EB73992947AF}">
      <dsp:nvSpPr>
        <dsp:cNvPr id="0" name=""/>
        <dsp:cNvSpPr/>
      </dsp:nvSpPr>
      <dsp:spPr>
        <a:xfrm>
          <a:off x="68252" y="174338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95FE8-CAA8-4226-B4DB-85C35DA9237D}">
      <dsp:nvSpPr>
        <dsp:cNvPr id="0" name=""/>
        <dsp:cNvSpPr/>
      </dsp:nvSpPr>
      <dsp:spPr>
        <a:xfrm>
          <a:off x="779410" y="929771"/>
          <a:ext cx="7381936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Организационные модели в сфере водоснабжения и водоотведения</a:t>
          </a:r>
          <a:endParaRPr lang="ru-RU" sz="1500" kern="1200" dirty="0"/>
        </a:p>
      </dsp:txBody>
      <dsp:txXfrm>
        <a:off x="779410" y="929771"/>
        <a:ext cx="7381936" cy="464630"/>
      </dsp:txXfrm>
    </dsp:sp>
    <dsp:sp modelId="{43C1CE71-634F-4836-A711-07AC8A41312C}">
      <dsp:nvSpPr>
        <dsp:cNvPr id="0" name=""/>
        <dsp:cNvSpPr/>
      </dsp:nvSpPr>
      <dsp:spPr>
        <a:xfrm>
          <a:off x="489017" y="871692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13CA0-6B12-4752-A7F9-8553097D8794}">
      <dsp:nvSpPr>
        <dsp:cNvPr id="0" name=""/>
        <dsp:cNvSpPr/>
      </dsp:nvSpPr>
      <dsp:spPr>
        <a:xfrm>
          <a:off x="1009987" y="1626614"/>
          <a:ext cx="7151359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Методы тарифного регулирования</a:t>
          </a:r>
          <a:endParaRPr lang="ru-RU" sz="1500" kern="1200" dirty="0"/>
        </a:p>
      </dsp:txBody>
      <dsp:txXfrm>
        <a:off x="1009987" y="1626614"/>
        <a:ext cx="7151359" cy="464630"/>
      </dsp:txXfrm>
    </dsp:sp>
    <dsp:sp modelId="{56B6D3AE-DD95-4D7F-89A1-7FB9FCCAEEC1}">
      <dsp:nvSpPr>
        <dsp:cNvPr id="0" name=""/>
        <dsp:cNvSpPr/>
      </dsp:nvSpPr>
      <dsp:spPr>
        <a:xfrm>
          <a:off x="719593" y="1568535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0F56F-BA37-4681-9FAE-7F9AC6BF0058}">
      <dsp:nvSpPr>
        <dsp:cNvPr id="0" name=""/>
        <dsp:cNvSpPr/>
      </dsp:nvSpPr>
      <dsp:spPr>
        <a:xfrm>
          <a:off x="1083608" y="2323968"/>
          <a:ext cx="7077738" cy="464630"/>
        </a:xfrm>
        <a:prstGeom prst="rect">
          <a:avLst/>
        </a:prstGeom>
        <a:solidFill>
          <a:schemeClr val="accent1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Методы финансирования развития инфраструктуры</a:t>
          </a:r>
          <a:endParaRPr lang="ru-RU" sz="1500" kern="1200" dirty="0"/>
        </a:p>
      </dsp:txBody>
      <dsp:txXfrm>
        <a:off x="1083608" y="2323968"/>
        <a:ext cx="7077738" cy="464630"/>
      </dsp:txXfrm>
    </dsp:sp>
    <dsp:sp modelId="{2C717C03-56BB-484A-92AA-45035E7EBF94}">
      <dsp:nvSpPr>
        <dsp:cNvPr id="0" name=""/>
        <dsp:cNvSpPr/>
      </dsp:nvSpPr>
      <dsp:spPr>
        <a:xfrm>
          <a:off x="793214" y="2265890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AFD15-96DA-4D20-B2C2-2E589A9B301C}">
      <dsp:nvSpPr>
        <dsp:cNvPr id="0" name=""/>
        <dsp:cNvSpPr/>
      </dsp:nvSpPr>
      <dsp:spPr>
        <a:xfrm>
          <a:off x="1009987" y="3021323"/>
          <a:ext cx="7151359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ГЧП и тарифное регулирование</a:t>
          </a:r>
          <a:endParaRPr lang="ru-RU" sz="1500" kern="1200" dirty="0"/>
        </a:p>
      </dsp:txBody>
      <dsp:txXfrm>
        <a:off x="1009987" y="3021323"/>
        <a:ext cx="7151359" cy="464630"/>
      </dsp:txXfrm>
    </dsp:sp>
    <dsp:sp modelId="{1804C48D-0CEE-44D2-AF5F-29E677A474B8}">
      <dsp:nvSpPr>
        <dsp:cNvPr id="0" name=""/>
        <dsp:cNvSpPr/>
      </dsp:nvSpPr>
      <dsp:spPr>
        <a:xfrm>
          <a:off x="719593" y="2963244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E6C91-8623-4A3F-802A-031ECBEFAC79}">
      <dsp:nvSpPr>
        <dsp:cNvPr id="0" name=""/>
        <dsp:cNvSpPr/>
      </dsp:nvSpPr>
      <dsp:spPr>
        <a:xfrm>
          <a:off x="779410" y="3718166"/>
          <a:ext cx="7381936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Регуляторный договор</a:t>
          </a:r>
          <a:endParaRPr lang="ru-RU" sz="1500" kern="1200" dirty="0"/>
        </a:p>
      </dsp:txBody>
      <dsp:txXfrm>
        <a:off x="779410" y="3718166"/>
        <a:ext cx="7381936" cy="464630"/>
      </dsp:txXfrm>
    </dsp:sp>
    <dsp:sp modelId="{16A9DB7D-1337-4CC0-A500-9C2F91F279A6}">
      <dsp:nvSpPr>
        <dsp:cNvPr id="0" name=""/>
        <dsp:cNvSpPr/>
      </dsp:nvSpPr>
      <dsp:spPr>
        <a:xfrm>
          <a:off x="489017" y="3660087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56F47-18A0-4D78-B22D-E4A262F2699F}">
      <dsp:nvSpPr>
        <dsp:cNvPr id="0" name=""/>
        <dsp:cNvSpPr/>
      </dsp:nvSpPr>
      <dsp:spPr>
        <a:xfrm>
          <a:off x="358646" y="4415520"/>
          <a:ext cx="7802700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Факторы, влияющие на выбор оптимальной модели тарифного регулирования</a:t>
          </a:r>
          <a:endParaRPr lang="ru-RU" sz="1500" kern="1200" dirty="0"/>
        </a:p>
      </dsp:txBody>
      <dsp:txXfrm>
        <a:off x="358646" y="4415520"/>
        <a:ext cx="7802700" cy="464630"/>
      </dsp:txXfrm>
    </dsp:sp>
    <dsp:sp modelId="{6486FF61-ACCD-4AA9-B358-2ABD1321E711}">
      <dsp:nvSpPr>
        <dsp:cNvPr id="0" name=""/>
        <dsp:cNvSpPr/>
      </dsp:nvSpPr>
      <dsp:spPr>
        <a:xfrm>
          <a:off x="68252" y="4357441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BAE65-54B1-4052-84CF-8FB0A27D3110}">
      <dsp:nvSpPr>
        <dsp:cNvPr id="0" name=""/>
        <dsp:cNvSpPr/>
      </dsp:nvSpPr>
      <dsp:spPr>
        <a:xfrm>
          <a:off x="0" y="32777"/>
          <a:ext cx="7931150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Arial"/>
              <a:ea typeface="+mn-ea"/>
              <a:cs typeface="+mn-cs"/>
            </a:rPr>
            <a:t>Существует три основных источника финансирования: </a:t>
          </a:r>
          <a:endParaRPr lang="ru-RU" sz="1400" b="0" kern="1200" dirty="0">
            <a:latin typeface="Arial"/>
            <a:ea typeface="+mn-ea"/>
            <a:cs typeface="+mn-cs"/>
          </a:endParaRPr>
        </a:p>
      </dsp:txBody>
      <dsp:txXfrm>
        <a:off x="0" y="32777"/>
        <a:ext cx="7931150" cy="403200"/>
      </dsp:txXfrm>
    </dsp:sp>
    <dsp:sp modelId="{0DD99FB1-475E-4241-B0FF-A3B2599975C8}">
      <dsp:nvSpPr>
        <dsp:cNvPr id="0" name=""/>
        <dsp:cNvSpPr/>
      </dsp:nvSpPr>
      <dsp:spPr>
        <a:xfrm>
          <a:off x="0" y="443634"/>
          <a:ext cx="7931150" cy="11721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latin typeface="Arial"/>
              <a:ea typeface="+mn-ea"/>
              <a:cs typeface="+mn-cs"/>
            </a:rPr>
            <a:t>оплата застройщиками (покупателями жилья);</a:t>
          </a:r>
          <a:endParaRPr lang="ru-RU" sz="1400" kern="1200">
            <a:latin typeface="Arial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latin typeface="Arial"/>
              <a:ea typeface="+mn-ea"/>
              <a:cs typeface="+mn-cs"/>
            </a:rPr>
            <a:t>оплата всеми потребителями через включение соответствующих расходов в тарифы на коммунальные услуги;</a:t>
          </a:r>
          <a:endParaRPr lang="ru-RU" sz="1400" kern="1200">
            <a:latin typeface="Arial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latin typeface="Arial"/>
              <a:ea typeface="+mn-ea"/>
              <a:cs typeface="+mn-cs"/>
            </a:rPr>
            <a:t>оплата за счет средств бюджетов различных уровней власти, прежде всего муниципального. </a:t>
          </a:r>
          <a:endParaRPr lang="ru-RU" sz="1400" kern="1200">
            <a:latin typeface="Arial"/>
            <a:ea typeface="+mn-ea"/>
            <a:cs typeface="+mn-cs"/>
          </a:endParaRPr>
        </a:p>
      </dsp:txBody>
      <dsp:txXfrm>
        <a:off x="0" y="443634"/>
        <a:ext cx="7931150" cy="1172115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0C54-A331-4C5D-97BC-B34C7D359D20}">
      <dsp:nvSpPr>
        <dsp:cNvPr id="0" name=""/>
        <dsp:cNvSpPr/>
      </dsp:nvSpPr>
      <dsp:spPr>
        <a:xfrm>
          <a:off x="-5777171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3C0B2-197B-4D08-B471-912ED1A12008}">
      <dsp:nvSpPr>
        <dsp:cNvPr id="0" name=""/>
        <dsp:cNvSpPr/>
      </dsp:nvSpPr>
      <dsp:spPr>
        <a:xfrm>
          <a:off x="358646" y="232417"/>
          <a:ext cx="7802700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Общие принципы тарифного регулирования</a:t>
          </a:r>
          <a:endParaRPr lang="ru-RU" sz="1500" kern="1200" dirty="0"/>
        </a:p>
      </dsp:txBody>
      <dsp:txXfrm>
        <a:off x="358646" y="232417"/>
        <a:ext cx="7802700" cy="464630"/>
      </dsp:txXfrm>
    </dsp:sp>
    <dsp:sp modelId="{62353BCB-5334-4CF3-91F5-EB73992947AF}">
      <dsp:nvSpPr>
        <dsp:cNvPr id="0" name=""/>
        <dsp:cNvSpPr/>
      </dsp:nvSpPr>
      <dsp:spPr>
        <a:xfrm>
          <a:off x="68252" y="174338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95FE8-CAA8-4226-B4DB-85C35DA9237D}">
      <dsp:nvSpPr>
        <dsp:cNvPr id="0" name=""/>
        <dsp:cNvSpPr/>
      </dsp:nvSpPr>
      <dsp:spPr>
        <a:xfrm>
          <a:off x="779410" y="929771"/>
          <a:ext cx="7381936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Организационные модели в сфере водоснабжения и водоотведения</a:t>
          </a:r>
          <a:endParaRPr lang="ru-RU" sz="1500" kern="1200" dirty="0"/>
        </a:p>
      </dsp:txBody>
      <dsp:txXfrm>
        <a:off x="779410" y="929771"/>
        <a:ext cx="7381936" cy="464630"/>
      </dsp:txXfrm>
    </dsp:sp>
    <dsp:sp modelId="{43C1CE71-634F-4836-A711-07AC8A41312C}">
      <dsp:nvSpPr>
        <dsp:cNvPr id="0" name=""/>
        <dsp:cNvSpPr/>
      </dsp:nvSpPr>
      <dsp:spPr>
        <a:xfrm>
          <a:off x="489017" y="871692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13CA0-6B12-4752-A7F9-8553097D8794}">
      <dsp:nvSpPr>
        <dsp:cNvPr id="0" name=""/>
        <dsp:cNvSpPr/>
      </dsp:nvSpPr>
      <dsp:spPr>
        <a:xfrm>
          <a:off x="1009987" y="1626614"/>
          <a:ext cx="7151359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Методы тарифного регулирования</a:t>
          </a:r>
          <a:endParaRPr lang="ru-RU" sz="1500" kern="1200" dirty="0"/>
        </a:p>
      </dsp:txBody>
      <dsp:txXfrm>
        <a:off x="1009987" y="1626614"/>
        <a:ext cx="7151359" cy="464630"/>
      </dsp:txXfrm>
    </dsp:sp>
    <dsp:sp modelId="{56B6D3AE-DD95-4D7F-89A1-7FB9FCCAEEC1}">
      <dsp:nvSpPr>
        <dsp:cNvPr id="0" name=""/>
        <dsp:cNvSpPr/>
      </dsp:nvSpPr>
      <dsp:spPr>
        <a:xfrm>
          <a:off x="719593" y="1568535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EE2CE-260D-4970-99BE-8C1EE522A004}">
      <dsp:nvSpPr>
        <dsp:cNvPr id="0" name=""/>
        <dsp:cNvSpPr/>
      </dsp:nvSpPr>
      <dsp:spPr>
        <a:xfrm>
          <a:off x="1083608" y="2323968"/>
          <a:ext cx="7077738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Методы финансирования развития инфраструктуры</a:t>
          </a:r>
          <a:endParaRPr lang="ru-RU" sz="1500" kern="1200" dirty="0"/>
        </a:p>
      </dsp:txBody>
      <dsp:txXfrm>
        <a:off x="1083608" y="2323968"/>
        <a:ext cx="7077738" cy="464630"/>
      </dsp:txXfrm>
    </dsp:sp>
    <dsp:sp modelId="{CA74173B-658C-445F-9A92-4A5D15B1B9C5}">
      <dsp:nvSpPr>
        <dsp:cNvPr id="0" name=""/>
        <dsp:cNvSpPr/>
      </dsp:nvSpPr>
      <dsp:spPr>
        <a:xfrm>
          <a:off x="793214" y="2265890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40C57-82E1-4E74-80FB-4B8EB2C51077}">
      <dsp:nvSpPr>
        <dsp:cNvPr id="0" name=""/>
        <dsp:cNvSpPr/>
      </dsp:nvSpPr>
      <dsp:spPr>
        <a:xfrm>
          <a:off x="1009987" y="3021323"/>
          <a:ext cx="7151359" cy="464630"/>
        </a:xfrm>
        <a:prstGeom prst="rect">
          <a:avLst/>
        </a:prstGeom>
        <a:solidFill>
          <a:schemeClr val="accent1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ГЧП и тарифное регулирование</a:t>
          </a:r>
          <a:endParaRPr lang="ru-RU" sz="1500" kern="1200" dirty="0"/>
        </a:p>
      </dsp:txBody>
      <dsp:txXfrm>
        <a:off x="1009987" y="3021323"/>
        <a:ext cx="7151359" cy="464630"/>
      </dsp:txXfrm>
    </dsp:sp>
    <dsp:sp modelId="{1804C48D-0CEE-44D2-AF5F-29E677A474B8}">
      <dsp:nvSpPr>
        <dsp:cNvPr id="0" name=""/>
        <dsp:cNvSpPr/>
      </dsp:nvSpPr>
      <dsp:spPr>
        <a:xfrm>
          <a:off x="719593" y="2963244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05F41-28E2-453E-89AA-05BC86DBB8DA}">
      <dsp:nvSpPr>
        <dsp:cNvPr id="0" name=""/>
        <dsp:cNvSpPr/>
      </dsp:nvSpPr>
      <dsp:spPr>
        <a:xfrm>
          <a:off x="779410" y="3718166"/>
          <a:ext cx="7381936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Регуляторный договор</a:t>
          </a:r>
          <a:endParaRPr lang="ru-RU" sz="1500" kern="1200" dirty="0"/>
        </a:p>
      </dsp:txBody>
      <dsp:txXfrm>
        <a:off x="779410" y="3718166"/>
        <a:ext cx="7381936" cy="464630"/>
      </dsp:txXfrm>
    </dsp:sp>
    <dsp:sp modelId="{16A9DB7D-1337-4CC0-A500-9C2F91F279A6}">
      <dsp:nvSpPr>
        <dsp:cNvPr id="0" name=""/>
        <dsp:cNvSpPr/>
      </dsp:nvSpPr>
      <dsp:spPr>
        <a:xfrm>
          <a:off x="489017" y="3660087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B17B1-4ECE-4616-BCDD-DB50C8009E91}">
      <dsp:nvSpPr>
        <dsp:cNvPr id="0" name=""/>
        <dsp:cNvSpPr/>
      </dsp:nvSpPr>
      <dsp:spPr>
        <a:xfrm>
          <a:off x="358646" y="4415520"/>
          <a:ext cx="7802700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Факторы, влияющие на выбор оптимальной модели тарифного регулирования</a:t>
          </a:r>
          <a:endParaRPr lang="ru-RU" sz="1500" kern="1200" dirty="0"/>
        </a:p>
      </dsp:txBody>
      <dsp:txXfrm>
        <a:off x="358646" y="4415520"/>
        <a:ext cx="7802700" cy="464630"/>
      </dsp:txXfrm>
    </dsp:sp>
    <dsp:sp modelId="{6486FF61-ACCD-4AA9-B358-2ABD1321E711}">
      <dsp:nvSpPr>
        <dsp:cNvPr id="0" name=""/>
        <dsp:cNvSpPr/>
      </dsp:nvSpPr>
      <dsp:spPr>
        <a:xfrm>
          <a:off x="68252" y="4357441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547B7-8189-4919-B2E8-181094B154FA}">
      <dsp:nvSpPr>
        <dsp:cNvPr id="0" name=""/>
        <dsp:cNvSpPr/>
      </dsp:nvSpPr>
      <dsp:spPr>
        <a:xfrm rot="5400000">
          <a:off x="4588259" y="-2107088"/>
          <a:ext cx="1112779" cy="56915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Короткий горизонт финансового планирования (1 год)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Политизированность тарифной политики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Тарифы не сопряжены с целевыми задачами предприятий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Уровень тарифного регулирования</a:t>
          </a:r>
          <a:endParaRPr lang="ru-RU" sz="1300" kern="1200" dirty="0"/>
        </a:p>
      </dsp:txBody>
      <dsp:txXfrm rot="-5400000">
        <a:off x="2298897" y="236595"/>
        <a:ext cx="5637184" cy="1004137"/>
      </dsp:txXfrm>
    </dsp:sp>
    <dsp:sp modelId="{DBA93995-E940-4ADC-ABA8-9F4C1DFEAB48}">
      <dsp:nvSpPr>
        <dsp:cNvPr id="0" name=""/>
        <dsp:cNvSpPr/>
      </dsp:nvSpPr>
      <dsp:spPr>
        <a:xfrm>
          <a:off x="2486" y="720"/>
          <a:ext cx="2296409" cy="1475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Экономические проблемы</a:t>
          </a:r>
          <a:endParaRPr lang="ru-RU" sz="2000" kern="1200" dirty="0"/>
        </a:p>
      </dsp:txBody>
      <dsp:txXfrm>
        <a:off x="74533" y="72767"/>
        <a:ext cx="2152315" cy="13317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A661E-F980-458C-B0F6-7D263089565B}">
      <dsp:nvSpPr>
        <dsp:cNvPr id="0" name=""/>
        <dsp:cNvSpPr/>
      </dsp:nvSpPr>
      <dsp:spPr>
        <a:xfrm>
          <a:off x="0" y="0"/>
          <a:ext cx="338554" cy="338554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2C787-F400-48A4-8783-6D470A96C595}">
      <dsp:nvSpPr>
        <dsp:cNvPr id="0" name=""/>
        <dsp:cNvSpPr/>
      </dsp:nvSpPr>
      <dsp:spPr>
        <a:xfrm>
          <a:off x="169276" y="0"/>
          <a:ext cx="8183651" cy="338554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Установление прозрачных и понятных правил и процедур тарифного регулирования</a:t>
          </a:r>
          <a:endParaRPr lang="ru-RU" sz="1400" kern="1200" dirty="0"/>
        </a:p>
      </dsp:txBody>
      <dsp:txXfrm>
        <a:off x="169276" y="0"/>
        <a:ext cx="8183651" cy="338554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59E0D-5974-48C5-AC2C-A8A05EF9DB02}">
      <dsp:nvSpPr>
        <dsp:cNvPr id="0" name=""/>
        <dsp:cNvSpPr/>
      </dsp:nvSpPr>
      <dsp:spPr>
        <a:xfrm rot="5400000">
          <a:off x="4115809" y="-1667533"/>
          <a:ext cx="2347233" cy="5682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Сложность механизмов оспаривания необоснованного установления тарифов органами тарифного регулирования. 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Отсутствует ответственность органов тарифного регулирования и органов государственной власти за принятые решения. 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Неурегулированность порядка возмещения убытков организации коммунального комплекса в случаях установления экономически необоснованных тарифов.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Неурегулированность порядка включения в состав затрат организации коммунального комплекса расходов, признанных в судебном порядке необоснованно исключенными из расходов прошлых периодов.</a:t>
          </a:r>
          <a:endParaRPr lang="ru-RU" sz="1200" kern="1200" dirty="0"/>
        </a:p>
      </dsp:txBody>
      <dsp:txXfrm rot="-5400000">
        <a:off x="2448276" y="114582"/>
        <a:ext cx="5567717" cy="2118069"/>
      </dsp:txXfrm>
    </dsp:sp>
    <dsp:sp modelId="{B43568CA-7DE8-4660-B50D-760D9B1236D3}">
      <dsp:nvSpPr>
        <dsp:cNvPr id="0" name=""/>
        <dsp:cNvSpPr/>
      </dsp:nvSpPr>
      <dsp:spPr>
        <a:xfrm>
          <a:off x="523023" y="576069"/>
          <a:ext cx="1925252" cy="1195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Правовые проблемы</a:t>
          </a:r>
          <a:endParaRPr lang="ru-RU" sz="2400" kern="1200" dirty="0"/>
        </a:p>
      </dsp:txBody>
      <dsp:txXfrm>
        <a:off x="581363" y="634409"/>
        <a:ext cx="1808572" cy="107841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9A679-6AC7-4965-A741-7FA531E85DA1}">
      <dsp:nvSpPr>
        <dsp:cNvPr id="0" name=""/>
        <dsp:cNvSpPr/>
      </dsp:nvSpPr>
      <dsp:spPr>
        <a:xfrm>
          <a:off x="0" y="0"/>
          <a:ext cx="369332" cy="3693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C7671-A1FD-41D6-8D9D-B91F692604C0}">
      <dsp:nvSpPr>
        <dsp:cNvPr id="0" name=""/>
        <dsp:cNvSpPr/>
      </dsp:nvSpPr>
      <dsp:spPr>
        <a:xfrm>
          <a:off x="184666" y="0"/>
          <a:ext cx="8312278" cy="3693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Непредсказуемость тарифов – главный фактор инвестиционных рисков</a:t>
          </a:r>
          <a:endParaRPr lang="ru-RU" sz="1600" kern="1200" dirty="0"/>
        </a:p>
      </dsp:txBody>
      <dsp:txXfrm>
        <a:off x="184666" y="0"/>
        <a:ext cx="8312278" cy="369332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0C54-A331-4C5D-97BC-B34C7D359D20}">
      <dsp:nvSpPr>
        <dsp:cNvPr id="0" name=""/>
        <dsp:cNvSpPr/>
      </dsp:nvSpPr>
      <dsp:spPr>
        <a:xfrm>
          <a:off x="-5777171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3C0B2-197B-4D08-B471-912ED1A12008}">
      <dsp:nvSpPr>
        <dsp:cNvPr id="0" name=""/>
        <dsp:cNvSpPr/>
      </dsp:nvSpPr>
      <dsp:spPr>
        <a:xfrm>
          <a:off x="358646" y="232417"/>
          <a:ext cx="7802700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Общие принципы тарифного регулирования</a:t>
          </a:r>
          <a:endParaRPr lang="ru-RU" sz="1500" kern="1200" dirty="0"/>
        </a:p>
      </dsp:txBody>
      <dsp:txXfrm>
        <a:off x="358646" y="232417"/>
        <a:ext cx="7802700" cy="464630"/>
      </dsp:txXfrm>
    </dsp:sp>
    <dsp:sp modelId="{62353BCB-5334-4CF3-91F5-EB73992947AF}">
      <dsp:nvSpPr>
        <dsp:cNvPr id="0" name=""/>
        <dsp:cNvSpPr/>
      </dsp:nvSpPr>
      <dsp:spPr>
        <a:xfrm>
          <a:off x="68252" y="174338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95FE8-CAA8-4226-B4DB-85C35DA9237D}">
      <dsp:nvSpPr>
        <dsp:cNvPr id="0" name=""/>
        <dsp:cNvSpPr/>
      </dsp:nvSpPr>
      <dsp:spPr>
        <a:xfrm>
          <a:off x="779410" y="929771"/>
          <a:ext cx="7381936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Организационные модели в сфере водоснабжения и водоотведения</a:t>
          </a:r>
          <a:endParaRPr lang="ru-RU" sz="1500" kern="1200" dirty="0"/>
        </a:p>
      </dsp:txBody>
      <dsp:txXfrm>
        <a:off x="779410" y="929771"/>
        <a:ext cx="7381936" cy="464630"/>
      </dsp:txXfrm>
    </dsp:sp>
    <dsp:sp modelId="{43C1CE71-634F-4836-A711-07AC8A41312C}">
      <dsp:nvSpPr>
        <dsp:cNvPr id="0" name=""/>
        <dsp:cNvSpPr/>
      </dsp:nvSpPr>
      <dsp:spPr>
        <a:xfrm>
          <a:off x="489017" y="871692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13CA0-6B12-4752-A7F9-8553097D8794}">
      <dsp:nvSpPr>
        <dsp:cNvPr id="0" name=""/>
        <dsp:cNvSpPr/>
      </dsp:nvSpPr>
      <dsp:spPr>
        <a:xfrm>
          <a:off x="1009987" y="1626614"/>
          <a:ext cx="7151359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Методы тарифного регулирования</a:t>
          </a:r>
          <a:endParaRPr lang="ru-RU" sz="1500" kern="1200" dirty="0"/>
        </a:p>
      </dsp:txBody>
      <dsp:txXfrm>
        <a:off x="1009987" y="1626614"/>
        <a:ext cx="7151359" cy="464630"/>
      </dsp:txXfrm>
    </dsp:sp>
    <dsp:sp modelId="{56B6D3AE-DD95-4D7F-89A1-7FB9FCCAEEC1}">
      <dsp:nvSpPr>
        <dsp:cNvPr id="0" name=""/>
        <dsp:cNvSpPr/>
      </dsp:nvSpPr>
      <dsp:spPr>
        <a:xfrm>
          <a:off x="719593" y="1568535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619D8-077B-4869-979B-CF3234835185}">
      <dsp:nvSpPr>
        <dsp:cNvPr id="0" name=""/>
        <dsp:cNvSpPr/>
      </dsp:nvSpPr>
      <dsp:spPr>
        <a:xfrm>
          <a:off x="1083608" y="2323968"/>
          <a:ext cx="7077738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Методы финансирования развития инфраструктуры</a:t>
          </a:r>
          <a:endParaRPr lang="ru-RU" sz="1500" kern="1200" dirty="0"/>
        </a:p>
      </dsp:txBody>
      <dsp:txXfrm>
        <a:off x="1083608" y="2323968"/>
        <a:ext cx="7077738" cy="464630"/>
      </dsp:txXfrm>
    </dsp:sp>
    <dsp:sp modelId="{AD0767B1-CA46-4B80-BBDF-CC730E818120}">
      <dsp:nvSpPr>
        <dsp:cNvPr id="0" name=""/>
        <dsp:cNvSpPr/>
      </dsp:nvSpPr>
      <dsp:spPr>
        <a:xfrm>
          <a:off x="793214" y="2265890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44444-F685-46FB-A133-3A6DC10929BC}">
      <dsp:nvSpPr>
        <dsp:cNvPr id="0" name=""/>
        <dsp:cNvSpPr/>
      </dsp:nvSpPr>
      <dsp:spPr>
        <a:xfrm>
          <a:off x="1009987" y="3021323"/>
          <a:ext cx="7151359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ГЧП и тарифное регулирование</a:t>
          </a:r>
          <a:endParaRPr lang="ru-RU" sz="1500" kern="1200" dirty="0"/>
        </a:p>
      </dsp:txBody>
      <dsp:txXfrm>
        <a:off x="1009987" y="3021323"/>
        <a:ext cx="7151359" cy="464630"/>
      </dsp:txXfrm>
    </dsp:sp>
    <dsp:sp modelId="{1804C48D-0CEE-44D2-AF5F-29E677A474B8}">
      <dsp:nvSpPr>
        <dsp:cNvPr id="0" name=""/>
        <dsp:cNvSpPr/>
      </dsp:nvSpPr>
      <dsp:spPr>
        <a:xfrm>
          <a:off x="719593" y="2963244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0C2C9-5898-4267-BFFE-4D2948FB6871}">
      <dsp:nvSpPr>
        <dsp:cNvPr id="0" name=""/>
        <dsp:cNvSpPr/>
      </dsp:nvSpPr>
      <dsp:spPr>
        <a:xfrm>
          <a:off x="779410" y="3718166"/>
          <a:ext cx="7381936" cy="464630"/>
        </a:xfrm>
        <a:prstGeom prst="rect">
          <a:avLst/>
        </a:prstGeom>
        <a:solidFill>
          <a:schemeClr val="accent1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Регуляторный договор</a:t>
          </a:r>
          <a:endParaRPr lang="ru-RU" sz="1500" kern="1200" dirty="0"/>
        </a:p>
      </dsp:txBody>
      <dsp:txXfrm>
        <a:off x="779410" y="3718166"/>
        <a:ext cx="7381936" cy="464630"/>
      </dsp:txXfrm>
    </dsp:sp>
    <dsp:sp modelId="{16A9DB7D-1337-4CC0-A500-9C2F91F279A6}">
      <dsp:nvSpPr>
        <dsp:cNvPr id="0" name=""/>
        <dsp:cNvSpPr/>
      </dsp:nvSpPr>
      <dsp:spPr>
        <a:xfrm>
          <a:off x="489017" y="3660087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8F043-400A-472F-B44B-CB1BF971BA6F}">
      <dsp:nvSpPr>
        <dsp:cNvPr id="0" name=""/>
        <dsp:cNvSpPr/>
      </dsp:nvSpPr>
      <dsp:spPr>
        <a:xfrm>
          <a:off x="358646" y="4415520"/>
          <a:ext cx="7802700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Факторы, влияющие на выбор оптимальной модели тарифного регулирования</a:t>
          </a:r>
          <a:endParaRPr lang="ru-RU" sz="1500" kern="1200" dirty="0"/>
        </a:p>
      </dsp:txBody>
      <dsp:txXfrm>
        <a:off x="358646" y="4415520"/>
        <a:ext cx="7802700" cy="464630"/>
      </dsp:txXfrm>
    </dsp:sp>
    <dsp:sp modelId="{6486FF61-ACCD-4AA9-B358-2ABD1321E711}">
      <dsp:nvSpPr>
        <dsp:cNvPr id="0" name=""/>
        <dsp:cNvSpPr/>
      </dsp:nvSpPr>
      <dsp:spPr>
        <a:xfrm>
          <a:off x="68252" y="4357441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C733-99B8-4B9D-A643-582352CAAE66}">
      <dsp:nvSpPr>
        <dsp:cNvPr id="0" name=""/>
        <dsp:cNvSpPr/>
      </dsp:nvSpPr>
      <dsp:spPr>
        <a:xfrm>
          <a:off x="4065" y="232626"/>
          <a:ext cx="2079369" cy="735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Регуляторный договор закрепляет взаимные обязательства Водоканала и регулирующего органа. </a:t>
          </a:r>
          <a:endParaRPr lang="ru-RU" sz="1100" kern="1200" dirty="0"/>
        </a:p>
      </dsp:txBody>
      <dsp:txXfrm>
        <a:off x="4065" y="232626"/>
        <a:ext cx="2079369" cy="735075"/>
      </dsp:txXfrm>
    </dsp:sp>
    <dsp:sp modelId="{74DC2721-D9BB-498B-9731-F24822B365FE}">
      <dsp:nvSpPr>
        <dsp:cNvPr id="0" name=""/>
        <dsp:cNvSpPr/>
      </dsp:nvSpPr>
      <dsp:spPr>
        <a:xfrm>
          <a:off x="2083435" y="25887"/>
          <a:ext cx="415873" cy="1148554"/>
        </a:xfrm>
        <a:prstGeom prst="leftBrace">
          <a:avLst>
            <a:gd name="adj1" fmla="val 35000"/>
            <a:gd name="adj2" fmla="val 5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838F7-C550-4A94-92C7-EB00CBF84DA1}">
      <dsp:nvSpPr>
        <dsp:cNvPr id="0" name=""/>
        <dsp:cNvSpPr/>
      </dsp:nvSpPr>
      <dsp:spPr>
        <a:xfrm>
          <a:off x="2665658" y="25887"/>
          <a:ext cx="5655886" cy="1148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Водоканалы обязаны реализовывать программу развития в соответствии с целевыми показателями, обеспечивать их финансирование. </a:t>
          </a:r>
          <a:endParaRPr lang="ru-RU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Регулирующие органы обязаны устанавливать тарифы с учетом долгосрочных параметров расчета тарифов, определенных в соглашении, финансировать мероприятия программы, осуществлять возврат инвестиций при расторжении соглашения, при ограничении тарифов – финансировать разницу за счет бюджета.</a:t>
          </a:r>
          <a:endParaRPr lang="ru-RU" sz="1100" kern="1200" dirty="0"/>
        </a:p>
      </dsp:txBody>
      <dsp:txXfrm>
        <a:off x="2665658" y="25887"/>
        <a:ext cx="5655886" cy="1148554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B5C07-0441-4085-AC92-34F9EF6C895E}">
      <dsp:nvSpPr>
        <dsp:cNvPr id="0" name=""/>
        <dsp:cNvSpPr/>
      </dsp:nvSpPr>
      <dsp:spPr>
        <a:xfrm>
          <a:off x="0" y="130115"/>
          <a:ext cx="7488832" cy="3860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Любой регуляторный договор в </a:t>
          </a:r>
          <a:r>
            <a:rPr lang="ru-RU" sz="1500" b="1" kern="1200" dirty="0" smtClean="0">
              <a:solidFill>
                <a:srgbClr val="FF0000"/>
              </a:solidFill>
            </a:rPr>
            <a:t>обязательном</a:t>
          </a:r>
          <a:r>
            <a:rPr lang="ru-RU" sz="1500" b="1" kern="1200" dirty="0" smtClean="0"/>
            <a:t> порядке должен содержать:</a:t>
          </a:r>
          <a:endParaRPr lang="en-GB" sz="1500" b="1" kern="1200" dirty="0"/>
        </a:p>
      </dsp:txBody>
      <dsp:txXfrm>
        <a:off x="18848" y="148963"/>
        <a:ext cx="7451136" cy="348403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9288D-7549-4FE9-A762-562FC18C8F73}">
      <dsp:nvSpPr>
        <dsp:cNvPr id="0" name=""/>
        <dsp:cNvSpPr/>
      </dsp:nvSpPr>
      <dsp:spPr>
        <a:xfrm rot="16200000">
          <a:off x="-1464893" y="1466820"/>
          <a:ext cx="4824536" cy="189089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0" rIns="63500" bIns="0" numCol="1" spcCol="127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FFFF00"/>
              </a:solidFill>
            </a:rPr>
            <a:t>Цели и Задачи / Обязательства Сторон</a:t>
          </a:r>
          <a:endParaRPr lang="ru-RU" sz="1000" kern="1200" dirty="0">
            <a:solidFill>
              <a:srgbClr val="FFFF00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Стратегические цели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Краткосрочные, Среднесрочные, Долгосрочные задачи 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Порядок пересмотра и корректировки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Объем обязательств</a:t>
          </a:r>
          <a:endParaRPr lang="ru-RU" sz="1000" kern="1200" dirty="0"/>
        </a:p>
      </dsp:txBody>
      <dsp:txXfrm rot="5400000">
        <a:off x="1927" y="964907"/>
        <a:ext cx="1890895" cy="2894722"/>
      </dsp:txXfrm>
    </dsp:sp>
    <dsp:sp modelId="{6C4DBE26-0D92-48BD-B659-98CED6D236FB}">
      <dsp:nvSpPr>
        <dsp:cNvPr id="0" name=""/>
        <dsp:cNvSpPr/>
      </dsp:nvSpPr>
      <dsp:spPr>
        <a:xfrm rot="16200000">
          <a:off x="567819" y="1466820"/>
          <a:ext cx="4824536" cy="189089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0" rIns="63500" bIns="0" numCol="1" spcCol="127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FFFF00"/>
              </a:solidFill>
            </a:rPr>
            <a:t>Ключевые показатели эффективности и</a:t>
          </a:r>
          <a:br>
            <a:rPr lang="ru-RU" sz="1000" b="1" kern="1200" dirty="0" smtClean="0">
              <a:solidFill>
                <a:srgbClr val="FFFF00"/>
              </a:solidFill>
            </a:rPr>
          </a:br>
          <a:r>
            <a:rPr lang="ru-RU" sz="1000" b="1" kern="1200" dirty="0" smtClean="0">
              <a:solidFill>
                <a:srgbClr val="FFFF00"/>
              </a:solidFill>
            </a:rPr>
            <a:t>Ответственность</a:t>
          </a:r>
          <a:endParaRPr lang="ru-RU" sz="1000" kern="1200" dirty="0">
            <a:solidFill>
              <a:srgbClr val="FFFF00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Показатели надежности и качества услуг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Ключевые Показатели Эффективности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Порядок контроля достижения КПЭ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Порядок изменения КПЭ как при их  повышении, так и при снижении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Ответственность за достижение поставленных целей и задач, за достижение промежуточных результатов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Действия Сторон в случае не достижения</a:t>
          </a:r>
          <a:endParaRPr lang="ru-RU" sz="1000" kern="1200" dirty="0"/>
        </a:p>
      </dsp:txBody>
      <dsp:txXfrm rot="5400000">
        <a:off x="2034639" y="964907"/>
        <a:ext cx="1890895" cy="2894722"/>
      </dsp:txXfrm>
    </dsp:sp>
    <dsp:sp modelId="{86B6D524-8744-43CB-9582-51CE7E0E029A}">
      <dsp:nvSpPr>
        <dsp:cNvPr id="0" name=""/>
        <dsp:cNvSpPr/>
      </dsp:nvSpPr>
      <dsp:spPr>
        <a:xfrm rot="16200000">
          <a:off x="2600532" y="1466820"/>
          <a:ext cx="4824536" cy="189089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0" rIns="63500" bIns="0" numCol="1" spcCol="127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FFFF00"/>
              </a:solidFill>
            </a:rPr>
            <a:t>Порядок разрешения споров</a:t>
          </a:r>
          <a:endParaRPr lang="ru-RU" sz="1000" kern="1200" dirty="0">
            <a:solidFill>
              <a:srgbClr val="FFFF00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Порядок взаимодействия сторон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Судебный и досудебный порядок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Уполномоченные органы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Экспертные панели  - Независимые эксперты</a:t>
          </a:r>
          <a:endParaRPr lang="ru-RU" sz="1000" kern="1200" dirty="0"/>
        </a:p>
      </dsp:txBody>
      <dsp:txXfrm rot="5400000">
        <a:off x="4067352" y="964907"/>
        <a:ext cx="1890895" cy="2894722"/>
      </dsp:txXfrm>
    </dsp:sp>
    <dsp:sp modelId="{B92F6094-25BC-41A3-8DF9-7776AB86407D}">
      <dsp:nvSpPr>
        <dsp:cNvPr id="0" name=""/>
        <dsp:cNvSpPr/>
      </dsp:nvSpPr>
      <dsp:spPr>
        <a:xfrm rot="16200000">
          <a:off x="4633245" y="1466820"/>
          <a:ext cx="4824536" cy="189089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</a:rPr>
            <a:t>Порядок расторжения договора</a:t>
          </a:r>
          <a:endParaRPr lang="ru-RU" sz="12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Возможность и невозможность одностороннего расторжения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Последствия расторжения для каждой из сторон; а) при наличии вины другой стороны; б)при наличии собственной вины 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Порядок передачи эксплуатационной ответственности третьим лицам</a:t>
          </a:r>
          <a:endParaRPr lang="ru-RU" sz="1000" b="1" kern="1200" dirty="0"/>
        </a:p>
      </dsp:txBody>
      <dsp:txXfrm rot="5400000">
        <a:off x="6100065" y="964907"/>
        <a:ext cx="1890895" cy="2894722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0C54-A331-4C5D-97BC-B34C7D359D20}">
      <dsp:nvSpPr>
        <dsp:cNvPr id="0" name=""/>
        <dsp:cNvSpPr/>
      </dsp:nvSpPr>
      <dsp:spPr>
        <a:xfrm>
          <a:off x="-5777171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3C0B2-197B-4D08-B471-912ED1A12008}">
      <dsp:nvSpPr>
        <dsp:cNvPr id="0" name=""/>
        <dsp:cNvSpPr/>
      </dsp:nvSpPr>
      <dsp:spPr>
        <a:xfrm>
          <a:off x="358646" y="232417"/>
          <a:ext cx="7802700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Общие принципы тарифного регулирования</a:t>
          </a:r>
          <a:endParaRPr lang="ru-RU" sz="1500" kern="1200" dirty="0"/>
        </a:p>
      </dsp:txBody>
      <dsp:txXfrm>
        <a:off x="358646" y="232417"/>
        <a:ext cx="7802700" cy="464630"/>
      </dsp:txXfrm>
    </dsp:sp>
    <dsp:sp modelId="{62353BCB-5334-4CF3-91F5-EB73992947AF}">
      <dsp:nvSpPr>
        <dsp:cNvPr id="0" name=""/>
        <dsp:cNvSpPr/>
      </dsp:nvSpPr>
      <dsp:spPr>
        <a:xfrm>
          <a:off x="68252" y="174338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95FE8-CAA8-4226-B4DB-85C35DA9237D}">
      <dsp:nvSpPr>
        <dsp:cNvPr id="0" name=""/>
        <dsp:cNvSpPr/>
      </dsp:nvSpPr>
      <dsp:spPr>
        <a:xfrm>
          <a:off x="779410" y="929771"/>
          <a:ext cx="7381936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Организационные модели в сфере водоснабжения и водоотведения</a:t>
          </a:r>
          <a:endParaRPr lang="ru-RU" sz="1500" kern="1200" dirty="0"/>
        </a:p>
      </dsp:txBody>
      <dsp:txXfrm>
        <a:off x="779410" y="929771"/>
        <a:ext cx="7381936" cy="464630"/>
      </dsp:txXfrm>
    </dsp:sp>
    <dsp:sp modelId="{43C1CE71-634F-4836-A711-07AC8A41312C}">
      <dsp:nvSpPr>
        <dsp:cNvPr id="0" name=""/>
        <dsp:cNvSpPr/>
      </dsp:nvSpPr>
      <dsp:spPr>
        <a:xfrm>
          <a:off x="489017" y="871692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13CA0-6B12-4752-A7F9-8553097D8794}">
      <dsp:nvSpPr>
        <dsp:cNvPr id="0" name=""/>
        <dsp:cNvSpPr/>
      </dsp:nvSpPr>
      <dsp:spPr>
        <a:xfrm>
          <a:off x="1009987" y="1626614"/>
          <a:ext cx="7151359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Методы тарифного регулирования</a:t>
          </a:r>
          <a:endParaRPr lang="ru-RU" sz="1500" kern="1200" dirty="0"/>
        </a:p>
      </dsp:txBody>
      <dsp:txXfrm>
        <a:off x="1009987" y="1626614"/>
        <a:ext cx="7151359" cy="464630"/>
      </dsp:txXfrm>
    </dsp:sp>
    <dsp:sp modelId="{56B6D3AE-DD95-4D7F-89A1-7FB9FCCAEEC1}">
      <dsp:nvSpPr>
        <dsp:cNvPr id="0" name=""/>
        <dsp:cNvSpPr/>
      </dsp:nvSpPr>
      <dsp:spPr>
        <a:xfrm>
          <a:off x="719593" y="1568535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5CE01-1FB1-4FF9-A9A2-A0C8B46B1EAB}">
      <dsp:nvSpPr>
        <dsp:cNvPr id="0" name=""/>
        <dsp:cNvSpPr/>
      </dsp:nvSpPr>
      <dsp:spPr>
        <a:xfrm>
          <a:off x="1083608" y="2323968"/>
          <a:ext cx="7077738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Методы финансирования развития инфраструктуры</a:t>
          </a:r>
          <a:endParaRPr lang="ru-RU" sz="1500" kern="1200" dirty="0"/>
        </a:p>
      </dsp:txBody>
      <dsp:txXfrm>
        <a:off x="1083608" y="2323968"/>
        <a:ext cx="7077738" cy="464630"/>
      </dsp:txXfrm>
    </dsp:sp>
    <dsp:sp modelId="{A60DC191-39D2-4C6E-AD36-12D158E364ED}">
      <dsp:nvSpPr>
        <dsp:cNvPr id="0" name=""/>
        <dsp:cNvSpPr/>
      </dsp:nvSpPr>
      <dsp:spPr>
        <a:xfrm>
          <a:off x="793214" y="2265890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F889D-EEFA-4615-B405-49E125CE1928}">
      <dsp:nvSpPr>
        <dsp:cNvPr id="0" name=""/>
        <dsp:cNvSpPr/>
      </dsp:nvSpPr>
      <dsp:spPr>
        <a:xfrm>
          <a:off x="1009987" y="3021323"/>
          <a:ext cx="7151359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ГЧП и тарифное регулирование</a:t>
          </a:r>
          <a:endParaRPr lang="ru-RU" sz="1500" kern="1200" dirty="0"/>
        </a:p>
      </dsp:txBody>
      <dsp:txXfrm>
        <a:off x="1009987" y="3021323"/>
        <a:ext cx="7151359" cy="464630"/>
      </dsp:txXfrm>
    </dsp:sp>
    <dsp:sp modelId="{1804C48D-0CEE-44D2-AF5F-29E677A474B8}">
      <dsp:nvSpPr>
        <dsp:cNvPr id="0" name=""/>
        <dsp:cNvSpPr/>
      </dsp:nvSpPr>
      <dsp:spPr>
        <a:xfrm>
          <a:off x="719593" y="2963244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2B7A2-A654-42C9-97AA-7EECBA2F9E3A}">
      <dsp:nvSpPr>
        <dsp:cNvPr id="0" name=""/>
        <dsp:cNvSpPr/>
      </dsp:nvSpPr>
      <dsp:spPr>
        <a:xfrm>
          <a:off x="779410" y="3718166"/>
          <a:ext cx="7381936" cy="46463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Регуляторный договор</a:t>
          </a:r>
          <a:endParaRPr lang="ru-RU" sz="1500" kern="1200" dirty="0"/>
        </a:p>
      </dsp:txBody>
      <dsp:txXfrm>
        <a:off x="779410" y="3718166"/>
        <a:ext cx="7381936" cy="464630"/>
      </dsp:txXfrm>
    </dsp:sp>
    <dsp:sp modelId="{16A9DB7D-1337-4CC0-A500-9C2F91F279A6}">
      <dsp:nvSpPr>
        <dsp:cNvPr id="0" name=""/>
        <dsp:cNvSpPr/>
      </dsp:nvSpPr>
      <dsp:spPr>
        <a:xfrm>
          <a:off x="489017" y="3660087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7757D-699E-442E-B9F9-714FADE070A0}">
      <dsp:nvSpPr>
        <dsp:cNvPr id="0" name=""/>
        <dsp:cNvSpPr/>
      </dsp:nvSpPr>
      <dsp:spPr>
        <a:xfrm>
          <a:off x="358646" y="4415520"/>
          <a:ext cx="7802700" cy="464630"/>
        </a:xfrm>
        <a:prstGeom prst="rect">
          <a:avLst/>
        </a:prstGeom>
        <a:solidFill>
          <a:schemeClr val="accent1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Факторы, влияющие на выбор оптимальной модели тарифного регулирования</a:t>
          </a:r>
          <a:endParaRPr lang="ru-RU" sz="1500" kern="1200" dirty="0"/>
        </a:p>
      </dsp:txBody>
      <dsp:txXfrm>
        <a:off x="358646" y="4415520"/>
        <a:ext cx="7802700" cy="464630"/>
      </dsp:txXfrm>
    </dsp:sp>
    <dsp:sp modelId="{6486FF61-ACCD-4AA9-B358-2ABD1321E711}">
      <dsp:nvSpPr>
        <dsp:cNvPr id="0" name=""/>
        <dsp:cNvSpPr/>
      </dsp:nvSpPr>
      <dsp:spPr>
        <a:xfrm>
          <a:off x="68252" y="4357441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AF256-C4F9-47AD-B861-4D3DDA47C05F}">
      <dsp:nvSpPr>
        <dsp:cNvPr id="0" name=""/>
        <dsp:cNvSpPr/>
      </dsp:nvSpPr>
      <dsp:spPr>
        <a:xfrm>
          <a:off x="1542082" y="0"/>
          <a:ext cx="5145435" cy="514543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1581E-8EB5-441C-8BBC-D3AD373BC4C3}">
      <dsp:nvSpPr>
        <dsp:cNvPr id="0" name=""/>
        <dsp:cNvSpPr/>
      </dsp:nvSpPr>
      <dsp:spPr>
        <a:xfrm>
          <a:off x="2030898" y="488816"/>
          <a:ext cx="2006719" cy="2006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Организационная модель сектора ВиВ (форма собственности на основные фонды)</a:t>
          </a:r>
          <a:endParaRPr lang="ru-RU" sz="1500" kern="1200" dirty="0"/>
        </a:p>
      </dsp:txBody>
      <dsp:txXfrm>
        <a:off x="2128858" y="586776"/>
        <a:ext cx="1810799" cy="1810799"/>
      </dsp:txXfrm>
    </dsp:sp>
    <dsp:sp modelId="{817470FF-B5A6-4C3A-98F4-278C0655F40F}">
      <dsp:nvSpPr>
        <dsp:cNvPr id="0" name=""/>
        <dsp:cNvSpPr/>
      </dsp:nvSpPr>
      <dsp:spPr>
        <a:xfrm>
          <a:off x="4191981" y="488816"/>
          <a:ext cx="2006719" cy="2006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Развитость рынка и экономического регулирования</a:t>
          </a:r>
          <a:endParaRPr lang="ru-RU" sz="1500" kern="1200" dirty="0"/>
        </a:p>
      </dsp:txBody>
      <dsp:txXfrm>
        <a:off x="4289941" y="586776"/>
        <a:ext cx="1810799" cy="1810799"/>
      </dsp:txXfrm>
    </dsp:sp>
    <dsp:sp modelId="{197B324E-817B-4C9A-93CA-97AAFBE63889}">
      <dsp:nvSpPr>
        <dsp:cNvPr id="0" name=""/>
        <dsp:cNvSpPr/>
      </dsp:nvSpPr>
      <dsp:spPr>
        <a:xfrm>
          <a:off x="2030898" y="2649899"/>
          <a:ext cx="2006719" cy="2006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Ментальность и исторически сложившаяся практика ценового регулирования</a:t>
          </a:r>
          <a:endParaRPr lang="ru-RU" sz="1500" kern="1200" dirty="0"/>
        </a:p>
      </dsp:txBody>
      <dsp:txXfrm>
        <a:off x="2128858" y="2747859"/>
        <a:ext cx="1810799" cy="1810799"/>
      </dsp:txXfrm>
    </dsp:sp>
    <dsp:sp modelId="{A6C237F8-97DD-40D9-B2AD-C499794D8EE2}">
      <dsp:nvSpPr>
        <dsp:cNvPr id="0" name=""/>
        <dsp:cNvSpPr/>
      </dsp:nvSpPr>
      <dsp:spPr>
        <a:xfrm>
          <a:off x="4191981" y="2649899"/>
          <a:ext cx="2006719" cy="2006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Качество правового регулирования и квалификация регулятора</a:t>
          </a:r>
          <a:endParaRPr lang="ru-RU" sz="1500" kern="1200" dirty="0"/>
        </a:p>
      </dsp:txBody>
      <dsp:txXfrm>
        <a:off x="4289941" y="2747859"/>
        <a:ext cx="1810799" cy="1810799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F834E-3F4B-480B-AA5D-07CB5550649F}">
      <dsp:nvSpPr>
        <dsp:cNvPr id="0" name=""/>
        <dsp:cNvSpPr/>
      </dsp:nvSpPr>
      <dsp:spPr>
        <a:xfrm>
          <a:off x="0" y="0"/>
          <a:ext cx="8229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3B7F9-A897-4F52-92B3-7451D20C7F2B}">
      <dsp:nvSpPr>
        <dsp:cNvPr id="0" name=""/>
        <dsp:cNvSpPr/>
      </dsp:nvSpPr>
      <dsp:spPr>
        <a:xfrm>
          <a:off x="0" y="0"/>
          <a:ext cx="8229599" cy="86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Мы будем рады ответить на любые Ваши вопросы, а также встретиться с Вами, чтобы обсудить более подробно задачи, стоящие перед Вами и возможные пути их решения:</a:t>
          </a:r>
          <a:endParaRPr lang="ru-RU" sz="1600" kern="1200" dirty="0"/>
        </a:p>
      </dsp:txBody>
      <dsp:txXfrm>
        <a:off x="0" y="0"/>
        <a:ext cx="8229599" cy="864095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14A03-5976-4682-ACE5-242387A3932F}">
      <dsp:nvSpPr>
        <dsp:cNvPr id="0" name=""/>
        <dsp:cNvSpPr/>
      </dsp:nvSpPr>
      <dsp:spPr>
        <a:xfrm>
          <a:off x="0" y="0"/>
          <a:ext cx="3384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C687F-3A59-40A3-992A-F630EEFC259F}">
      <dsp:nvSpPr>
        <dsp:cNvPr id="0" name=""/>
        <dsp:cNvSpPr/>
      </dsp:nvSpPr>
      <dsp:spPr>
        <a:xfrm>
          <a:off x="0" y="0"/>
          <a:ext cx="3384376" cy="36933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Институт экономики города</a:t>
          </a:r>
          <a:endParaRPr lang="ru-RU" sz="1600" kern="1200" dirty="0"/>
        </a:p>
      </dsp:txBody>
      <dsp:txXfrm>
        <a:off x="0" y="0"/>
        <a:ext cx="3384376" cy="3693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2CC20-7647-446F-831E-8C515CBCDDA8}">
      <dsp:nvSpPr>
        <dsp:cNvPr id="0" name=""/>
        <dsp:cNvSpPr/>
      </dsp:nvSpPr>
      <dsp:spPr>
        <a:xfrm>
          <a:off x="0" y="683"/>
          <a:ext cx="8229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A6EF2-BE51-4EE0-9A69-754BB6B4439D}">
      <dsp:nvSpPr>
        <dsp:cNvPr id="0" name=""/>
        <dsp:cNvSpPr/>
      </dsp:nvSpPr>
      <dsp:spPr>
        <a:xfrm>
          <a:off x="0" y="683"/>
          <a:ext cx="8229599" cy="1110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1) достижение баланса интересов потребителей товаров и услуг РСО и интересов указанных организаций, обеспечивающего доступность этих товаров и услуг для потребителей и эффективное функционирование РСО;</a:t>
          </a:r>
          <a:endParaRPr lang="ru-RU" sz="1600" kern="1200" dirty="0"/>
        </a:p>
      </dsp:txBody>
      <dsp:txXfrm>
        <a:off x="0" y="683"/>
        <a:ext cx="8229599" cy="1110287"/>
      </dsp:txXfrm>
    </dsp:sp>
    <dsp:sp modelId="{CBFCC5A9-4331-4610-B135-1F6A072AD86A}">
      <dsp:nvSpPr>
        <dsp:cNvPr id="0" name=""/>
        <dsp:cNvSpPr/>
      </dsp:nvSpPr>
      <dsp:spPr>
        <a:xfrm>
          <a:off x="0" y="1110970"/>
          <a:ext cx="8229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22979-6ADE-45F7-8A67-13233DE66740}">
      <dsp:nvSpPr>
        <dsp:cNvPr id="0" name=""/>
        <dsp:cNvSpPr/>
      </dsp:nvSpPr>
      <dsp:spPr>
        <a:xfrm>
          <a:off x="0" y="1110970"/>
          <a:ext cx="8229599" cy="78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2) установление тарифов, обеспечивающих финансовые потребности РСО, необходимые для реализации их программ развития; </a:t>
          </a:r>
          <a:endParaRPr lang="ru-RU" sz="1600" kern="1200" dirty="0"/>
        </a:p>
      </dsp:txBody>
      <dsp:txXfrm>
        <a:off x="0" y="1110970"/>
        <a:ext cx="8229599" cy="785761"/>
      </dsp:txXfrm>
    </dsp:sp>
    <dsp:sp modelId="{58DFEF12-8234-4C7F-A4C7-A62AB190FDF6}">
      <dsp:nvSpPr>
        <dsp:cNvPr id="0" name=""/>
        <dsp:cNvSpPr/>
      </dsp:nvSpPr>
      <dsp:spPr>
        <a:xfrm>
          <a:off x="0" y="1896732"/>
          <a:ext cx="8229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AD576-0CBC-49C8-B256-FDBD921826EA}">
      <dsp:nvSpPr>
        <dsp:cNvPr id="0" name=""/>
        <dsp:cNvSpPr/>
      </dsp:nvSpPr>
      <dsp:spPr>
        <a:xfrm>
          <a:off x="0" y="1896732"/>
          <a:ext cx="8229599" cy="1110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3) стимулирование снижения производственных затрат, повышения экономической эффективности производства товаров (оказания услуг) и применения энергосберегающих технологий РСО;</a:t>
          </a:r>
          <a:endParaRPr lang="ru-RU" sz="1600" kern="1200" dirty="0"/>
        </a:p>
      </dsp:txBody>
      <dsp:txXfrm>
        <a:off x="0" y="1896732"/>
        <a:ext cx="8229599" cy="1110287"/>
      </dsp:txXfrm>
    </dsp:sp>
    <dsp:sp modelId="{6EDF9C2D-3CC8-41F1-9A27-7A0C8FD52F21}">
      <dsp:nvSpPr>
        <dsp:cNvPr id="0" name=""/>
        <dsp:cNvSpPr/>
      </dsp:nvSpPr>
      <dsp:spPr>
        <a:xfrm>
          <a:off x="0" y="3007019"/>
          <a:ext cx="8229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45320-ECC9-45A7-A2FD-234C3DB3538C}">
      <dsp:nvSpPr>
        <dsp:cNvPr id="0" name=""/>
        <dsp:cNvSpPr/>
      </dsp:nvSpPr>
      <dsp:spPr>
        <a:xfrm>
          <a:off x="0" y="3007019"/>
          <a:ext cx="8229599" cy="800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4) создания условий, необходимых для привлечения инвестиций в целях развития и модернизации систем ВиВ;</a:t>
          </a:r>
          <a:endParaRPr lang="ru-RU" sz="1600" kern="1200" dirty="0"/>
        </a:p>
      </dsp:txBody>
      <dsp:txXfrm>
        <a:off x="0" y="3007019"/>
        <a:ext cx="8229599" cy="800428"/>
      </dsp:txXfrm>
    </dsp:sp>
    <dsp:sp modelId="{53736E94-53C7-4C02-ADA9-112260ADEDD3}">
      <dsp:nvSpPr>
        <dsp:cNvPr id="0" name=""/>
        <dsp:cNvSpPr/>
      </dsp:nvSpPr>
      <dsp:spPr>
        <a:xfrm>
          <a:off x="0" y="3807448"/>
          <a:ext cx="8229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5A811-2632-463F-A975-D30313395F36}">
      <dsp:nvSpPr>
        <dsp:cNvPr id="0" name=""/>
        <dsp:cNvSpPr/>
      </dsp:nvSpPr>
      <dsp:spPr>
        <a:xfrm>
          <a:off x="0" y="3807448"/>
          <a:ext cx="8229599" cy="554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5</a:t>
          </a:r>
          <a:r>
            <a:rPr lang="ru-RU" sz="1600" kern="1200" dirty="0" smtClean="0"/>
            <a:t>) установление условий обязательного изменения тарифов на товары и услуги РСО;</a:t>
          </a:r>
          <a:endParaRPr lang="ru-RU" sz="1600" kern="1200" dirty="0"/>
        </a:p>
      </dsp:txBody>
      <dsp:txXfrm>
        <a:off x="0" y="3807448"/>
        <a:ext cx="8229599" cy="554188"/>
      </dsp:txXfrm>
    </dsp:sp>
    <dsp:sp modelId="{272D4046-2318-444B-9BC5-B5883FEDD016}">
      <dsp:nvSpPr>
        <dsp:cNvPr id="0" name=""/>
        <dsp:cNvSpPr/>
      </dsp:nvSpPr>
      <dsp:spPr>
        <a:xfrm>
          <a:off x="0" y="4361637"/>
          <a:ext cx="8229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6908C-40EE-4666-A24F-54F35714162F}">
      <dsp:nvSpPr>
        <dsp:cNvPr id="0" name=""/>
        <dsp:cNvSpPr/>
      </dsp:nvSpPr>
      <dsp:spPr>
        <a:xfrm>
          <a:off x="0" y="4361637"/>
          <a:ext cx="8229599" cy="1110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6</a:t>
          </a:r>
          <a:r>
            <a:rPr lang="ru-RU" sz="1600" kern="1200" dirty="0" smtClean="0"/>
            <a:t>) обеспечение доступности для потребителей и иных лиц информации о формировании тарифов.</a:t>
          </a:r>
          <a:endParaRPr lang="ru-RU" sz="1600" kern="1200" dirty="0"/>
        </a:p>
      </dsp:txBody>
      <dsp:txXfrm>
        <a:off x="0" y="4361637"/>
        <a:ext cx="8229599" cy="1110287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5FC47-114F-48DB-BB0B-54E45EF5FB75}">
      <dsp:nvSpPr>
        <dsp:cNvPr id="0" name=""/>
        <dsp:cNvSpPr/>
      </dsp:nvSpPr>
      <dsp:spPr>
        <a:xfrm>
          <a:off x="0" y="0"/>
          <a:ext cx="3384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6B1A6-7D76-4D16-B4B4-7CEF39058823}">
      <dsp:nvSpPr>
        <dsp:cNvPr id="0" name=""/>
        <dsp:cNvSpPr/>
      </dsp:nvSpPr>
      <dsp:spPr>
        <a:xfrm>
          <a:off x="0" y="0"/>
          <a:ext cx="3384376" cy="369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Контактное лицо</a:t>
          </a:r>
          <a:endParaRPr lang="ru-RU" sz="1600" kern="1200" dirty="0"/>
        </a:p>
      </dsp:txBody>
      <dsp:txXfrm>
        <a:off x="0" y="0"/>
        <a:ext cx="3384376" cy="3693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DC124-4BDC-492F-9727-B3BC2AFFEBDF}">
      <dsp:nvSpPr>
        <dsp:cNvPr id="0" name=""/>
        <dsp:cNvSpPr/>
      </dsp:nvSpPr>
      <dsp:spPr>
        <a:xfrm>
          <a:off x="0" y="0"/>
          <a:ext cx="792087" cy="7920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A8E74-1F15-4C73-8AB3-9A589A484AF5}">
      <dsp:nvSpPr>
        <dsp:cNvPr id="0" name=""/>
        <dsp:cNvSpPr/>
      </dsp:nvSpPr>
      <dsp:spPr>
        <a:xfrm>
          <a:off x="288042" y="0"/>
          <a:ext cx="3636403" cy="79208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FF00"/>
              </a:solidFill>
            </a:rPr>
            <a:t>Украина:</a:t>
          </a:r>
          <a:r>
            <a:rPr lang="ru-RU" sz="1500" kern="1200" dirty="0" smtClean="0">
              <a:solidFill>
                <a:srgbClr val="FFFF00"/>
              </a:solidFill>
            </a:rPr>
            <a:t> </a:t>
          </a:r>
          <a:r>
            <a:rPr lang="ru-RU" sz="1500" kern="1200" dirty="0" smtClean="0">
              <a:solidFill>
                <a:schemeClr val="bg1"/>
              </a:solidFill>
            </a:rPr>
            <a:t>Разделение полномочий центральных и местных органов власти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288042" y="0"/>
        <a:ext cx="3636403" cy="7920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F6D9A-A02D-42BA-AF11-09863DCA7913}">
      <dsp:nvSpPr>
        <dsp:cNvPr id="0" name=""/>
        <dsp:cNvSpPr/>
      </dsp:nvSpPr>
      <dsp:spPr>
        <a:xfrm>
          <a:off x="0" y="1585582"/>
          <a:ext cx="3816424" cy="1221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Субъекты хозяйствования, которые обслуживают более 100 тыс. человек, или системы которых размещены на территории одной или более областей, или являются предприятиями с иностранными инвестициями. </a:t>
          </a:r>
          <a:endParaRPr lang="ru-RU" sz="1200" kern="1200" dirty="0"/>
        </a:p>
      </dsp:txBody>
      <dsp:txXfrm>
        <a:off x="0" y="1585582"/>
        <a:ext cx="3816424" cy="1221780"/>
      </dsp:txXfrm>
    </dsp:sp>
    <dsp:sp modelId="{A9E5DD12-1D07-4644-9C0D-6F39AFE491CF}">
      <dsp:nvSpPr>
        <dsp:cNvPr id="0" name=""/>
        <dsp:cNvSpPr/>
      </dsp:nvSpPr>
      <dsp:spPr>
        <a:xfrm rot="10800000">
          <a:off x="0" y="730541"/>
          <a:ext cx="3816424" cy="87336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Полномочия: установление тарифов, выдача лицензий, установление нормативов</a:t>
          </a:r>
          <a:endParaRPr lang="ru-RU" sz="1200" kern="1200" dirty="0"/>
        </a:p>
      </dsp:txBody>
      <dsp:txXfrm rot="10800000">
        <a:off x="0" y="730541"/>
        <a:ext cx="3816424" cy="567488"/>
      </dsp:txXfrm>
    </dsp:sp>
    <dsp:sp modelId="{48B03558-367A-42BD-B530-2EAA0115FA75}">
      <dsp:nvSpPr>
        <dsp:cNvPr id="0" name=""/>
        <dsp:cNvSpPr/>
      </dsp:nvSpPr>
      <dsp:spPr>
        <a:xfrm rot="10800000">
          <a:off x="0" y="949"/>
          <a:ext cx="3816424" cy="74791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</a:rPr>
            <a:t>Национальный регулятор</a:t>
          </a:r>
          <a:endParaRPr lang="ru-RU" sz="1200" b="1" kern="1200" dirty="0">
            <a:solidFill>
              <a:srgbClr val="FFFF00"/>
            </a:solidFill>
          </a:endParaRPr>
        </a:p>
      </dsp:txBody>
      <dsp:txXfrm rot="10800000">
        <a:off x="0" y="949"/>
        <a:ext cx="3816424" cy="4859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3ACF3-C60D-4D8E-8BFC-E8FF9BD3FCFF}">
      <dsp:nvSpPr>
        <dsp:cNvPr id="0" name=""/>
        <dsp:cNvSpPr/>
      </dsp:nvSpPr>
      <dsp:spPr>
        <a:xfrm>
          <a:off x="0" y="22483"/>
          <a:ext cx="3744416" cy="725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</a:rPr>
            <a:t>На местном уровне</a:t>
          </a:r>
          <a:r>
            <a:rPr lang="ru-RU" sz="1300" kern="1200" dirty="0" smtClean="0">
              <a:solidFill>
                <a:srgbClr val="FFFF00"/>
              </a:solidFill>
            </a:rPr>
            <a:t> </a:t>
          </a:r>
          <a:r>
            <a:rPr lang="ru-RU" sz="1300" kern="1200" dirty="0" smtClean="0"/>
            <a:t>регулирующие функции распределяются следующим образом:</a:t>
          </a:r>
          <a:endParaRPr lang="ru-RU" sz="1300" kern="1200" dirty="0"/>
        </a:p>
      </dsp:txBody>
      <dsp:txXfrm>
        <a:off x="0" y="22483"/>
        <a:ext cx="3744416" cy="725452"/>
      </dsp:txXfrm>
    </dsp:sp>
    <dsp:sp modelId="{6AAC3DB9-7151-492E-B3B0-7A06AFB3B294}">
      <dsp:nvSpPr>
        <dsp:cNvPr id="0" name=""/>
        <dsp:cNvSpPr/>
      </dsp:nvSpPr>
      <dsp:spPr>
        <a:xfrm>
          <a:off x="0" y="747935"/>
          <a:ext cx="3744416" cy="16415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органы местного самоуправления устанавливают тарифы для остальных предприятий, а также нормативы потерь;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областные администрации осуществляют лицензирование предприятий, которые не попадают под сферу регулирования национального регуляторного органа.</a:t>
          </a:r>
          <a:endParaRPr lang="ru-RU" sz="1300" kern="1200" dirty="0"/>
        </a:p>
      </dsp:txBody>
      <dsp:txXfrm>
        <a:off x="0" y="747935"/>
        <a:ext cx="3744416" cy="1641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CF586-8563-4093-A8AA-8326B5CEDC51}" type="datetimeFigureOut">
              <a:rPr lang="ru-RU" smtClean="0"/>
              <a:t>09.07.2012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Институт экономики города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4118C-B028-4DC1-A814-ED6043655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835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3CC65-3A0A-46D7-958F-1424E699331D}" type="datetimeFigureOut">
              <a:rPr lang="ru-RU" smtClean="0"/>
              <a:pPr/>
              <a:t>09.07.2012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AD7FC-7A1B-49E4-8F05-0A9361444A0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6264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D7FC-7A1B-49E4-8F05-0A9361444A03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4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D7FC-7A1B-49E4-8F05-0A9361444A03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825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D7FC-7A1B-49E4-8F05-0A9361444A03}" type="slidenum">
              <a:rPr lang="ru-RU" smtClean="0"/>
              <a:pPr/>
              <a:t>43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968A-9C4F-4A21-BF2D-D1DFE39D1AAF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1224-EECC-486E-BD63-47554189C357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D777-7FB8-4A52-9CE9-F81C8AFD8E0F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CDE09-9425-463E-9BCB-CD7122AC1AF2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22145-3A7A-46FF-8992-1399018242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557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C9C5E-02FE-4D4F-817A-401A21DA63D0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42E1D-160C-4AE5-BB21-45DBDB1D05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387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AFC65-0605-4783-86D9-A759B561E17E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AA32B-54B1-4B8A-B9DC-7BDCB890CF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000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F5145-C98F-4CB7-A405-9A1BF931E96B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69221-5694-4F67-98FA-128E2EFF16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89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DD746-91CE-4CD3-AA98-E236AAF525DD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DBCD7-F15C-4098-A551-7D1C7862E8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470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35715-7D1C-444E-9ABD-4253FB8B3B04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1A00E-4D7A-41EA-B623-0850047FB4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854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7B90-7090-4A01-8D14-EEA586EC8015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AD6B-5DBC-422C-B894-C49FD5AF44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588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63BC-7B31-4DF4-A7EE-BD567D62571B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BCF5-12C4-44C0-9106-67263681A9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90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9E25-FD23-4E13-9870-A34DC6D576DE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3A0FC-55D7-4A51-87B2-505BEB33CFC1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CBF3-F7DF-4888-9FD7-8DC940A3C2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782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C43E-05E5-488F-A85D-A3DDF740F34A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9306B-9B47-4071-9B2F-9D87776C9F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86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3D45-B1CC-4CCC-8A02-FDA12BB88A59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4C838-87C4-4E43-8565-CF903ECBE1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232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423F-EEE8-42E1-A65A-1A3C735EA971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43EDF-B88F-4F3B-ADF2-CE3E35BFC8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783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968A-9C4F-4A21-BF2D-D1DFE39D1AA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83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9E25-FD23-4E13-9870-A34DC6D576D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77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59F-60CF-406C-B18F-FA5E92C6985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37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8863-5C02-4361-AE5D-CD5D8228407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59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D0E6-D86E-49D1-A9F1-7CECAF17848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86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8187-39F4-4DA7-91F4-281C1D00C2E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8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59F-60CF-406C-B18F-FA5E92C6985A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EB16-F4BC-4179-9140-6C05D7B1E52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2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0C74-1464-40BE-A4E6-FEF9389DF90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31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8182-2C9F-48CF-9B84-4D1E96E1D2C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3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1224-EECC-486E-BD63-47554189C35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15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D777-7FB8-4A52-9CE9-F81C8AFD8E0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19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968A-9C4F-4A21-BF2D-D1DFE39D1AA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51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9E25-FD23-4E13-9870-A34DC6D576D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17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59F-60CF-406C-B18F-FA5E92C6985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133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8863-5C02-4361-AE5D-CD5D8228407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79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D0E6-D86E-49D1-A9F1-7CECAF17848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8863-5C02-4361-AE5D-CD5D8228407F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8187-39F4-4DA7-91F4-281C1D00C2E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34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EB16-F4BC-4179-9140-6C05D7B1E52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32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0C74-1464-40BE-A4E6-FEF9389DF90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33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8182-2C9F-48CF-9B84-4D1E96E1D2C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44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1224-EECC-486E-BD63-47554189C35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22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D777-7FB8-4A52-9CE9-F81C8AFD8E0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167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968A-9C4F-4A21-BF2D-D1DFE39D1AA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35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9E25-FD23-4E13-9870-A34DC6D576D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145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259F-60CF-406C-B18F-FA5E92C6985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401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8863-5C02-4361-AE5D-CD5D8228407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D0E6-D86E-49D1-A9F1-7CECAF17848A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D0E6-D86E-49D1-A9F1-7CECAF17848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0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8187-39F4-4DA7-91F4-281C1D00C2E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247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EB16-F4BC-4179-9140-6C05D7B1E52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478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0C74-1464-40BE-A4E6-FEF9389DF90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451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8182-2C9F-48CF-9B84-4D1E96E1D2C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274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1224-EECC-486E-BD63-47554189C35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165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D777-7FB8-4A52-9CE9-F81C8AFD8E0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5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8187-39F4-4DA7-91F4-281C1D00C2EE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EB16-F4BC-4179-9140-6C05D7B1E52A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0C74-1464-40BE-A4E6-FEF9389DF90B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8182-2C9F-48CF-9B84-4D1E96E1D2C0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A33FA7F-9864-4299-81DC-FD962CE899DD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2E1C29D-0E13-4D43-A650-28C50C619F13}" type="datetime1">
              <a:rPr lang="ru-RU" smtClean="0"/>
              <a:t>09.07.2012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9A203B3-49E7-4DA3-A7BA-4B2FB4D093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9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A33FA7F-9864-4299-81DC-FD962CE899D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7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A33FA7F-9864-4299-81DC-FD962CE899D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6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A33FA7F-9864-4299-81DC-FD962CE899D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09.07.2012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0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4.xml"/><Relationship Id="rId7" Type="http://schemas.openxmlformats.org/officeDocument/2006/relationships/image" Target="../media/image8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13" Type="http://schemas.openxmlformats.org/officeDocument/2006/relationships/diagramLayout" Target="../diagrams/layout31.xml"/><Relationship Id="rId18" Type="http://schemas.openxmlformats.org/officeDocument/2006/relationships/diagramLayout" Target="../diagrams/layout32.xml"/><Relationship Id="rId26" Type="http://schemas.microsoft.com/office/2007/relationships/diagramDrawing" Target="../diagrams/drawing33.xml"/><Relationship Id="rId3" Type="http://schemas.openxmlformats.org/officeDocument/2006/relationships/diagramLayout" Target="../diagrams/layout29.xml"/><Relationship Id="rId21" Type="http://schemas.microsoft.com/office/2007/relationships/diagramDrawing" Target="../diagrams/drawing32.xml"/><Relationship Id="rId7" Type="http://schemas.openxmlformats.org/officeDocument/2006/relationships/diagramData" Target="../diagrams/data30.xml"/><Relationship Id="rId12" Type="http://schemas.openxmlformats.org/officeDocument/2006/relationships/diagramData" Target="../diagrams/data31.xml"/><Relationship Id="rId17" Type="http://schemas.openxmlformats.org/officeDocument/2006/relationships/diagramData" Target="../diagrams/data32.xml"/><Relationship Id="rId25" Type="http://schemas.openxmlformats.org/officeDocument/2006/relationships/diagramColors" Target="../diagrams/colors33.xml"/><Relationship Id="rId2" Type="http://schemas.openxmlformats.org/officeDocument/2006/relationships/diagramData" Target="../diagrams/data29.xml"/><Relationship Id="rId16" Type="http://schemas.microsoft.com/office/2007/relationships/diagramDrawing" Target="../diagrams/drawing31.xml"/><Relationship Id="rId20" Type="http://schemas.openxmlformats.org/officeDocument/2006/relationships/diagramColors" Target="../diagrams/colors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24" Type="http://schemas.openxmlformats.org/officeDocument/2006/relationships/diagramQuickStyle" Target="../diagrams/quickStyle33.xml"/><Relationship Id="rId5" Type="http://schemas.openxmlformats.org/officeDocument/2006/relationships/diagramColors" Target="../diagrams/colors29.xml"/><Relationship Id="rId15" Type="http://schemas.openxmlformats.org/officeDocument/2006/relationships/diagramColors" Target="../diagrams/colors31.xml"/><Relationship Id="rId23" Type="http://schemas.openxmlformats.org/officeDocument/2006/relationships/diagramLayout" Target="../diagrams/layout33.xml"/><Relationship Id="rId10" Type="http://schemas.openxmlformats.org/officeDocument/2006/relationships/diagramColors" Target="../diagrams/colors30.xml"/><Relationship Id="rId19" Type="http://schemas.openxmlformats.org/officeDocument/2006/relationships/diagramQuickStyle" Target="../diagrams/quickStyle32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Relationship Id="rId14" Type="http://schemas.openxmlformats.org/officeDocument/2006/relationships/diagramQuickStyle" Target="../diagrams/quickStyle31.xml"/><Relationship Id="rId22" Type="http://schemas.openxmlformats.org/officeDocument/2006/relationships/diagramData" Target="../diagrams/data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13" Type="http://schemas.openxmlformats.org/officeDocument/2006/relationships/diagramLayout" Target="../diagrams/layout37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12" Type="http://schemas.openxmlformats.org/officeDocument/2006/relationships/diagramData" Target="../diagrams/data37.xml"/><Relationship Id="rId2" Type="http://schemas.openxmlformats.org/officeDocument/2006/relationships/diagramData" Target="../diagrams/data35.xml"/><Relationship Id="rId16" Type="http://schemas.microsoft.com/office/2007/relationships/diagramDrawing" Target="../diagrams/drawing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5" Type="http://schemas.openxmlformats.org/officeDocument/2006/relationships/diagramColors" Target="../diagrams/colors37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Relationship Id="rId14" Type="http://schemas.openxmlformats.org/officeDocument/2006/relationships/diagramQuickStyle" Target="../diagrams/quickStyle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0.xml"/><Relationship Id="rId13" Type="http://schemas.openxmlformats.org/officeDocument/2006/relationships/diagramData" Target="../diagrams/data41.xml"/><Relationship Id="rId18" Type="http://schemas.openxmlformats.org/officeDocument/2006/relationships/diagramData" Target="../diagrams/data42.xml"/><Relationship Id="rId3" Type="http://schemas.openxmlformats.org/officeDocument/2006/relationships/diagramData" Target="../diagrams/data39.xml"/><Relationship Id="rId21" Type="http://schemas.openxmlformats.org/officeDocument/2006/relationships/diagramColors" Target="../diagrams/colors42.xml"/><Relationship Id="rId7" Type="http://schemas.microsoft.com/office/2007/relationships/diagramDrawing" Target="../diagrams/drawing39.xml"/><Relationship Id="rId12" Type="http://schemas.microsoft.com/office/2007/relationships/diagramDrawing" Target="../diagrams/drawing40.xml"/><Relationship Id="rId17" Type="http://schemas.microsoft.com/office/2007/relationships/diagramDrawing" Target="../diagrams/drawing41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41.xml"/><Relationship Id="rId20" Type="http://schemas.openxmlformats.org/officeDocument/2006/relationships/diagramQuickStyle" Target="../diagrams/quickStyle4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9.xml"/><Relationship Id="rId11" Type="http://schemas.openxmlformats.org/officeDocument/2006/relationships/diagramColors" Target="../diagrams/colors40.xml"/><Relationship Id="rId5" Type="http://schemas.openxmlformats.org/officeDocument/2006/relationships/diagramQuickStyle" Target="../diagrams/quickStyle39.xml"/><Relationship Id="rId15" Type="http://schemas.openxmlformats.org/officeDocument/2006/relationships/diagramQuickStyle" Target="../diagrams/quickStyle41.xml"/><Relationship Id="rId10" Type="http://schemas.openxmlformats.org/officeDocument/2006/relationships/diagramQuickStyle" Target="../diagrams/quickStyle40.xml"/><Relationship Id="rId19" Type="http://schemas.openxmlformats.org/officeDocument/2006/relationships/diagramLayout" Target="../diagrams/layout42.xml"/><Relationship Id="rId4" Type="http://schemas.openxmlformats.org/officeDocument/2006/relationships/diagramLayout" Target="../diagrams/layout39.xml"/><Relationship Id="rId9" Type="http://schemas.openxmlformats.org/officeDocument/2006/relationships/diagramLayout" Target="../diagrams/layout40.xml"/><Relationship Id="rId14" Type="http://schemas.openxmlformats.org/officeDocument/2006/relationships/diagramLayout" Target="../diagrams/layout41.xml"/><Relationship Id="rId22" Type="http://schemas.microsoft.com/office/2007/relationships/diagramDrawing" Target="../diagrams/drawing4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diagramDrawing" Target="../diagrams/drawing44.xml"/><Relationship Id="rId18" Type="http://schemas.microsoft.com/office/2007/relationships/diagramDrawing" Target="../diagrams/drawing45.xml"/><Relationship Id="rId3" Type="http://schemas.openxmlformats.org/officeDocument/2006/relationships/diagramLayout" Target="../diagrams/layout43.xml"/><Relationship Id="rId7" Type="http://schemas.openxmlformats.org/officeDocument/2006/relationships/image" Target="../media/image13.png"/><Relationship Id="rId12" Type="http://schemas.openxmlformats.org/officeDocument/2006/relationships/diagramColors" Target="../diagrams/colors44.xml"/><Relationship Id="rId17" Type="http://schemas.openxmlformats.org/officeDocument/2006/relationships/diagramColors" Target="../diagrams/colors45.xml"/><Relationship Id="rId2" Type="http://schemas.openxmlformats.org/officeDocument/2006/relationships/diagramData" Target="../diagrams/data43.xml"/><Relationship Id="rId16" Type="http://schemas.openxmlformats.org/officeDocument/2006/relationships/diagramQuickStyle" Target="../diagrams/quickStyle4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3.xml"/><Relationship Id="rId11" Type="http://schemas.openxmlformats.org/officeDocument/2006/relationships/diagramQuickStyle" Target="../diagrams/quickStyle44.xml"/><Relationship Id="rId5" Type="http://schemas.openxmlformats.org/officeDocument/2006/relationships/diagramColors" Target="../diagrams/colors43.xml"/><Relationship Id="rId15" Type="http://schemas.openxmlformats.org/officeDocument/2006/relationships/diagramLayout" Target="../diagrams/layout45.xml"/><Relationship Id="rId10" Type="http://schemas.openxmlformats.org/officeDocument/2006/relationships/diagramLayout" Target="../diagrams/layout44.xml"/><Relationship Id="rId4" Type="http://schemas.openxmlformats.org/officeDocument/2006/relationships/diagramQuickStyle" Target="../diagrams/quickStyle43.xml"/><Relationship Id="rId9" Type="http://schemas.openxmlformats.org/officeDocument/2006/relationships/diagramData" Target="../diagrams/data44.xml"/><Relationship Id="rId14" Type="http://schemas.openxmlformats.org/officeDocument/2006/relationships/diagramData" Target="../diagrams/data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0.xml"/><Relationship Id="rId13" Type="http://schemas.openxmlformats.org/officeDocument/2006/relationships/diagramLayout" Target="../diagrams/layout51.xml"/><Relationship Id="rId3" Type="http://schemas.openxmlformats.org/officeDocument/2006/relationships/diagramLayout" Target="../diagrams/layout49.xml"/><Relationship Id="rId7" Type="http://schemas.openxmlformats.org/officeDocument/2006/relationships/diagramData" Target="../diagrams/data50.xml"/><Relationship Id="rId12" Type="http://schemas.openxmlformats.org/officeDocument/2006/relationships/diagramData" Target="../diagrams/data51.xml"/><Relationship Id="rId2" Type="http://schemas.openxmlformats.org/officeDocument/2006/relationships/diagramData" Target="../diagrams/data49.xml"/><Relationship Id="rId16" Type="http://schemas.microsoft.com/office/2007/relationships/diagramDrawing" Target="../diagrams/drawing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11" Type="http://schemas.microsoft.com/office/2007/relationships/diagramDrawing" Target="../diagrams/drawing50.xml"/><Relationship Id="rId5" Type="http://schemas.openxmlformats.org/officeDocument/2006/relationships/diagramColors" Target="../diagrams/colors49.xml"/><Relationship Id="rId15" Type="http://schemas.openxmlformats.org/officeDocument/2006/relationships/diagramColors" Target="../diagrams/colors51.xml"/><Relationship Id="rId10" Type="http://schemas.openxmlformats.org/officeDocument/2006/relationships/diagramColors" Target="../diagrams/colors50.xml"/><Relationship Id="rId4" Type="http://schemas.openxmlformats.org/officeDocument/2006/relationships/diagramQuickStyle" Target="../diagrams/quickStyle49.xml"/><Relationship Id="rId9" Type="http://schemas.openxmlformats.org/officeDocument/2006/relationships/diagramQuickStyle" Target="../diagrams/quickStyle50.xml"/><Relationship Id="rId14" Type="http://schemas.openxmlformats.org/officeDocument/2006/relationships/diagramQuickStyle" Target="../diagrams/quickStyle5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oleObject" Target="../embeddings/_____Microsoft_Excel_97-20031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5.xml"/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12" Type="http://schemas.microsoft.com/office/2007/relationships/diagramDrawing" Target="../diagrams/drawing5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4.xml"/><Relationship Id="rId11" Type="http://schemas.openxmlformats.org/officeDocument/2006/relationships/diagramColors" Target="../diagrams/colors55.xml"/><Relationship Id="rId5" Type="http://schemas.openxmlformats.org/officeDocument/2006/relationships/diagramQuickStyle" Target="../diagrams/quickStyle54.xml"/><Relationship Id="rId10" Type="http://schemas.openxmlformats.org/officeDocument/2006/relationships/diagramQuickStyle" Target="../diagrams/quickStyle55.xml"/><Relationship Id="rId4" Type="http://schemas.openxmlformats.org/officeDocument/2006/relationships/diagramLayout" Target="../diagrams/layout54.xml"/><Relationship Id="rId9" Type="http://schemas.openxmlformats.org/officeDocument/2006/relationships/diagramLayout" Target="../diagrams/layout5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9.xml"/><Relationship Id="rId13" Type="http://schemas.openxmlformats.org/officeDocument/2006/relationships/hyperlink" Target="http://www.urbaneconomics.ru/" TargetMode="External"/><Relationship Id="rId18" Type="http://schemas.microsoft.com/office/2007/relationships/diagramDrawing" Target="../diagrams/drawing60.xml"/><Relationship Id="rId3" Type="http://schemas.openxmlformats.org/officeDocument/2006/relationships/diagramLayout" Target="../diagrams/layout58.xml"/><Relationship Id="rId7" Type="http://schemas.openxmlformats.org/officeDocument/2006/relationships/image" Target="../media/image20.jpeg"/><Relationship Id="rId12" Type="http://schemas.microsoft.com/office/2007/relationships/diagramDrawing" Target="../diagrams/drawing59.xml"/><Relationship Id="rId17" Type="http://schemas.openxmlformats.org/officeDocument/2006/relationships/diagramColors" Target="../diagrams/colors60.xml"/><Relationship Id="rId2" Type="http://schemas.openxmlformats.org/officeDocument/2006/relationships/diagramData" Target="../diagrams/data58.xml"/><Relationship Id="rId16" Type="http://schemas.openxmlformats.org/officeDocument/2006/relationships/diagramQuickStyle" Target="../diagrams/quickStyle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11" Type="http://schemas.openxmlformats.org/officeDocument/2006/relationships/diagramColors" Target="../diagrams/colors59.xml"/><Relationship Id="rId5" Type="http://schemas.openxmlformats.org/officeDocument/2006/relationships/diagramColors" Target="../diagrams/colors58.xml"/><Relationship Id="rId15" Type="http://schemas.openxmlformats.org/officeDocument/2006/relationships/diagramLayout" Target="../diagrams/layout60.xml"/><Relationship Id="rId10" Type="http://schemas.openxmlformats.org/officeDocument/2006/relationships/diagramQuickStyle" Target="../diagrams/quickStyle59.xml"/><Relationship Id="rId19" Type="http://schemas.openxmlformats.org/officeDocument/2006/relationships/hyperlink" Target="mailto:sivaev@urbaneconomics.ru" TargetMode="External"/><Relationship Id="rId4" Type="http://schemas.openxmlformats.org/officeDocument/2006/relationships/diagramQuickStyle" Target="../diagrams/quickStyle58.xml"/><Relationship Id="rId9" Type="http://schemas.openxmlformats.org/officeDocument/2006/relationships/diagramLayout" Target="../diagrams/layout59.xml"/><Relationship Id="rId14" Type="http://schemas.openxmlformats.org/officeDocument/2006/relationships/diagramData" Target="../diagrams/data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26" Type="http://schemas.microsoft.com/office/2007/relationships/diagramDrawing" Target="../diagrams/drawing11.xml"/><Relationship Id="rId39" Type="http://schemas.openxmlformats.org/officeDocument/2006/relationships/diagramQuickStyle" Target="../diagrams/quickStyle14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34" Type="http://schemas.openxmlformats.org/officeDocument/2006/relationships/diagramQuickStyle" Target="../diagrams/quickStyle13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5" Type="http://schemas.openxmlformats.org/officeDocument/2006/relationships/diagramColors" Target="../diagrams/colors11.xml"/><Relationship Id="rId33" Type="http://schemas.openxmlformats.org/officeDocument/2006/relationships/diagramLayout" Target="../diagrams/layout13.xml"/><Relationship Id="rId38" Type="http://schemas.openxmlformats.org/officeDocument/2006/relationships/diagramLayout" Target="../diagrams/layout14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29" Type="http://schemas.openxmlformats.org/officeDocument/2006/relationships/diagramQuickStyle" Target="../diagrams/quickStyle12.xml"/><Relationship Id="rId41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24" Type="http://schemas.openxmlformats.org/officeDocument/2006/relationships/diagramQuickStyle" Target="../diagrams/quickStyle11.xml"/><Relationship Id="rId32" Type="http://schemas.openxmlformats.org/officeDocument/2006/relationships/diagramData" Target="../diagrams/data13.xml"/><Relationship Id="rId37" Type="http://schemas.openxmlformats.org/officeDocument/2006/relationships/diagramData" Target="../diagrams/data14.xml"/><Relationship Id="rId40" Type="http://schemas.openxmlformats.org/officeDocument/2006/relationships/diagramColors" Target="../diagrams/colors14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23" Type="http://schemas.openxmlformats.org/officeDocument/2006/relationships/diagramLayout" Target="../diagrams/layout11.xml"/><Relationship Id="rId28" Type="http://schemas.openxmlformats.org/officeDocument/2006/relationships/diagramLayout" Target="../diagrams/layout12.xml"/><Relationship Id="rId36" Type="http://schemas.microsoft.com/office/2007/relationships/diagramDrawing" Target="../diagrams/drawing13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31" Type="http://schemas.microsoft.com/office/2007/relationships/diagramDrawing" Target="../diagrams/drawing12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diagramData" Target="../diagrams/data11.xml"/><Relationship Id="rId27" Type="http://schemas.openxmlformats.org/officeDocument/2006/relationships/diagramData" Target="../diagrams/data12.xml"/><Relationship Id="rId30" Type="http://schemas.openxmlformats.org/officeDocument/2006/relationships/diagramColors" Target="../diagrams/colors12.xml"/><Relationship Id="rId35" Type="http://schemas.openxmlformats.org/officeDocument/2006/relationships/diagramColors" Target="../diagrams/colors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512168"/>
          </a:xfrm>
        </p:spPr>
        <p:txBody>
          <a:bodyPr/>
          <a:lstStyle/>
          <a:p>
            <a:r>
              <a:rPr lang="ru-RU" sz="2800" dirty="0"/>
              <a:t>ТАРИФНОЕ РЕГУЛИРОВАНИЕ В СФЕРЕ ВОДОСНАБЖЕНИЯ И ВОДООТВЕДЕНИЯ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653136"/>
            <a:ext cx="6400800" cy="57112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Институт </a:t>
            </a:r>
            <a:r>
              <a:rPr lang="ru-RU" dirty="0"/>
              <a:t>экономики </a:t>
            </a:r>
            <a:r>
              <a:rPr lang="ru-RU" dirty="0" smtClean="0"/>
              <a:t>города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620595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Киев, 2012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949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60648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Франция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45912118"/>
              </p:ext>
            </p:extLst>
          </p:nvPr>
        </p:nvGraphicFramePr>
        <p:xfrm>
          <a:off x="323528" y="1196752"/>
          <a:ext cx="8642350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0185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332656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Великобритания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11688789"/>
              </p:ext>
            </p:extLst>
          </p:nvPr>
        </p:nvGraphicFramePr>
        <p:xfrm>
          <a:off x="251520" y="1268760"/>
          <a:ext cx="8751888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54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81144415"/>
              </p:ext>
            </p:extLst>
          </p:nvPr>
        </p:nvGraphicFramePr>
        <p:xfrm>
          <a:off x="179512" y="1124744"/>
          <a:ext cx="8751888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8864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Великобритания</a:t>
            </a:r>
          </a:p>
        </p:txBody>
      </p:sp>
    </p:spTree>
    <p:extLst>
      <p:ext uri="{BB962C8B-B14F-4D97-AF65-F5344CB8AC3E}">
        <p14:creationId xmlns:p14="http://schemas.microsoft.com/office/powerpoint/2010/main" val="3068118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/>
          <a:lstStyle/>
          <a:p>
            <a:r>
              <a:rPr lang="ru-RU" sz="2400" dirty="0" smtClean="0"/>
              <a:t>План презентации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015797"/>
              </p:ext>
            </p:extLst>
          </p:nvPr>
        </p:nvGraphicFramePr>
        <p:xfrm>
          <a:off x="395536" y="980728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Регулирование </a:t>
            </a:r>
            <a:r>
              <a:rPr lang="ru-RU" sz="2400" dirty="0"/>
              <a:t>на основе издержек </a:t>
            </a:r>
            <a:r>
              <a:rPr lang="ru-RU" sz="2400" dirty="0" smtClean="0"/>
              <a:t>(</a:t>
            </a:r>
            <a:r>
              <a:rPr lang="en-US" sz="2400" dirty="0" smtClean="0"/>
              <a:t>rate </a:t>
            </a:r>
            <a:r>
              <a:rPr lang="en-US" sz="2400" dirty="0"/>
              <a:t>of return </a:t>
            </a:r>
            <a:r>
              <a:rPr lang="en-US" sz="2400" dirty="0" smtClean="0"/>
              <a:t>regulation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748647"/>
              </p:ext>
            </p:extLst>
          </p:nvPr>
        </p:nvGraphicFramePr>
        <p:xfrm>
          <a:off x="452052" y="1340768"/>
          <a:ext cx="8229600" cy="93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4384" y="2420888"/>
            <a:ext cx="842493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Формула расчета: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Times New Roman"/>
                <a:ea typeface="Times New Roman"/>
              </a:rPr>
              <a:t>Р = ТВ/В,</a:t>
            </a:r>
            <a:endParaRPr lang="ru-RU" dirty="0">
              <a:latin typeface="Times New Roman"/>
              <a:ea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/>
                <a:ea typeface="Times New Roman"/>
              </a:rPr>
              <a:t>где Р – цена, ТВ – требуемая выручка, В – прогнозируемый объем реализации продукции в физических единицах.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/>
                <a:ea typeface="Times New Roman"/>
              </a:rPr>
              <a:t> </a:t>
            </a:r>
            <a:r>
              <a:rPr lang="ru-RU" dirty="0" smtClean="0">
                <a:latin typeface="Times New Roman"/>
                <a:ea typeface="Times New Roman"/>
              </a:rPr>
              <a:t>Особенность </a:t>
            </a:r>
            <a:r>
              <a:rPr lang="ru-RU" dirty="0">
                <a:latin typeface="Times New Roman"/>
                <a:ea typeface="Times New Roman"/>
              </a:rPr>
              <a:t>выбранного метода регулирования проявляется в расчете требуемой выручки: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r>
              <a:rPr lang="ru-RU" dirty="0" smtClean="0">
                <a:latin typeface="Times New Roman"/>
                <a:ea typeface="Times New Roman"/>
              </a:rPr>
              <a:t>      </a:t>
            </a:r>
            <a:r>
              <a:rPr lang="ru-RU" b="1" i="1" dirty="0" smtClean="0">
                <a:latin typeface="Times New Roman"/>
                <a:ea typeface="Times New Roman"/>
              </a:rPr>
              <a:t>ТВ </a:t>
            </a:r>
            <a:r>
              <a:rPr lang="ru-RU" b="1" i="1" dirty="0">
                <a:latin typeface="Times New Roman"/>
                <a:ea typeface="Times New Roman"/>
              </a:rPr>
              <a:t>= ОС + </a:t>
            </a:r>
            <a:r>
              <a:rPr lang="en-US" b="1" i="1" dirty="0">
                <a:latin typeface="Times New Roman"/>
                <a:ea typeface="Times New Roman"/>
              </a:rPr>
              <a:t>K</a:t>
            </a:r>
            <a:r>
              <a:rPr lang="ru-RU" b="1" i="1" dirty="0">
                <a:latin typeface="Times New Roman"/>
                <a:ea typeface="Times New Roman"/>
              </a:rPr>
              <a:t> *</a:t>
            </a:r>
            <a:r>
              <a:rPr lang="en-US" b="1" i="1" dirty="0">
                <a:latin typeface="Times New Roman"/>
                <a:ea typeface="Times New Roman"/>
              </a:rPr>
              <a:t>r</a:t>
            </a:r>
            <a:r>
              <a:rPr lang="ru-RU" b="1" i="1" dirty="0">
                <a:latin typeface="Times New Roman"/>
                <a:ea typeface="Times New Roman"/>
              </a:rPr>
              <a:t> + </a:t>
            </a:r>
            <a:r>
              <a:rPr lang="ru-RU" b="1" i="1" dirty="0" smtClean="0">
                <a:latin typeface="Times New Roman"/>
                <a:ea typeface="Times New Roman"/>
              </a:rPr>
              <a:t>Т+</a:t>
            </a:r>
            <a:r>
              <a:rPr lang="en-US" b="1" i="1" dirty="0" smtClean="0">
                <a:latin typeface="Times New Roman"/>
                <a:ea typeface="Times New Roman"/>
              </a:rPr>
              <a:t>D</a:t>
            </a:r>
            <a:r>
              <a:rPr lang="ru-RU" i="1" dirty="0" smtClean="0">
                <a:latin typeface="Times New Roman"/>
                <a:ea typeface="Times New Roman"/>
              </a:rPr>
              <a:t> </a:t>
            </a:r>
            <a:r>
              <a:rPr lang="ru-RU" i="1" dirty="0">
                <a:latin typeface="Times New Roman"/>
                <a:ea typeface="Times New Roman"/>
              </a:rPr>
              <a:t>,</a:t>
            </a:r>
            <a:endParaRPr lang="ru-RU" dirty="0">
              <a:latin typeface="Times New Roman"/>
              <a:ea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/>
                <a:ea typeface="Times New Roman"/>
              </a:rPr>
              <a:t>где ТВ – требуемая выручка, </a:t>
            </a:r>
            <a:r>
              <a:rPr lang="ru-RU" i="1" dirty="0">
                <a:latin typeface="Times New Roman"/>
                <a:ea typeface="Times New Roman"/>
              </a:rPr>
              <a:t>ОС </a:t>
            </a:r>
            <a:r>
              <a:rPr lang="ru-RU" dirty="0">
                <a:latin typeface="Times New Roman"/>
                <a:ea typeface="Times New Roman"/>
              </a:rPr>
              <a:t>— операционные затраты, </a:t>
            </a:r>
            <a:r>
              <a:rPr lang="ru-RU" i="1" dirty="0">
                <a:latin typeface="Times New Roman"/>
                <a:ea typeface="Times New Roman"/>
              </a:rPr>
              <a:t>Т</a:t>
            </a:r>
            <a:r>
              <a:rPr lang="ru-RU" dirty="0">
                <a:latin typeface="Times New Roman"/>
                <a:ea typeface="Times New Roman"/>
              </a:rPr>
              <a:t> – налоги, </a:t>
            </a:r>
            <a:r>
              <a:rPr lang="ru-RU" i="1" dirty="0">
                <a:latin typeface="Times New Roman"/>
                <a:ea typeface="Times New Roman"/>
              </a:rPr>
              <a:t>К</a:t>
            </a:r>
            <a:r>
              <a:rPr lang="ru-RU" dirty="0">
                <a:latin typeface="Times New Roman"/>
                <a:ea typeface="Times New Roman"/>
              </a:rPr>
              <a:t> — капитал, </a:t>
            </a:r>
            <a:r>
              <a:rPr lang="en-US" i="1" dirty="0">
                <a:latin typeface="Times New Roman"/>
                <a:ea typeface="Times New Roman"/>
              </a:rPr>
              <a:t>r</a:t>
            </a:r>
            <a:r>
              <a:rPr lang="ru-RU" dirty="0">
                <a:latin typeface="Times New Roman"/>
                <a:ea typeface="Times New Roman"/>
              </a:rPr>
              <a:t> — доходность (стоимость) </a:t>
            </a:r>
            <a:r>
              <a:rPr lang="ru-RU" dirty="0" smtClean="0">
                <a:latin typeface="Times New Roman"/>
                <a:ea typeface="Times New Roman"/>
              </a:rPr>
              <a:t>капитала, </a:t>
            </a:r>
            <a:r>
              <a:rPr lang="en-US" i="1" dirty="0" smtClean="0">
                <a:latin typeface="Times New Roman"/>
                <a:ea typeface="Times New Roman"/>
              </a:rPr>
              <a:t>D</a:t>
            </a:r>
            <a:r>
              <a:rPr lang="en-US" dirty="0" smtClean="0">
                <a:latin typeface="Times New Roman"/>
                <a:ea typeface="Times New Roman"/>
              </a:rPr>
              <a:t> – </a:t>
            </a:r>
            <a:r>
              <a:rPr lang="ru-RU" dirty="0" smtClean="0">
                <a:latin typeface="Times New Roman"/>
                <a:ea typeface="Times New Roman"/>
              </a:rPr>
              <a:t>амортизация.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9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766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Регулирование </a:t>
            </a:r>
            <a:r>
              <a:rPr lang="ru-RU" sz="2400" dirty="0"/>
              <a:t>на основе издержек (rate of return regulation)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729875"/>
              </p:ext>
            </p:extLst>
          </p:nvPr>
        </p:nvGraphicFramePr>
        <p:xfrm>
          <a:off x="457200" y="98072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3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320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Регулирование предельной цены (</a:t>
            </a:r>
            <a:r>
              <a:rPr lang="en-US" sz="2400" dirty="0" smtClean="0"/>
              <a:t>price cap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130506"/>
              </p:ext>
            </p:extLst>
          </p:nvPr>
        </p:nvGraphicFramePr>
        <p:xfrm>
          <a:off x="245808" y="692696"/>
          <a:ext cx="864096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51520" y="2780928"/>
                <a:ext cx="8635248" cy="3058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200" dirty="0" smtClean="0">
                    <a:latin typeface="Times New Roman"/>
                    <a:ea typeface="Times New Roman"/>
                  </a:rPr>
                  <a:t>Где: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𝑇</m:t>
                        </m:r>
                      </m:e>
                      <m:sub>
                        <m: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ru-RU" sz="1200" dirty="0" smtClean="0">
                    <a:latin typeface="Times New Roman"/>
                    <a:ea typeface="Times New Roman"/>
                  </a:rPr>
                  <a:t> – предельный тариф </a:t>
                </a:r>
                <a:r>
                  <a:rPr lang="ru-RU" sz="1200" dirty="0">
                    <a:latin typeface="Times New Roman"/>
                    <a:ea typeface="Times New Roman"/>
                  </a:rPr>
                  <a:t>за предыдущий </a:t>
                </a:r>
                <a:r>
                  <a:rPr lang="ru-RU" sz="1200" dirty="0" smtClean="0">
                    <a:latin typeface="Times New Roman"/>
                    <a:ea typeface="Times New Roman"/>
                  </a:rPr>
                  <a:t>период</a:t>
                </a:r>
                <a:r>
                  <a:rPr lang="ru-RU" sz="1200" i="1" dirty="0" smtClean="0">
                    <a:latin typeface="Times New Roman"/>
                    <a:ea typeface="Times New Roman"/>
                  </a:rPr>
                  <a:t>,</a:t>
                </a:r>
                <a:r>
                  <a:rPr lang="ru-RU" sz="1200" dirty="0" smtClean="0">
                    <a:latin typeface="Times New Roman"/>
                    <a:ea typeface="Times New Roman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𝑋</m:t>
                        </m:r>
                      </m:e>
                      <m:sub>
                        <m: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sz="1200" dirty="0" smtClean="0">
                    <a:latin typeface="Times New Roman"/>
                    <a:ea typeface="Times New Roman"/>
                  </a:rPr>
                  <a:t> – фактор эффективности, </a:t>
                </a:r>
                <a:r>
                  <a:rPr lang="ru-RU" sz="1200" dirty="0">
                    <a:latin typeface="Times New Roman"/>
                    <a:ea typeface="Times New Roman"/>
                  </a:rPr>
                  <a:t>устанавливаемый регулирующим органом для данного периода </a:t>
                </a:r>
                <a:r>
                  <a:rPr lang="ru-RU" sz="1200" dirty="0" smtClean="0">
                    <a:latin typeface="Times New Roman"/>
                    <a:ea typeface="Times New Roman"/>
                  </a:rPr>
                  <a:t>регулирования;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𝑅𝑃𝐼</m:t>
                        </m:r>
                      </m:e>
                      <m:sub>
                        <m: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ru-RU" sz="1200" dirty="0" smtClean="0">
                    <a:latin typeface="Times New Roman"/>
                    <a:ea typeface="Times New Roman"/>
                  </a:rPr>
                  <a:t>  – индекс </a:t>
                </a:r>
                <a:r>
                  <a:rPr lang="ru-RU" sz="1200" dirty="0">
                    <a:latin typeface="Times New Roman"/>
                    <a:ea typeface="Times New Roman"/>
                  </a:rPr>
                  <a:t>потребительских цен. </a:t>
                </a:r>
                <a:r>
                  <a:rPr lang="ru-RU" sz="1200" dirty="0" smtClean="0">
                    <a:latin typeface="Times New Roman"/>
                    <a:ea typeface="Times New Roman"/>
                  </a:rPr>
                  <a:t>Он </a:t>
                </a:r>
                <a:r>
                  <a:rPr lang="ru-RU" sz="1200" dirty="0">
                    <a:latin typeface="Times New Roman"/>
                    <a:ea typeface="Times New Roman"/>
                  </a:rPr>
                  <a:t>может устанавливаться более сложным образом, например, с учетом изменения регулируемых цен на газ, электроэнергию и т.д. 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200" dirty="0">
                    <a:latin typeface="Times New Roman"/>
                    <a:ea typeface="Times New Roman"/>
                  </a:rPr>
                  <a:t>Самая серьезная задача регулятора – установление параметра </a:t>
                </a:r>
                <a:r>
                  <a:rPr lang="ru-RU" sz="1200" b="1" i="1" dirty="0">
                    <a:latin typeface="Times New Roman"/>
                    <a:ea typeface="Times New Roman"/>
                  </a:rPr>
                  <a:t>Х</a:t>
                </a:r>
                <a:r>
                  <a:rPr lang="ru-RU" sz="1200" i="1" dirty="0">
                    <a:latin typeface="Times New Roman"/>
                    <a:ea typeface="Times New Roman"/>
                  </a:rPr>
                  <a:t>. </a:t>
                </a:r>
                <a:r>
                  <a:rPr lang="ru-RU" sz="1200" dirty="0">
                    <a:latin typeface="Times New Roman"/>
                    <a:ea typeface="Times New Roman"/>
                  </a:rPr>
                  <a:t> 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200" dirty="0">
                    <a:latin typeface="Times New Roman"/>
                    <a:ea typeface="Times New Roman"/>
                  </a:rPr>
                  <a:t>Параметр </a:t>
                </a:r>
                <a:r>
                  <a:rPr lang="ru-RU" sz="1200" b="1" i="1" dirty="0">
                    <a:latin typeface="Times New Roman"/>
                    <a:ea typeface="Times New Roman"/>
                  </a:rPr>
                  <a:t>Х</a:t>
                </a:r>
                <a:r>
                  <a:rPr lang="ru-RU" sz="1200" dirty="0">
                    <a:latin typeface="Times New Roman"/>
                    <a:ea typeface="Times New Roman"/>
                  </a:rPr>
                  <a:t> определяется путем </a:t>
                </a:r>
                <a:r>
                  <a:rPr lang="ru-RU" sz="1200" i="1" dirty="0">
                    <a:latin typeface="Times New Roman"/>
                    <a:ea typeface="Times New Roman"/>
                  </a:rPr>
                  <a:t>анализа относительной эффективности деятельности предприятия</a:t>
                </a:r>
                <a:r>
                  <a:rPr lang="ru-RU" sz="1200" dirty="0">
                    <a:latin typeface="Times New Roman"/>
                    <a:ea typeface="Times New Roman"/>
                  </a:rPr>
                  <a:t>. Анализ проводится на основе собираемых индикаторов финансовой и производственной деятельности коммунальных предприятий. </a:t>
                </a:r>
                <a:r>
                  <a:rPr lang="ru-RU" sz="1200" dirty="0" smtClean="0">
                    <a:latin typeface="Times New Roman"/>
                    <a:ea typeface="Times New Roman"/>
                  </a:rPr>
                  <a:t>Для </a:t>
                </a:r>
                <a:r>
                  <a:rPr lang="ru-RU" sz="1200" dirty="0">
                    <a:latin typeface="Times New Roman"/>
                    <a:ea typeface="Times New Roman"/>
                  </a:rPr>
                  <a:t>предприятий водоснабжения все индикаторы условно разделяются на четыре категории:</a:t>
                </a:r>
              </a:p>
              <a:p>
                <a:pPr marL="532800" lvl="0" indent="-171450" algn="just">
                  <a:buFont typeface="Arial" pitchFamily="34" charset="0"/>
                  <a:buChar char="•"/>
                  <a:tabLst>
                    <a:tab pos="457200" algn="l"/>
                  </a:tabLst>
                </a:pPr>
                <a:r>
                  <a:rPr lang="ru-RU" sz="1200" dirty="0">
                    <a:latin typeface="Times New Roman"/>
                    <a:ea typeface="Times New Roman"/>
                  </a:rPr>
                  <a:t>Обслуживание потребителей;</a:t>
                </a:r>
              </a:p>
              <a:p>
                <a:pPr marL="532800" lvl="0" indent="-171450" algn="just">
                  <a:buFont typeface="Arial" pitchFamily="34" charset="0"/>
                  <a:buChar char="•"/>
                  <a:tabLst>
                    <a:tab pos="457200" algn="l"/>
                  </a:tabLst>
                </a:pPr>
                <a:r>
                  <a:rPr lang="ru-RU" sz="1200" dirty="0">
                    <a:latin typeface="Times New Roman"/>
                    <a:ea typeface="Times New Roman"/>
                  </a:rPr>
                  <a:t>Водоснабжение;</a:t>
                </a:r>
              </a:p>
              <a:p>
                <a:pPr marL="532800" lvl="0" indent="-171450" algn="just">
                  <a:buFont typeface="Arial" pitchFamily="34" charset="0"/>
                  <a:buChar char="•"/>
                  <a:tabLst>
                    <a:tab pos="457200" algn="l"/>
                  </a:tabLst>
                </a:pPr>
                <a:r>
                  <a:rPr lang="ru-RU" sz="1200" dirty="0">
                    <a:latin typeface="Times New Roman"/>
                    <a:ea typeface="Times New Roman"/>
                  </a:rPr>
                  <a:t>Водоотведение;</a:t>
                </a:r>
              </a:p>
              <a:p>
                <a:pPr marL="532800" lvl="0" indent="-171450" algn="just">
                  <a:buFont typeface="Arial" pitchFamily="34" charset="0"/>
                  <a:buChar char="•"/>
                  <a:tabLst>
                    <a:tab pos="457200" algn="l"/>
                  </a:tabLst>
                </a:pPr>
                <a:r>
                  <a:rPr lang="ru-RU" sz="1200" dirty="0">
                    <a:latin typeface="Times New Roman"/>
                    <a:ea typeface="Times New Roman"/>
                  </a:rPr>
                  <a:t>Издержки содержания и развития инфраструктуры.</a:t>
                </a:r>
                <a:endParaRPr lang="ru-RU" sz="12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80928"/>
                <a:ext cx="8635248" cy="3058722"/>
              </a:xfrm>
              <a:prstGeom prst="rect">
                <a:avLst/>
              </a:prstGeom>
              <a:blipFill rotWithShape="1">
                <a:blip r:embed="rId7"/>
                <a:stretch>
                  <a:fillRect b="-5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283144" y="191933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FF0000"/>
                </a:solidFill>
                <a:latin typeface="Times New Roman"/>
                <a:ea typeface="Times New Roman"/>
              </a:rPr>
              <a:t>Формула расчета</a:t>
            </a:r>
            <a:r>
              <a:rPr lang="ru-RU" sz="1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  <a:r>
              <a:rPr lang="ru-RU" sz="1600" i="1" dirty="0">
                <a:solidFill>
                  <a:prstClr val="black"/>
                </a:solidFill>
                <a:latin typeface="Times New Roman"/>
                <a:ea typeface="Times New Roman"/>
              </a:rPr>
              <a:t>	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55776" y="2268231"/>
                <a:ext cx="3012876" cy="41088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mbria"/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𝑇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×(1+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𝑅𝑃𝐼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±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𝑋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mbria"/>
                    <a:ea typeface="Times New Roman"/>
                    <a:cs typeface="Times New Roman"/>
                  </a:rPr>
                  <a:t>),</a:t>
                </a:r>
                <a:endParaRPr lang="ru-RU" sz="1200" dirty="0">
                  <a:effectLst/>
                  <a:latin typeface="Cambria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268231"/>
                <a:ext cx="3012876" cy="410882"/>
              </a:xfrm>
              <a:prstGeom prst="rect">
                <a:avLst/>
              </a:prstGeom>
              <a:blipFill rotWithShape="1">
                <a:blip r:embed="rId8"/>
                <a:stretch>
                  <a:fillRect t="-1389" r="-601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4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Регулирование </a:t>
            </a:r>
            <a:r>
              <a:rPr lang="ru-RU" sz="2400" dirty="0"/>
              <a:t>предельной цены (price cap)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470687"/>
              </p:ext>
            </p:extLst>
          </p:nvPr>
        </p:nvGraphicFramePr>
        <p:xfrm>
          <a:off x="467544" y="980728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2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48680"/>
          </a:xfrm>
        </p:spPr>
        <p:txBody>
          <a:bodyPr/>
          <a:lstStyle/>
          <a:p>
            <a:r>
              <a:rPr lang="ru-RU" sz="2400" dirty="0"/>
              <a:t>Регулирование </a:t>
            </a:r>
            <a:r>
              <a:rPr lang="ru-RU" sz="2400" dirty="0" smtClean="0"/>
              <a:t>предельного дохода (</a:t>
            </a:r>
            <a:r>
              <a:rPr lang="en-US" sz="2400" dirty="0" smtClean="0"/>
              <a:t>revenue cap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64047" y="620689"/>
            <a:ext cx="8640960" cy="1152128"/>
            <a:chOff x="0" y="0"/>
            <a:chExt cx="8640960" cy="115829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8640960" cy="11582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56543" y="56543"/>
              <a:ext cx="8527874" cy="1040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dirty="0" smtClean="0"/>
                <a:t>В </a:t>
              </a:r>
              <a:r>
                <a:rPr lang="ru-RU" sz="1500" dirty="0"/>
                <a:t>рамках данного метода регулируемый оператор, как правило, обладает большей свободой в установлении новых тарифов, так как никакого контроля ни за единицей цены, ни за структурой цен со стороны регулирующих органов нет. </a:t>
              </a:r>
              <a:endParaRPr lang="ru-RU" sz="1500" kern="1200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283144" y="204750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FF0000"/>
                </a:solidFill>
                <a:latin typeface="Times New Roman"/>
                <a:ea typeface="Times New Roman"/>
              </a:rPr>
              <a:t>Формула расчета</a:t>
            </a:r>
            <a:r>
              <a:rPr lang="ru-RU" sz="1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  <a:r>
              <a:rPr lang="ru-RU" sz="1600" i="1" dirty="0">
                <a:solidFill>
                  <a:prstClr val="black"/>
                </a:solidFill>
                <a:latin typeface="Times New Roman"/>
                <a:ea typeface="Times New Roman"/>
              </a:rPr>
              <a:t>	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95536" y="3140968"/>
                <a:ext cx="806489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Где</a:t>
                </a:r>
                <a:r>
                  <a:rPr lang="ru-RU" sz="16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:</a:t>
                </a:r>
                <a:endParaRPr lang="en-US" sz="16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r>
                  <a:rPr lang="ru-RU" sz="16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16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R </a:t>
                </a:r>
                <a:r>
                  <a:rPr lang="ru-RU" sz="16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– </a:t>
                </a:r>
                <a:r>
                  <a:rPr lang="ru-RU" sz="1600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предельный доход;</a:t>
                </a:r>
                <a:endParaRPr lang="ru-RU" sz="16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r>
                  <a:rPr lang="en-US" sz="1600" dirty="0" err="1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CGA</a:t>
                </a:r>
                <a:r>
                  <a:rPr lang="ru-RU" sz="16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ru-RU" sz="1600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– фактор </a:t>
                </a:r>
                <a:r>
                  <a:rPr lang="ru-RU" sz="16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учета роста потребительского </a:t>
                </a:r>
                <a:r>
                  <a:rPr lang="ru-RU" sz="1600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спроса (€</a:t>
                </a:r>
                <a:r>
                  <a:rPr lang="ru-RU" sz="16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/на одного потребителя</a:t>
                </a:r>
                <a:r>
                  <a:rPr lang="ru-RU" sz="1600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);</a:t>
                </a:r>
              </a:p>
              <a:p>
                <a:r>
                  <a:rPr lang="ru-RU" sz="1600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∆</a:t>
                </a:r>
                <a:r>
                  <a:rPr lang="ru-RU" sz="1600" dirty="0" err="1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Cust</a:t>
                </a:r>
                <a:r>
                  <a:rPr lang="ru-RU" sz="16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 = </a:t>
                </a:r>
                <a:r>
                  <a:rPr lang="ru-RU" sz="1600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изменение </a:t>
                </a:r>
                <a:r>
                  <a:rPr lang="ru-RU" sz="16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количества потребителей</a:t>
                </a:r>
                <a:r>
                  <a:rPr lang="ru-RU" sz="1600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;</a:t>
                </a:r>
              </a:p>
              <a:p>
                <a:r>
                  <a:rPr lang="en-US" sz="1600" dirty="0" err="1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RPI</a:t>
                </a:r>
                <a:r>
                  <a:rPr lang="ru-RU" sz="1600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 – индекс потребительских цен;</a:t>
                </a:r>
                <a:endParaRPr lang="ru-RU" sz="16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ru-RU" sz="16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i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 – фактор эффективности, устанавливаемый регулирующим органом для данного периода </a:t>
                </a:r>
                <a:r>
                  <a:rPr lang="ru-RU" sz="1600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регулирования;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i</m:t>
                        </m:r>
                      </m:sub>
                    </m:sSub>
                    <m:r>
                      <a:rPr lang="en-US" sz="1600" b="0" i="0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 </m:t>
                    </m:r>
                  </m:oMath>
                </a14:m>
                <a:r>
                  <a:rPr lang="ru-RU" sz="1600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- фактор, учитывающий внешние обстоятельства (повышение налогов, стихийные бедствия).</a:t>
                </a:r>
                <a:endParaRPr lang="ru-RU" sz="16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140968"/>
                <a:ext cx="8064896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454" t="-792" b="-2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57245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0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Регулирование предельного дохода (revenue cap)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981349"/>
              </p:ext>
            </p:extLst>
          </p:nvPr>
        </p:nvGraphicFramePr>
        <p:xfrm>
          <a:off x="467544" y="980728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/>
          <a:lstStyle/>
          <a:p>
            <a:r>
              <a:rPr lang="ru-RU" sz="2400" dirty="0" smtClean="0"/>
              <a:t>План презентации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310989"/>
              </p:ext>
            </p:extLst>
          </p:nvPr>
        </p:nvGraphicFramePr>
        <p:xfrm>
          <a:off x="395536" y="980728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0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Метод </a:t>
            </a:r>
            <a:r>
              <a:rPr lang="ru-RU" sz="2400" dirty="0"/>
              <a:t>доходности инвестированного </a:t>
            </a:r>
            <a:r>
              <a:rPr lang="ru-RU" sz="2400" dirty="0" smtClean="0"/>
              <a:t>капитала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6014" y="4149080"/>
            <a:ext cx="80004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Где</a:t>
            </a:r>
            <a:r>
              <a:rPr lang="ru-RU" dirty="0" smtClean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Р – расходы, связанные с производством и </a:t>
            </a:r>
            <a:r>
              <a:rPr lang="ru-RU" dirty="0" smtClean="0">
                <a:solidFill>
                  <a:prstClr val="black"/>
                </a:solidFill>
              </a:rPr>
              <a:t>реализацией;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Р = ОР + НР (операционные расходы и неподконтрольные расходы</a:t>
            </a:r>
            <a:r>
              <a:rPr lang="ru-RU" dirty="0" smtClean="0">
                <a:solidFill>
                  <a:prstClr val="black"/>
                </a:solidFill>
              </a:rPr>
              <a:t>);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ВК – возврат </a:t>
            </a:r>
            <a:r>
              <a:rPr lang="ru-RU" dirty="0" smtClean="0">
                <a:solidFill>
                  <a:prstClr val="black"/>
                </a:solidFill>
              </a:rPr>
              <a:t>капитала;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ДК </a:t>
            </a:r>
            <a:r>
              <a:rPr lang="ru-RU" dirty="0">
                <a:solidFill>
                  <a:prstClr val="black"/>
                </a:solidFill>
              </a:rPr>
              <a:t>– доход на </a:t>
            </a:r>
            <a:r>
              <a:rPr lang="ru-RU" dirty="0" smtClean="0">
                <a:solidFill>
                  <a:prstClr val="black"/>
                </a:solidFill>
              </a:rPr>
              <a:t>капитал;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Дельта НВВ – величина изменения НВВ в целях сглаживания </a:t>
            </a:r>
            <a:r>
              <a:rPr lang="ru-RU" dirty="0" smtClean="0">
                <a:solidFill>
                  <a:prstClr val="black"/>
                </a:solidFill>
              </a:rPr>
              <a:t>тарифов.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11812" y="3337829"/>
            <a:ext cx="5840813" cy="523219"/>
            <a:chOff x="235034" y="0"/>
            <a:chExt cx="5840813" cy="52321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35034" y="0"/>
              <a:ext cx="5840813" cy="523219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235034" y="0"/>
              <a:ext cx="5840813" cy="523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/>
                <a:t>НВВ = Р + ВК + ДК + Дельта НВВ</a:t>
              </a:r>
              <a:endParaRPr lang="ru-RU" sz="2200" kern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91851" y="278092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Формула </a:t>
            </a:r>
            <a:r>
              <a:rPr lang="ru-RU" dirty="0" smtClean="0">
                <a:solidFill>
                  <a:srgbClr val="FF0000"/>
                </a:solidFill>
              </a:rPr>
              <a:t>расчета НВВ: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77129525"/>
              </p:ext>
            </p:extLst>
          </p:nvPr>
        </p:nvGraphicFramePr>
        <p:xfrm>
          <a:off x="431539" y="1340768"/>
          <a:ext cx="828092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4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Метод </a:t>
            </a:r>
            <a:r>
              <a:rPr lang="ru-RU" sz="2400" dirty="0"/>
              <a:t>доходности инвестированного </a:t>
            </a:r>
            <a:r>
              <a:rPr lang="ru-RU" sz="2400" dirty="0" smtClean="0"/>
              <a:t>капитала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116844"/>
              </p:ext>
            </p:extLst>
          </p:nvPr>
        </p:nvGraphicFramePr>
        <p:xfrm>
          <a:off x="467544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827584" y="980728"/>
            <a:ext cx="7128791" cy="399902"/>
            <a:chOff x="0" y="0"/>
            <a:chExt cx="7128791" cy="39990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7128791" cy="39990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9522" y="19522"/>
              <a:ext cx="7089747" cy="360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Параметры регулирования</a:t>
              </a:r>
              <a:endParaRPr lang="ru-RU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87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62805" y="210312"/>
            <a:ext cx="8146382" cy="4103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Метод </a:t>
            </a:r>
            <a:r>
              <a:rPr lang="ru-RU" sz="2400" dirty="0"/>
              <a:t>доходности инвестированного </a:t>
            </a:r>
            <a:r>
              <a:rPr lang="ru-RU" sz="2400" dirty="0" smtClean="0"/>
              <a:t>капитала</a:t>
            </a:r>
          </a:p>
        </p:txBody>
      </p:sp>
      <p:sp>
        <p:nvSpPr>
          <p:cNvPr id="1741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5A85D0-0BC0-45D1-A05C-2937975A6CB1}" type="slidenum">
              <a:rPr lang="ru-RU" smtClean="0">
                <a:solidFill>
                  <a:srgbClr val="575F6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600899721"/>
              </p:ext>
            </p:extLst>
          </p:nvPr>
        </p:nvGraphicFramePr>
        <p:xfrm>
          <a:off x="170368" y="3068960"/>
          <a:ext cx="8568952" cy="122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03586415"/>
              </p:ext>
            </p:extLst>
          </p:nvPr>
        </p:nvGraphicFramePr>
        <p:xfrm>
          <a:off x="683568" y="836712"/>
          <a:ext cx="7128792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099271348"/>
              </p:ext>
            </p:extLst>
          </p:nvPr>
        </p:nvGraphicFramePr>
        <p:xfrm>
          <a:off x="395536" y="1340768"/>
          <a:ext cx="8280920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68034385"/>
              </p:ext>
            </p:extLst>
          </p:nvPr>
        </p:nvGraphicFramePr>
        <p:xfrm>
          <a:off x="467544" y="1844824"/>
          <a:ext cx="785742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528378282"/>
              </p:ext>
            </p:extLst>
          </p:nvPr>
        </p:nvGraphicFramePr>
        <p:xfrm>
          <a:off x="395536" y="5110444"/>
          <a:ext cx="7920880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79512" y="5445224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cs typeface="Calibri" pitchFamily="34" charset="0"/>
              </a:rPr>
              <a:t>Регуляторный размер экономии задаётся посредством Х-фактора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cs typeface="Calibri" pitchFamily="34" charset="0"/>
              </a:rPr>
              <a:t>Дополнительная экономия, полученная компанией в течение текущего долгосрочного периода, остаётся полностью в её распоряжении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cs typeface="Calibri" pitchFamily="34" charset="0"/>
              </a:rPr>
              <a:t>В следующий долгосрочный период экономия, достигнутая в предыдущем периоде, сокращается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4365104"/>
            <a:ext cx="8712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solidFill>
                  <a:prstClr val="black"/>
                </a:solidFill>
                <a:latin typeface="Calibri"/>
                <a:cs typeface="Calibri" pitchFamily="34" charset="0"/>
              </a:rPr>
              <a:t>Подконтрольные расходы = Расходы предыдущего года * темп увеличения расходов * Х-фактор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solidFill>
                  <a:prstClr val="black"/>
                </a:solidFill>
                <a:latin typeface="Calibri"/>
                <a:cs typeface="Calibri" pitchFamily="34" charset="0"/>
              </a:rPr>
              <a:t>Х-фактор – коэффициент, основанный на индексе эффективности операционных расходов </a:t>
            </a:r>
            <a:br>
              <a:rPr lang="ru-RU" sz="1400" i="1" dirty="0">
                <a:solidFill>
                  <a:prstClr val="black"/>
                </a:solidFill>
                <a:latin typeface="Calibri"/>
                <a:cs typeface="Calibri" pitchFamily="34" charset="0"/>
              </a:rPr>
            </a:br>
            <a:r>
              <a:rPr lang="ru-RU" sz="1400" i="1" dirty="0">
                <a:solidFill>
                  <a:prstClr val="black"/>
                </a:solidFill>
                <a:latin typeface="Calibri"/>
                <a:cs typeface="Calibri" pitchFamily="34" charset="0"/>
              </a:rPr>
              <a:t>(от 1% до 2,5%)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5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Метод </a:t>
            </a:r>
            <a:r>
              <a:rPr lang="ru-RU" sz="2400" dirty="0"/>
              <a:t>доходности инвестированного </a:t>
            </a:r>
            <a:r>
              <a:rPr lang="ru-RU" sz="2400" dirty="0" smtClean="0"/>
              <a:t>капитала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043986"/>
              </p:ext>
            </p:extLst>
          </p:nvPr>
        </p:nvGraphicFramePr>
        <p:xfrm>
          <a:off x="457200" y="1052736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4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600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Договорные тарифы</a:t>
            </a:r>
            <a:endParaRPr lang="ru-RU" sz="24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127165"/>
              </p:ext>
            </p:extLst>
          </p:nvPr>
        </p:nvGraphicFramePr>
        <p:xfrm>
          <a:off x="467544" y="764704"/>
          <a:ext cx="82296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09099078"/>
              </p:ext>
            </p:extLst>
          </p:nvPr>
        </p:nvGraphicFramePr>
        <p:xfrm>
          <a:off x="395536" y="1916832"/>
          <a:ext cx="828092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743165737"/>
              </p:ext>
            </p:extLst>
          </p:nvPr>
        </p:nvGraphicFramePr>
        <p:xfrm>
          <a:off x="2411760" y="1484784"/>
          <a:ext cx="400785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8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47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Расчетные/договорные тарифы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014897"/>
              </p:ext>
            </p:extLst>
          </p:nvPr>
        </p:nvGraphicFramePr>
        <p:xfrm>
          <a:off x="457200" y="980728"/>
          <a:ext cx="82296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6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ru-RU" sz="2400" dirty="0" smtClean="0"/>
              <a:t>Зарубежный опыт экономического регулирования ВиВ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951447"/>
              </p:ext>
            </p:extLst>
          </p:nvPr>
        </p:nvGraphicFramePr>
        <p:xfrm>
          <a:off x="467544" y="692696"/>
          <a:ext cx="8229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Страна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Экономическое регулирование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Страна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Экономическое регулирование</a:t>
                      </a:r>
                      <a:endParaRPr lang="ru-RU" sz="1200" dirty="0"/>
                    </a:p>
                  </a:txBody>
                  <a:tcPr/>
                </a:tc>
              </a:tr>
              <a:tr h="19087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Азия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Панама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Price</a:t>
                      </a:r>
                      <a:r>
                        <a:rPr lang="en-US" sz="1200" baseline="0" dirty="0" smtClean="0"/>
                        <a:t> cap </a:t>
                      </a:r>
                      <a:r>
                        <a:rPr lang="ru-RU" sz="1200" baseline="0" dirty="0" smtClean="0"/>
                        <a:t>(5 лет)</a:t>
                      </a:r>
                      <a:endParaRPr lang="ru-RU" sz="1200" dirty="0"/>
                    </a:p>
                  </a:txBody>
                  <a:tcPr/>
                </a:tc>
              </a:tr>
              <a:tr h="1325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Армения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Price cap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Колумбия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ROR/Price</a:t>
                      </a:r>
                      <a:r>
                        <a:rPr lang="en-US" sz="1200" baseline="0" dirty="0" smtClean="0"/>
                        <a:t> cap </a:t>
                      </a:r>
                      <a:r>
                        <a:rPr lang="ru-RU" sz="1200" baseline="0" dirty="0" smtClean="0"/>
                        <a:t>(5 лет)</a:t>
                      </a:r>
                      <a:endParaRPr lang="ru-RU" sz="1200" dirty="0"/>
                    </a:p>
                  </a:txBody>
                  <a:tcPr/>
                </a:tc>
              </a:tr>
              <a:tr h="1462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Филиппины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ROR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Америка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Индонезия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ROR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Гондурас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ROR</a:t>
                      </a:r>
                      <a:endParaRPr lang="ru-RU" sz="1200" dirty="0"/>
                    </a:p>
                  </a:txBody>
                  <a:tcPr/>
                </a:tc>
              </a:tr>
              <a:tr h="17371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Африка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Ямайка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Price cap </a:t>
                      </a:r>
                      <a:r>
                        <a:rPr lang="ru-RU" sz="1200" dirty="0" smtClean="0"/>
                        <a:t>(3 года)</a:t>
                      </a:r>
                      <a:endParaRPr lang="ru-RU" sz="12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Кабо-Верде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Price cap (5 </a:t>
                      </a:r>
                      <a:r>
                        <a:rPr lang="ru-RU" sz="1200" dirty="0" smtClean="0"/>
                        <a:t>лет)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Уругвай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ROR</a:t>
                      </a:r>
                      <a:endParaRPr lang="ru-RU" sz="1200" dirty="0"/>
                    </a:p>
                  </a:txBody>
                  <a:tcPr/>
                </a:tc>
              </a:tr>
              <a:tr h="142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Мозамбик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ROR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Европа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Нигер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ROR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Шотландия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Revenue</a:t>
                      </a:r>
                      <a:r>
                        <a:rPr lang="en-US" sz="1200" baseline="0" dirty="0" smtClean="0"/>
                        <a:t> cap </a:t>
                      </a:r>
                      <a:r>
                        <a:rPr lang="ru-RU" sz="1200" baseline="0" dirty="0" smtClean="0"/>
                        <a:t>(4 года)</a:t>
                      </a:r>
                      <a:r>
                        <a:rPr lang="en-US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  <a:tr h="2422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ROR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Великобритания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Price cap </a:t>
                      </a:r>
                      <a:r>
                        <a:rPr lang="ru-RU" sz="1200" dirty="0" smtClean="0"/>
                        <a:t>(5 лет)</a:t>
                      </a:r>
                      <a:endParaRPr lang="ru-RU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Танзания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ROR/Price cap (2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года)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Италия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Price cap (5 </a:t>
                      </a:r>
                      <a:r>
                        <a:rPr lang="ru-RU" sz="1200" dirty="0" smtClean="0"/>
                        <a:t>лет)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Замбия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Price cap </a:t>
                      </a:r>
                      <a:r>
                        <a:rPr lang="ru-RU" sz="1200" dirty="0" smtClean="0"/>
                        <a:t>(3 года)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Португалия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ROR</a:t>
                      </a:r>
                      <a:endParaRPr lang="ru-RU" sz="1200" dirty="0"/>
                    </a:p>
                  </a:txBody>
                  <a:tcPr/>
                </a:tc>
              </a:tr>
              <a:tr h="12568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Америка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Словакия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ROR</a:t>
                      </a:r>
                      <a:endParaRPr lang="ru-RU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Бразилия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ROR/Price pap/Revenue cap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Румыния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ROR</a:t>
                      </a:r>
                      <a:endParaRPr lang="ru-RU" sz="1200" dirty="0"/>
                    </a:p>
                  </a:txBody>
                  <a:tcPr/>
                </a:tc>
              </a:tr>
              <a:tr h="1668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Канада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ROR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Океания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Ямайка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cap (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года)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Австралия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Revenue cap</a:t>
                      </a:r>
                      <a:r>
                        <a:rPr lang="en-US" sz="1200" baseline="0" dirty="0" smtClean="0"/>
                        <a:t> and Price cap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2E1D-160C-4AE5-BB21-45DBDB1D05F0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5733256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ROR (rate-of-return regulation) </a:t>
            </a:r>
            <a:r>
              <a:rPr lang="ru-RU" sz="1400" dirty="0" smtClean="0"/>
              <a:t>– регулирование на основе издержек</a:t>
            </a:r>
          </a:p>
          <a:p>
            <a:r>
              <a:rPr lang="ru-RU" sz="1400" dirty="0"/>
              <a:t>Price cap – метод регулирования </a:t>
            </a:r>
            <a:r>
              <a:rPr lang="ru-RU" sz="1400" dirty="0" smtClean="0"/>
              <a:t>предельной цены</a:t>
            </a:r>
            <a:endParaRPr lang="ru-RU" sz="1400" dirty="0"/>
          </a:p>
          <a:p>
            <a:r>
              <a:rPr lang="en-US" sz="1400" dirty="0" smtClean="0"/>
              <a:t>Revenue cap </a:t>
            </a:r>
            <a:r>
              <a:rPr lang="ru-RU" sz="1400" dirty="0" smtClean="0"/>
              <a:t>– метод регулирования предельного дохода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605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60040"/>
          </a:xfrm>
        </p:spPr>
        <p:txBody>
          <a:bodyPr/>
          <a:lstStyle/>
          <a:p>
            <a:r>
              <a:rPr lang="ru-RU" sz="2400" dirty="0" smtClean="0"/>
              <a:t>Двухставочные тарифы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2E1D-160C-4AE5-BB21-45DBDB1D05F0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75416592"/>
              </p:ext>
            </p:extLst>
          </p:nvPr>
        </p:nvGraphicFramePr>
        <p:xfrm>
          <a:off x="539552" y="620688"/>
          <a:ext cx="5388556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H="1">
            <a:off x="1475656" y="1196752"/>
            <a:ext cx="180020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275856" y="1196752"/>
            <a:ext cx="1728192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034616073"/>
              </p:ext>
            </p:extLst>
          </p:nvPr>
        </p:nvGraphicFramePr>
        <p:xfrm>
          <a:off x="395536" y="3284984"/>
          <a:ext cx="842493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619672" y="34038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Улучшается финансовое состояние предприятия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6084168" y="620688"/>
            <a:ext cx="0" cy="252028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04698726"/>
              </p:ext>
            </p:extLst>
          </p:nvPr>
        </p:nvGraphicFramePr>
        <p:xfrm>
          <a:off x="179512" y="1844824"/>
          <a:ext cx="230425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143767186"/>
              </p:ext>
            </p:extLst>
          </p:nvPr>
        </p:nvGraphicFramePr>
        <p:xfrm>
          <a:off x="2699792" y="1844824"/>
          <a:ext cx="324036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372200" y="548680"/>
            <a:ext cx="252028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Применяются во многих развитых странах (пример, провинция </a:t>
            </a:r>
            <a:r>
              <a:rPr lang="ru-RU" sz="1200" dirty="0" err="1" smtClean="0">
                <a:solidFill>
                  <a:srgbClr val="FF0000"/>
                </a:solidFill>
              </a:rPr>
              <a:t>Оверэйсел</a:t>
            </a:r>
            <a:r>
              <a:rPr lang="ru-RU" sz="1200" dirty="0" smtClean="0">
                <a:solidFill>
                  <a:srgbClr val="FF0000"/>
                </a:solidFill>
              </a:rPr>
              <a:t>, Нидерланды)</a:t>
            </a:r>
            <a:endParaRPr lang="ru-RU" sz="1200" dirty="0">
              <a:solidFill>
                <a:srgbClr val="FF0000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300192" y="1412776"/>
          <a:ext cx="2641600" cy="17907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64096"/>
                <a:gridCol w="1167904"/>
                <a:gridCol w="609600"/>
              </a:tblGrid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/>
                        <a:t>Потребление (м³/час)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Фиксированная сумма (€/год)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Цена за м³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&lt;2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16,32 €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1,175 €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≥2&lt;6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130 €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1,175 €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≥6&lt;10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481 €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1,175 €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≥10&lt;15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3 020 €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1,175 €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≥15&lt;20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4 400 €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1,175 €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≥20&lt;25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5 860 €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1,175 €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≥25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по запросу €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1,175 €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/>
          <a:lstStyle/>
          <a:p>
            <a:r>
              <a:rPr lang="ru-RU" sz="2400" dirty="0" smtClean="0"/>
              <a:t>Блочные/дифференцированные </a:t>
            </a:r>
            <a:r>
              <a:rPr lang="ru-RU" sz="2400" dirty="0"/>
              <a:t>тарифы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094995"/>
              </p:ext>
            </p:extLst>
          </p:nvPr>
        </p:nvGraphicFramePr>
        <p:xfrm>
          <a:off x="467544" y="620688"/>
          <a:ext cx="82296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2E1D-160C-4AE5-BB21-45DBDB1D05F0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123728" y="1484784"/>
            <a:ext cx="2592288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716016" y="1484784"/>
            <a:ext cx="2736304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323528" y="1772816"/>
            <a:ext cx="3744416" cy="1728192"/>
            <a:chOff x="899592" y="1844824"/>
            <a:chExt cx="5334000" cy="3676651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899592" y="1844824"/>
              <a:ext cx="5334000" cy="3676651"/>
              <a:chOff x="3419872" y="2060848"/>
              <a:chExt cx="5334000" cy="3676651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3419872" y="2060848"/>
                <a:ext cx="5334000" cy="3676651"/>
                <a:chOff x="3419872" y="2060848"/>
                <a:chExt cx="5334000" cy="3676651"/>
              </a:xfrm>
            </p:grpSpPr>
            <p:pic>
              <p:nvPicPr>
                <p:cNvPr id="19458" name="Picture 2" descr=" adapted from WHITTINGTON 2006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419872" y="2060848"/>
                  <a:ext cx="5334000" cy="3676651"/>
                </a:xfrm>
                <a:prstGeom prst="rect">
                  <a:avLst/>
                </a:prstGeom>
                <a:noFill/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 rot="5400000" flipV="1">
                  <a:off x="2370581" y="3890919"/>
                  <a:ext cx="2673928" cy="35074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vert="horz" wrap="square" rtlCol="0">
                  <a:spAutoFit/>
                </a:bodyPr>
                <a:lstStyle/>
                <a:p>
                  <a:pPr algn="ctr"/>
                  <a:r>
                    <a:rPr lang="ru-RU" sz="1000" dirty="0" smtClean="0"/>
                    <a:t>Цена (</a:t>
                  </a:r>
                  <a:r>
                    <a:rPr lang="en-US" sz="1000" dirty="0" smtClean="0"/>
                    <a:t>$</a:t>
                  </a:r>
                  <a:r>
                    <a:rPr lang="ru-RU" sz="1000" dirty="0" smtClean="0"/>
                    <a:t> за м³)</a:t>
                  </a:r>
                  <a:endParaRPr lang="ru-RU" sz="1000" dirty="0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4283968" y="2204864"/>
                <a:ext cx="3888431" cy="5238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/>
                  <a:t>Возрастающий блочный тариф</a:t>
                </a:r>
                <a:endParaRPr lang="ru-RU" sz="10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745977" y="4908700"/>
              <a:ext cx="2232248" cy="523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/>
                <a:t>Количество, м³</a:t>
              </a:r>
              <a:endParaRPr lang="ru-RU" sz="10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716016" y="1772816"/>
            <a:ext cx="3808037" cy="1728000"/>
            <a:chOff x="4499992" y="2924944"/>
            <a:chExt cx="3808037" cy="1728000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4499992" y="2924944"/>
              <a:ext cx="3808037" cy="1728000"/>
              <a:chOff x="4788027" y="2924944"/>
              <a:chExt cx="3520002" cy="1728000"/>
            </a:xfrm>
          </p:grpSpPr>
          <p:pic>
            <p:nvPicPr>
              <p:cNvPr id="19460" name="Picture 4" descr=" adapted from WHITTINGTON 200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788027" y="2924944"/>
                <a:ext cx="3520002" cy="1728000"/>
              </a:xfrm>
              <a:prstGeom prst="rect">
                <a:avLst/>
              </a:prstGeom>
              <a:noFill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5364088" y="2996952"/>
                <a:ext cx="2592288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/>
                  <a:t>Уменьшающийся блочный тариф</a:t>
                </a:r>
                <a:endParaRPr lang="ru-RU" sz="1000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572000" y="3284984"/>
              <a:ext cx="216000" cy="936104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sz="1000" dirty="0" smtClean="0"/>
                <a:t>Цена (</a:t>
              </a:r>
              <a:r>
                <a:rPr lang="en-US" sz="1000" dirty="0" smtClean="0"/>
                <a:t>$/</a:t>
              </a:r>
              <a:r>
                <a:rPr lang="ru-RU" sz="1000" dirty="0" smtClean="0"/>
                <a:t>м³)</a:t>
              </a:r>
              <a:endParaRPr lang="ru-RU" sz="1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24128" y="4365104"/>
              <a:ext cx="1512168" cy="2520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Количество, м³</a:t>
              </a:r>
              <a:endParaRPr lang="ru-RU" sz="1000" dirty="0"/>
            </a:p>
          </p:txBody>
        </p:sp>
      </p:grpSp>
      <p:graphicFrame>
        <p:nvGraphicFramePr>
          <p:cNvPr id="33" name="Схема 32"/>
          <p:cNvGraphicFramePr/>
          <p:nvPr/>
        </p:nvGraphicFramePr>
        <p:xfrm>
          <a:off x="251520" y="3573016"/>
          <a:ext cx="3960440" cy="2020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3930776616"/>
              </p:ext>
            </p:extLst>
          </p:nvPr>
        </p:nvGraphicFramePr>
        <p:xfrm>
          <a:off x="4860032" y="3573016"/>
          <a:ext cx="3888432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932040" y="5809618"/>
            <a:ext cx="396044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Применяются в некоторых общинах США и Канады</a:t>
            </a:r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51520" y="55892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23528" y="5809619"/>
            <a:ext cx="396044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Применяются во многих странах с переходной экономикой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474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/>
          <a:lstStyle/>
          <a:p>
            <a:r>
              <a:rPr lang="ru-RU" sz="2400" dirty="0" smtClean="0"/>
              <a:t>План презентации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135818"/>
              </p:ext>
            </p:extLst>
          </p:nvPr>
        </p:nvGraphicFramePr>
        <p:xfrm>
          <a:off x="395536" y="980728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914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Основная цель </a:t>
            </a:r>
            <a:r>
              <a:rPr lang="ru-RU" sz="2400" dirty="0">
                <a:effectLst/>
                <a:latin typeface="Times New Roman"/>
                <a:ea typeface="Times New Roman"/>
              </a:rPr>
              <a:t>тарифного регулирования</a:t>
            </a:r>
            <a:r>
              <a:rPr lang="ru-RU" sz="7200" b="1" dirty="0">
                <a:effectLst/>
                <a:latin typeface="Times New Roman"/>
                <a:ea typeface="Times New Roman"/>
              </a:rPr>
              <a:t/>
            </a:r>
            <a:br>
              <a:rPr lang="ru-RU" sz="7200" b="1" dirty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96039"/>
              </p:ext>
            </p:extLst>
          </p:nvPr>
        </p:nvGraphicFramePr>
        <p:xfrm>
          <a:off x="467544" y="692696"/>
          <a:ext cx="84352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6176336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*РСО – ресурсоснабжающие организации</a:t>
            </a:r>
            <a:endParaRPr lang="ru-RU" sz="1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46396103"/>
              </p:ext>
            </p:extLst>
          </p:nvPr>
        </p:nvGraphicFramePr>
        <p:xfrm>
          <a:off x="619544" y="5589240"/>
          <a:ext cx="820891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Правая фигурная скобка 8"/>
          <p:cNvSpPr/>
          <p:nvPr/>
        </p:nvSpPr>
        <p:spPr>
          <a:xfrm rot="5400000">
            <a:off x="4579984" y="2117113"/>
            <a:ext cx="288032" cy="648072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9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48072"/>
          </a:xfrm>
        </p:spPr>
        <p:txBody>
          <a:bodyPr/>
          <a:lstStyle/>
          <a:p>
            <a:pPr lvl="0" eaLnBrk="1" hangingPunct="1">
              <a:lnSpc>
                <a:spcPct val="100000"/>
              </a:lnSpc>
            </a:pPr>
            <a:r>
              <a:rPr lang="ru-RU" sz="2400" dirty="0">
                <a:effectLst/>
                <a:ea typeface="Times New Roman" pitchFamily="18" charset="0"/>
                <a:cs typeface="+mn-cs"/>
              </a:rPr>
              <a:t>Методы финансирования развития </a:t>
            </a:r>
            <a:r>
              <a:rPr lang="ru-RU" sz="2400" dirty="0" smtClean="0">
                <a:effectLst/>
                <a:ea typeface="Times New Roman" pitchFamily="18" charset="0"/>
                <a:cs typeface="+mn-cs"/>
              </a:rPr>
              <a:t>инфраструктуры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2E1D-160C-4AE5-BB21-45DBDB1D05F0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graphicFrame>
        <p:nvGraphicFramePr>
          <p:cNvPr id="10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891479"/>
              </p:ext>
            </p:extLst>
          </p:nvPr>
        </p:nvGraphicFramePr>
        <p:xfrm>
          <a:off x="683568" y="980728"/>
          <a:ext cx="793115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3"/>
          <p:cNvGrpSpPr>
            <a:grpSpLocks noChangeAspect="1"/>
          </p:cNvGrpSpPr>
          <p:nvPr/>
        </p:nvGrpSpPr>
        <p:grpSpPr bwMode="auto">
          <a:xfrm>
            <a:off x="981753" y="2757486"/>
            <a:ext cx="6981825" cy="3457575"/>
            <a:chOff x="0" y="0"/>
            <a:chExt cx="733" cy="363"/>
          </a:xfrm>
        </p:grpSpPr>
        <p:sp>
          <p:nvSpPr>
            <p:cNvPr id="12" name="AutoShape 2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3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2" y="2"/>
              <a:ext cx="729" cy="3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302" y="45"/>
              <a:ext cx="168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ru-RU" sz="17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Краткосрочный</a:t>
              </a:r>
              <a:endParaRPr kumimoji="0" lang="ru-RU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524" y="45"/>
              <a:ext cx="15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ru-RU" sz="17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Долгосрочный</a:t>
              </a:r>
              <a:endParaRPr kumimoji="0" lang="ru-RU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92" y="117"/>
              <a:ext cx="169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ru-RU" sz="17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Существующие </a:t>
              </a:r>
              <a:endParaRPr kumimoji="0" lang="ru-RU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109" y="146"/>
              <a:ext cx="131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ru-RU" sz="17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потребители</a:t>
              </a:r>
              <a:endParaRPr kumimoji="0" lang="ru-RU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06" y="115"/>
              <a:ext cx="169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ru-RU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Инвестиционная </a:t>
              </a: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317" y="146"/>
              <a:ext cx="141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ru-RU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составляющая</a:t>
              </a:r>
              <a:endParaRPr kumimoji="0" lang="ru-RU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29" y="251"/>
              <a:ext cx="98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ru-RU" sz="17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Будущие </a:t>
              </a:r>
              <a:endParaRPr kumimoji="0" lang="ru-RU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109" y="281"/>
              <a:ext cx="131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ru-RU" sz="17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потребители</a:t>
              </a:r>
              <a:endParaRPr kumimoji="0" lang="ru-RU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347" y="251"/>
              <a:ext cx="89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ru-RU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Плата за </a:t>
              </a:r>
              <a:endParaRPr kumimoji="0" lang="ru-RU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322" y="281"/>
              <a:ext cx="131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ru-RU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подключение</a:t>
              </a:r>
              <a:endParaRPr kumimoji="0" lang="ru-RU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 rot="16200000">
              <a:off x="-90" y="189"/>
              <a:ext cx="26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Бремя финансирования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339" y="17"/>
              <a:ext cx="32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Период возврата инвестиций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509" y="167"/>
              <a:ext cx="189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ru-RU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Метод доходности </a:t>
              </a:r>
              <a:endParaRPr kumimoji="0" lang="ru-RU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511" y="197"/>
              <a:ext cx="184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ru-RU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инвестированного </a:t>
              </a:r>
              <a:endParaRPr kumimoji="0" lang="ru-RU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558" y="228"/>
              <a:ext cx="150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ru-RU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капитала / </a:t>
              </a:r>
              <a:r>
                <a:rPr kumimoji="0" lang="ru-RU" sz="17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ГЧП</a:t>
              </a: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70" y="74"/>
              <a:ext cx="640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70" y="77"/>
              <a:ext cx="640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70" y="343"/>
              <a:ext cx="64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70" y="348"/>
              <a:ext cx="64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11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2F5897"/>
                </a:solidFill>
              </a:rPr>
              <a:t>Развитие инфраструктуры: опыт США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Growth should pay its own way – </a:t>
            </a:r>
            <a:r>
              <a:rPr lang="ru-RU" b="1" dirty="0" smtClean="0"/>
              <a:t>рост должен оплатить себе дорогу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en-US" sz="2000" dirty="0" smtClean="0"/>
              <a:t>System development charge – </a:t>
            </a:r>
            <a:r>
              <a:rPr lang="ru-RU" sz="2000" dirty="0" smtClean="0"/>
              <a:t>плата за 	развитие 	системы состоит из двух 	компонентов:</a:t>
            </a:r>
          </a:p>
          <a:p>
            <a:pPr lvl="3"/>
            <a:r>
              <a:rPr lang="ru-RU" dirty="0" smtClean="0"/>
              <a:t>Возмещение расходов, пропорционально возникающей нагрузке </a:t>
            </a:r>
            <a:r>
              <a:rPr lang="en-US" dirty="0" smtClean="0"/>
              <a:t>(reimbursement fee)</a:t>
            </a:r>
          </a:p>
          <a:p>
            <a:pPr lvl="3"/>
            <a:r>
              <a:rPr lang="ru-RU" dirty="0" smtClean="0"/>
              <a:t>Финансирование будущего развития, </a:t>
            </a:r>
            <a:r>
              <a:rPr lang="ru-RU" dirty="0"/>
              <a:t>пропорционально возникающей нагрузке</a:t>
            </a:r>
            <a:r>
              <a:rPr lang="ru-RU" dirty="0" smtClean="0"/>
              <a:t>(</a:t>
            </a:r>
            <a:r>
              <a:rPr lang="en-US" dirty="0" smtClean="0"/>
              <a:t>improvement fee)</a:t>
            </a:r>
            <a:endParaRPr lang="ru-RU" dirty="0" smtClean="0"/>
          </a:p>
          <a:p>
            <a:pPr lvl="3"/>
            <a:endParaRPr lang="ru-RU" dirty="0" smtClean="0"/>
          </a:p>
          <a:p>
            <a:pPr marL="0" indent="0">
              <a:buNone/>
            </a:pPr>
            <a:r>
              <a:rPr lang="ru-RU" sz="2000" b="1" i="1" dirty="0" smtClean="0"/>
              <a:t>Выводы: </a:t>
            </a:r>
          </a:p>
          <a:p>
            <a:r>
              <a:rPr lang="ru-RU" sz="2000" b="1" i="1" dirty="0" smtClean="0"/>
              <a:t>Платит новый потребитель</a:t>
            </a:r>
          </a:p>
          <a:p>
            <a:r>
              <a:rPr lang="ru-RU" sz="2000" b="1" i="1" dirty="0" smtClean="0"/>
              <a:t> платежи пропорциональны возникающей нагрузке, а не фактическим расходам на подключение</a:t>
            </a:r>
            <a:endParaRPr lang="ru-RU" sz="2000" b="1" i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2E1D-160C-4AE5-BB21-45DBDB1D05F0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525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2F5897"/>
                </a:solidFill>
              </a:rPr>
              <a:t>Развитие инфраструктуры: опыт </a:t>
            </a:r>
            <a:r>
              <a:rPr lang="ru-RU" sz="2800" dirty="0" smtClean="0">
                <a:solidFill>
                  <a:srgbClr val="2F5897"/>
                </a:solidFill>
              </a:rPr>
              <a:t>Франции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типовом договоре аренды в водоснабжении:</a:t>
            </a:r>
          </a:p>
          <a:p>
            <a:pPr lvl="1"/>
            <a:r>
              <a:rPr lang="ru-RU" dirty="0" smtClean="0"/>
              <a:t>«при подключении объектов к системе водоснабжения все отводы и присоединения, расположенные между магистральным трубопроводом и счетчиком, устанавливаются Арендатором. Расходы по первоначальному подключению оплачиваются абонентом…</a:t>
            </a:r>
          </a:p>
          <a:p>
            <a:pPr lvl="1"/>
            <a:r>
              <a:rPr lang="ru-RU" dirty="0" smtClean="0"/>
              <a:t>Отводы и присоединения, расположенные под общественными дорогами, являются частью арендованного имущества</a:t>
            </a:r>
          </a:p>
          <a:p>
            <a:pPr lvl="1"/>
            <a:r>
              <a:rPr lang="ru-RU" dirty="0" smtClean="0"/>
              <a:t>Если расстояние между магистральным трубопроводом и границами объекта превышает (___) метров, абонент может по своему выбору найти подрядчик, который выполнит все землеройные работы на участке между запорным краном и счетчиком, либо попросить Арендатора выполнять весь  объем работ по устройству отвода в соответствии с условиями»</a:t>
            </a:r>
          </a:p>
          <a:p>
            <a:pPr marL="457200" lvl="1" indent="0">
              <a:buNone/>
            </a:pPr>
            <a:r>
              <a:rPr lang="ru-RU" b="1" i="1" dirty="0" smtClean="0"/>
              <a:t>Выводы:</a:t>
            </a:r>
          </a:p>
          <a:p>
            <a:r>
              <a:rPr lang="ru-RU" sz="1600" b="1" i="1" dirty="0"/>
              <a:t>Платит новый потребитель</a:t>
            </a:r>
          </a:p>
          <a:p>
            <a:r>
              <a:rPr lang="ru-RU" sz="1600" b="1" i="1" dirty="0"/>
              <a:t> платежи </a:t>
            </a:r>
            <a:r>
              <a:rPr lang="ru-RU" sz="1600" b="1" i="1" dirty="0" smtClean="0"/>
              <a:t>соответствуют  </a:t>
            </a:r>
            <a:r>
              <a:rPr lang="ru-RU" sz="1600" b="1" i="1" dirty="0"/>
              <a:t>фактическим расходам на подключение</a:t>
            </a:r>
          </a:p>
          <a:p>
            <a:pPr marL="457200" lvl="1" indent="0">
              <a:buNone/>
            </a:pP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2E1D-160C-4AE5-BB21-45DBDB1D05F0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758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607529"/>
              </p:ext>
            </p:extLst>
          </p:nvPr>
        </p:nvGraphicFramePr>
        <p:xfrm>
          <a:off x="107503" y="516189"/>
          <a:ext cx="8928993" cy="59064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16025"/>
                <a:gridCol w="1805188"/>
                <a:gridCol w="2371276"/>
                <a:gridCol w="2418159"/>
                <a:gridCol w="2118345"/>
              </a:tblGrid>
              <a:tr h="7386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Критерий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Модель 1: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Плата за </a:t>
                      </a:r>
                      <a:r>
                        <a:rPr lang="ru-RU" sz="1000" dirty="0" smtClean="0">
                          <a:effectLst/>
                        </a:rPr>
                        <a:t>подключение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(водоснабжение)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Модель 2: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Плата за технологическое присоединение (</a:t>
                      </a:r>
                      <a:r>
                        <a:rPr lang="ru-RU" sz="1000" dirty="0" smtClean="0">
                          <a:effectLst/>
                        </a:rPr>
                        <a:t>электроэнергия/теплоснабжение)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Модель 3: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Специальные надбавки (газоснабжение)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</a:tr>
              <a:tr h="2954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Заявитель (спрос)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Техническое задание муниципального образования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Заявление застройщика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Заявление застройщика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</a:tr>
              <a:tr h="3746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Формализация спроса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Инвестиционная программа организации коммунального комплекса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Программа газификации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</a:tr>
              <a:tr h="624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Источник финансирования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Тариф на подключение, надбавка к тарифу,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Бюджетные средства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Плата за технологическое присоединение, работы застройщика по ТУ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Специальная надбавка к тарифу на транспортировку газа,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Подводящие газопроводы – за счет застройщика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</a:tr>
              <a:tr h="13295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Расходы, включаемые в регулируемый источник финансирования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 расходы по строительству и реконструкции систем коммунальной инфраструктуры до границы площадки застройки.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Расходы на строительство систем </a:t>
                      </a:r>
                      <a:r>
                        <a:rPr lang="ru-RU" sz="1000" dirty="0" smtClean="0">
                          <a:effectLst/>
                        </a:rPr>
                        <a:t>энергоснабжения/теплоснабжения </a:t>
                      </a:r>
                      <a:r>
                        <a:rPr lang="ru-RU" sz="1000" dirty="0">
                          <a:effectLst/>
                        </a:rPr>
                        <a:t>до точки присоединения, включая прибыль </a:t>
                      </a:r>
                      <a:r>
                        <a:rPr lang="ru-RU" sz="1000" dirty="0" smtClean="0">
                          <a:effectLst/>
                        </a:rPr>
                        <a:t>электросетевой/теплоснабжающей </a:t>
                      </a:r>
                      <a:r>
                        <a:rPr lang="ru-RU" sz="1000" dirty="0">
                          <a:effectLst/>
                        </a:rPr>
                        <a:t>организации и норму доходности на вложенный капитал, кроме создания технологической возможности присоединения.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Расходы на финансирование программ газификации, включая прибыль </a:t>
                      </a:r>
                      <a:r>
                        <a:rPr lang="ru-RU" sz="1000" b="0" dirty="0" err="1" smtClean="0">
                          <a:effectLst/>
                        </a:rPr>
                        <a:t>ГРО</a:t>
                      </a:r>
                      <a:r>
                        <a:rPr lang="ru-RU" sz="1000" b="0" dirty="0" smtClean="0">
                          <a:effectLst/>
                        </a:rPr>
                        <a:t>* </a:t>
                      </a:r>
                      <a:r>
                        <a:rPr lang="ru-RU" sz="1000" b="0" dirty="0">
                          <a:effectLst/>
                        </a:rPr>
                        <a:t>и норму доходности на вложенный капитал. Не включаются расходы строительство подводящих газопроводов.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</a:tr>
              <a:tr h="443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Срок действия тарифов, платы, надбавки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Минимум три года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Один 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Один год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</a:tr>
              <a:tr h="443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Собственность на новые объекты коммунальной инфраструктуры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 договору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Электросетевая/теплоснабжающая </a:t>
                      </a:r>
                      <a:r>
                        <a:rPr lang="ru-RU" sz="1000" dirty="0">
                          <a:effectLst/>
                        </a:rPr>
                        <a:t>организация или застройщик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Застройщик в части технических условий, все остальное – </a:t>
                      </a:r>
                      <a:r>
                        <a:rPr lang="ru-RU" sz="1000" b="0" dirty="0" err="1">
                          <a:effectLst/>
                        </a:rPr>
                        <a:t>ГРО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</a:tr>
              <a:tr h="8474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Возможность наложения на застройщика обязательств по строительству сетей и объектов вне площадки застройки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Есть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Есть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</a:tr>
              <a:tr h="624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Договор с застройщиком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Публичный договор подключения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Договор о технологическом присоединении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Нет договора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9" marR="56669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B8442-B170-4767-A5D6-8DFE48CCCF45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1663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Российский опыт финансирования КИ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644" y="6459589"/>
            <a:ext cx="7559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ГРО</a:t>
            </a:r>
            <a:r>
              <a:rPr lang="ru-RU" sz="1200" dirty="0" smtClean="0"/>
              <a:t> – газораспределительная организация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0239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/>
          <a:lstStyle/>
          <a:p>
            <a:r>
              <a:rPr lang="ru-RU" sz="2400" dirty="0" smtClean="0"/>
              <a:t>План презентации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285479"/>
              </p:ext>
            </p:extLst>
          </p:nvPr>
        </p:nvGraphicFramePr>
        <p:xfrm>
          <a:off x="395536" y="980728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Проблемы </a:t>
            </a:r>
            <a:r>
              <a:rPr lang="ru-RU" sz="2400" dirty="0"/>
              <a:t>тарифного регулирования в рамках государственно-частного партнерства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15930770"/>
              </p:ext>
            </p:extLst>
          </p:nvPr>
        </p:nvGraphicFramePr>
        <p:xfrm>
          <a:off x="467544" y="980728"/>
          <a:ext cx="7992888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38394678"/>
              </p:ext>
            </p:extLst>
          </p:nvPr>
        </p:nvGraphicFramePr>
        <p:xfrm>
          <a:off x="179512" y="3861048"/>
          <a:ext cx="8653600" cy="234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10101482"/>
              </p:ext>
            </p:extLst>
          </p:nvPr>
        </p:nvGraphicFramePr>
        <p:xfrm>
          <a:off x="265224" y="3120104"/>
          <a:ext cx="849694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3923928" y="2420888"/>
            <a:ext cx="432048" cy="546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0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770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000" dirty="0" smtClean="0"/>
              <a:t>Экономические критерии и условия</a:t>
            </a:r>
            <a:endParaRPr lang="ru-RU" sz="2000" dirty="0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42AC0B5-F395-4C4E-8806-8B43D01AA084}" type="slidenum">
              <a:rPr lang="ru-RU" smtClean="0">
                <a:solidFill>
                  <a:srgbClr val="595959"/>
                </a:solidFill>
                <a:latin typeface="Century Gothic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dirty="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475873"/>
              </p:ext>
            </p:extLst>
          </p:nvPr>
        </p:nvGraphicFramePr>
        <p:xfrm>
          <a:off x="539552" y="1556792"/>
          <a:ext cx="7993063" cy="451415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368231"/>
                <a:gridCol w="2624832"/>
              </a:tblGrid>
              <a:tr h="6309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Конкурсная документация на заключение договора аренды или концессионного соглашения должна содержать: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Критерий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Ед. измерения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1402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Тарифный план на весь период</a:t>
                      </a:r>
                      <a:r>
                        <a:rPr lang="ru-RU" sz="1400" b="0" baseline="0" dirty="0" smtClean="0">
                          <a:effectLst/>
                          <a:latin typeface="+mn-lt"/>
                        </a:rPr>
                        <a:t> договора </a:t>
                      </a:r>
                      <a:r>
                        <a:rPr lang="ru-RU" sz="1400" b="0" dirty="0" smtClean="0">
                          <a:effectLst/>
                          <a:latin typeface="+mn-lt"/>
                        </a:rPr>
                        <a:t>и средний размер тарифов водоснабжения и водоотведения, рассчитанные исходя из тарифного плана участника (без</a:t>
                      </a:r>
                      <a:r>
                        <a:rPr lang="ru-RU" sz="1400" b="0" baseline="0" dirty="0" smtClean="0">
                          <a:effectLst/>
                          <a:latin typeface="+mn-lt"/>
                        </a:rPr>
                        <a:t> учета инфляции, в ценах на год проведения конкурса)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руб./м³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425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Условие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Ед. измерения</a:t>
                      </a:r>
                    </a:p>
                  </a:txBody>
                  <a:tcPr marL="68582" marR="68582" marT="0" marB="0" anchor="ctr"/>
                </a:tc>
              </a:tr>
              <a:tr h="1217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Ограничение на максимальный годовой</a:t>
                      </a:r>
                      <a:r>
                        <a:rPr lang="ru-RU" sz="1400" b="0" baseline="0" dirty="0" smtClean="0">
                          <a:effectLst/>
                          <a:latin typeface="+mn-lt"/>
                        </a:rPr>
                        <a:t> рост тарифа по отношению к тарифу предыдущего года (без учета инфляции, в ценах на год проведения конкурса)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%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1663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Оптимальный метод тарифного регулирования в ГЧП: </a:t>
            </a:r>
            <a:r>
              <a:rPr lang="ru-RU" sz="24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договорные тарифы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9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504825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400" dirty="0"/>
              <a:t>Э</a:t>
            </a:r>
            <a:r>
              <a:rPr lang="ru-RU" sz="2400" dirty="0" smtClean="0"/>
              <a:t>кономический критерий – средний тариф</a:t>
            </a:r>
            <a:endParaRPr lang="ru-RU" sz="2400" dirty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107950" y="692150"/>
            <a:ext cx="8578850" cy="5689600"/>
          </a:xfrm>
        </p:spPr>
        <p:txBody>
          <a:bodyPr/>
          <a:lstStyle/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Palatino Linotype" pitchFamily="18" charset="0"/>
              </a:rPr>
              <a:t>Конкурсант на основе принятых на себя инвестиционных обязательств прогнозирует изменение тарифа в приведенных ценах (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Таблица)</a:t>
            </a:r>
            <a:endParaRPr lang="ru-RU" sz="1600" dirty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1400" b="1" i="1" dirty="0" smtClean="0">
                <a:latin typeface="Palatino Linotype" pitchFamily="18" charset="0"/>
                <a:cs typeface="Times New Roman" pitchFamily="18" charset="0"/>
              </a:rPr>
              <a:t>Таблица. Предлагаемые значения тарифов на водоснабжение период действия договора (в ценах 2012 года) (Тарифный план)</a:t>
            </a:r>
            <a:endParaRPr lang="ru-RU" sz="1400" dirty="0" smtClean="0">
              <a:latin typeface="Palatino Linotype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AutoNum type="arabicPeriod"/>
              <a:defRPr/>
            </a:pPr>
            <a:endParaRPr lang="ru-RU" dirty="0" smtClean="0">
              <a:latin typeface="Palatino Linotype" pitchFamily="18" charset="0"/>
            </a:endParaRPr>
          </a:p>
          <a:p>
            <a:pPr marL="0" indent="0" eaLnBrk="1" hangingPunct="1">
              <a:buFont typeface="Arial" pitchFamily="34" charset="0"/>
              <a:buAutoNum type="arabicPeriod"/>
              <a:defRPr/>
            </a:pPr>
            <a:endParaRPr lang="ru-RU" dirty="0" smtClean="0">
              <a:latin typeface="Palatino Linotype" pitchFamily="18" charset="0"/>
            </a:endParaRPr>
          </a:p>
          <a:p>
            <a:pPr marL="0" indent="0" eaLnBrk="1" hangingPunct="1">
              <a:buFont typeface="Arial" pitchFamily="34" charset="0"/>
              <a:buAutoNum type="arabicPeriod"/>
              <a:defRPr/>
            </a:pPr>
            <a:endParaRPr lang="ru-RU" dirty="0" smtClean="0">
              <a:latin typeface="Palatino Linotype" pitchFamily="18" charset="0"/>
            </a:endParaRPr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ru-RU" sz="1800" dirty="0" smtClean="0">
              <a:latin typeface="Palatino Linotype" pitchFamily="18" charset="0"/>
            </a:endParaRPr>
          </a:p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Palatino Linotype" pitchFamily="18" charset="0"/>
              </a:rPr>
              <a:t>Среднее значение приведенного тарифа на период действия договора определяется как сумма значений приведенных тарифов по годам, разделенная на количество лет исполнения договора. </a:t>
            </a:r>
            <a:endParaRPr lang="en-US" sz="1600" dirty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Palatino Linotype" pitchFamily="18" charset="0"/>
              </a:rPr>
              <a:t>Средний размер тарифа на период действия договора на основе Таблицы 1 (в ценах 2012 года) </a:t>
            </a:r>
            <a:r>
              <a:rPr lang="en-US" sz="1600" dirty="0">
                <a:solidFill>
                  <a:schemeClr val="tx1"/>
                </a:solidFill>
                <a:latin typeface="Palatino Linotype" pitchFamily="18" charset="0"/>
              </a:rPr>
              <a:t>= 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</a:rPr>
              <a:t>260,35/15=17,36 руб./м³</a:t>
            </a:r>
          </a:p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ru-RU" sz="1600" b="1" i="1" u="sng" dirty="0">
                <a:solidFill>
                  <a:schemeClr val="tx1"/>
                </a:solidFill>
                <a:latin typeface="Palatino Linotype" pitchFamily="18" charset="0"/>
              </a:rPr>
              <a:t>Ограничения:</a:t>
            </a:r>
          </a:p>
          <a:p>
            <a:pPr indent="342900" algn="just" eaLnBrk="1" hangingPunct="1">
              <a:defRPr/>
            </a:pPr>
            <a:r>
              <a:rPr lang="ru-RU" sz="1600" dirty="0">
                <a:solidFill>
                  <a:schemeClr val="tx1"/>
                </a:solidFill>
                <a:latin typeface="Palatino Linotype" pitchFamily="18" charset="0"/>
              </a:rPr>
              <a:t>максимальное увеличение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тарифа:</a:t>
            </a:r>
          </a:p>
          <a:p>
            <a:pPr lvl="1" indent="3429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Palatino Linotype" pitchFamily="18" charset="0"/>
              </a:rPr>
              <a:t>в первые 4 года не может превышать 12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%</a:t>
            </a:r>
            <a:r>
              <a:rPr lang="ru-RU" sz="1400" dirty="0">
                <a:solidFill>
                  <a:schemeClr val="tx1"/>
                </a:solidFill>
                <a:latin typeface="Palatino Linotype" pitchFamily="18" charset="0"/>
              </a:rPr>
              <a:t>;</a:t>
            </a:r>
          </a:p>
          <a:p>
            <a:pPr lvl="1" indent="342900" algn="just" eaLnBrk="1" hangingPunct="1">
              <a:defRPr/>
            </a:pPr>
            <a:r>
              <a:rPr lang="ru-RU" sz="1400" dirty="0">
                <a:solidFill>
                  <a:schemeClr val="tx1"/>
                </a:solidFill>
                <a:latin typeface="Palatino Linotype" pitchFamily="18" charset="0"/>
              </a:rPr>
              <a:t>в последующие годы </a:t>
            </a:r>
            <a:r>
              <a:rPr lang="ru-RU" sz="1400" dirty="0">
                <a:solidFill>
                  <a:prstClr val="black"/>
                </a:solidFill>
                <a:latin typeface="Palatino Linotype" pitchFamily="18" charset="0"/>
              </a:rPr>
              <a:t>не может превышать 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Palatino Linotype" pitchFamily="18" charset="0"/>
              </a:rPr>
              <a:t>5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%.</a:t>
            </a:r>
            <a:endParaRPr lang="ru-RU" sz="1400" dirty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0" algn="ctr" eaLnBrk="1" hangingPunct="1">
              <a:buFont typeface="Arial" pitchFamily="34" charset="0"/>
              <a:buNone/>
              <a:defRPr/>
            </a:pPr>
            <a:endParaRPr lang="en-US" sz="1400" dirty="0" smtClean="0">
              <a:latin typeface="Palatino Linotype" pitchFamily="18" charset="0"/>
            </a:endParaRPr>
          </a:p>
          <a:p>
            <a:pPr marL="0" indent="0" algn="ctr" eaLnBrk="1" hangingPunct="1">
              <a:buFont typeface="Arial" pitchFamily="34" charset="0"/>
              <a:buNone/>
              <a:defRPr/>
            </a:pPr>
            <a:endParaRPr lang="ru-RU" sz="1800" dirty="0" smtClean="0">
              <a:latin typeface="Palatino Linotype" pitchFamily="18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77A767-CDE3-46EF-A9CC-1F9820282898}" type="slidenum">
              <a:rPr lang="ru-RU" smtClean="0">
                <a:solidFill>
                  <a:srgbClr val="595959"/>
                </a:solidFill>
                <a:latin typeface="Century Gothic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dirty="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1989138"/>
          <a:ext cx="8496300" cy="1335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11"/>
                <a:gridCol w="566420"/>
                <a:gridCol w="566420"/>
                <a:gridCol w="637223"/>
                <a:gridCol w="566420"/>
                <a:gridCol w="708025"/>
                <a:gridCol w="708025"/>
                <a:gridCol w="778827"/>
                <a:gridCol w="778829"/>
              </a:tblGrid>
              <a:tr h="5037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</a:rPr>
                        <a:t> Год</a:t>
                      </a:r>
                      <a:endParaRPr lang="ru-RU" sz="1400" dirty="0"/>
                    </a:p>
                  </a:txBody>
                  <a:tcPr marL="91460" marR="91460" marT="45674" marB="4567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2012</a:t>
                      </a:r>
                      <a:endParaRPr lang="ru-RU" sz="1400" dirty="0"/>
                    </a:p>
                  </a:txBody>
                  <a:tcPr marL="91460" marR="91460" marT="45674" marB="4567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2013</a:t>
                      </a:r>
                      <a:endParaRPr lang="ru-RU" sz="1400" dirty="0"/>
                    </a:p>
                  </a:txBody>
                  <a:tcPr marL="91460" marR="91460" marT="45674" marB="4567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2014</a:t>
                      </a:r>
                      <a:endParaRPr lang="ru-RU" sz="1400" dirty="0"/>
                    </a:p>
                  </a:txBody>
                  <a:tcPr marL="91460" marR="91460" marT="45674" marB="4567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2015</a:t>
                      </a:r>
                      <a:endParaRPr lang="ru-RU" sz="1400" dirty="0"/>
                    </a:p>
                  </a:txBody>
                  <a:tcPr marL="91460" marR="91460" marT="45674" marB="4567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</a:t>
                      </a:r>
                      <a:endParaRPr lang="ru-RU" sz="1400" dirty="0"/>
                    </a:p>
                  </a:txBody>
                  <a:tcPr marL="91460" marR="91460" marT="45674" marB="4567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r>
                        <a:rPr lang="ru-RU" sz="1400" dirty="0" smtClean="0"/>
                        <a:t>1</a:t>
                      </a:r>
                      <a:r>
                        <a:rPr lang="en-US" sz="1400" dirty="0" smtClean="0"/>
                        <a:t>7</a:t>
                      </a:r>
                      <a:endParaRPr lang="ru-RU" sz="1400" dirty="0"/>
                    </a:p>
                  </a:txBody>
                  <a:tcPr marL="91460" marR="91460" marT="45674" marB="45674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…2025</a:t>
                      </a:r>
                      <a:endParaRPr lang="ru-RU" sz="1400" dirty="0"/>
                    </a:p>
                  </a:txBody>
                  <a:tcPr marL="91460" marR="91460" marT="45674" marB="45674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</a:t>
                      </a:r>
                      <a:endParaRPr lang="ru-RU" sz="1400" dirty="0"/>
                    </a:p>
                  </a:txBody>
                  <a:tcPr marL="91460" marR="91460" marT="45674" marB="45674"/>
                </a:tc>
              </a:tr>
              <a:tr h="831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Тариф на водоснабжение в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приведенных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к 2012 году ценах, руб./м³</a:t>
                      </a:r>
                    </a:p>
                  </a:txBody>
                  <a:tcPr marL="91460" marR="91460" marT="45674" marB="45674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12,31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13,83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15,55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16,55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17,05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17,37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19,06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18,99</a:t>
                      </a:r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graphicFrame>
        <p:nvGraphicFramePr>
          <p:cNvPr id="13349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1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CBE24B2-A3D0-4DD4-B84D-55837C0A53CE}" type="slidenum">
              <a:rPr lang="ru-RU" smtClean="0">
                <a:solidFill>
                  <a:srgbClr val="FFFFFF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46075"/>
            <a:ext cx="8229600" cy="358775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800" dirty="0" smtClean="0"/>
              <a:t>Пример тарифного плана в заявке участника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4437112"/>
          <a:ext cx="4392487" cy="19442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69047"/>
                <a:gridCol w="605860"/>
                <a:gridCol w="605860"/>
                <a:gridCol w="605860"/>
                <a:gridCol w="605860"/>
              </a:tblGrid>
              <a:tr h="583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Инвестиции и капремонты - данные предприятия, без НДС, текущие цены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2012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2013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2014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43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Вода - инвестиции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239 000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239 000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6 500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6 500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43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Вода - капитальные ремонты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25 000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25 000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25 000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25 000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43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Стоки - инвестиции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40 333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34 333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34 333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-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88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Стоки - капитальные ремонты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-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-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50 000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50 000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43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Итого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800 млн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41" name="Объект 2"/>
          <p:cNvSpPr txBox="1">
            <a:spLocks/>
          </p:cNvSpPr>
          <p:nvPr/>
        </p:nvSpPr>
        <p:spPr bwMode="auto">
          <a:xfrm>
            <a:off x="4859338" y="4652963"/>
            <a:ext cx="38862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6076B4"/>
              </a:buClr>
              <a:buSzPct val="85000"/>
              <a:buFont typeface="Arial" pitchFamily="34" charset="0"/>
              <a:buNone/>
            </a:pP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</a:rPr>
              <a:t>Темпы роста  тарифа в приведенных ценах постепенно снижаются, к 2026 году  становятся меньше 100%, что обеспечивает реальное снижение тарифа в этот период</a:t>
            </a:r>
          </a:p>
        </p:txBody>
      </p:sp>
      <p:graphicFrame>
        <p:nvGraphicFramePr>
          <p:cNvPr id="14342" name="Диаграмма 6"/>
          <p:cNvGraphicFramePr>
            <a:graphicFrameLocks/>
          </p:cNvGraphicFramePr>
          <p:nvPr/>
        </p:nvGraphicFramePr>
        <p:xfrm>
          <a:off x="344488" y="692150"/>
          <a:ext cx="8451850" cy="365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r:id="rId4" imgW="8449788" imgH="3651820" progId="Excel.Sheet.8">
                  <p:embed/>
                </p:oleObj>
              </mc:Choice>
              <mc:Fallback>
                <p:oleObj r:id="rId4" imgW="8449788" imgH="3651820" progId="Excel.Sheet.8">
                  <p:embed/>
                  <p:pic>
                    <p:nvPicPr>
                      <p:cNvPr id="0" name="Picture 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692150"/>
                        <a:ext cx="8451850" cy="365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5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88" y="115888"/>
            <a:ext cx="8229600" cy="720725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400" dirty="0" smtClean="0"/>
              <a:t>Определение текущих договорных значений	 тарифов по условиям договора ГЧП</a:t>
            </a:r>
            <a:endParaRPr lang="ru-RU" sz="2400" dirty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989D6DD-7772-456F-A045-DCA6AB39E29E}" type="slidenum">
              <a:rPr lang="ru-RU" smtClean="0">
                <a:solidFill>
                  <a:srgbClr val="595959"/>
                </a:solidFill>
                <a:latin typeface="Century Gothic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dirty="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179388" y="1262063"/>
            <a:ext cx="8612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sz="1400" b="1" i="1" dirty="0" smtClean="0">
                <a:solidFill>
                  <a:srgbClr val="7F7F7F"/>
                </a:solidFill>
                <a:cs typeface="Times New Roman" pitchFamily="18" charset="0"/>
              </a:rPr>
              <a:t>Таблица.  Значения тарифов на водоснабжение в период действия договора (в ценах 2012 года) </a:t>
            </a:r>
            <a:endParaRPr lang="ru-RU" sz="1400" dirty="0" smtClean="0">
              <a:solidFill>
                <a:srgbClr val="7F7F7F"/>
              </a:solidFill>
              <a:cs typeface="Times New Roman" pitchFamily="18" charset="0"/>
            </a:endParaRPr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395288" y="3011686"/>
            <a:ext cx="7848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lvl="2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altLang="zh-CN" sz="1600" dirty="0" smtClean="0">
                <a:solidFill>
                  <a:prstClr val="black"/>
                </a:solidFill>
                <a:cs typeface="Times New Roman" pitchFamily="18" charset="0"/>
              </a:rPr>
              <a:t>Договорной тариф на услуги водоснабжения определяется по формуле: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altLang="zh-CN" dirty="0" smtClean="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366" name="TextBox 11"/>
          <p:cNvSpPr txBox="1">
            <a:spLocks noChangeArrowheads="1"/>
          </p:cNvSpPr>
          <p:nvPr/>
        </p:nvSpPr>
        <p:spPr bwMode="auto">
          <a:xfrm>
            <a:off x="395288" y="5570538"/>
            <a:ext cx="8032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prstClr val="black"/>
                </a:solidFill>
                <a:latin typeface="Palatino Linotype" pitchFamily="18" charset="0"/>
              </a:rPr>
              <a:t>Пример.</a:t>
            </a:r>
            <a:r>
              <a:rPr lang="ru-RU" sz="1400" dirty="0" smtClean="0">
                <a:solidFill>
                  <a:prstClr val="black"/>
                </a:solidFill>
                <a:latin typeface="Palatino Linotype" pitchFamily="18" charset="0"/>
              </a:rPr>
              <a:t> Тариф 2012 года на основе Таблицы 1, прогнозной инфляции на 2012 год равной 5,1%, фактической в 2011 году 6,1% и прогнозной на 2011 год равной 8,4%, получаем:    </a:t>
            </a:r>
          </a:p>
        </p:txBody>
      </p:sp>
      <p:sp>
        <p:nvSpPr>
          <p:cNvPr id="15367" name="Прямоугольник 3"/>
          <p:cNvSpPr>
            <a:spLocks noChangeArrowheads="1"/>
          </p:cNvSpPr>
          <p:nvPr/>
        </p:nvSpPr>
        <p:spPr bwMode="auto">
          <a:xfrm>
            <a:off x="266700" y="908050"/>
            <a:ext cx="8524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cs typeface="Times New Roman" pitchFamily="18" charset="0"/>
              </a:rPr>
              <a:t>В договоре фиксируется изменение приведенных тарифов.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73063" y="1700213"/>
          <a:ext cx="8302626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322"/>
                <a:gridCol w="579253"/>
                <a:gridCol w="579253"/>
                <a:gridCol w="707976"/>
                <a:gridCol w="707976"/>
                <a:gridCol w="643615"/>
                <a:gridCol w="643615"/>
                <a:gridCol w="652189"/>
                <a:gridCol w="655451"/>
                <a:gridCol w="777976"/>
              </a:tblGrid>
              <a:tr h="5021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 Год</a:t>
                      </a:r>
                      <a:endParaRPr lang="ru-RU" sz="1200" dirty="0"/>
                    </a:p>
                  </a:txBody>
                  <a:tcPr marL="91449" marR="91449" marT="45758" marB="45758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2011</a:t>
                      </a:r>
                      <a:endParaRPr lang="ru-RU" sz="1200" dirty="0"/>
                    </a:p>
                  </a:txBody>
                  <a:tcPr marL="91449" marR="91449" marT="45758" marB="4575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2012</a:t>
                      </a:r>
                      <a:endParaRPr lang="ru-RU" sz="1200" dirty="0"/>
                    </a:p>
                  </a:txBody>
                  <a:tcPr marL="91449" marR="91449" marT="45758" marB="4575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2013</a:t>
                      </a:r>
                      <a:endParaRPr lang="ru-RU" sz="1200" dirty="0"/>
                    </a:p>
                  </a:txBody>
                  <a:tcPr marL="91449" marR="91449" marT="45758" marB="4575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2014</a:t>
                      </a:r>
                      <a:endParaRPr lang="ru-RU" sz="1200" dirty="0"/>
                    </a:p>
                  </a:txBody>
                  <a:tcPr marL="91449" marR="91449" marT="45758" marB="4575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2015</a:t>
                      </a:r>
                      <a:endParaRPr lang="ru-RU" sz="1200" dirty="0"/>
                    </a:p>
                  </a:txBody>
                  <a:tcPr marL="91449" marR="91449" marT="45758" marB="4575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2016</a:t>
                      </a:r>
                      <a:endParaRPr lang="ru-RU" sz="1200" dirty="0"/>
                    </a:p>
                  </a:txBody>
                  <a:tcPr marL="91449" marR="91449" marT="45758" marB="4575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r>
                        <a:rPr lang="ru-RU" sz="1200" dirty="0" smtClean="0"/>
                        <a:t>1</a:t>
                      </a:r>
                      <a:r>
                        <a:rPr lang="en-US" sz="1200" dirty="0" smtClean="0"/>
                        <a:t>7</a:t>
                      </a:r>
                      <a:endParaRPr lang="ru-RU" sz="1200" dirty="0"/>
                    </a:p>
                  </a:txBody>
                  <a:tcPr marL="91449" marR="91449" marT="45758" marB="45758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…2025</a:t>
                      </a:r>
                      <a:endParaRPr lang="ru-RU" sz="1200" dirty="0"/>
                    </a:p>
                  </a:txBody>
                  <a:tcPr marL="91449" marR="91449" marT="45758" marB="45758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2026</a:t>
                      </a:r>
                      <a:endParaRPr lang="ru-RU" sz="1200" dirty="0"/>
                    </a:p>
                  </a:txBody>
                  <a:tcPr marL="91449" marR="91449" marT="45758" marB="45758"/>
                </a:tc>
              </a:tr>
              <a:tr h="640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Тариф на водоснабжение в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приведенных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к 2012 году ценах, руб./м³</a:t>
                      </a:r>
                    </a:p>
                  </a:txBody>
                  <a:tcPr marL="91449" marR="91449" marT="45758" marB="4575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11,94</a:t>
                      </a:r>
                      <a:endParaRPr kumimoji="0" lang="ru-RU" sz="120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12,31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13,83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15,55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16,55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17,05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17,37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19,06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18,99</a:t>
                      </a:r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pic>
        <p:nvPicPr>
          <p:cNvPr id="15403" name="Picture 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092825"/>
            <a:ext cx="55721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04" name="Picture 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419475"/>
            <a:ext cx="47339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9455" y="3861048"/>
            <a:ext cx="8161338" cy="1670970"/>
          </a:xfrm>
          <a:prstGeom prst="rect">
            <a:avLst/>
          </a:prstGeom>
          <a:blipFill rotWithShape="1">
            <a:blip r:embed="rId4" cstate="print"/>
            <a:stretch>
              <a:fillRect l="-224" t="-730" b="-1460"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noFill/>
                <a:latin typeface="Calibri" pitchFamily="34" charset="0"/>
              </a:rPr>
              <a:t> 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/>
          <a:lstStyle/>
          <a:p>
            <a:r>
              <a:rPr lang="ru-RU" sz="2400" dirty="0" smtClean="0"/>
              <a:t>Задачи тарифного регулирования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549171"/>
              </p:ext>
            </p:extLst>
          </p:nvPr>
        </p:nvGraphicFramePr>
        <p:xfrm>
          <a:off x="446856" y="1844824"/>
          <a:ext cx="8229600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08111521"/>
              </p:ext>
            </p:extLst>
          </p:nvPr>
        </p:nvGraphicFramePr>
        <p:xfrm>
          <a:off x="323528" y="1001336"/>
          <a:ext cx="8352928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321436"/>
            <a:ext cx="8229600" cy="547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ГЧП и тарифное регулирование: зарубежный опыт</a:t>
            </a:r>
            <a:r>
              <a:rPr lang="en-US" sz="2400" dirty="0" smtClean="0"/>
              <a:t> (</a:t>
            </a:r>
            <a:r>
              <a:rPr lang="ru-RU" sz="2400" dirty="0" smtClean="0"/>
              <a:t>Латинская Америка и Карибский бассейн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2E1D-160C-4AE5-BB21-45DBDB1D05F0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51520" y="2686471"/>
            <a:ext cx="3923928" cy="2814439"/>
            <a:chOff x="226360" y="1319150"/>
            <a:chExt cx="3923928" cy="2286426"/>
          </a:xfrm>
        </p:grpSpPr>
        <p:sp>
          <p:nvSpPr>
            <p:cNvPr id="7" name="TextBox 6"/>
            <p:cNvSpPr txBox="1"/>
            <p:nvPr/>
          </p:nvSpPr>
          <p:spPr>
            <a:xfrm>
              <a:off x="251520" y="1319150"/>
              <a:ext cx="3816424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Рисунок 1. Тип регулирования при концессиях*</a:t>
              </a:r>
              <a:endParaRPr lang="ru-RU" sz="1200" dirty="0"/>
            </a:p>
          </p:txBody>
        </p:sp>
        <p:graphicFrame>
          <p:nvGraphicFramePr>
            <p:cNvPr id="9" name="Диаграмма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19589437"/>
                </p:ext>
              </p:extLst>
            </p:nvPr>
          </p:nvGraphicFramePr>
          <p:xfrm>
            <a:off x="226360" y="1805377"/>
            <a:ext cx="3923928" cy="1800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4427984" y="2420888"/>
            <a:ext cx="42744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Рисунок 2.  Инициатор пересмотра контракта в зависимости от типа регулирования, % от общего количества*</a:t>
            </a:r>
            <a:endParaRPr lang="ru-RU" sz="1200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863081"/>
              </p:ext>
            </p:extLst>
          </p:nvPr>
        </p:nvGraphicFramePr>
        <p:xfrm>
          <a:off x="4427984" y="3140968"/>
          <a:ext cx="4449140" cy="208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5536" y="5949280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*Источник: </a:t>
            </a:r>
            <a:r>
              <a:rPr lang="en-US" sz="1000" dirty="0" err="1" smtClean="0"/>
              <a:t>Guasch</a:t>
            </a:r>
            <a:r>
              <a:rPr lang="en-US" sz="1000" dirty="0" smtClean="0"/>
              <a:t> J.L/ Negotiating and renegotiating infrastructure PPPs and concessions</a:t>
            </a:r>
            <a:r>
              <a:rPr lang="ru-RU" sz="1000" dirty="0" smtClean="0"/>
              <a:t>:</a:t>
            </a:r>
            <a:r>
              <a:rPr lang="en-US" sz="1000" dirty="0" smtClean="0"/>
              <a:t> Key issues for policy makers. International Seminar on Strengthening Public Investment and Managing Fiscal Risks from Public-Private Partnership. Budapest, March 7-8, 2007</a:t>
            </a:r>
            <a:endParaRPr lang="ru-RU" sz="1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49020"/>
              </p:ext>
            </p:extLst>
          </p:nvPr>
        </p:nvGraphicFramePr>
        <p:xfrm>
          <a:off x="1450470" y="1052736"/>
          <a:ext cx="6096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Средний</a:t>
                      </a:r>
                      <a:r>
                        <a:rPr lang="ru-RU" sz="1200" baseline="0" dirty="0" smtClean="0"/>
                        <a:t> период до пересмотра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</a:t>
                      </a:r>
                      <a:r>
                        <a:rPr lang="ru-RU" sz="1200" baseline="0" dirty="0" smtClean="0"/>
                        <a:t> пересмотренных контрактов за период 1988-2004 гг.*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1,3 года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1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/>
          <a:lstStyle/>
          <a:p>
            <a:r>
              <a:rPr lang="ru-RU" sz="2400" dirty="0" smtClean="0"/>
              <a:t>План презентации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910291"/>
              </p:ext>
            </p:extLst>
          </p:nvPr>
        </p:nvGraphicFramePr>
        <p:xfrm>
          <a:off x="395536" y="980728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41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/>
          <p:cNvSpPr>
            <a:spLocks noChangeArrowheads="1"/>
          </p:cNvSpPr>
          <p:nvPr/>
        </p:nvSpPr>
        <p:spPr bwMode="auto">
          <a:xfrm rot="5400000">
            <a:off x="255769" y="3512151"/>
            <a:ext cx="1477942" cy="13668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3" y="476672"/>
            <a:ext cx="8229600" cy="4318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sz="2400" b="1" dirty="0" smtClean="0"/>
              <a:t>Регуляторный договор</a:t>
            </a:r>
            <a:br>
              <a:rPr lang="ru-RU" sz="2400" b="1" dirty="0" smtClean="0"/>
            </a:br>
            <a:endParaRPr lang="ru-RU" sz="1800" dirty="0" smtClean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250983" y="2090632"/>
            <a:ext cx="1952865" cy="5218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Уполномоченный орган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исполнительной власти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1565944" y="2974308"/>
            <a:ext cx="5616624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Регуляторный договор</a:t>
            </a: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321466" y="2232978"/>
            <a:ext cx="792162" cy="1160302"/>
          </a:xfrm>
          <a:prstGeom prst="curvedRightArrow">
            <a:avLst>
              <a:gd name="adj1" fmla="val 23607"/>
              <a:gd name="adj2" fmla="val 47214"/>
              <a:gd name="adj3" fmla="val 33333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7609427" y="2206626"/>
            <a:ext cx="792162" cy="1186654"/>
          </a:xfrm>
          <a:prstGeom prst="curvedLeftArrow">
            <a:avLst>
              <a:gd name="adj1" fmla="val 23607"/>
              <a:gd name="adj2" fmla="val 47214"/>
              <a:gd name="adj3" fmla="val 33333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252122" y="5028946"/>
            <a:ext cx="1512888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Тарифы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05641" y="5676646"/>
            <a:ext cx="2017713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Порядок установления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 и изменения</a:t>
            </a: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6258587" y="5119610"/>
            <a:ext cx="2736850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Осуществление регулируемой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деятельности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6373813" y="5676646"/>
            <a:ext cx="2590800" cy="7304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Выполнение мероприятий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инвестиционной программы</a:t>
            </a: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3227128" y="3583652"/>
            <a:ext cx="2232025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Определяет</a:t>
            </a: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2650865" y="4934539"/>
            <a:ext cx="3384550" cy="3603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Параметры деятельности ВКХ</a:t>
            </a: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2650865" y="4279709"/>
            <a:ext cx="3384550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Порядок осуществления инвестиций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в модернизацию</a:t>
            </a: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2650865" y="5491879"/>
            <a:ext cx="3384550" cy="3603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Параметры регулирования тарифов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54994713"/>
              </p:ext>
            </p:extLst>
          </p:nvPr>
        </p:nvGraphicFramePr>
        <p:xfrm>
          <a:off x="301244" y="692696"/>
          <a:ext cx="832561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499177" y="2090632"/>
            <a:ext cx="1952865" cy="5218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ВКХ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 rot="5400000">
            <a:off x="7270890" y="3516505"/>
            <a:ext cx="1469235" cy="13668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3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2400" dirty="0" smtClean="0"/>
              <a:t>Содержание регуляторного договора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43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971600" y="620688"/>
          <a:ext cx="748883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79912" y="292494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defRPr/>
            </a:pPr>
            <a:endParaRPr lang="ru-RU" b="1" dirty="0" smtClean="0"/>
          </a:p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defRPr/>
            </a:pPr>
            <a:endParaRPr lang="en-GB" b="1" dirty="0" smtClean="0"/>
          </a:p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endParaRPr lang="en-GB" b="1" dirty="0"/>
          </a:p>
        </p:txBody>
      </p:sp>
      <p:graphicFrame>
        <p:nvGraphicFramePr>
          <p:cNvPr id="41" name="Схема 40"/>
          <p:cNvGraphicFramePr/>
          <p:nvPr/>
        </p:nvGraphicFramePr>
        <p:xfrm>
          <a:off x="755576" y="1340768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sz="2400" dirty="0" smtClean="0"/>
              <a:t>Регуляторные договоры в международной практике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980728"/>
          <a:ext cx="8445624" cy="4629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778"/>
                <a:gridCol w="769406"/>
                <a:gridCol w="1078049"/>
                <a:gridCol w="1330167"/>
                <a:gridCol w="1551862"/>
                <a:gridCol w="1404065"/>
                <a:gridCol w="1425297"/>
              </a:tblGrid>
              <a:tr h="5720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Условия</a:t>
                      </a:r>
                      <a:r>
                        <a:rPr lang="ru-RU" sz="1200" baseline="0" dirty="0" smtClean="0">
                          <a:latin typeface="+mn-lt"/>
                        </a:rPr>
                        <a:t> РД</a:t>
                      </a:r>
                      <a:endParaRPr lang="ru-RU" sz="120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Страна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Франция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Латинская Америка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Великобритания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США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Индия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13000">
                <a:tc gridSpan="2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Регулятор в качестве стороны договора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Нет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Да (национальный)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Да (национальный и региональный)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Да (национальный и региональный)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72643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sym typeface="Arial Bold" charset="0"/>
                        </a:rPr>
                        <a:t>Детальность условий договора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Средняя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Высокая (Боливия), низкая (Чили)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Высокая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Низкая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Низкая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93399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sym typeface="Arial Bold" charset="0"/>
                        </a:rPr>
                        <a:t>Полномочия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sym typeface="Arial Bold" charset="0"/>
                        </a:rPr>
                        <a:t>по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sym typeface="Arial Bold" charset="0"/>
                        </a:rPr>
                        <a:t>пересмотр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sym typeface="Arial Bold" charset="0"/>
                        </a:rPr>
                        <a:t>у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sym typeface="Arial Bold" charset="0"/>
                        </a:rPr>
                        <a:t> тарифов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Нет, исключение Боливия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Нет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Нет, но может быть предложено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93399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sym typeface="Arial Bold" charset="0"/>
                        </a:rPr>
                        <a:t>Владение регулируемыми активами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Частное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Частное и публичное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 основном частное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 основном частное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 основном частное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6130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sym typeface="Arial Bold" charset="0"/>
                        </a:rPr>
                        <a:t>Форма участия частных компаний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Концессия и аренда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Концессии, близкие к полной приватизации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Полная приватизация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Полная приватизация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Полная приватизация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/>
          <a:lstStyle/>
          <a:p>
            <a:r>
              <a:rPr lang="ru-RU" sz="2400" dirty="0" smtClean="0"/>
              <a:t>План презентации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585369"/>
              </p:ext>
            </p:extLst>
          </p:nvPr>
        </p:nvGraphicFramePr>
        <p:xfrm>
          <a:off x="395536" y="980728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45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647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/>
              <a:t>Факторы, влияющие на выбор оптимальной модели тарифного регулирования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44817"/>
              </p:ext>
            </p:extLst>
          </p:nvPr>
        </p:nvGraphicFramePr>
        <p:xfrm>
          <a:off x="457200" y="980728"/>
          <a:ext cx="82296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2E1D-160C-4AE5-BB21-45DBDB1D05F0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Институт экономики города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9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4258816" cy="792088"/>
          </a:xfrm>
        </p:spPr>
        <p:txBody>
          <a:bodyPr/>
          <a:lstStyle/>
          <a:p>
            <a:r>
              <a:rPr lang="ru-RU" sz="2400" dirty="0"/>
              <a:t>Контактная информация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679486"/>
              </p:ext>
            </p:extLst>
          </p:nvPr>
        </p:nvGraphicFramePr>
        <p:xfrm>
          <a:off x="539552" y="980728"/>
          <a:ext cx="82296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gtmarket.ru/files/Urban-Economics-Institute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300151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5337316"/>
              </p:ext>
            </p:extLst>
          </p:nvPr>
        </p:nvGraphicFramePr>
        <p:xfrm>
          <a:off x="3707904" y="2141522"/>
          <a:ext cx="338437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81028" y="2636912"/>
            <a:ext cx="5567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Адрес</a:t>
            </a:r>
            <a:r>
              <a:rPr lang="ru-RU" dirty="0" smtClean="0"/>
              <a:t>: Россия</a:t>
            </a:r>
            <a:r>
              <a:rPr lang="ru-RU" dirty="0"/>
              <a:t>, 125009 </a:t>
            </a:r>
            <a:r>
              <a:rPr lang="ru-RU" dirty="0" smtClean="0"/>
              <a:t>Москва, ул</a:t>
            </a:r>
            <a:r>
              <a:rPr lang="ru-RU" dirty="0"/>
              <a:t>. Тверская, 20/1</a:t>
            </a:r>
            <a:endParaRPr lang="ru-RU" dirty="0" smtClean="0"/>
          </a:p>
          <a:p>
            <a:r>
              <a:rPr lang="en-US" dirty="0" smtClean="0"/>
              <a:t>Internet</a:t>
            </a:r>
            <a:r>
              <a:rPr lang="ru-RU" dirty="0" smtClean="0"/>
              <a:t>: </a:t>
            </a:r>
            <a:r>
              <a:rPr lang="en-US" dirty="0" smtClean="0">
                <a:hlinkClick r:id="rId13"/>
              </a:rPr>
              <a:t>http</a:t>
            </a:r>
            <a:r>
              <a:rPr lang="en-US" dirty="0">
                <a:hlinkClick r:id="rId13"/>
              </a:rPr>
              <a:t>://www.urbaneconomics.ru</a:t>
            </a:r>
            <a:r>
              <a:rPr lang="en-US" dirty="0" smtClean="0">
                <a:hlinkClick r:id="rId13"/>
              </a:rPr>
              <a:t>/</a:t>
            </a:r>
            <a:endParaRPr lang="ru-RU" dirty="0" smtClean="0"/>
          </a:p>
          <a:p>
            <a:r>
              <a:rPr lang="ru-RU" dirty="0"/>
              <a:t>Телефон</a:t>
            </a:r>
            <a:r>
              <a:rPr lang="ru-RU" dirty="0" smtClean="0"/>
              <a:t>: (</a:t>
            </a:r>
            <a:r>
              <a:rPr lang="ru-RU" dirty="0"/>
              <a:t>495) 363-50-47</a:t>
            </a:r>
            <a:endParaRPr lang="ru-RU" dirty="0" smtClean="0"/>
          </a:p>
          <a:p>
            <a:r>
              <a:rPr lang="ru-RU" dirty="0"/>
              <a:t>Факс</a:t>
            </a:r>
            <a:r>
              <a:rPr lang="ru-RU" dirty="0" smtClean="0"/>
              <a:t>: (</a:t>
            </a:r>
            <a:r>
              <a:rPr lang="ru-RU" dirty="0"/>
              <a:t>495) 787-45-20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17857963"/>
              </p:ext>
            </p:extLst>
          </p:nvPr>
        </p:nvGraphicFramePr>
        <p:xfrm>
          <a:off x="3707904" y="4066776"/>
          <a:ext cx="338437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81028" y="4677120"/>
            <a:ext cx="5135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Сиваев Сергей Борисович</a:t>
            </a:r>
            <a:r>
              <a:rPr lang="ru-RU" dirty="0" smtClean="0"/>
              <a:t>, Директор направления «Городское хозяйство»</a:t>
            </a:r>
          </a:p>
          <a:p>
            <a:r>
              <a:rPr lang="en-US" dirty="0"/>
              <a:t>e</a:t>
            </a:r>
            <a:r>
              <a:rPr lang="en-US" dirty="0" smtClean="0"/>
              <a:t>-mail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en-US" dirty="0" smtClean="0">
                <a:hlinkClick r:id="rId19"/>
              </a:rPr>
              <a:t>sivaev@urbaneconomics.ru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/>
          <a:lstStyle/>
          <a:p>
            <a:r>
              <a:rPr lang="ru-RU" sz="2400" dirty="0" smtClean="0"/>
              <a:t>Роль органа тарифного регулирования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839331"/>
              </p:ext>
            </p:extLst>
          </p:nvPr>
        </p:nvGraphicFramePr>
        <p:xfrm>
          <a:off x="467544" y="908720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4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68" y="0"/>
            <a:ext cx="8229600" cy="504056"/>
          </a:xfrm>
        </p:spPr>
        <p:txBody>
          <a:bodyPr/>
          <a:lstStyle/>
          <a:p>
            <a:r>
              <a:rPr lang="ru-RU" sz="2400" dirty="0" smtClean="0"/>
              <a:t>Уровни тарифного регулирования</a:t>
            </a:r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Институт экономики города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941808577"/>
              </p:ext>
            </p:extLst>
          </p:nvPr>
        </p:nvGraphicFramePr>
        <p:xfrm>
          <a:off x="4788024" y="504056"/>
          <a:ext cx="4032448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0" name="Прямая соединительная линия 19"/>
          <p:cNvCxnSpPr>
            <a:stCxn id="2" idx="2"/>
          </p:cNvCxnSpPr>
          <p:nvPr/>
        </p:nvCxnSpPr>
        <p:spPr>
          <a:xfrm>
            <a:off x="4541168" y="504056"/>
            <a:ext cx="0" cy="59046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812736720"/>
              </p:ext>
            </p:extLst>
          </p:nvPr>
        </p:nvGraphicFramePr>
        <p:xfrm>
          <a:off x="4932040" y="1412776"/>
          <a:ext cx="381642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2395842005"/>
              </p:ext>
            </p:extLst>
          </p:nvPr>
        </p:nvGraphicFramePr>
        <p:xfrm>
          <a:off x="5004048" y="4365104"/>
          <a:ext cx="3744416" cy="241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1846851012"/>
              </p:ext>
            </p:extLst>
          </p:nvPr>
        </p:nvGraphicFramePr>
        <p:xfrm>
          <a:off x="179512" y="481734"/>
          <a:ext cx="4104456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3524247717"/>
              </p:ext>
            </p:extLst>
          </p:nvPr>
        </p:nvGraphicFramePr>
        <p:xfrm>
          <a:off x="323528" y="1772816"/>
          <a:ext cx="396044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4088723496"/>
              </p:ext>
            </p:extLst>
          </p:nvPr>
        </p:nvGraphicFramePr>
        <p:xfrm>
          <a:off x="251520" y="3645024"/>
          <a:ext cx="4089576" cy="133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2594248696"/>
              </p:ext>
            </p:extLst>
          </p:nvPr>
        </p:nvGraphicFramePr>
        <p:xfrm>
          <a:off x="323528" y="5229192"/>
          <a:ext cx="3960440" cy="119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38033526"/>
              </p:ext>
            </p:extLst>
          </p:nvPr>
        </p:nvGraphicFramePr>
        <p:xfrm>
          <a:off x="323528" y="2924944"/>
          <a:ext cx="403244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</p:spTree>
    <p:extLst>
      <p:ext uri="{BB962C8B-B14F-4D97-AF65-F5344CB8AC3E}">
        <p14:creationId xmlns:p14="http://schemas.microsoft.com/office/powerpoint/2010/main" val="165002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/>
          <a:lstStyle/>
          <a:p>
            <a:r>
              <a:rPr lang="ru-RU" sz="2400" dirty="0" smtClean="0"/>
              <a:t>План презентации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114379"/>
              </p:ext>
            </p:extLst>
          </p:nvPr>
        </p:nvGraphicFramePr>
        <p:xfrm>
          <a:off x="395536" y="980728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8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Организационные модели в сфере водоснабжения </a:t>
            </a:r>
            <a:r>
              <a:rPr lang="ru-RU" sz="2400" dirty="0"/>
              <a:t>и водоотведения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495633"/>
              </p:ext>
            </p:extLst>
          </p:nvPr>
        </p:nvGraphicFramePr>
        <p:xfrm>
          <a:off x="467544" y="1124744"/>
          <a:ext cx="82296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Институт экономики города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5445224"/>
            <a:ext cx="74888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Методы и уровни тарифного регулирования зависят от организационной модели регулируемого предприятия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4319972" y="1304764"/>
            <a:ext cx="504056" cy="7488832"/>
          </a:xfrm>
          <a:prstGeom prst="rightBrace">
            <a:avLst>
              <a:gd name="adj1" fmla="val 0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16632"/>
            <a:ext cx="7772400" cy="648072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Германия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2885229"/>
              </p:ext>
            </p:extLst>
          </p:nvPr>
        </p:nvGraphicFramePr>
        <p:xfrm>
          <a:off x="251520" y="908720"/>
          <a:ext cx="8640763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3004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2337</TotalTime>
  <Words>4419</Words>
  <Application>Microsoft Office PowerPoint</Application>
  <PresentationFormat>Экран (4:3)</PresentationFormat>
  <Paragraphs>773</Paragraphs>
  <Slides>47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Исполнительная</vt:lpstr>
      <vt:lpstr>3_Исполнительная</vt:lpstr>
      <vt:lpstr>1_Исполнительная</vt:lpstr>
      <vt:lpstr>4_Исполнительная</vt:lpstr>
      <vt:lpstr>5_Исполнительная</vt:lpstr>
      <vt:lpstr>Формула</vt:lpstr>
      <vt:lpstr>Лист Microsoft Excel 97-2003</vt:lpstr>
      <vt:lpstr>ТАРИФНОЕ РЕГУЛИРОВАНИЕ В СФЕРЕ ВОДОСНАБЖЕНИЯ И ВОДООТВЕДЕНИЯ</vt:lpstr>
      <vt:lpstr>План презентации</vt:lpstr>
      <vt:lpstr>Основная цель тарифного регулирования </vt:lpstr>
      <vt:lpstr>Задачи тарифного регулирования</vt:lpstr>
      <vt:lpstr>Роль органа тарифного регулирования</vt:lpstr>
      <vt:lpstr>Уровни тарифного регулирования</vt:lpstr>
      <vt:lpstr>План презентации</vt:lpstr>
      <vt:lpstr>Организационные модели в сфере водоснабжения и водоотведения</vt:lpstr>
      <vt:lpstr>Германия</vt:lpstr>
      <vt:lpstr>Франция</vt:lpstr>
      <vt:lpstr>Великобритания</vt:lpstr>
      <vt:lpstr>Великобритания</vt:lpstr>
      <vt:lpstr>План презентации</vt:lpstr>
      <vt:lpstr>Регулирование на основе издержек (rate of return regulation)</vt:lpstr>
      <vt:lpstr>Регулирование на основе издержек (rate of return regulation)</vt:lpstr>
      <vt:lpstr>Регулирование предельной цены (price cap)</vt:lpstr>
      <vt:lpstr>Регулирование предельной цены (price cap)</vt:lpstr>
      <vt:lpstr>Регулирование предельного дохода (revenue cap)</vt:lpstr>
      <vt:lpstr>Регулирование предельного дохода (revenue cap)</vt:lpstr>
      <vt:lpstr>Метод доходности инвестированного капитала</vt:lpstr>
      <vt:lpstr>Метод доходности инвестированного капитала</vt:lpstr>
      <vt:lpstr>Метод доходности инвестированного капитала</vt:lpstr>
      <vt:lpstr>Метод доходности инвестированного капитала</vt:lpstr>
      <vt:lpstr>Договорные тарифы</vt:lpstr>
      <vt:lpstr>Расчетные/договорные тарифы</vt:lpstr>
      <vt:lpstr>Зарубежный опыт экономического регулирования ВиВ</vt:lpstr>
      <vt:lpstr>Двухставочные тарифы</vt:lpstr>
      <vt:lpstr>Блочные/дифференцированные тарифы</vt:lpstr>
      <vt:lpstr>План презентации</vt:lpstr>
      <vt:lpstr>Методы финансирования развития инфраструктуры</vt:lpstr>
      <vt:lpstr>Развитие инфраструктуры: опыт США</vt:lpstr>
      <vt:lpstr>Развитие инфраструктуры: опыт Франции</vt:lpstr>
      <vt:lpstr>Презентация PowerPoint</vt:lpstr>
      <vt:lpstr>План презентации</vt:lpstr>
      <vt:lpstr>Проблемы тарифного регулирования в рамках государственно-частного партнерства</vt:lpstr>
      <vt:lpstr>Экономические критерии и условия</vt:lpstr>
      <vt:lpstr>Экономический критерий – средний тариф</vt:lpstr>
      <vt:lpstr>Пример тарифного плана в заявке участника</vt:lpstr>
      <vt:lpstr>Определение текущих договорных значений  тарифов по условиям договора ГЧП</vt:lpstr>
      <vt:lpstr>ГЧП и тарифное регулирование: зарубежный опыт (Латинская Америка и Карибский бассейн)</vt:lpstr>
      <vt:lpstr>План презентации</vt:lpstr>
      <vt:lpstr>Регуляторный договор </vt:lpstr>
      <vt:lpstr>Содержание регуляторного договора</vt:lpstr>
      <vt:lpstr>Регуляторные договоры в международной практике</vt:lpstr>
      <vt:lpstr>План презентации</vt:lpstr>
      <vt:lpstr>Факторы, влияющие на выбор оптимальной модели тарифного регулирования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ТАРИФНОЕ РЕГУЛИРОВАНИЕ В СФЕРЕ ВОДОСНАБЖЕНИЯ И ВОДООТВЕДЕНИЯ</dc:title>
  <dc:creator>Тимур</dc:creator>
  <cp:lastModifiedBy>Sergey B. Sivaev</cp:lastModifiedBy>
  <cp:revision>292</cp:revision>
  <dcterms:modified xsi:type="dcterms:W3CDTF">2012-07-09T15:24:24Z</dcterms:modified>
</cp:coreProperties>
</file>