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88" r:id="rId3"/>
    <p:sldId id="266" r:id="rId4"/>
    <p:sldId id="289" r:id="rId5"/>
    <p:sldId id="271" r:id="rId6"/>
    <p:sldId id="291" r:id="rId7"/>
    <p:sldId id="298" r:id="rId8"/>
    <p:sldId id="293" r:id="rId9"/>
    <p:sldId id="292" r:id="rId10"/>
    <p:sldId id="294" r:id="rId11"/>
    <p:sldId id="285" r:id="rId12"/>
    <p:sldId id="29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1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B54A8C-E850-4AD4-9875-D7EA47C3ED03}" type="datetimeFigureOut">
              <a:rPr lang="ru-RU" smtClean="0"/>
              <a:t>04.06.2015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1AD9C-6E48-405B-B559-18ABF4B228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4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 txBox="1">
            <a:spLocks noGrp="1" noChangeArrowheads="1"/>
          </p:cNvSpPr>
          <p:nvPr/>
        </p:nvSpPr>
        <p:spPr bwMode="auto">
          <a:xfrm>
            <a:off x="3778250" y="942975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DEE326C-E49E-44D9-9E13-800B87A82C04}" type="slidenum">
              <a:rPr lang="ru-RU" sz="1200"/>
              <a:pPr algn="r"/>
              <a:t>3</a:t>
            </a:fld>
            <a:endParaRPr lang="ru-RU" sz="1200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2525" cy="3722687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0588" y="4716463"/>
            <a:ext cx="4887912" cy="4465637"/>
          </a:xfrm>
          <a:noFill/>
          <a:ln/>
        </p:spPr>
        <p:txBody>
          <a:bodyPr/>
          <a:lstStyle/>
          <a:p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19402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FC3989E-A19A-4AB3-B144-DD620C03D41F}" type="slidenum">
              <a:rPr lang="en-US" altLang="ru-RU" sz="1200" smtClean="0"/>
              <a:pPr/>
              <a:t>12</a:t>
            </a:fld>
            <a:endParaRPr lang="en-US" altLang="ru-RU" sz="1200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ru-RU" smtClean="0"/>
          </a:p>
        </p:txBody>
      </p:sp>
    </p:spTree>
    <p:extLst>
      <p:ext uri="{BB962C8B-B14F-4D97-AF65-F5344CB8AC3E}">
        <p14:creationId xmlns:p14="http://schemas.microsoft.com/office/powerpoint/2010/main" val="66644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>
                <a:solidFill>
                  <a:srgbClr val="0000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357E6-35FD-48C0-AA45-48D53187C142}" type="datetimeFigureOut">
              <a:rPr lang="ru-RU" smtClean="0"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627-40F4-474D-80DB-32CD489C4F3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28650" y="0"/>
            <a:ext cx="7886700" cy="929390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ru-RU" sz="1575" dirty="0"/>
          </a:p>
        </p:txBody>
      </p:sp>
    </p:spTree>
    <p:extLst>
      <p:ext uri="{BB962C8B-B14F-4D97-AF65-F5344CB8AC3E}">
        <p14:creationId xmlns:p14="http://schemas.microsoft.com/office/powerpoint/2010/main" val="3579260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357E6-35FD-48C0-AA45-48D53187C142}" type="datetimeFigureOut">
              <a:rPr lang="ru-RU" smtClean="0"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627-40F4-474D-80DB-32CD489C4F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644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357E6-35FD-48C0-AA45-48D53187C142}" type="datetimeFigureOut">
              <a:rPr lang="ru-RU" smtClean="0"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627-40F4-474D-80DB-32CD489C4F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070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9390"/>
          </a:xfrm>
        </p:spPr>
        <p:txBody>
          <a:bodyPr>
            <a:normAutofit/>
          </a:bodyPr>
          <a:lstStyle>
            <a:lvl1pPr algn="ctr">
              <a:defRPr sz="30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041400"/>
            <a:ext cx="7886700" cy="5314950"/>
          </a:xfrm>
        </p:spPr>
        <p:txBody>
          <a:bodyPr/>
          <a:lstStyle>
            <a:lvl1pPr algn="l">
              <a:lnSpc>
                <a:spcPct val="100000"/>
              </a:lnSpc>
              <a:buClr>
                <a:srgbClr val="002060"/>
              </a:buClr>
              <a:defRPr sz="1575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l">
              <a:lnSpc>
                <a:spcPct val="100000"/>
              </a:lnSpc>
              <a:buClr>
                <a:srgbClr val="002060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l">
              <a:lnSpc>
                <a:spcPct val="100000"/>
              </a:lnSpc>
              <a:buClr>
                <a:srgbClr val="002060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l">
              <a:lnSpc>
                <a:spcPct val="100000"/>
              </a:lnSpc>
              <a:buClr>
                <a:srgbClr val="002060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l">
              <a:lnSpc>
                <a:spcPct val="100000"/>
              </a:lnSpc>
              <a:buClr>
                <a:srgbClr val="002060"/>
              </a:buCl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357E6-35FD-48C0-AA45-48D53187C142}" type="datetimeFigureOut">
              <a:rPr lang="ru-RU" smtClean="0"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627-40F4-474D-80DB-32CD489C4F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089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7651" y="1066805"/>
            <a:ext cx="8262938" cy="3495675"/>
          </a:xfrm>
        </p:spPr>
        <p:txBody>
          <a:bodyPr anchor="b"/>
          <a:lstStyle>
            <a:lvl1pPr>
              <a:defRPr sz="3375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7651" y="4589468"/>
            <a:ext cx="8262938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357E6-35FD-48C0-AA45-48D53187C142}" type="datetimeFigureOut">
              <a:rPr lang="ru-RU" smtClean="0"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627-40F4-474D-80DB-32CD489C4F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532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1123773"/>
            <a:ext cx="4171950" cy="50531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2" y="1123773"/>
            <a:ext cx="4238625" cy="50531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357E6-35FD-48C0-AA45-48D53187C142}" type="datetimeFigureOut">
              <a:rPr lang="ru-RU" smtClean="0"/>
              <a:t>04.06.2015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627-40F4-474D-80DB-32CD489C4F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85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"/>
            <a:ext cx="7886700" cy="899410"/>
          </a:xfrm>
        </p:spPr>
        <p:txBody>
          <a:bodyPr>
            <a:normAutofit/>
          </a:bodyPr>
          <a:lstStyle>
            <a:lvl1pPr algn="ctr">
              <a:defRPr sz="30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3" y="1066099"/>
            <a:ext cx="4117181" cy="61506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1003" y="1847852"/>
            <a:ext cx="4117181" cy="43418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066103"/>
            <a:ext cx="4229100" cy="61506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47852"/>
            <a:ext cx="4229100" cy="43418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357E6-35FD-48C0-AA45-48D53187C142}" type="datetimeFigureOut">
              <a:rPr lang="ru-RU" smtClean="0"/>
              <a:t>04.06.2015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627-40F4-474D-80DB-32CD489C4F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26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9834" y="1"/>
            <a:ext cx="7886700" cy="914400"/>
          </a:xfrm>
        </p:spPr>
        <p:txBody>
          <a:bodyPr>
            <a:normAutofit/>
          </a:bodyPr>
          <a:lstStyle>
            <a:lvl1pPr algn="ctr">
              <a:defRPr sz="3000"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357E6-35FD-48C0-AA45-48D53187C142}" type="datetimeFigureOut">
              <a:rPr lang="ru-RU" smtClean="0"/>
              <a:t>04.06.2015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627-40F4-474D-80DB-32CD489C4F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136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357E6-35FD-48C0-AA45-48D53187C142}" type="datetimeFigureOut">
              <a:rPr lang="ru-RU" smtClean="0"/>
              <a:t>04.06.2015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627-40F4-474D-80DB-32CD489C4F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956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3375" y="987429"/>
            <a:ext cx="3245644" cy="1069975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3" y="987430"/>
            <a:ext cx="4894659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33375" y="2057400"/>
            <a:ext cx="3245644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357E6-35FD-48C0-AA45-48D53187C142}" type="datetimeFigureOut">
              <a:rPr lang="ru-RU" smtClean="0"/>
              <a:t>04.06.2015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627-40F4-474D-80DB-32CD489C4F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502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2" y="987429"/>
            <a:ext cx="3293269" cy="1069975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904184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85752" y="2057400"/>
            <a:ext cx="3293269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357E6-35FD-48C0-AA45-48D53187C142}" type="datetimeFigureOut">
              <a:rPr lang="ru-RU" smtClean="0"/>
              <a:t>04.06.2015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56627-40F4-474D-80DB-32CD489C4F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63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9443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357E6-35FD-48C0-AA45-48D53187C142}" type="datetimeFigureOut">
              <a:rPr lang="ru-RU" smtClean="0"/>
              <a:t>04.06.2015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56627-40F4-474D-80DB-32CD489C4F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875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51435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99" y="1992429"/>
            <a:ext cx="7254025" cy="1517534"/>
          </a:xfrm>
        </p:spPr>
        <p:txBody>
          <a:bodyPr>
            <a:noAutofit/>
          </a:bodyPr>
          <a:lstStyle/>
          <a:p>
            <a:r>
              <a:rPr lang="ru-RU" sz="3200" dirty="0" smtClean="0"/>
              <a:t>Вопросы взаимосвязи стратегического и бюджетного планирования в городах и регионах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4227680"/>
            <a:ext cx="6858000" cy="1655762"/>
          </a:xfrm>
        </p:spPr>
        <p:txBody>
          <a:bodyPr/>
          <a:lstStyle/>
          <a:p>
            <a:r>
              <a:rPr lang="ru-RU" altLang="ru-RU" sz="1800" b="1" dirty="0">
                <a:solidFill>
                  <a:srgbClr val="000066"/>
                </a:solidFill>
              </a:rPr>
              <a:t>Климанов Владимир Викторович</a:t>
            </a:r>
          </a:p>
          <a:p>
            <a:r>
              <a:rPr lang="ru-RU" altLang="ru-RU" sz="1800" dirty="0">
                <a:solidFill>
                  <a:srgbClr val="000066"/>
                </a:solidFill>
                <a:cs typeface="Times New Roman" pitchFamily="18" charset="0"/>
              </a:rPr>
              <a:t>доктор экономических наук</a:t>
            </a:r>
          </a:p>
          <a:p>
            <a:r>
              <a:rPr lang="en-US" altLang="ru-RU" sz="1800" b="1" i="1" dirty="0">
                <a:solidFill>
                  <a:srgbClr val="000066"/>
                </a:solidFill>
                <a:cs typeface="Times New Roman" pitchFamily="18" charset="0"/>
              </a:rPr>
              <a:t>vvk@irof.ru</a:t>
            </a:r>
            <a:endParaRPr lang="ru-RU" altLang="ru-RU" sz="1800" b="1" i="1" dirty="0">
              <a:solidFill>
                <a:srgbClr val="000066"/>
              </a:solidFill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838"/>
            <a:ext cx="9144000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Экспертное содействие социально-экономическому </a:t>
            </a:r>
            <a:br>
              <a:rPr lang="ru-RU" sz="2000" b="1" dirty="0" smtClean="0">
                <a:solidFill>
                  <a:schemeClr val="bg1"/>
                </a:solidFill>
              </a:rPr>
            </a:br>
            <a:r>
              <a:rPr lang="ru-RU" sz="2000" b="1" dirty="0" smtClean="0">
                <a:solidFill>
                  <a:schemeClr val="bg1"/>
                </a:solidFill>
              </a:rPr>
              <a:t>содействию городов и регионов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4 июня 2015 г.</a:t>
            </a:r>
          </a:p>
        </p:txBody>
      </p:sp>
    </p:spTree>
    <p:extLst>
      <p:ext uri="{BB962C8B-B14F-4D97-AF65-F5344CB8AC3E}">
        <p14:creationId xmlns:p14="http://schemas.microsoft.com/office/powerpoint/2010/main" val="362826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Возможности и ограничения </a:t>
            </a:r>
            <a:r>
              <a:rPr lang="ru-RU" dirty="0" err="1" smtClean="0"/>
              <a:t>стратегирования</a:t>
            </a:r>
            <a:r>
              <a:rPr lang="ru-RU" dirty="0" smtClean="0"/>
              <a:t> и планирования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65930" y="1736793"/>
            <a:ext cx="3200400" cy="1118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Задача Стратегии развития региона (города)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61536" y="1135215"/>
            <a:ext cx="7183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Долгосрочные планы, ожидания, желания</a:t>
            </a:r>
            <a:endParaRPr lang="ru-RU" sz="2400" b="1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407452" y="3036203"/>
            <a:ext cx="4678" cy="680787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953552" y="3036203"/>
            <a:ext cx="4678" cy="680787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2724799" y="3897463"/>
            <a:ext cx="4092860" cy="1118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Цель государственной (муниципальной) программы</a:t>
            </a:r>
            <a:endParaRPr lang="ru-RU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228717" y="5196873"/>
            <a:ext cx="7449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Бюджетные возможности и ограничения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835304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dirty="0" smtClean="0">
                <a:latin typeface="+mn-lt"/>
              </a:rPr>
              <a:t>Вызовы для будущих решений</a:t>
            </a:r>
          </a:p>
        </p:txBody>
      </p:sp>
      <p:sp>
        <p:nvSpPr>
          <p:cNvPr id="276482" name="Rectangle 3"/>
          <p:cNvSpPr>
            <a:spLocks noGrp="1" noChangeArrowheads="1"/>
          </p:cNvSpPr>
          <p:nvPr>
            <p:ph idx="1"/>
          </p:nvPr>
        </p:nvSpPr>
        <p:spPr>
          <a:xfrm>
            <a:off x="542924" y="1189318"/>
            <a:ext cx="8008647" cy="5314950"/>
          </a:xfrm>
        </p:spPr>
        <p:txBody>
          <a:bodyPr>
            <a:normAutofit fontScale="92500"/>
          </a:bodyPr>
          <a:lstStyle/>
          <a:p>
            <a:r>
              <a:rPr lang="ru-RU" sz="2800" dirty="0" err="1" smtClean="0">
                <a:latin typeface="+mn-lt"/>
              </a:rPr>
              <a:t>Нереалистичноть</a:t>
            </a:r>
            <a:r>
              <a:rPr lang="ru-RU" sz="2800" dirty="0" smtClean="0">
                <a:latin typeface="+mn-lt"/>
              </a:rPr>
              <a:t> целей и задач долгосрочного развития регионов и муниципалитетов</a:t>
            </a:r>
          </a:p>
          <a:p>
            <a:r>
              <a:rPr lang="ru-RU" sz="2800" dirty="0" smtClean="0">
                <a:latin typeface="+mn-lt"/>
              </a:rPr>
              <a:t>Отсутствие федеральных стратегических ориентиров</a:t>
            </a:r>
          </a:p>
          <a:p>
            <a:r>
              <a:rPr lang="ru-RU" sz="2800" dirty="0" smtClean="0">
                <a:latin typeface="+mn-lt"/>
              </a:rPr>
              <a:t>Несоответствие </a:t>
            </a:r>
            <a:r>
              <a:rPr lang="ru-RU" sz="2800" dirty="0" smtClean="0">
                <a:latin typeface="+mn-lt"/>
              </a:rPr>
              <a:t>показателей и индикаторов решаемым задачам</a:t>
            </a:r>
          </a:p>
          <a:p>
            <a:r>
              <a:rPr lang="ru-RU" sz="2800" dirty="0" smtClean="0">
                <a:latin typeface="+mn-lt"/>
              </a:rPr>
              <a:t>Отсутствие </a:t>
            </a:r>
            <a:r>
              <a:rPr lang="ru-RU" sz="2800" dirty="0" smtClean="0">
                <a:latin typeface="+mn-lt"/>
              </a:rPr>
              <a:t>механизмов </a:t>
            </a:r>
            <a:r>
              <a:rPr lang="ru-RU" sz="2800" dirty="0" smtClean="0">
                <a:latin typeface="+mn-lt"/>
              </a:rPr>
              <a:t>межведомственного взаимодействия и взаимодействия </a:t>
            </a:r>
            <a:r>
              <a:rPr lang="ru-RU" sz="2800" dirty="0" smtClean="0">
                <a:latin typeface="+mn-lt"/>
              </a:rPr>
              <a:t>органов власти разного </a:t>
            </a:r>
            <a:r>
              <a:rPr lang="ru-RU" sz="2800" dirty="0" smtClean="0">
                <a:latin typeface="+mn-lt"/>
              </a:rPr>
              <a:t>уровня</a:t>
            </a:r>
          </a:p>
          <a:p>
            <a:r>
              <a:rPr lang="ru-RU" sz="2800" b="1" dirty="0" smtClean="0">
                <a:latin typeface="+mn-lt"/>
              </a:rPr>
              <a:t>Слабая </a:t>
            </a:r>
            <a:r>
              <a:rPr lang="ru-RU" sz="2800" b="1" dirty="0">
                <a:latin typeface="+mn-lt"/>
              </a:rPr>
              <a:t>интеграция бюджета и документов стратегического </a:t>
            </a:r>
            <a:r>
              <a:rPr lang="ru-RU" sz="2800" b="1" dirty="0" smtClean="0">
                <a:latin typeface="+mn-lt"/>
              </a:rPr>
              <a:t>планирования</a:t>
            </a:r>
            <a:endParaRPr lang="ru-RU" sz="28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19253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ext Box 88"/>
          <p:cNvSpPr txBox="1">
            <a:spLocks noChangeArrowheads="1"/>
          </p:cNvSpPr>
          <p:nvPr/>
        </p:nvSpPr>
        <p:spPr bwMode="auto">
          <a:xfrm>
            <a:off x="1431925" y="5832475"/>
            <a:ext cx="5959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hr-HR" altLang="ru-RU"/>
          </a:p>
        </p:txBody>
      </p:sp>
      <p:sp>
        <p:nvSpPr>
          <p:cNvPr id="107523" name="Rectangle 2"/>
          <p:cNvSpPr txBox="1">
            <a:spLocks noChangeArrowheads="1"/>
          </p:cNvSpPr>
          <p:nvPr/>
        </p:nvSpPr>
        <p:spPr bwMode="auto">
          <a:xfrm>
            <a:off x="0" y="1249250"/>
            <a:ext cx="9144000" cy="520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Webdings" panose="05030102010509060703" pitchFamily="18" charset="2"/>
              <a:buNone/>
            </a:pPr>
            <a:r>
              <a:rPr lang="ru-RU" altLang="ru-RU" sz="2800" b="1" dirty="0">
                <a:latin typeface="Tahoma" panose="020B0604030504040204" pitchFamily="34" charset="0"/>
                <a:cs typeface="Tahoma" panose="020B0604030504040204" pitchFamily="34" charset="0"/>
              </a:rPr>
              <a:t>КЛИМАНОВ</a:t>
            </a:r>
          </a:p>
          <a:p>
            <a:pPr algn="ctr" eaLnBrk="1" hangingPunct="1">
              <a:spcBef>
                <a:spcPct val="20000"/>
              </a:spcBef>
              <a:buFont typeface="Webdings" panose="05030102010509060703" pitchFamily="18" charset="2"/>
              <a:buNone/>
            </a:pPr>
            <a:r>
              <a:rPr lang="ru-RU" altLang="ru-RU" sz="2800" b="1" dirty="0">
                <a:latin typeface="Tahoma" panose="020B0604030504040204" pitchFamily="34" charset="0"/>
                <a:cs typeface="Tahoma" panose="020B0604030504040204" pitchFamily="34" charset="0"/>
              </a:rPr>
              <a:t>Владимир Викторович</a:t>
            </a:r>
          </a:p>
          <a:p>
            <a:pPr algn="ctr">
              <a:spcBef>
                <a:spcPct val="20000"/>
              </a:spcBef>
              <a:buFont typeface="Webdings" panose="05030102010509060703" pitchFamily="18" charset="2"/>
              <a:buNone/>
            </a:pPr>
            <a:endParaRPr lang="ru-RU" altLang="ru-RU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  <a:buFont typeface="Webdings" panose="05030102010509060703" pitchFamily="18" charset="2"/>
              <a:buNone/>
            </a:pPr>
            <a:r>
              <a:rPr lang="ru-RU" altLang="ru-RU" dirty="0" smtClean="0">
                <a:latin typeface="Tahoma" panose="020B0604030504040204" pitchFamily="34" charset="0"/>
                <a:cs typeface="Tahoma" panose="020B0604030504040204" pitchFamily="34" charset="0"/>
              </a:rPr>
              <a:t>директор</a:t>
            </a:r>
            <a:endParaRPr lang="ru-RU" altLang="ru-RU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  <a:buFont typeface="Webdings" panose="05030102010509060703" pitchFamily="18" charset="2"/>
              <a:buNone/>
            </a:pPr>
            <a:r>
              <a:rPr lang="ru-RU" altLang="ru-RU" dirty="0" smtClean="0">
                <a:latin typeface="Tahoma" panose="020B0604030504040204" pitchFamily="34" charset="0"/>
                <a:cs typeface="Tahoma" panose="020B0604030504040204" pitchFamily="34" charset="0"/>
              </a:rPr>
              <a:t>АНО «Институт реформирования </a:t>
            </a:r>
          </a:p>
          <a:p>
            <a:pPr algn="ctr">
              <a:spcBef>
                <a:spcPct val="20000"/>
              </a:spcBef>
              <a:buFont typeface="Webdings" panose="05030102010509060703" pitchFamily="18" charset="2"/>
              <a:buNone/>
            </a:pPr>
            <a:r>
              <a:rPr lang="ru-RU" altLang="ru-RU" dirty="0" smtClean="0">
                <a:latin typeface="Tahoma" panose="020B0604030504040204" pitchFamily="34" charset="0"/>
                <a:cs typeface="Tahoma" panose="020B0604030504040204" pitchFamily="34" charset="0"/>
              </a:rPr>
              <a:t>общественных финансов»</a:t>
            </a:r>
          </a:p>
          <a:p>
            <a:pPr algn="ctr">
              <a:spcBef>
                <a:spcPct val="20000"/>
              </a:spcBef>
              <a:buFont typeface="Webdings" panose="05030102010509060703" pitchFamily="18" charset="2"/>
              <a:buNone/>
            </a:pPr>
            <a:r>
              <a:rPr lang="en-US" altLang="ru-RU" i="1" dirty="0" smtClean="0">
                <a:latin typeface="Tahoma" panose="020B0604030504040204" pitchFamily="34" charset="0"/>
                <a:cs typeface="Tahoma" panose="020B0604030504040204" pitchFamily="34" charset="0"/>
              </a:rPr>
              <a:t>(www.irof.ru)</a:t>
            </a:r>
            <a:endParaRPr lang="ru-RU" altLang="ru-RU" i="1" dirty="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  <a:buFont typeface="Webdings" panose="05030102010509060703" pitchFamily="18" charset="2"/>
              <a:buNone/>
            </a:pPr>
            <a:endParaRPr lang="ru-RU" altLang="ru-RU" sz="28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  <a:buFont typeface="Webdings" panose="05030102010509060703" pitchFamily="18" charset="2"/>
              <a:buNone/>
            </a:pPr>
            <a:r>
              <a:rPr lang="en-US" altLang="ru-RU" b="1" dirty="0" smtClean="0">
                <a:latin typeface="Tahoma" panose="020B0604030504040204" pitchFamily="34" charset="0"/>
                <a:cs typeface="Tahoma" panose="020B0604030504040204" pitchFamily="34" charset="0"/>
              </a:rPr>
              <a:t>vvk@irof.ru</a:t>
            </a:r>
            <a:endParaRPr lang="ru-RU" altLang="ru-RU" b="1" dirty="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  <a:buFont typeface="Webdings" panose="05030102010509060703" pitchFamily="18" charset="2"/>
              <a:buNone/>
            </a:pPr>
            <a:r>
              <a:rPr lang="ru-RU" altLang="ru-RU" b="1" dirty="0">
                <a:latin typeface="Tahoma" panose="020B0604030504040204" pitchFamily="34" charset="0"/>
                <a:cs typeface="Tahoma" panose="020B0604030504040204" pitchFamily="34" charset="0"/>
              </a:rPr>
              <a:t>т</a:t>
            </a:r>
            <a:r>
              <a:rPr lang="ru-RU" altLang="ru-RU" b="1" dirty="0" smtClean="0">
                <a:latin typeface="Tahoma" panose="020B0604030504040204" pitchFamily="34" charset="0"/>
                <a:cs typeface="Tahoma" panose="020B0604030504040204" pitchFamily="34" charset="0"/>
              </a:rPr>
              <a:t>ел. (495) 691-67-89</a:t>
            </a:r>
            <a:endParaRPr lang="ru-RU" altLang="ru-RU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68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Стратегическое и бюджетное планирование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9839" y="2208226"/>
            <a:ext cx="3762875" cy="223968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 smtClean="0"/>
              <a:t>Бюджетное планирование</a:t>
            </a:r>
          </a:p>
          <a:p>
            <a:pPr marL="0" indent="0" algn="ctr">
              <a:lnSpc>
                <a:spcPct val="120000"/>
              </a:lnSpc>
              <a:spcBef>
                <a:spcPts val="1200"/>
              </a:spcBef>
              <a:buNone/>
            </a:pPr>
            <a:r>
              <a:rPr lang="ru-RU" sz="1800" dirty="0"/>
              <a:t>комплекс </a:t>
            </a:r>
            <a:r>
              <a:rPr lang="ru-RU" sz="1800" dirty="0" smtClean="0"/>
              <a:t>мероприятий </a:t>
            </a:r>
            <a:r>
              <a:rPr lang="ru-RU" sz="1800" dirty="0"/>
              <a:t>на </a:t>
            </a:r>
            <a:r>
              <a:rPr lang="ru-RU" sz="1800" dirty="0" smtClean="0"/>
              <a:t>разных </a:t>
            </a:r>
            <a:r>
              <a:rPr lang="ru-RU" sz="1800" dirty="0"/>
              <a:t>стадиях бюджетного процесса </a:t>
            </a:r>
            <a:r>
              <a:rPr lang="ru-RU" sz="1800" dirty="0" smtClean="0"/>
              <a:t>для </a:t>
            </a:r>
            <a:r>
              <a:rPr lang="ru-RU" sz="1800" dirty="0"/>
              <a:t>определения </a:t>
            </a:r>
            <a:r>
              <a:rPr lang="ru-RU" sz="1800" dirty="0" smtClean="0"/>
              <a:t>объемов, </a:t>
            </a:r>
            <a:r>
              <a:rPr lang="ru-RU" sz="1800" dirty="0"/>
              <a:t>источников формирования и направлений использования бюджетных ресурсов государства с целью обеспечения </a:t>
            </a:r>
            <a:r>
              <a:rPr lang="ru-RU" sz="1800" dirty="0" smtClean="0"/>
              <a:t>социально-экономического развития</a:t>
            </a:r>
            <a:endParaRPr lang="ru-RU" sz="1800" b="1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781050" y="1193799"/>
            <a:ext cx="3983691" cy="4268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28588" indent="-128588" algn="l" defTabSz="514350" rtl="0" eaLnBrk="1" latinLnBrk="0" hangingPunct="1">
              <a:lnSpc>
                <a:spcPct val="100000"/>
              </a:lnSpc>
              <a:spcBef>
                <a:spcPts val="563"/>
              </a:spcBef>
              <a:buClr>
                <a:srgbClr val="002060"/>
              </a:buClr>
              <a:buFont typeface="Arial" panose="020B0604020202020204" pitchFamily="34" charset="0"/>
              <a:buChar char="•"/>
              <a:defRPr sz="1575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385763" indent="-128588" algn="l" defTabSz="514350" rtl="0" eaLnBrk="1" latinLnBrk="0" hangingPunct="1">
              <a:lnSpc>
                <a:spcPct val="100000"/>
              </a:lnSpc>
              <a:spcBef>
                <a:spcPts val="281"/>
              </a:spcBef>
              <a:buClr>
                <a:srgbClr val="002060"/>
              </a:buClr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642938" indent="-128588" algn="l" defTabSz="514350" rtl="0" eaLnBrk="1" latinLnBrk="0" hangingPunct="1">
              <a:lnSpc>
                <a:spcPct val="100000"/>
              </a:lnSpc>
              <a:spcBef>
                <a:spcPts val="281"/>
              </a:spcBef>
              <a:buClr>
                <a:srgbClr val="002060"/>
              </a:buClr>
              <a:buFont typeface="Arial" panose="020B0604020202020204" pitchFamily="34" charset="0"/>
              <a:buChar char="•"/>
              <a:defRPr sz="1125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900113" indent="-128588" algn="l" defTabSz="514350" rtl="0" eaLnBrk="1" latinLnBrk="0" hangingPunct="1">
              <a:lnSpc>
                <a:spcPct val="100000"/>
              </a:lnSpc>
              <a:spcBef>
                <a:spcPts val="281"/>
              </a:spcBef>
              <a:buClr>
                <a:srgbClr val="002060"/>
              </a:buClr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1157288" indent="-128588" algn="l" defTabSz="514350" rtl="0" eaLnBrk="1" latinLnBrk="0" hangingPunct="1">
              <a:lnSpc>
                <a:spcPct val="100000"/>
              </a:lnSpc>
              <a:spcBef>
                <a:spcPts val="281"/>
              </a:spcBef>
              <a:buClr>
                <a:srgbClr val="002060"/>
              </a:buClr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14144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400" b="1" dirty="0" smtClean="0"/>
              <a:t>Стратегическое планирование</a:t>
            </a:r>
          </a:p>
          <a:p>
            <a:pPr marL="0" indent="0" algn="ctr">
              <a:lnSpc>
                <a:spcPct val="120000"/>
              </a:lnSpc>
              <a:spcBef>
                <a:spcPts val="1200"/>
              </a:spcBef>
              <a:buNone/>
            </a:pPr>
            <a:r>
              <a:rPr lang="ru-RU" sz="1800" dirty="0" smtClean="0"/>
              <a:t>деятельность по </a:t>
            </a:r>
            <a:r>
              <a:rPr lang="ru-RU" sz="1800" dirty="0"/>
              <a:t>целеполаганию, прогнозированию, планированию и программированию социально-экономического развития Российской Федерации, субъектов Российской Федерации и муниципальных </a:t>
            </a:r>
            <a:r>
              <a:rPr lang="ru-RU" sz="1800" dirty="0" smtClean="0"/>
              <a:t>образований</a:t>
            </a:r>
            <a:endParaRPr lang="ru-RU" sz="1800" b="1" dirty="0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039333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9"/>
          <p:cNvSpPr>
            <a:spLocks noChangeArrowheads="1"/>
          </p:cNvSpPr>
          <p:nvPr/>
        </p:nvSpPr>
        <p:spPr bwMode="auto">
          <a:xfrm>
            <a:off x="1116013" y="1412875"/>
            <a:ext cx="838041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50000"/>
              </a:lnSpc>
              <a:spcBef>
                <a:spcPct val="50000"/>
              </a:spcBef>
            </a:pPr>
            <a:endParaRPr lang="ru-RU" sz="1900" b="1" i="1">
              <a:solidFill>
                <a:schemeClr val="tx2"/>
              </a:solidFill>
            </a:endParaRPr>
          </a:p>
        </p:txBody>
      </p:sp>
      <p:sp>
        <p:nvSpPr>
          <p:cNvPr id="8" name="AutoShape 2"/>
          <p:cNvSpPr txBox="1">
            <a:spLocks noChangeArrowheads="1"/>
          </p:cNvSpPr>
          <p:nvPr/>
        </p:nvSpPr>
        <p:spPr bwMode="auto">
          <a:xfrm>
            <a:off x="1524000" y="220663"/>
            <a:ext cx="74676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endParaRPr lang="ru-RU" sz="2800" b="1" kern="0" dirty="0">
              <a:solidFill>
                <a:schemeClr val="tx2"/>
              </a:solidFill>
              <a:ea typeface="+mj-ea"/>
              <a:cs typeface="+mj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44380"/>
          </a:xfrm>
        </p:spPr>
        <p:txBody>
          <a:bodyPr>
            <a:normAutofit/>
          </a:bodyPr>
          <a:lstStyle/>
          <a:p>
            <a:r>
              <a:rPr lang="ru-RU" sz="2600" kern="0" dirty="0" smtClean="0"/>
              <a:t>Развитие стратегического планирования </a:t>
            </a:r>
            <a:endParaRPr lang="ru-RU" sz="2600" dirty="0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483492" y="4021537"/>
            <a:ext cx="839337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854307" y="3994752"/>
            <a:ext cx="109182" cy="1091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8459613" y="3946927"/>
            <a:ext cx="109182" cy="1091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73911" y="3600587"/>
            <a:ext cx="13949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199</a:t>
            </a:r>
            <a:r>
              <a:rPr lang="en-US" sz="1600" b="1" dirty="0" smtClean="0"/>
              <a:t>5</a:t>
            </a:r>
            <a:endParaRPr lang="ru-RU" sz="1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384054" y="4097187"/>
            <a:ext cx="15158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вторая половина 1990-х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76667" y="3620084"/>
            <a:ext cx="7253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2015</a:t>
            </a:r>
          </a:p>
        </p:txBody>
      </p:sp>
      <p:sp>
        <p:nvSpPr>
          <p:cNvPr id="17" name="Овал 16"/>
          <p:cNvSpPr/>
          <p:nvPr/>
        </p:nvSpPr>
        <p:spPr>
          <a:xfrm>
            <a:off x="7073826" y="3958638"/>
            <a:ext cx="109182" cy="1091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6317551" y="4043741"/>
            <a:ext cx="1730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и</a:t>
            </a:r>
            <a:r>
              <a:rPr lang="ru-RU" dirty="0" smtClean="0"/>
              <a:t>юнь 2014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988909" y="2359634"/>
            <a:ext cx="2235296" cy="14794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lnSpc>
                <a:spcPct val="115000"/>
              </a:lnSpc>
              <a:spcAft>
                <a:spcPts val="1025"/>
              </a:spcAft>
            </a:pPr>
            <a:r>
              <a:rPr lang="ru-RU" sz="1600" b="1" dirty="0"/>
              <a:t>№ 172-ФЗ 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«</a:t>
            </a:r>
            <a:r>
              <a:rPr lang="ru-RU" sz="1600" b="1" dirty="0"/>
              <a:t>О стратегическом планировании в Российской Федерации»</a:t>
            </a:r>
            <a:endParaRPr lang="en-US" sz="16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6736" y="4130719"/>
            <a:ext cx="2498756" cy="18266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lnSpc>
                <a:spcPct val="115000"/>
              </a:lnSpc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</a:pPr>
            <a:r>
              <a:rPr lang="ru-RU" sz="1400" b="1" dirty="0"/>
              <a:t>№ 115-ФЗ 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/>
              <a:t>«</a:t>
            </a:r>
            <a:r>
              <a:rPr lang="ru-RU" sz="1400" b="1" dirty="0"/>
              <a:t>О государственном прогнозировании и программах социально-экономического развития Российской Федерации»</a:t>
            </a:r>
            <a:endParaRPr lang="ru-RU" sz="14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221432" y="2983952"/>
            <a:ext cx="2180432" cy="9417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lnSpc>
                <a:spcPct val="115000"/>
              </a:lnSpc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</a:pPr>
            <a:r>
              <a:rPr lang="ru-RU" sz="1600" b="1" dirty="0" smtClean="0"/>
              <a:t>Первые стратегии развития городов и регионов</a:t>
            </a:r>
            <a:endParaRPr lang="ru-RU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4680178" y="3373863"/>
            <a:ext cx="13949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с</a:t>
            </a:r>
            <a:r>
              <a:rPr lang="ru-RU" sz="1600" dirty="0" smtClean="0"/>
              <a:t>ередина 2000-х</a:t>
            </a:r>
            <a:endParaRPr lang="ru-RU" sz="16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311075" y="4130719"/>
            <a:ext cx="1986457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/>
              <a:t>Более 60 принятых региональных стратегий</a:t>
            </a:r>
          </a:p>
        </p:txBody>
      </p:sp>
    </p:spTree>
    <p:extLst>
      <p:ext uri="{BB962C8B-B14F-4D97-AF65-F5344CB8AC3E}">
        <p14:creationId xmlns:p14="http://schemas.microsoft.com/office/powerpoint/2010/main" val="8436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 Стратегии развития региона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42072" y="1148976"/>
            <a:ext cx="8259856" cy="531495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</a:pPr>
            <a:r>
              <a:rPr lang="ru-RU" sz="2400" b="1" dirty="0" smtClean="0"/>
              <a:t>оценка </a:t>
            </a:r>
            <a:r>
              <a:rPr lang="ru-RU" sz="2400" b="1" dirty="0"/>
              <a:t>достигнутых целей </a:t>
            </a:r>
            <a:r>
              <a:rPr lang="ru-RU" sz="2400" dirty="0" smtClean="0"/>
              <a:t>социально-экономического развития </a:t>
            </a:r>
            <a:r>
              <a:rPr lang="ru-RU" sz="2400" dirty="0"/>
              <a:t>субъекта РФ</a:t>
            </a:r>
          </a:p>
          <a:p>
            <a:pPr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</a:pPr>
            <a:r>
              <a:rPr lang="ru-RU" sz="2400" b="1" dirty="0"/>
              <a:t>приоритеты, цели, задачи и направления </a:t>
            </a:r>
            <a:r>
              <a:rPr lang="ru-RU" sz="2400" dirty="0"/>
              <a:t>социально-экономической </a:t>
            </a:r>
            <a:r>
              <a:rPr lang="ru-RU" sz="2400" dirty="0" smtClean="0"/>
              <a:t>политики субъекта </a:t>
            </a:r>
            <a:r>
              <a:rPr lang="ru-RU" sz="2400" dirty="0"/>
              <a:t>РФ</a:t>
            </a:r>
          </a:p>
          <a:p>
            <a:pPr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</a:pPr>
            <a:r>
              <a:rPr lang="ru-RU" sz="2400" b="1" dirty="0"/>
              <a:t>показатели</a:t>
            </a:r>
            <a:r>
              <a:rPr lang="ru-RU" sz="2400" dirty="0"/>
              <a:t> достижения целей социально-экономического развития субъекта </a:t>
            </a:r>
            <a:r>
              <a:rPr lang="ru-RU" sz="2400" dirty="0" smtClean="0"/>
              <a:t>РФ</a:t>
            </a:r>
            <a:r>
              <a:rPr lang="ru-RU" sz="2400" dirty="0"/>
              <a:t>, </a:t>
            </a:r>
            <a:r>
              <a:rPr lang="ru-RU" sz="2400" b="1" dirty="0"/>
              <a:t>сроки и этапы </a:t>
            </a:r>
            <a:r>
              <a:rPr lang="ru-RU" sz="2400" dirty="0"/>
              <a:t>реализации Стратегии</a:t>
            </a:r>
          </a:p>
          <a:p>
            <a:pPr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</a:pPr>
            <a:r>
              <a:rPr lang="ru-RU" sz="2400" b="1" dirty="0"/>
              <a:t>ожидаемые результаты </a:t>
            </a:r>
            <a:r>
              <a:rPr lang="ru-RU" sz="2400" dirty="0"/>
              <a:t>реализации Стратегии</a:t>
            </a:r>
          </a:p>
          <a:p>
            <a:pPr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</a:pPr>
            <a:r>
              <a:rPr lang="ru-RU" sz="2400" b="1" dirty="0"/>
              <a:t>оценка финансовых ресурсов</a:t>
            </a:r>
            <a:r>
              <a:rPr lang="ru-RU" sz="2400" dirty="0"/>
              <a:t>, необходимых для реализации Стратегии</a:t>
            </a:r>
          </a:p>
          <a:p>
            <a:pPr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</a:pPr>
            <a:r>
              <a:rPr lang="ru-RU" sz="2400" b="1" dirty="0"/>
              <a:t>информация о государственных программах </a:t>
            </a:r>
            <a:r>
              <a:rPr lang="ru-RU" sz="2400" dirty="0"/>
              <a:t>субъекта РФ, утверждаемых в целях реализации Стратегии</a:t>
            </a:r>
          </a:p>
          <a:p>
            <a:pPr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</a:pPr>
            <a:r>
              <a:rPr lang="ru-RU" sz="2400" dirty="0"/>
              <a:t>иные положения, определяемые законами субъекта РФ</a:t>
            </a:r>
          </a:p>
          <a:p>
            <a:pPr marL="0" indent="0">
              <a:lnSpc>
                <a:spcPct val="115000"/>
              </a:lnSpc>
              <a:spcBef>
                <a:spcPct val="0"/>
              </a:spcBef>
              <a:buClr>
                <a:srgbClr val="C00000"/>
              </a:buClr>
              <a:buNone/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</a:pPr>
            <a:r>
              <a:rPr lang="ru-RU" sz="1800" dirty="0"/>
              <a:t>			</a:t>
            </a:r>
          </a:p>
          <a:p>
            <a:pPr marL="0" indent="0" algn="r">
              <a:lnSpc>
                <a:spcPct val="115000"/>
              </a:lnSpc>
              <a:spcBef>
                <a:spcPct val="0"/>
              </a:spcBef>
              <a:buClr>
                <a:srgbClr val="C00000"/>
              </a:buClr>
              <a:buNone/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</a:pPr>
            <a:r>
              <a:rPr lang="ru-RU" sz="1600" b="1" dirty="0" smtClean="0"/>
              <a:t>Федеральный </a:t>
            </a:r>
            <a:r>
              <a:rPr lang="ru-RU" sz="1600" b="1" dirty="0"/>
              <a:t>закон от 28 июня 2014 г. № 172-ФЗ </a:t>
            </a:r>
            <a:endParaRPr lang="ru-RU" sz="1600" b="1" dirty="0" smtClean="0"/>
          </a:p>
          <a:p>
            <a:pPr marL="0" indent="0" algn="r">
              <a:lnSpc>
                <a:spcPct val="115000"/>
              </a:lnSpc>
              <a:spcBef>
                <a:spcPct val="0"/>
              </a:spcBef>
              <a:buClr>
                <a:srgbClr val="C00000"/>
              </a:buClr>
              <a:buNone/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</a:pPr>
            <a:r>
              <a:rPr lang="ru-RU" sz="1600" b="1" dirty="0" smtClean="0"/>
              <a:t>«</a:t>
            </a:r>
            <a:r>
              <a:rPr lang="ru-RU" sz="1600" b="1" dirty="0"/>
              <a:t>О стратегическом планировании в Российской Федерации»</a:t>
            </a:r>
          </a:p>
          <a:p>
            <a:pPr marL="0" indent="0" algn="r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86394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вал 28"/>
          <p:cNvSpPr/>
          <p:nvPr/>
        </p:nvSpPr>
        <p:spPr>
          <a:xfrm>
            <a:off x="4733728" y="2256656"/>
            <a:ext cx="1400620" cy="1296623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89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4579310" y="2592919"/>
            <a:ext cx="1400620" cy="1333666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89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6223017" y="2202310"/>
            <a:ext cx="1558994" cy="146317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306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6710148" y="2750265"/>
            <a:ext cx="1348303" cy="128333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306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7312081" y="2502947"/>
            <a:ext cx="1533949" cy="1324999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306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7460499" y="1933043"/>
            <a:ext cx="1479183" cy="148645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306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6499457" y="1384645"/>
            <a:ext cx="2070133" cy="1626079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/>
                </a:solidFill>
                <a:cs typeface="Times New Roman" pitchFamily="18" charset="0"/>
              </a:rPr>
              <a:t>Стратегии </a:t>
            </a:r>
          </a:p>
          <a:p>
            <a:pPr algn="ctr"/>
            <a:r>
              <a:rPr lang="ru-RU" sz="1100" b="1" dirty="0">
                <a:solidFill>
                  <a:schemeClr val="tx1"/>
                </a:solidFill>
                <a:cs typeface="Times New Roman" pitchFamily="18" charset="0"/>
              </a:rPr>
              <a:t>социально-экономического </a:t>
            </a:r>
          </a:p>
          <a:p>
            <a:pPr algn="ctr"/>
            <a:r>
              <a:rPr lang="ru-RU" sz="1100" b="1" dirty="0">
                <a:solidFill>
                  <a:schemeClr val="tx1"/>
                </a:solidFill>
                <a:cs typeface="Times New Roman" pitchFamily="18" charset="0"/>
              </a:rPr>
              <a:t>развития муниципальных образований</a:t>
            </a:r>
          </a:p>
        </p:txBody>
      </p:sp>
      <p:sp>
        <p:nvSpPr>
          <p:cNvPr id="5" name="Овал 4"/>
          <p:cNvSpPr/>
          <p:nvPr/>
        </p:nvSpPr>
        <p:spPr>
          <a:xfrm>
            <a:off x="81658" y="1967060"/>
            <a:ext cx="1771258" cy="171429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cs typeface="Times New Roman" pitchFamily="18" charset="0"/>
              </a:rPr>
              <a:t>Отраслевые стратегии и концепции</a:t>
            </a:r>
            <a:endParaRPr lang="ru-RU" sz="12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093622" y="2151569"/>
            <a:ext cx="1694878" cy="136465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dirty="0">
                <a:solidFill>
                  <a:schemeClr val="tx1"/>
                </a:solidFill>
                <a:cs typeface="Times New Roman" pitchFamily="18" charset="0"/>
              </a:rPr>
              <a:t>иные документы стратегического планирования</a:t>
            </a:r>
          </a:p>
        </p:txBody>
      </p:sp>
      <p:sp>
        <p:nvSpPr>
          <p:cNvPr id="7" name="Овал 6"/>
          <p:cNvSpPr/>
          <p:nvPr/>
        </p:nvSpPr>
        <p:spPr>
          <a:xfrm>
            <a:off x="2843138" y="2332008"/>
            <a:ext cx="1492750" cy="1357431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/>
                </a:solidFill>
                <a:cs typeface="Times New Roman" pitchFamily="18" charset="0"/>
              </a:rPr>
              <a:t>Стратегия развития социальной сферы</a:t>
            </a:r>
          </a:p>
        </p:txBody>
      </p:sp>
      <p:sp>
        <p:nvSpPr>
          <p:cNvPr id="8" name="Овал 7"/>
          <p:cNvSpPr/>
          <p:nvPr/>
        </p:nvSpPr>
        <p:spPr>
          <a:xfrm>
            <a:off x="1588399" y="2383552"/>
            <a:ext cx="1487199" cy="132572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/>
                </a:solidFill>
                <a:cs typeface="Times New Roman" pitchFamily="18" charset="0"/>
              </a:rPr>
              <a:t>Концепция </a:t>
            </a:r>
            <a:r>
              <a:rPr lang="ru-RU" sz="1100" b="1" dirty="0" err="1">
                <a:solidFill>
                  <a:schemeClr val="tx1"/>
                </a:solidFill>
                <a:cs typeface="Times New Roman" pitchFamily="18" charset="0"/>
              </a:rPr>
              <a:t>инвести-ционного</a:t>
            </a:r>
            <a:r>
              <a:rPr lang="ru-RU" sz="1100" b="1" dirty="0">
                <a:solidFill>
                  <a:schemeClr val="tx1"/>
                </a:solidFill>
                <a:cs typeface="Times New Roman" pitchFamily="18" charset="0"/>
              </a:rPr>
              <a:t> развития</a:t>
            </a:r>
          </a:p>
        </p:txBody>
      </p:sp>
      <p:sp>
        <p:nvSpPr>
          <p:cNvPr id="9" name="Стрелка вверх 8"/>
          <p:cNvSpPr/>
          <p:nvPr/>
        </p:nvSpPr>
        <p:spPr>
          <a:xfrm>
            <a:off x="856617" y="4106479"/>
            <a:ext cx="470442" cy="81540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927"/>
          </a:p>
        </p:txBody>
      </p:sp>
      <p:sp>
        <p:nvSpPr>
          <p:cNvPr id="10" name="Стрелка вверх 9"/>
          <p:cNvSpPr/>
          <p:nvPr/>
        </p:nvSpPr>
        <p:spPr>
          <a:xfrm>
            <a:off x="2282898" y="4414681"/>
            <a:ext cx="470442" cy="94088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927"/>
          </a:p>
        </p:txBody>
      </p:sp>
      <p:sp>
        <p:nvSpPr>
          <p:cNvPr id="11" name="Стрелка вверх 10"/>
          <p:cNvSpPr/>
          <p:nvPr/>
        </p:nvSpPr>
        <p:spPr>
          <a:xfrm>
            <a:off x="3716270" y="4414681"/>
            <a:ext cx="470442" cy="94088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927"/>
          </a:p>
        </p:txBody>
      </p:sp>
      <p:sp>
        <p:nvSpPr>
          <p:cNvPr id="12" name="Стрелка вверх 11"/>
          <p:cNvSpPr/>
          <p:nvPr/>
        </p:nvSpPr>
        <p:spPr>
          <a:xfrm>
            <a:off x="5261309" y="4011351"/>
            <a:ext cx="470442" cy="10108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927"/>
          </a:p>
        </p:txBody>
      </p:sp>
      <p:sp>
        <p:nvSpPr>
          <p:cNvPr id="13" name="TextBox 12"/>
          <p:cNvSpPr txBox="1"/>
          <p:nvPr/>
        </p:nvSpPr>
        <p:spPr>
          <a:xfrm>
            <a:off x="201773" y="5074239"/>
            <a:ext cx="1680151" cy="896143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306" b="1" dirty="0"/>
              <a:t>федеральные </a:t>
            </a:r>
          </a:p>
          <a:p>
            <a:pPr algn="ctr"/>
            <a:r>
              <a:rPr lang="ru-RU" sz="1306" b="1" dirty="0"/>
              <a:t>органы </a:t>
            </a:r>
          </a:p>
          <a:p>
            <a:pPr algn="ctr"/>
            <a:r>
              <a:rPr lang="ru-RU" sz="1306" b="1" dirty="0"/>
              <a:t>исполнительной </a:t>
            </a:r>
          </a:p>
          <a:p>
            <a:pPr algn="ctr"/>
            <a:r>
              <a:rPr lang="ru-RU" sz="1306" b="1" dirty="0"/>
              <a:t>власти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02706" y="5503430"/>
            <a:ext cx="1391860" cy="37965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867" b="1" dirty="0"/>
              <a:t>бизнес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93901" y="5503430"/>
            <a:ext cx="1441424" cy="35285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93" b="1" dirty="0"/>
              <a:t>население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28912" y="5198731"/>
            <a:ext cx="559588" cy="60939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3360" b="1" dirty="0"/>
              <a:t>…</a:t>
            </a:r>
          </a:p>
        </p:txBody>
      </p:sp>
      <p:sp>
        <p:nvSpPr>
          <p:cNvPr id="25" name="Овал 24"/>
          <p:cNvSpPr/>
          <p:nvPr/>
        </p:nvSpPr>
        <p:spPr>
          <a:xfrm>
            <a:off x="649188" y="1434107"/>
            <a:ext cx="4730202" cy="114250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927" b="1" dirty="0">
                <a:solidFill>
                  <a:schemeClr val="tx1"/>
                </a:solidFill>
                <a:cs typeface="Times New Roman" pitchFamily="18" charset="0"/>
              </a:rPr>
              <a:t>Стратегия социально-экономического </a:t>
            </a:r>
            <a:r>
              <a:rPr lang="ru-RU" sz="1927" b="1" dirty="0" smtClean="0">
                <a:solidFill>
                  <a:schemeClr val="tx1"/>
                </a:solidFill>
                <a:cs typeface="Times New Roman" pitchFamily="18" charset="0"/>
              </a:rPr>
              <a:t>развития регионов</a:t>
            </a:r>
            <a:endParaRPr lang="ru-RU" sz="1927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4" name="Двойная стрелка влево/вправо 23"/>
          <p:cNvSpPr/>
          <p:nvPr/>
        </p:nvSpPr>
        <p:spPr>
          <a:xfrm>
            <a:off x="5496530" y="1667089"/>
            <a:ext cx="961042" cy="4225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927"/>
          </a:p>
        </p:txBody>
      </p:sp>
      <p:sp>
        <p:nvSpPr>
          <p:cNvPr id="2" name="TextBox 1"/>
          <p:cNvSpPr txBox="1"/>
          <p:nvPr/>
        </p:nvSpPr>
        <p:spPr>
          <a:xfrm>
            <a:off x="1327059" y="4000701"/>
            <a:ext cx="3396358" cy="32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24" b="1" dirty="0"/>
              <a:t>Приоритетные направления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" y="-19218"/>
            <a:ext cx="9144000" cy="929390"/>
          </a:xfrm>
        </p:spPr>
        <p:txBody>
          <a:bodyPr>
            <a:normAutofit/>
          </a:bodyPr>
          <a:lstStyle/>
          <a:p>
            <a:r>
              <a:rPr lang="ru-RU" dirty="0"/>
              <a:t>Модель соответствия документов стратегического </a:t>
            </a:r>
            <a:r>
              <a:rPr lang="ru-RU" dirty="0" smtClean="0"/>
              <a:t>планирования</a:t>
            </a:r>
            <a:r>
              <a:rPr lang="en-US" dirty="0" smtClean="0"/>
              <a:t> </a:t>
            </a:r>
            <a:r>
              <a:rPr lang="ru-RU" dirty="0" smtClean="0"/>
              <a:t>в регионе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012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kern="0" dirty="0"/>
              <a:t>Дерево целей </a:t>
            </a:r>
            <a:r>
              <a:rPr lang="ru-RU" sz="2400" kern="0" dirty="0" smtClean="0"/>
              <a:t>Стратегии развития региона (города)</a:t>
            </a:r>
            <a:endParaRPr lang="ru-RU" sz="28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419872" y="1104076"/>
            <a:ext cx="2304256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Миссия </a:t>
            </a:r>
            <a:r>
              <a:rPr lang="ru-RU" sz="2000" dirty="0" smtClean="0">
                <a:solidFill>
                  <a:schemeClr val="tx1"/>
                </a:solidFill>
                <a:cs typeface="Times New Roman" pitchFamily="18" charset="0"/>
              </a:rPr>
              <a:t>– …</a:t>
            </a:r>
            <a:endParaRPr lang="ru-RU" sz="20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572000" y="1824156"/>
            <a:ext cx="72008" cy="360040"/>
          </a:xfrm>
          <a:prstGeom prst="down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9511" y="2112188"/>
            <a:ext cx="8773419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700" b="1" dirty="0" smtClean="0">
                <a:cs typeface="Times New Roman" pitchFamily="18" charset="0"/>
              </a:rPr>
              <a:t>Цель </a:t>
            </a:r>
            <a:r>
              <a:rPr lang="ru-RU" sz="1700" dirty="0" smtClean="0">
                <a:cs typeface="Times New Roman" pitchFamily="18" charset="0"/>
              </a:rPr>
              <a:t>– повышение уровня благосостояния населения…</a:t>
            </a:r>
            <a:endParaRPr lang="ru-RU" sz="1700" dirty="0">
              <a:cs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899592" y="2760260"/>
            <a:ext cx="72008" cy="360040"/>
          </a:xfrm>
          <a:prstGeom prst="down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2627784" y="2760260"/>
            <a:ext cx="72008" cy="360040"/>
          </a:xfrm>
          <a:prstGeom prst="down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102170" y="2777838"/>
            <a:ext cx="72008" cy="360040"/>
          </a:xfrm>
          <a:prstGeom prst="down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7794358" y="2777838"/>
            <a:ext cx="72008" cy="360040"/>
          </a:xfrm>
          <a:prstGeom prst="down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4355976" y="2777838"/>
            <a:ext cx="72008" cy="360040"/>
          </a:xfrm>
          <a:prstGeom prst="down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07504" y="3120300"/>
            <a:ext cx="1656184" cy="187220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cs typeface="Times New Roman" pitchFamily="18" charset="0"/>
              </a:rPr>
              <a:t>Задача 1</a:t>
            </a:r>
            <a:endParaRPr lang="ru-RU" sz="1400" dirty="0"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056276" y="3137878"/>
            <a:ext cx="1476164" cy="187220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cs typeface="Times New Roman" pitchFamily="18" charset="0"/>
              </a:rPr>
              <a:t>Задача 5</a:t>
            </a:r>
            <a:endParaRPr lang="ru-RU" sz="1400" dirty="0"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835696" y="3120300"/>
            <a:ext cx="1638182" cy="187220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cs typeface="Times New Roman" pitchFamily="18" charset="0"/>
              </a:rPr>
              <a:t>Задача 2</a:t>
            </a:r>
            <a:endParaRPr lang="ru-RU" sz="1400" dirty="0"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563888" y="3120300"/>
            <a:ext cx="1584176" cy="187220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cs typeface="Times New Roman" pitchFamily="18" charset="0"/>
              </a:rPr>
              <a:t>Задача 3</a:t>
            </a:r>
            <a:endParaRPr lang="ru-RU" sz="1400" dirty="0"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220072" y="3137878"/>
            <a:ext cx="1764196" cy="187220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cs typeface="Times New Roman" pitchFamily="18" charset="0"/>
              </a:rPr>
              <a:t>Задача 4</a:t>
            </a:r>
            <a:endParaRPr lang="ru-RU" sz="1400" dirty="0">
              <a:cs typeface="Times New Roman" pitchFamily="18" charset="0"/>
            </a:endParaRPr>
          </a:p>
        </p:txBody>
      </p:sp>
      <p:sp>
        <p:nvSpPr>
          <p:cNvPr id="18" name="Стрелка влево 17"/>
          <p:cNvSpPr/>
          <p:nvPr/>
        </p:nvSpPr>
        <p:spPr>
          <a:xfrm>
            <a:off x="8532440" y="4553744"/>
            <a:ext cx="611560" cy="2304256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cs typeface="Times New Roman" pitchFamily="18" charset="0"/>
              </a:rPr>
              <a:t>Бюджет</a:t>
            </a:r>
            <a:endParaRPr lang="ru-RU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9" name="Правая фигурная скобка 18"/>
          <p:cNvSpPr/>
          <p:nvPr/>
        </p:nvSpPr>
        <p:spPr>
          <a:xfrm rot="5400000">
            <a:off x="3923928" y="1176084"/>
            <a:ext cx="792088" cy="828092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07505" y="5844602"/>
            <a:ext cx="7990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+mn-lt"/>
              </a:rPr>
              <a:t>государственные (муниципальные) программы</a:t>
            </a:r>
            <a:endParaRPr lang="ru-RU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82046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Модели синхронизации </a:t>
            </a:r>
            <a:r>
              <a:rPr lang="ru-RU" dirty="0" smtClean="0"/>
              <a:t>документов стратегического планирования в регионе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4016" y="991672"/>
            <a:ext cx="3264795" cy="158410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Муниципальные стратегии принимаются в условиях действующих региональных стратегий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4016" y="2638057"/>
            <a:ext cx="3264795" cy="171500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Региональные и муниципальные стратегии разрабатываются и утверждаются почти одновременно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4016" y="4415341"/>
            <a:ext cx="3264795" cy="194471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Муниципальные стратегии принимаются раньше, чем региональные</a:t>
            </a:r>
            <a:endParaRPr lang="ru-RU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3644720" y="1493949"/>
            <a:ext cx="1378040" cy="54091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3644720" y="3101662"/>
            <a:ext cx="1378040" cy="54091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3644720" y="5142998"/>
            <a:ext cx="1378040" cy="54091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138670" y="1183559"/>
            <a:ext cx="4005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Отсутствие проблем у муниципальных образований ввиду аналогичности </a:t>
            </a:r>
            <a:r>
              <a:rPr lang="ru-RU" dirty="0"/>
              <a:t>региональных и муниципальных стратегий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38670" y="2638057"/>
            <a:ext cx="40053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Положительный результат при условии продуктивного взаимодействия региональных органов государственной власти и органов местного самоуправления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138669" y="4813289"/>
            <a:ext cx="4005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Возникновение </a:t>
            </a:r>
            <a:r>
              <a:rPr lang="ru-RU" dirty="0" smtClean="0"/>
              <a:t>проблем из-за необходимости изменения содержания муниципальных стратегий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25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Эволюция бюджетного планирования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7671" y="1094096"/>
            <a:ext cx="2579427" cy="900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Управление затратами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7671" y="2167717"/>
            <a:ext cx="2579427" cy="900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Однолетнее бюджетное планирование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7670" y="3241338"/>
            <a:ext cx="2579427" cy="900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Мягкие бюджетные ограничения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12944" y="1047671"/>
            <a:ext cx="4104000" cy="900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Управление результатами, </a:t>
            </a:r>
            <a:r>
              <a:rPr lang="ru-RU" dirty="0" smtClean="0"/>
              <a:t>государственные </a:t>
            </a:r>
            <a:r>
              <a:rPr lang="ru-RU" dirty="0" smtClean="0"/>
              <a:t>и </a:t>
            </a:r>
            <a:r>
              <a:rPr lang="ru-RU" dirty="0" smtClean="0"/>
              <a:t>муниципальные программы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12944" y="2167717"/>
            <a:ext cx="4104000" cy="900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Трехлетний бюджет и долгосрочный бюджетный прогноз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612944" y="3241338"/>
            <a:ext cx="4104000" cy="900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Детальная формализация бюджетных процедур</a:t>
            </a:r>
            <a:endParaRPr lang="ru-RU" dirty="0"/>
          </a:p>
        </p:txBody>
      </p:sp>
      <p:sp>
        <p:nvSpPr>
          <p:cNvPr id="11" name="Стрелка вправо 10"/>
          <p:cNvSpPr/>
          <p:nvPr/>
        </p:nvSpPr>
        <p:spPr>
          <a:xfrm>
            <a:off x="3323230" y="1265090"/>
            <a:ext cx="1023582" cy="465161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3323230" y="2385136"/>
            <a:ext cx="1023582" cy="465161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3323230" y="3458757"/>
            <a:ext cx="1023582" cy="465161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416257" y="5745709"/>
            <a:ext cx="839337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1275213" y="5690268"/>
            <a:ext cx="109182" cy="1091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829749" y="5673351"/>
            <a:ext cx="109182" cy="1091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976747" y="5690268"/>
            <a:ext cx="109182" cy="1091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356120" y="5691118"/>
            <a:ext cx="109182" cy="1091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53595" y="5816366"/>
            <a:ext cx="7253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1995</a:t>
            </a:r>
            <a:endParaRPr lang="ru-RU" sz="1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967142" y="5799450"/>
            <a:ext cx="7253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1998</a:t>
            </a:r>
            <a:endParaRPr lang="ru-RU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2521678" y="5799449"/>
            <a:ext cx="7253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2000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52553" y="5046420"/>
            <a:ext cx="1132979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Принятие</a:t>
            </a:r>
            <a:endParaRPr lang="ru-RU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7668676" y="5799449"/>
            <a:ext cx="7253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2015</a:t>
            </a:r>
          </a:p>
        </p:txBody>
      </p:sp>
      <p:sp>
        <p:nvSpPr>
          <p:cNvPr id="24" name="Правая фигурная скобка 23"/>
          <p:cNvSpPr/>
          <p:nvPr/>
        </p:nvSpPr>
        <p:spPr>
          <a:xfrm rot="5400000" flipV="1">
            <a:off x="4903935" y="2603121"/>
            <a:ext cx="252521" cy="693452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3752544" y="6289594"/>
            <a:ext cx="2555302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&gt;110 поправок</a:t>
            </a:r>
            <a:endParaRPr lang="ru-RU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2752725" y="4469780"/>
            <a:ext cx="3333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Бюджетный кодекс РФ</a:t>
            </a:r>
            <a:endParaRPr lang="ru-RU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978816" y="5291309"/>
            <a:ext cx="2156561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Вступление в силу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674311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Выноска 2 30"/>
          <p:cNvSpPr/>
          <p:nvPr/>
        </p:nvSpPr>
        <p:spPr>
          <a:xfrm rot="16200000">
            <a:off x="975666" y="1278148"/>
            <a:ext cx="665073" cy="1645473"/>
          </a:xfrm>
          <a:prstGeom prst="borderCallout2">
            <a:avLst>
              <a:gd name="adj1" fmla="val 99745"/>
              <a:gd name="adj2" fmla="val 51543"/>
              <a:gd name="adj3" fmla="val 123579"/>
              <a:gd name="adj4" fmla="val 51499"/>
              <a:gd name="adj5" fmla="val 155243"/>
              <a:gd name="adj6" fmla="val -20629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ru-RU" sz="1100" b="1" dirty="0" smtClean="0"/>
              <a:t>Реформа казначейства</a:t>
            </a:r>
            <a:endParaRPr lang="ru-RU" sz="1100" b="1" dirty="0"/>
          </a:p>
        </p:txBody>
      </p:sp>
      <p:sp>
        <p:nvSpPr>
          <p:cNvPr id="28" name="Выноска 2 27"/>
          <p:cNvSpPr/>
          <p:nvPr/>
        </p:nvSpPr>
        <p:spPr>
          <a:xfrm>
            <a:off x="6505597" y="1819568"/>
            <a:ext cx="1969011" cy="680121"/>
          </a:xfrm>
          <a:prstGeom prst="borderCallout2">
            <a:avLst>
              <a:gd name="adj1" fmla="val 54268"/>
              <a:gd name="adj2" fmla="val 27"/>
              <a:gd name="adj3" fmla="val 54158"/>
              <a:gd name="adj4" fmla="val -17342"/>
              <a:gd name="adj5" fmla="val 288433"/>
              <a:gd name="adj6" fmla="val -5644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/>
              <a:t>Концепция электронного правительства</a:t>
            </a:r>
            <a:endParaRPr lang="ru-RU" sz="1100" b="1" dirty="0"/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476267" y="3844255"/>
            <a:ext cx="839337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Овал 4"/>
          <p:cNvSpPr/>
          <p:nvPr/>
        </p:nvSpPr>
        <p:spPr>
          <a:xfrm>
            <a:off x="1022226" y="3775987"/>
            <a:ext cx="109182" cy="1091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6" name="Овал 5"/>
          <p:cNvSpPr/>
          <p:nvPr/>
        </p:nvSpPr>
        <p:spPr>
          <a:xfrm>
            <a:off x="3009682" y="3802321"/>
            <a:ext cx="109182" cy="1091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7" name="Овал 6"/>
          <p:cNvSpPr/>
          <p:nvPr/>
        </p:nvSpPr>
        <p:spPr>
          <a:xfrm>
            <a:off x="7217435" y="3801714"/>
            <a:ext cx="109182" cy="1091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Концепции и программы бюджетных реформ</a:t>
            </a:r>
            <a:endParaRPr lang="ru-RU" sz="2800" dirty="0"/>
          </a:p>
        </p:txBody>
      </p:sp>
      <p:sp>
        <p:nvSpPr>
          <p:cNvPr id="10" name="Овал 9"/>
          <p:cNvSpPr/>
          <p:nvPr/>
        </p:nvSpPr>
        <p:spPr>
          <a:xfrm>
            <a:off x="421676" y="3789664"/>
            <a:ext cx="109182" cy="1091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11" name="TextBox 10"/>
          <p:cNvSpPr txBox="1"/>
          <p:nvPr/>
        </p:nvSpPr>
        <p:spPr>
          <a:xfrm>
            <a:off x="113605" y="3898846"/>
            <a:ext cx="7253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1995</a:t>
            </a:r>
            <a:endParaRPr lang="ru-RU" sz="1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70810" y="3397065"/>
            <a:ext cx="12354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и</a:t>
            </a:r>
            <a:r>
              <a:rPr lang="ru-RU" sz="1600" dirty="0" smtClean="0"/>
              <a:t>юль 1998</a:t>
            </a:r>
            <a:endParaRPr lang="ru-R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6351581" y="3868449"/>
            <a:ext cx="15655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декабрь 2013</a:t>
            </a:r>
            <a:endParaRPr lang="ru-RU" sz="1600" dirty="0"/>
          </a:p>
        </p:txBody>
      </p:sp>
      <p:sp>
        <p:nvSpPr>
          <p:cNvPr id="15" name="Овал 14"/>
          <p:cNvSpPr/>
          <p:nvPr/>
        </p:nvSpPr>
        <p:spPr>
          <a:xfrm>
            <a:off x="8221870" y="3796920"/>
            <a:ext cx="109182" cy="1091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16" name="TextBox 15"/>
          <p:cNvSpPr txBox="1"/>
          <p:nvPr/>
        </p:nvSpPr>
        <p:spPr>
          <a:xfrm>
            <a:off x="7658733" y="3912380"/>
            <a:ext cx="12354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2015</a:t>
            </a:r>
            <a:endParaRPr lang="ru-RU" sz="16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76648" y="4322598"/>
            <a:ext cx="1431127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altLang="ru-RU" sz="1100" b="1" dirty="0"/>
              <a:t>Концепции </a:t>
            </a:r>
            <a:r>
              <a:rPr lang="ru-RU" altLang="ru-RU" sz="1100" b="1" dirty="0" smtClean="0"/>
              <a:t>реформирован-</a:t>
            </a:r>
            <a:r>
              <a:rPr lang="ru-RU" altLang="ru-RU" sz="1100" b="1" dirty="0" err="1" smtClean="0"/>
              <a:t>ия</a:t>
            </a:r>
            <a:r>
              <a:rPr lang="ru-RU" altLang="ru-RU" sz="1100" b="1" dirty="0" smtClean="0"/>
              <a:t> МБО в </a:t>
            </a:r>
            <a:r>
              <a:rPr lang="ru-RU" altLang="ru-RU" sz="1100" b="1" dirty="0"/>
              <a:t>1999-2001 гг.</a:t>
            </a:r>
            <a:endParaRPr lang="ru-RU" sz="11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030132" y="2579227"/>
            <a:ext cx="1805769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altLang="ru-RU" sz="1100" b="1" dirty="0" smtClean="0"/>
              <a:t>Программа развития бюджетного федерализма</a:t>
            </a:r>
            <a:br>
              <a:rPr lang="ru-RU" altLang="ru-RU" sz="1100" b="1" dirty="0" smtClean="0"/>
            </a:br>
            <a:r>
              <a:rPr lang="ru-RU" altLang="ru-RU" sz="1100" b="1" dirty="0" smtClean="0"/>
              <a:t>до </a:t>
            </a:r>
            <a:r>
              <a:rPr lang="ru-RU" altLang="ru-RU" sz="1100" b="1" dirty="0"/>
              <a:t>2005 г</a:t>
            </a:r>
            <a:r>
              <a:rPr lang="ru-RU" altLang="ru-RU" sz="1100" b="1" dirty="0" smtClean="0"/>
              <a:t>.</a:t>
            </a:r>
            <a:r>
              <a:rPr lang="ru-RU" altLang="ru-RU" sz="1100" b="1" dirty="0" smtClean="0">
                <a:solidFill>
                  <a:srgbClr val="000066"/>
                </a:solidFill>
              </a:rPr>
              <a:t> </a:t>
            </a:r>
            <a:endParaRPr lang="ru-RU" sz="11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252010" y="3876040"/>
            <a:ext cx="1468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а</a:t>
            </a:r>
            <a:r>
              <a:rPr lang="ru-RU" sz="1600" dirty="0" smtClean="0"/>
              <a:t>вгуст 2001</a:t>
            </a:r>
            <a:endParaRPr lang="ru-RU" sz="1600" dirty="0"/>
          </a:p>
        </p:txBody>
      </p:sp>
      <p:sp>
        <p:nvSpPr>
          <p:cNvPr id="20" name="Овал 19"/>
          <p:cNvSpPr/>
          <p:nvPr/>
        </p:nvSpPr>
        <p:spPr>
          <a:xfrm>
            <a:off x="1823835" y="3810239"/>
            <a:ext cx="109182" cy="1091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21" name="Прямоугольник 20"/>
          <p:cNvSpPr/>
          <p:nvPr/>
        </p:nvSpPr>
        <p:spPr>
          <a:xfrm>
            <a:off x="3709194" y="3951013"/>
            <a:ext cx="1473284" cy="14465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altLang="ru-RU" sz="1100" b="1" dirty="0"/>
              <a:t>Концепция повышения эффективности </a:t>
            </a:r>
            <a:r>
              <a:rPr lang="ru-RU" altLang="ru-RU" sz="1100" b="1" dirty="0" smtClean="0"/>
              <a:t>МБО и </a:t>
            </a:r>
            <a:r>
              <a:rPr lang="ru-RU" altLang="ru-RU" sz="1100" b="1" dirty="0"/>
              <a:t>качества управления </a:t>
            </a:r>
            <a:r>
              <a:rPr lang="ru-RU" altLang="ru-RU" sz="1100" b="1" dirty="0" smtClean="0"/>
              <a:t>гос. и </a:t>
            </a:r>
            <a:r>
              <a:rPr lang="ru-RU" altLang="ru-RU" sz="1100" b="1" dirty="0" err="1" smtClean="0"/>
              <a:t>мун</a:t>
            </a:r>
            <a:r>
              <a:rPr lang="ru-RU" altLang="ru-RU" sz="1100" b="1" dirty="0" smtClean="0"/>
              <a:t>. </a:t>
            </a:r>
            <a:r>
              <a:rPr lang="ru-RU" altLang="ru-RU" sz="1100" b="1" dirty="0"/>
              <a:t>финансами </a:t>
            </a:r>
            <a:r>
              <a:rPr lang="ru-RU" altLang="ru-RU" sz="1100" b="1" dirty="0" smtClean="0"/>
              <a:t>2006-2008 </a:t>
            </a:r>
            <a:r>
              <a:rPr lang="ru-RU" altLang="ru-RU" sz="1100" b="1" dirty="0"/>
              <a:t>г</a:t>
            </a:r>
            <a:r>
              <a:rPr lang="ru-RU" altLang="ru-RU" sz="1100" b="1" dirty="0" smtClean="0"/>
              <a:t>.</a:t>
            </a:r>
            <a:endParaRPr lang="ru-RU" sz="11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034472" y="3505607"/>
            <a:ext cx="14971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а</a:t>
            </a:r>
            <a:r>
              <a:rPr lang="ru-RU" sz="1600" dirty="0" smtClean="0"/>
              <a:t>прель 2006</a:t>
            </a:r>
            <a:endParaRPr lang="ru-RU" sz="1600" dirty="0"/>
          </a:p>
        </p:txBody>
      </p:sp>
      <p:sp>
        <p:nvSpPr>
          <p:cNvPr id="23" name="Овал 22"/>
          <p:cNvSpPr/>
          <p:nvPr/>
        </p:nvSpPr>
        <p:spPr>
          <a:xfrm>
            <a:off x="4464953" y="3799897"/>
            <a:ext cx="109182" cy="1091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24" name="TextBox 23"/>
          <p:cNvSpPr txBox="1"/>
          <p:nvPr/>
        </p:nvSpPr>
        <p:spPr>
          <a:xfrm>
            <a:off x="5676355" y="3465988"/>
            <a:ext cx="14971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а</a:t>
            </a:r>
            <a:r>
              <a:rPr lang="ru-RU" sz="1600" dirty="0" smtClean="0"/>
              <a:t>вгуст 2009</a:t>
            </a:r>
            <a:endParaRPr lang="ru-RU" sz="1600" dirty="0"/>
          </a:p>
        </p:txBody>
      </p:sp>
      <p:sp>
        <p:nvSpPr>
          <p:cNvPr id="25" name="Овал 24"/>
          <p:cNvSpPr/>
          <p:nvPr/>
        </p:nvSpPr>
        <p:spPr>
          <a:xfrm>
            <a:off x="6396415" y="3791606"/>
            <a:ext cx="109182" cy="1091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26" name="Прямоугольник 25"/>
          <p:cNvSpPr/>
          <p:nvPr/>
        </p:nvSpPr>
        <p:spPr>
          <a:xfrm>
            <a:off x="5765048" y="4307759"/>
            <a:ext cx="1725054" cy="11079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altLang="ru-RU" sz="1100" b="1" dirty="0"/>
              <a:t>Концепция </a:t>
            </a:r>
            <a:r>
              <a:rPr lang="ru-RU" altLang="ru-RU" sz="1100" b="1" dirty="0" smtClean="0"/>
              <a:t>МБО </a:t>
            </a:r>
            <a:r>
              <a:rPr lang="ru-RU" altLang="ru-RU" sz="1100" b="1" dirty="0"/>
              <a:t>и организации бюджетного процесса в субъектах </a:t>
            </a:r>
            <a:r>
              <a:rPr lang="ru-RU" altLang="ru-RU" sz="1100" b="1" dirty="0" smtClean="0"/>
              <a:t>РФ и МО </a:t>
            </a:r>
            <a:r>
              <a:rPr lang="ru-RU" altLang="ru-RU" sz="1100" b="1" dirty="0"/>
              <a:t>до 2013 </a:t>
            </a:r>
            <a:r>
              <a:rPr lang="ru-RU" altLang="ru-RU" sz="1100" b="1" dirty="0" smtClean="0"/>
              <a:t>г.</a:t>
            </a:r>
            <a:endParaRPr lang="ru-RU" sz="1100" b="1" dirty="0"/>
          </a:p>
        </p:txBody>
      </p:sp>
      <p:sp>
        <p:nvSpPr>
          <p:cNvPr id="27" name="Овал 26"/>
          <p:cNvSpPr/>
          <p:nvPr/>
        </p:nvSpPr>
        <p:spPr>
          <a:xfrm>
            <a:off x="5354848" y="3774153"/>
            <a:ext cx="109182" cy="109182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30" name="TextBox 29"/>
          <p:cNvSpPr txBox="1"/>
          <p:nvPr/>
        </p:nvSpPr>
        <p:spPr>
          <a:xfrm>
            <a:off x="4935402" y="3821692"/>
            <a:ext cx="14971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май 2008</a:t>
            </a: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266240" y="2596029"/>
            <a:ext cx="2208368" cy="9258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sz="1100" b="1" dirty="0"/>
              <a:t>Программа повышения эффективности управления </a:t>
            </a:r>
            <a:r>
              <a:rPr lang="ru-RU" sz="1100" b="1" dirty="0" smtClean="0"/>
              <a:t>общественными финансами </a:t>
            </a:r>
            <a:r>
              <a:rPr lang="ru-RU" sz="1100" b="1" dirty="0"/>
              <a:t>до 2018 г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980648" y="2605222"/>
            <a:ext cx="1138369" cy="11079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100" b="1" dirty="0"/>
              <a:t>Концепция повышения </a:t>
            </a:r>
            <a:r>
              <a:rPr lang="ru-RU" sz="1100" b="1" dirty="0" err="1" smtClean="0"/>
              <a:t>эффектив-ности</a:t>
            </a:r>
            <a:r>
              <a:rPr lang="ru-RU" sz="1100" b="1" dirty="0" smtClean="0"/>
              <a:t> </a:t>
            </a:r>
            <a:r>
              <a:rPr lang="ru-RU" sz="1100" b="1" dirty="0"/>
              <a:t>бюджетных расходов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54126" y="3903749"/>
            <a:ext cx="11294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май 2004</a:t>
            </a:r>
            <a:endParaRPr lang="ru-RU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2130940" y="2059602"/>
            <a:ext cx="51172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Реформа бюджетного процесса</a:t>
            </a:r>
            <a:endParaRPr lang="ru-RU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1601230" y="5489909"/>
            <a:ext cx="6668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Реформа межбюджетных отношений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911264537"/>
      </p:ext>
    </p:extLst>
  </p:cSld>
  <p:clrMapOvr>
    <a:masterClrMapping/>
  </p:clrMapOvr>
</p:sld>
</file>

<file path=ppt/theme/theme1.xml><?xml version="1.0" encoding="utf-8"?>
<a:theme xmlns:a="http://schemas.openxmlformats.org/drawingml/2006/main" name="ИРОФ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ИРОФ" id="{9D4F9BFE-1605-44DB-BA74-D25539AB71DF}" vid="{7B723534-0B68-4976-A769-7899976A367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</TotalTime>
  <Words>527</Words>
  <Application>Microsoft Office PowerPoint</Application>
  <PresentationFormat>Экран (4:3)</PresentationFormat>
  <Paragraphs>124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Arial</vt:lpstr>
      <vt:lpstr>Calibri</vt:lpstr>
      <vt:lpstr>Tahoma</vt:lpstr>
      <vt:lpstr>Times New Roman</vt:lpstr>
      <vt:lpstr>Webdings</vt:lpstr>
      <vt:lpstr>ИРОФ</vt:lpstr>
      <vt:lpstr>Вопросы взаимосвязи стратегического и бюджетного планирования в городах и регионах</vt:lpstr>
      <vt:lpstr>Стратегическое и бюджетное планирование</vt:lpstr>
      <vt:lpstr>Развитие стратегического планирования </vt:lpstr>
      <vt:lpstr>Содержание Стратегии развития региона</vt:lpstr>
      <vt:lpstr>Модель соответствия документов стратегического планирования в регионе</vt:lpstr>
      <vt:lpstr>Дерево целей Стратегии развития региона (города)</vt:lpstr>
      <vt:lpstr>Модели синхронизации документов стратегического планирования в регионе</vt:lpstr>
      <vt:lpstr>Эволюция бюджетного планирования</vt:lpstr>
      <vt:lpstr>Концепции и программы бюджетных реформ</vt:lpstr>
      <vt:lpstr>Возможности и ограничения стратегирования и планирования</vt:lpstr>
      <vt:lpstr>Вызовы для будущих решений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Синхронизация документов бюджетного и стратегического планирования в РФ</dc:title>
  <dc:creator>irofer</dc:creator>
  <cp:lastModifiedBy>Владимир</cp:lastModifiedBy>
  <cp:revision>81</cp:revision>
  <dcterms:created xsi:type="dcterms:W3CDTF">2015-06-03T12:13:25Z</dcterms:created>
  <dcterms:modified xsi:type="dcterms:W3CDTF">2015-06-04T07:51:51Z</dcterms:modified>
</cp:coreProperties>
</file>