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0" r:id="rId4"/>
    <p:sldId id="269" r:id="rId5"/>
    <p:sldId id="259" r:id="rId6"/>
    <p:sldId id="260" r:id="rId7"/>
    <p:sldId id="261" r:id="rId8"/>
    <p:sldId id="271" r:id="rId9"/>
    <p:sldId id="263" r:id="rId10"/>
    <p:sldId id="262" r:id="rId11"/>
    <p:sldId id="267" r:id="rId12"/>
    <p:sldId id="266" r:id="rId13"/>
    <p:sldId id="265" r:id="rId14"/>
    <p:sldId id="264" r:id="rId15"/>
    <p:sldId id="272" r:id="rId16"/>
    <p:sldId id="273" r:id="rId17"/>
    <p:sldId id="274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78" autoAdjust="0"/>
  </p:normalViewPr>
  <p:slideViewPr>
    <p:cSldViewPr>
      <p:cViewPr>
        <p:scale>
          <a:sx n="100" d="100"/>
          <a:sy n="100" d="100"/>
        </p:scale>
        <p:origin x="360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8C6BF-3AB8-4383-85F4-CCE5D3F5D1DF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4AA90-F299-482E-ABB9-9364BF2A3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1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4AA90-F299-482E-ABB9-9364BF2A36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47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Череповец – крупнейший промышленный центр северо-запада. Его экономика во многом определяет социально-экономическое положение всего региона. Доля Череповца в отгруженной продукции Вологодской области составляет – 77%. Основу потенциала составляют ОАО «Северсталь», ОАО «ФосАгро-Череповец». Также в городе действуют предприятия машиностроения, дерево- и металлообработки, пищевой и легкой промышленности, строительного комплекса. Кроме того, в Череповце насчитывается более 1500 малых и средних предприятий. </a:t>
            </a:r>
          </a:p>
          <a:p>
            <a:pPr algn="just"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Город сохраняет лидирующие позиции во всех отраслях жизнедеятельности. Череповец занимает 15 место в рейтинге журнала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Forbes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» 30 лучших городов для бизнеса и 3 место Топ-10 промышленных городов Российской Федерации (объем произведенных товаров на душу населения в год - 1 млн. руб.)</a:t>
            </a:r>
          </a:p>
          <a:p>
            <a:pPr algn="just"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Город является классическим промышленным моногородом. Определяющую роль в экономике города играют металлургическое  и химическое производство. Их удельный вес суммарно составляет 86,9% от общего объема производства.</a:t>
            </a:r>
          </a:p>
          <a:p>
            <a:endParaRPr lang="ru-RU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4AA90-F299-482E-ABB9-9364BF2A36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9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4AA90-F299-482E-ABB9-9364BF2A36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94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ru-RU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Почему родилась идея создать учебно-производственный полигон?</a:t>
            </a:r>
          </a:p>
          <a:p>
            <a:pPr algn="just">
              <a:lnSpc>
                <a:spcPct val="115000"/>
              </a:lnSpc>
            </a:pPr>
            <a:r>
              <a:rPr lang="ru-RU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Сейчас в промышленности существует дефицит квалифицированных специалистов. Оборудование усложняется, технологии производства тоже усложняются, соответственно растут и требования к квалификации работников. При этом современное образование не успевает за этими изменениями.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 последние годы сложилась ситуация, когда учебные заведения готовят студентов по программам, которые не соответствуют ожиданиям производства.  Технически и морально устаревшие материально-техническая база и парк учебной техники также затрудняют подготовку технических специалистов уровня, соответствующему требованиям производства. Существуют и претензии со стороны учебных заведений по организации практики студентов. По меткому замечанию одного из директоров лицеев, студент, придя на заводскую практику, 1000 часов «ездит на метле». Еще одна проблема:  нехватка квалифицированных педагогических кадров в среднетехнических профессиональных учебных учреждениях. В итоге, квалификация выпускаемых специалистов не соответствует современным требованиям к персоналу на промышленных предприятиях.</a:t>
            </a:r>
          </a:p>
          <a:p>
            <a:pPr marL="0" marR="0" indent="0" algn="just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Идея проекта</a:t>
            </a:r>
            <a:r>
              <a:rPr lang="ru-RU" sz="1200" baseline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учебно-производственного полигона заключается в организации взаимодействия между тремя заинтересованными группами : администрацией территории, образовательными учреждениями, работающего на территории бизнеса, а также учащихся (как нынешних, так и будущих),  с целью создания программ обучения, учитывающих интересы учебных заведений, работодателей и студентов. Это организация процесса непрерывного обучения при постепенном, но постоянном погружении в производственный процесс.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indent="0" algn="just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Для этого предприятия выделили часть промышленных мощностей и наставников для организации процесса производственного обучения, учреждения профессионального образования соответственно, обеспечили возможность участия студентов в производственном обучении на промышленных площадках предприятий, государственные структуры обеспечили координацию взаимодействия, мониторинг реализации и продвижение проекта. </a:t>
            </a:r>
          </a:p>
          <a:p>
            <a:pPr algn="just">
              <a:lnSpc>
                <a:spcPct val="115000"/>
              </a:lnSpc>
            </a:pPr>
            <a:endParaRPr lang="ru-RU" sz="1800" baseline="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</a:rPr>
              <a:t>В 2012 году было подписано первое соглашение между мэрией города, Ассоциацией Машиностроительных предприятий Вологодской области, Департаментом образования области, ООО «ССМ-Тяжмаш», ОАО «Череповецкий литейно-механический завод» и шестью учреждениями начального, среднего и высшего профессионального образования города, определившее старт проекта «Экспериментальный машиностроительный полигон». </a:t>
            </a:r>
          </a:p>
          <a:p>
            <a:pPr eaLnBrk="1" hangingPunct="1"/>
            <a:r>
              <a:rPr lang="ru-RU" sz="1200" dirty="0" smtClean="0"/>
              <a:t>Несомненны положительные результаты проекта:</a:t>
            </a:r>
          </a:p>
          <a:p>
            <a:pPr marL="285750" indent="-285750" eaLnBrk="1" hangingPunct="1">
              <a:buFontTx/>
              <a:buChar char="-"/>
            </a:pPr>
            <a:r>
              <a:rPr lang="ru-RU" sz="1200" baseline="0" dirty="0" smtClean="0"/>
              <a:t>Студенты, прошедшие полигон, обладают большим набором конкурентных преимуществ. Они не только владеют теорией, но и умеют ее применять на практике, в реальном производственном процессе. Им не требуется знакомство и адаптация к профильным производствам, они-готовые специалисты, как правило, к тому же обладающие смежными профессиями</a:t>
            </a:r>
          </a:p>
          <a:p>
            <a:pPr marL="285750" indent="-285750" eaLnBrk="1" hangingPunct="1">
              <a:buFontTx/>
              <a:buChar char="-"/>
            </a:pPr>
            <a:r>
              <a:rPr lang="ru-RU" sz="1200" baseline="0" dirty="0" smtClean="0"/>
              <a:t>Учебные заведения профессионального образования получили один из вариантов организации прохождения производственной практики. К тому же они подняли и собственную конкурентоспособность – в такие учебные заведения ребята идут более охотно, все больший интерес проявляют к ним и иногородние студенты</a:t>
            </a:r>
          </a:p>
          <a:p>
            <a:pPr marL="285750" indent="-285750" eaLnBrk="1" hangingPunct="1">
              <a:buFontTx/>
              <a:buChar char="-"/>
            </a:pPr>
            <a:r>
              <a:rPr lang="ru-RU" sz="1200" baseline="0" dirty="0" smtClean="0"/>
              <a:t>Предприятия, участники полигонов, получили возможность обеспечения себя профессиональными кадрами уже на этапе их подготовки и могут подготовить работников той специализации и квалификации, которая требуется конкретному производству.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ru-RU" sz="1200" kern="1200" dirty="0" smtClean="0">
              <a:solidFill>
                <a:schemeClr val="tx1"/>
              </a:solidFill>
              <a:effectLst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</a:rPr>
              <a:t>Такой формат подготовки квалифицированных кадров был высоко оценен работодателями города. Все больше предприятий разных сфер экономики выражают желание подключиться к проекту.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</a:rPr>
              <a:t>В мае 2013 года открыт химико-технологический полигон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</a:rPr>
              <a:t>В апреле 2014  - учебный строительный полигон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</a:rPr>
              <a:t>В этом году планируется открыть учебный полигон в сфере общественного питания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4AA90-F299-482E-ABB9-9364BF2A36C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9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FF19-8BBC-47A3-BD23-1C1788562229}" type="datetime1">
              <a:rPr lang="ru-RU" smtClean="0"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D447-5FE5-4597-9F25-AE9C802DBED1}" type="datetime1">
              <a:rPr lang="ru-RU" smtClean="0"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83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6650-FC68-40CC-9DF6-3679A5A52001}" type="datetime1">
              <a:rPr lang="ru-RU" smtClean="0"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2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2927-9B1A-4F50-B7ED-C2021058FEC4}" type="datetime1">
              <a:rPr lang="ru-RU" smtClean="0"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9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FC21-17BE-4975-90F3-6B9AB69E0CBC}" type="datetime1">
              <a:rPr lang="ru-RU" smtClean="0"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3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B6D1-960E-476D-84CD-593D9584625F}" type="datetime1">
              <a:rPr lang="ru-RU" smtClean="0"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82C9-5512-4255-86C3-AFCF8FD43F06}" type="datetime1">
              <a:rPr lang="ru-RU" smtClean="0"/>
              <a:t>04.06.2015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6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F7D1-CC66-4478-9BD2-8E45E8A98694}" type="datetime1">
              <a:rPr lang="ru-RU" smtClean="0"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90F-251D-4EC6-A9A7-5DBCDDF61D87}" type="datetime1">
              <a:rPr lang="ru-RU" smtClean="0"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9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83B6-0EFC-4553-8840-33B3B1CD817C}" type="datetime1">
              <a:rPr lang="ru-RU" smtClean="0"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8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8364-4C49-436D-8385-C9F7C8E9B36D}" type="datetime1">
              <a:rPr lang="ru-RU" smtClean="0"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8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CD67-DC64-4CF0-80D4-6A16C69D8375}" type="datetime1">
              <a:rPr lang="ru-RU" smtClean="0"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27E18-F9A8-4924-A22B-894BF2218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4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19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1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7.jpeg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1.jpe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39552" y="2348880"/>
            <a:ext cx="8208912" cy="28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5000"/>
              </a:lnSpc>
              <a:defRPr/>
            </a:pPr>
            <a:r>
              <a:rPr lang="ru-RU" sz="5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Реализация экономической стратегии </a:t>
            </a:r>
            <a:r>
              <a:rPr lang="ru-RU" sz="5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города Череповца</a:t>
            </a:r>
            <a:endParaRPr lang="en-US" sz="56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Прямоуг. 10"/>
          <p:cNvSpPr>
            <a:spLocks noChangeArrowheads="1"/>
          </p:cNvSpPr>
          <p:nvPr/>
        </p:nvSpPr>
        <p:spPr bwMode="auto">
          <a:xfrm>
            <a:off x="2195513" y="6384925"/>
            <a:ext cx="68770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Ю.А. Кузин, мэр города</a:t>
            </a:r>
          </a:p>
        </p:txBody>
      </p:sp>
    </p:spTree>
    <p:extLst>
      <p:ext uri="{BB962C8B-B14F-4D97-AF65-F5344CB8AC3E}">
        <p14:creationId xmlns:p14="http://schemas.microsoft.com/office/powerpoint/2010/main" val="29157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751" y="44624"/>
            <a:ext cx="8568754" cy="646331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rgbClr val="800000"/>
                </a:solidFill>
                <a:latin typeface="Arial Narrow" pitchFamily="34" charset="0"/>
              </a:defRPr>
            </a:lvl1pPr>
            <a:lvl2pPr marL="742950" indent="-285750">
              <a:defRPr sz="2600">
                <a:solidFill>
                  <a:srgbClr val="800000"/>
                </a:solidFill>
                <a:latin typeface="Arial Narrow" pitchFamily="34" charset="0"/>
              </a:defRPr>
            </a:lvl2pPr>
            <a:lvl3pPr marL="11430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3pPr>
            <a:lvl4pPr marL="16002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4pPr>
            <a:lvl5pPr marL="20574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bg1"/>
                </a:solidFill>
              </a:rPr>
              <a:t>ИНСТИТУТЫ РАЗВИТИЯ ПРЕДПРИНИМАТЕЛЬСТВА </a:t>
            </a:r>
          </a:p>
          <a:p>
            <a:pPr algn="r"/>
            <a:r>
              <a:rPr lang="ru-RU" sz="1800" b="1" dirty="0" smtClean="0">
                <a:solidFill>
                  <a:schemeClr val="bg1"/>
                </a:solidFill>
              </a:rPr>
              <a:t>И ПОДДЕРЖКИ </a:t>
            </a:r>
            <a:r>
              <a:rPr lang="ru-RU" sz="1800" b="1" dirty="0">
                <a:solidFill>
                  <a:schemeClr val="bg1"/>
                </a:solidFill>
              </a:rPr>
              <a:t>ИНВЕСТИЦИОННОЙ </a:t>
            </a:r>
            <a:r>
              <a:rPr lang="ru-RU" sz="1800" b="1" dirty="0" smtClean="0">
                <a:solidFill>
                  <a:schemeClr val="bg1"/>
                </a:solidFill>
              </a:rPr>
              <a:t> ДЕЯТЕЛЬНОСТИ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5273913"/>
            <a:ext cx="8424863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cs typeface="Arial" charset="0"/>
              </a:rPr>
              <a:t>Снижение </a:t>
            </a:r>
            <a:r>
              <a:rPr lang="ru-RU" sz="1600" dirty="0">
                <a:cs typeface="Arial" charset="0"/>
              </a:rPr>
              <a:t>административных барьеров и сокращение сроков согласования документов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cs typeface="Arial" charset="0"/>
              </a:rPr>
              <a:t>Развитие </a:t>
            </a:r>
            <a:r>
              <a:rPr lang="ru-RU" sz="1600" dirty="0">
                <a:cs typeface="Arial" charset="0"/>
              </a:rPr>
              <a:t>системы подготовки кадров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cs typeface="Arial" charset="0"/>
              </a:rPr>
              <a:t>Взаимодействие </a:t>
            </a:r>
            <a:r>
              <a:rPr lang="ru-RU" sz="1600" dirty="0">
                <a:cs typeface="Arial" charset="0"/>
              </a:rPr>
              <a:t>с институтами развития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cs typeface="Arial" charset="0"/>
              </a:rPr>
              <a:t>Создание </a:t>
            </a:r>
            <a:r>
              <a:rPr lang="ru-RU" sz="1600" dirty="0">
                <a:cs typeface="Arial" charset="0"/>
              </a:rPr>
              <a:t>инструментов поддержки инвестиций (гарантийный фонд, залоговый фонд)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 smtClean="0">
                <a:cs typeface="Arial" charset="0"/>
              </a:rPr>
              <a:t>Формирование </a:t>
            </a:r>
            <a:r>
              <a:rPr lang="ru-RU" sz="1600" dirty="0">
                <a:cs typeface="Arial" charset="0"/>
              </a:rPr>
              <a:t>репутации города, как перспективного, открытого для талантов и </a:t>
            </a:r>
            <a:r>
              <a:rPr lang="ru-RU" sz="1600" dirty="0" smtClean="0">
                <a:cs typeface="Arial" charset="0"/>
              </a:rPr>
              <a:t>бизнеса</a:t>
            </a:r>
            <a:endParaRPr lang="ru-RU" sz="1600" dirty="0">
              <a:cs typeface="Arial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899592" y="862905"/>
            <a:ext cx="7815263" cy="4222279"/>
            <a:chOff x="1005209" y="1584325"/>
            <a:chExt cx="7815263" cy="4222279"/>
          </a:xfrm>
        </p:grpSpPr>
        <p:sp>
          <p:nvSpPr>
            <p:cNvPr id="52" name="Rectangle 66"/>
            <p:cNvSpPr/>
            <p:nvPr/>
          </p:nvSpPr>
          <p:spPr>
            <a:xfrm>
              <a:off x="5436096" y="2384589"/>
              <a:ext cx="3076575" cy="3422015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Rectangle 66"/>
            <p:cNvSpPr/>
            <p:nvPr/>
          </p:nvSpPr>
          <p:spPr>
            <a:xfrm>
              <a:off x="1467172" y="2422525"/>
              <a:ext cx="3078162" cy="3384079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Oval 130"/>
            <p:cNvSpPr>
              <a:spLocks noChangeArrowheads="1"/>
            </p:cNvSpPr>
            <p:nvPr/>
          </p:nvSpPr>
          <p:spPr bwMode="auto">
            <a:xfrm>
              <a:off x="1878582" y="2636912"/>
              <a:ext cx="2189362" cy="1509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600">
                <a:latin typeface="Arial" charset="0"/>
                <a:cs typeface="Arial" charset="0"/>
              </a:endParaRPr>
            </a:p>
          </p:txBody>
        </p:sp>
        <p:sp>
          <p:nvSpPr>
            <p:cNvPr id="55" name="Прямоугольник 45"/>
            <p:cNvSpPr>
              <a:spLocks noChangeArrowheads="1"/>
            </p:cNvSpPr>
            <p:nvPr/>
          </p:nvSpPr>
          <p:spPr bwMode="auto">
            <a:xfrm>
              <a:off x="1381447" y="3784600"/>
              <a:ext cx="6538912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endParaRPr lang="ru-RU" altLang="ru-RU" sz="16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1468759" y="4221088"/>
              <a:ext cx="3062288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98755" tIns="49378" rIns="98755" bIns="49378">
              <a:spAutoFit/>
            </a:bodyPr>
            <a:lstStyle>
              <a:lvl1pPr defTabSz="9874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874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874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874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874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buClr>
                  <a:srgbClr val="990000"/>
                </a:buClr>
              </a:pPr>
              <a:r>
                <a:rPr lang="ru-RU" altLang="ru-RU" sz="1400" b="1" i="1" dirty="0">
                  <a:latin typeface="Arial" pitchFamily="34" charset="0"/>
                </a:rPr>
                <a:t>Основа поддержки предпринимательства </a:t>
              </a:r>
            </a:p>
          </p:txBody>
        </p:sp>
        <p:pic>
          <p:nvPicPr>
            <p:cNvPr id="57" name="Picture 10" descr="C:\Users\PK7\Desktop\логотип АГР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581" y="2937639"/>
              <a:ext cx="1599331" cy="995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Скругленный прямоугольник 21"/>
            <p:cNvSpPr>
              <a:spLocks noChangeArrowheads="1"/>
            </p:cNvSpPr>
            <p:nvPr/>
          </p:nvSpPr>
          <p:spPr bwMode="auto">
            <a:xfrm>
              <a:off x="1546547" y="5385916"/>
              <a:ext cx="2984500" cy="42068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sz="1400" dirty="0">
                  <a:latin typeface="Arial" pitchFamily="34" charset="0"/>
                </a:rPr>
                <a:t>Работает </a:t>
              </a:r>
              <a:r>
                <a:rPr lang="ru-RU" sz="1400" dirty="0" smtClean="0">
                  <a:latin typeface="Arial" pitchFamily="34" charset="0"/>
                </a:rPr>
                <a:t>с </a:t>
              </a:r>
              <a:r>
                <a:rPr lang="ru-RU" b="1" dirty="0" smtClean="0">
                  <a:solidFill>
                    <a:srgbClr val="FF0000"/>
                  </a:solidFill>
                  <a:latin typeface="Arial" pitchFamily="34" charset="0"/>
                </a:rPr>
                <a:t>1999 </a:t>
              </a:r>
              <a:r>
                <a:rPr lang="ru-RU" sz="1400" dirty="0" smtClean="0">
                  <a:latin typeface="Arial" pitchFamily="34" charset="0"/>
                </a:rPr>
                <a:t>года</a:t>
              </a:r>
              <a:endParaRPr lang="ru-RU" sz="1400" dirty="0">
                <a:latin typeface="Arial" pitchFamily="34" charset="0"/>
              </a:endParaRPr>
            </a:p>
          </p:txBody>
        </p:sp>
        <p:grpSp>
          <p:nvGrpSpPr>
            <p:cNvPr id="59" name="Группа 2"/>
            <p:cNvGrpSpPr>
              <a:grpSpLocks/>
            </p:cNvGrpSpPr>
            <p:nvPr/>
          </p:nvGrpSpPr>
          <p:grpSpPr bwMode="auto">
            <a:xfrm>
              <a:off x="1005209" y="1584325"/>
              <a:ext cx="7815263" cy="850900"/>
              <a:chOff x="312874" y="5603461"/>
              <a:chExt cx="8463089" cy="1009717"/>
            </a:xfrm>
          </p:grpSpPr>
          <p:sp>
            <p:nvSpPr>
              <p:cNvPr id="75" name="Rectangle 19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ltGray">
              <a:xfrm>
                <a:off x="312874" y="5603461"/>
                <a:ext cx="4103472" cy="100406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dirty="0" smtClean="0">
                  <a:cs typeface="Arial" charset="0"/>
                </a:endParaRPr>
              </a:p>
            </p:txBody>
          </p:sp>
          <p:sp>
            <p:nvSpPr>
              <p:cNvPr id="76" name="Rectangle 20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ltGray">
              <a:xfrm>
                <a:off x="4619199" y="5603461"/>
                <a:ext cx="4156764" cy="10097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dirty="0" smtClean="0">
                  <a:cs typeface="Arial" charset="0"/>
                </a:endParaRPr>
              </a:p>
            </p:txBody>
          </p:sp>
          <p:sp>
            <p:nvSpPr>
              <p:cNvPr id="77" name="TextBox 28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44352" y="5825778"/>
                <a:ext cx="1927225" cy="554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altLang="ru-RU" sz="1500" b="1">
                    <a:latin typeface="Tahoma" pitchFamily="34" charset="0"/>
                    <a:cs typeface="Tahoma" pitchFamily="34" charset="0"/>
                  </a:rPr>
                  <a:t>Мэрия г. Череповца</a:t>
                </a:r>
              </a:p>
            </p:txBody>
          </p:sp>
          <p:sp>
            <p:nvSpPr>
              <p:cNvPr id="78" name="TextBox 29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355432" y="5768628"/>
                <a:ext cx="1071891" cy="383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ru-RU" altLang="ru-RU" sz="1500" b="1">
                    <a:latin typeface="Tahoma" pitchFamily="34" charset="0"/>
                    <a:cs typeface="Tahoma" pitchFamily="34" charset="0"/>
                  </a:rPr>
                  <a:t>ПАО</a:t>
                </a:r>
              </a:p>
            </p:txBody>
          </p:sp>
          <p:sp>
            <p:nvSpPr>
              <p:cNvPr id="79" name="Oval 23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ltGray">
              <a:xfrm rot="5400000" flipV="1">
                <a:off x="4568825" y="5917059"/>
                <a:ext cx="403225" cy="3857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altLang="ru-RU" sz="1600">
                  <a:latin typeface="Arial" pitchFamily="34" charset="0"/>
                </a:endParaRPr>
              </a:p>
            </p:txBody>
          </p:sp>
          <p:sp>
            <p:nvSpPr>
              <p:cNvPr id="80" name="Oval 2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ltGray">
              <a:xfrm rot="5400000" flipV="1">
                <a:off x="4309329" y="5910130"/>
                <a:ext cx="403133" cy="38507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dirty="0" smtClean="0">
                  <a:cs typeface="Arial" charset="0"/>
                </a:endParaRPr>
              </a:p>
            </p:txBody>
          </p:sp>
          <p:sp>
            <p:nvSpPr>
              <p:cNvPr id="81" name="Oval 23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ltGray">
              <a:xfrm rot="5400000" flipV="1">
                <a:off x="4137420" y="5912015"/>
                <a:ext cx="403133" cy="38507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dirty="0" smtClean="0">
                  <a:cs typeface="Arial" charset="0"/>
                </a:endParaRPr>
              </a:p>
            </p:txBody>
          </p:sp>
          <p:pic>
            <p:nvPicPr>
              <p:cNvPr id="82" name="Рисунок 2" descr="http://nason.ru/data/image/drevnost/cherepovec_2.gif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2662" y="5674724"/>
                <a:ext cx="726949" cy="907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" name="Picture 5" descr="http://reports.severstal.com/img/2012/severstal-rus-log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759" y="1803400"/>
              <a:ext cx="147955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Rectangle 8"/>
            <p:cNvSpPr/>
            <p:nvPr/>
          </p:nvSpPr>
          <p:spPr>
            <a:xfrm>
              <a:off x="1005209" y="5329535"/>
              <a:ext cx="477838" cy="131763"/>
            </a:xfrm>
            <a:custGeom>
              <a:avLst/>
              <a:gdLst/>
              <a:ahLst/>
              <a:cxnLst/>
              <a:rect l="l" t="t" r="r" b="b"/>
              <a:pathLst>
                <a:path w="580232" h="137564">
                  <a:moveTo>
                    <a:pt x="0" y="0"/>
                  </a:moveTo>
                  <a:lnTo>
                    <a:pt x="166452" y="0"/>
                  </a:lnTo>
                  <a:lnTo>
                    <a:pt x="580232" y="0"/>
                  </a:lnTo>
                  <a:lnTo>
                    <a:pt x="580232" y="137564"/>
                  </a:lnTo>
                  <a:lnTo>
                    <a:pt x="166452" y="1375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62" name="Rectangle 68"/>
            <p:cNvSpPr/>
            <p:nvPr/>
          </p:nvSpPr>
          <p:spPr>
            <a:xfrm>
              <a:off x="1005209" y="4881860"/>
              <a:ext cx="3540125" cy="4524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www.agr-city.ru</a:t>
              </a:r>
              <a:endPara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ight Triangle 69"/>
            <p:cNvSpPr/>
            <p:nvPr/>
          </p:nvSpPr>
          <p:spPr>
            <a:xfrm flipV="1">
              <a:off x="1457647" y="5326360"/>
              <a:ext cx="1355725" cy="123825"/>
            </a:xfrm>
            <a:prstGeom prst="rt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64" name="Rectangle 8"/>
            <p:cNvSpPr/>
            <p:nvPr/>
          </p:nvSpPr>
          <p:spPr>
            <a:xfrm>
              <a:off x="1005209" y="2422525"/>
              <a:ext cx="477838" cy="131763"/>
            </a:xfrm>
            <a:custGeom>
              <a:avLst/>
              <a:gdLst/>
              <a:ahLst/>
              <a:cxnLst/>
              <a:rect l="l" t="t" r="r" b="b"/>
              <a:pathLst>
                <a:path w="580232" h="137564">
                  <a:moveTo>
                    <a:pt x="0" y="0"/>
                  </a:moveTo>
                  <a:lnTo>
                    <a:pt x="166452" y="0"/>
                  </a:lnTo>
                  <a:lnTo>
                    <a:pt x="580232" y="0"/>
                  </a:lnTo>
                  <a:lnTo>
                    <a:pt x="580232" y="137564"/>
                  </a:lnTo>
                  <a:lnTo>
                    <a:pt x="166452" y="1375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65" name="Right Triangle 69"/>
            <p:cNvSpPr/>
            <p:nvPr/>
          </p:nvSpPr>
          <p:spPr>
            <a:xfrm flipV="1">
              <a:off x="1446534" y="2422525"/>
              <a:ext cx="1355725" cy="125413"/>
            </a:xfrm>
            <a:prstGeom prst="rt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66" name="Oval 130"/>
            <p:cNvSpPr>
              <a:spLocks noChangeArrowheads="1"/>
            </p:cNvSpPr>
            <p:nvPr/>
          </p:nvSpPr>
          <p:spPr bwMode="auto">
            <a:xfrm>
              <a:off x="5909642" y="2636912"/>
              <a:ext cx="2190750" cy="1509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600">
                <a:latin typeface="Arial" charset="0"/>
                <a:cs typeface="Arial" charset="0"/>
              </a:endParaRPr>
            </a:p>
          </p:txBody>
        </p:sp>
        <p:sp>
          <p:nvSpPr>
            <p:cNvPr id="67" name="Text Box 49"/>
            <p:cNvSpPr txBox="1">
              <a:spLocks noChangeArrowheads="1"/>
            </p:cNvSpPr>
            <p:nvPr/>
          </p:nvSpPr>
          <p:spPr bwMode="auto">
            <a:xfrm>
              <a:off x="5443859" y="4309789"/>
              <a:ext cx="3062288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98755" tIns="49378" rIns="98755" bIns="49378">
              <a:spAutoFit/>
            </a:bodyPr>
            <a:lstStyle>
              <a:lvl1pPr defTabSz="9874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874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874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874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874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rgbClr val="990000"/>
                </a:buClr>
              </a:pPr>
              <a:r>
                <a:rPr lang="ru-RU" altLang="ru-RU" sz="1400" b="1" i="1" dirty="0">
                  <a:latin typeface="Arial" pitchFamily="34" charset="0"/>
                </a:rPr>
                <a:t>Оператор инвестиционного процесса города</a:t>
              </a:r>
            </a:p>
          </p:txBody>
        </p:sp>
        <p:sp>
          <p:nvSpPr>
            <p:cNvPr id="68" name="Скругленный прямоугольник 21"/>
            <p:cNvSpPr>
              <a:spLocks noChangeArrowheads="1"/>
            </p:cNvSpPr>
            <p:nvPr/>
          </p:nvSpPr>
          <p:spPr bwMode="auto">
            <a:xfrm>
              <a:off x="5521647" y="5373216"/>
              <a:ext cx="2984500" cy="43338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sz="1400" dirty="0">
                  <a:latin typeface="Arial" pitchFamily="34" charset="0"/>
                </a:rPr>
                <a:t>Работает </a:t>
              </a:r>
              <a:r>
                <a:rPr lang="ru-RU" sz="1400" dirty="0" smtClean="0">
                  <a:latin typeface="Arial" pitchFamily="34" charset="0"/>
                </a:rPr>
                <a:t>с </a:t>
              </a:r>
              <a:r>
                <a:rPr lang="ru-RU" b="1" dirty="0" smtClean="0">
                  <a:solidFill>
                    <a:srgbClr val="FF0000"/>
                  </a:solidFill>
                  <a:latin typeface="Arial" pitchFamily="34" charset="0"/>
                </a:rPr>
                <a:t>201</a:t>
              </a:r>
              <a:r>
                <a:rPr lang="ru-RU" b="1" dirty="0">
                  <a:solidFill>
                    <a:srgbClr val="FF0000"/>
                  </a:solidFill>
                  <a:latin typeface="Arial" pitchFamily="34" charset="0"/>
                </a:rPr>
                <a:t>0</a:t>
              </a:r>
              <a:r>
                <a:rPr lang="ru-RU" sz="1400" dirty="0" smtClean="0">
                  <a:latin typeface="Arial" pitchFamily="34" charset="0"/>
                </a:rPr>
                <a:t> года</a:t>
              </a:r>
              <a:endParaRPr lang="ru-RU" sz="1400" dirty="0">
                <a:latin typeface="Arial" pitchFamily="34" charset="0"/>
              </a:endParaRPr>
            </a:p>
          </p:txBody>
        </p:sp>
        <p:sp>
          <p:nvSpPr>
            <p:cNvPr id="69" name="Rectangle 8"/>
            <p:cNvSpPr/>
            <p:nvPr/>
          </p:nvSpPr>
          <p:spPr>
            <a:xfrm>
              <a:off x="4981897" y="5316835"/>
              <a:ext cx="477837" cy="131763"/>
            </a:xfrm>
            <a:custGeom>
              <a:avLst/>
              <a:gdLst/>
              <a:ahLst/>
              <a:cxnLst/>
              <a:rect l="l" t="t" r="r" b="b"/>
              <a:pathLst>
                <a:path w="580232" h="137564">
                  <a:moveTo>
                    <a:pt x="0" y="0"/>
                  </a:moveTo>
                  <a:lnTo>
                    <a:pt x="166452" y="0"/>
                  </a:lnTo>
                  <a:lnTo>
                    <a:pt x="580232" y="0"/>
                  </a:lnTo>
                  <a:lnTo>
                    <a:pt x="580232" y="137564"/>
                  </a:lnTo>
                  <a:lnTo>
                    <a:pt x="166452" y="1375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70" name="Rectangle 68"/>
            <p:cNvSpPr/>
            <p:nvPr/>
          </p:nvSpPr>
          <p:spPr>
            <a:xfrm>
              <a:off x="4981897" y="4869160"/>
              <a:ext cx="3538537" cy="4524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www.ia-cher.ru</a:t>
              </a:r>
            </a:p>
          </p:txBody>
        </p:sp>
        <p:sp>
          <p:nvSpPr>
            <p:cNvPr id="71" name="Right Triangle 69"/>
            <p:cNvSpPr/>
            <p:nvPr/>
          </p:nvSpPr>
          <p:spPr>
            <a:xfrm flipV="1">
              <a:off x="5434334" y="5313660"/>
              <a:ext cx="1354138" cy="125413"/>
            </a:xfrm>
            <a:prstGeom prst="rt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72" name="Rectangle 8"/>
            <p:cNvSpPr/>
            <p:nvPr/>
          </p:nvSpPr>
          <p:spPr>
            <a:xfrm>
              <a:off x="4981897" y="2435225"/>
              <a:ext cx="461962" cy="112713"/>
            </a:xfrm>
            <a:custGeom>
              <a:avLst/>
              <a:gdLst/>
              <a:ahLst/>
              <a:cxnLst/>
              <a:rect l="l" t="t" r="r" b="b"/>
              <a:pathLst>
                <a:path w="580232" h="137564">
                  <a:moveTo>
                    <a:pt x="0" y="0"/>
                  </a:moveTo>
                  <a:lnTo>
                    <a:pt x="166452" y="0"/>
                  </a:lnTo>
                  <a:lnTo>
                    <a:pt x="580232" y="0"/>
                  </a:lnTo>
                  <a:lnTo>
                    <a:pt x="580232" y="137564"/>
                  </a:lnTo>
                  <a:lnTo>
                    <a:pt x="166452" y="1375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73" name="Right Triangle 69"/>
            <p:cNvSpPr/>
            <p:nvPr/>
          </p:nvSpPr>
          <p:spPr>
            <a:xfrm flipV="1">
              <a:off x="5423222" y="2435225"/>
              <a:ext cx="1354137" cy="125413"/>
            </a:xfrm>
            <a:prstGeom prst="rtTriangle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pic>
          <p:nvPicPr>
            <p:cNvPr id="74" name="Picture 5" descr="0000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679774"/>
              <a:ext cx="1324446" cy="138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614901"/>
              </p:ext>
            </p:extLst>
          </p:nvPr>
        </p:nvGraphicFramePr>
        <p:xfrm>
          <a:off x="539552" y="908720"/>
          <a:ext cx="8280920" cy="536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432048"/>
                <a:gridCol w="5184576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поддержки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3121">
                <a:tc>
                  <a:txBody>
                    <a:bodyPr/>
                    <a:lstStyle/>
                    <a:p>
                      <a:r>
                        <a:rPr lang="ru-RU" sz="12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Взаимодействие бизнеса и власти</a:t>
                      </a:r>
                      <a:endParaRPr lang="ru-RU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Координационного Совета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поддержке МСП, работа отраслевых групп </a:t>
                      </a:r>
                    </a:p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интерактивных механизмов взаимодействия</a:t>
                      </a:r>
                    </a:p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Инвестиционного совета города, рабочих групп по реализации инвестиционных проектов</a:t>
                      </a:r>
                    </a:p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проектов на принципах ГЧП</a:t>
                      </a: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4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Кооперация между малым, средним и крупным бизнесом</a:t>
                      </a:r>
                      <a:endParaRPr lang="ru-RU" sz="1200" b="1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spcAft>
                          <a:spcPts val="600"/>
                        </a:spcAft>
                      </a:pPr>
                      <a:endParaRPr lang="ru-RU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spcAft>
                          <a:spcPts val="0"/>
                        </a:spcAft>
                      </a:pPr>
                      <a:r>
                        <a:rPr lang="ru-RU" sz="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174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«Электронная бизнес-кооперация»</a:t>
                      </a: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9475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Финансовые</a:t>
                      </a:r>
                      <a:r>
                        <a:rPr lang="ru-RU" sz="12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средства для развития бизнеса </a:t>
                      </a:r>
                      <a:endParaRPr lang="ru-RU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Гарантийный Фонд</a:t>
                      </a:r>
                    </a:p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Залоговый фонд</a:t>
                      </a: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192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 и предпринимательские</a:t>
                      </a:r>
                      <a:r>
                        <a:rPr lang="ru-RU" sz="12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компетенции</a:t>
                      </a:r>
                      <a:endParaRPr lang="ru-RU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spcAft>
                          <a:spcPts val="600"/>
                        </a:spcAft>
                        <a:tabLst>
                          <a:tab pos="176213" algn="l"/>
                        </a:tabLst>
                      </a:pP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spcAft>
                          <a:spcPts val="1200"/>
                        </a:spcAft>
                        <a:tabLst>
                          <a:tab pos="176213" algn="l"/>
                        </a:tabLs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бизнес-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 </a:t>
                      </a:r>
                    </a:p>
                    <a:p>
                      <a:pPr marL="176213" indent="0">
                        <a:spcAft>
                          <a:spcPts val="1200"/>
                        </a:spcAft>
                        <a:tabLst>
                          <a:tab pos="176213" algn="l"/>
                        </a:tabLs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бизнес-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консалтинга</a:t>
                      </a:r>
                    </a:p>
                    <a:p>
                      <a:pPr marL="176213" indent="0">
                        <a:spcAft>
                          <a:spcPts val="1200"/>
                        </a:spcAft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инвестиционного консалтинга</a:t>
                      </a: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2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Информационная</a:t>
                      </a:r>
                      <a:r>
                        <a:rPr lang="ru-RU" sz="12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поддержка</a:t>
                      </a: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spcAft>
                          <a:spcPts val="600"/>
                        </a:spcAft>
                      </a:pP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Интерактивная инвестиционная карта города </a:t>
                      </a: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1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Социальное предпринимательство</a:t>
                      </a: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0">
                        <a:spcAft>
                          <a:spcPts val="600"/>
                        </a:spcAft>
                      </a:pP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инноваций в социальной сфере</a:t>
                      </a:r>
                    </a:p>
                  </a:txBody>
                  <a:tcPr marL="91442" marR="91442" marT="45702" marB="4570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5" name="Группа 44"/>
          <p:cNvGrpSpPr/>
          <p:nvPr/>
        </p:nvGrpSpPr>
        <p:grpSpPr>
          <a:xfrm>
            <a:off x="3415115" y="1267816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415115" y="2203920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417474" y="2707976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439945" y="3140968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3438432" y="3573016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58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430362" y="4221088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61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3433667" y="4941168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65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433667" y="4581128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67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3433667" y="5372619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3436026" y="5877272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73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74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5" name="Группа 2"/>
          <p:cNvGrpSpPr>
            <a:grpSpLocks/>
          </p:cNvGrpSpPr>
          <p:nvPr/>
        </p:nvGrpSpPr>
        <p:grpSpPr bwMode="auto">
          <a:xfrm>
            <a:off x="3415746" y="1771005"/>
            <a:ext cx="339725" cy="217488"/>
            <a:chOff x="4166552" y="1412776"/>
            <a:chExt cx="339972" cy="216621"/>
          </a:xfrm>
        </p:grpSpPr>
        <p:sp>
          <p:nvSpPr>
            <p:cNvPr id="76" name="Rectangle 43"/>
            <p:cNvSpPr>
              <a:spLocks noChangeArrowheads="1"/>
            </p:cNvSpPr>
            <p:nvPr/>
          </p:nvSpPr>
          <p:spPr bwMode="auto">
            <a:xfrm>
              <a:off x="4166552" y="1469698"/>
              <a:ext cx="268482" cy="1596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77" name="Rectangle 43"/>
            <p:cNvSpPr>
              <a:spLocks noChangeArrowheads="1"/>
            </p:cNvSpPr>
            <p:nvPr/>
          </p:nvSpPr>
          <p:spPr bwMode="auto">
            <a:xfrm>
              <a:off x="4299999" y="1469698"/>
              <a:ext cx="158865" cy="159699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78" name="Freeform 23"/>
            <p:cNvSpPr>
              <a:spLocks/>
            </p:cNvSpPr>
            <p:nvPr/>
          </p:nvSpPr>
          <p:spPr bwMode="auto">
            <a:xfrm>
              <a:off x="4277758" y="1412776"/>
              <a:ext cx="228766" cy="17867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438432" y="3932459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80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2" name="Line 7"/>
          <p:cNvSpPr>
            <a:spLocks noChangeShapeType="1"/>
          </p:cNvSpPr>
          <p:nvPr/>
        </p:nvSpPr>
        <p:spPr bwMode="auto">
          <a:xfrm flipV="1">
            <a:off x="571302" y="1196058"/>
            <a:ext cx="2560538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3" name="Line 7"/>
          <p:cNvSpPr>
            <a:spLocks noChangeShapeType="1"/>
          </p:cNvSpPr>
          <p:nvPr/>
        </p:nvSpPr>
        <p:spPr bwMode="auto">
          <a:xfrm>
            <a:off x="3533278" y="1196058"/>
            <a:ext cx="5503218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4067944" y="6361474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85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5973444" y="6384766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88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0" name="Прямоугольник 68"/>
          <p:cNvSpPr>
            <a:spLocks noChangeArrowheads="1"/>
          </p:cNvSpPr>
          <p:nvPr/>
        </p:nvSpPr>
        <p:spPr bwMode="auto">
          <a:xfrm>
            <a:off x="4407346" y="6413947"/>
            <a:ext cx="2717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altLang="ru-RU" sz="1100" i="1">
                <a:latin typeface="Arial" pitchFamily="34" charset="0"/>
                <a:cs typeface="Tahoma" pitchFamily="34" charset="0"/>
              </a:rPr>
              <a:t>Проекты НП «АГР»</a:t>
            </a:r>
          </a:p>
        </p:txBody>
      </p:sp>
      <p:sp>
        <p:nvSpPr>
          <p:cNvPr id="91" name="Прямоугольник 69"/>
          <p:cNvSpPr>
            <a:spLocks noChangeArrowheads="1"/>
          </p:cNvSpPr>
          <p:nvPr/>
        </p:nvSpPr>
        <p:spPr bwMode="auto">
          <a:xfrm>
            <a:off x="6320284" y="6425059"/>
            <a:ext cx="2716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altLang="ru-RU" sz="1100" i="1">
                <a:latin typeface="Arial" pitchFamily="34" charset="0"/>
                <a:cs typeface="Tahoma" pitchFamily="34" charset="0"/>
              </a:rPr>
              <a:t>Проекты АНО «ИА «Череповец»</a:t>
            </a:r>
          </a:p>
        </p:txBody>
      </p:sp>
      <p:sp>
        <p:nvSpPr>
          <p:cNvPr id="93" name="Прямоуг. 4"/>
          <p:cNvSpPr>
            <a:spLocks noChangeArrowheads="1"/>
          </p:cNvSpPr>
          <p:nvPr/>
        </p:nvSpPr>
        <p:spPr bwMode="auto">
          <a:xfrm>
            <a:off x="642739" y="44624"/>
            <a:ext cx="8537773" cy="646331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ПРОЕКТЫ, НАПРАВЛЕННЫЕ НА РЕШЕНИЕ ПРОБЛЕМ  РАЗВИТИЯ БИЗНЕСА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НА РАЗЛИЧНЫХ СТАДИЯХ БИЗНЕС-ЦИКЛА 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4" name="Номер слайда 9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15927E18-F9A8-4924-A22B-894BF221883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. 4"/>
          <p:cNvSpPr>
            <a:spLocks noChangeArrowheads="1"/>
          </p:cNvSpPr>
          <p:nvPr/>
        </p:nvSpPr>
        <p:spPr bwMode="auto">
          <a:xfrm>
            <a:off x="1692275" y="148570"/>
            <a:ext cx="7416800" cy="369332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УЧЕБНО – ПРОИЗВОДСТВЕННЫЕ ПОЛИГОНЫ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10" descr="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04" y="1556792"/>
            <a:ext cx="1172592" cy="1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098800" y="1557164"/>
            <a:ext cx="30575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0000"/>
              </a:gs>
              <a:gs pos="49000">
                <a:srgbClr val="FFAFAF"/>
              </a:gs>
              <a:gs pos="100000">
                <a:srgbClr val="9A0000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1400" dirty="0">
                <a:cs typeface="Arial" charset="0"/>
              </a:rPr>
              <a:t>Департамент образования области</a:t>
            </a:r>
          </a:p>
          <a:p>
            <a:pPr algn="ctr"/>
            <a:r>
              <a:rPr lang="ru-RU" sz="1400" dirty="0">
                <a:cs typeface="Arial" charset="0"/>
              </a:rPr>
              <a:t>Мэрия г. Череповца</a:t>
            </a:r>
          </a:p>
        </p:txBody>
      </p:sp>
      <p:pic>
        <p:nvPicPr>
          <p:cNvPr id="8" name="Picture 18" descr="Логотип_цветно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7"/>
          <a:stretch>
            <a:fillRect/>
          </a:stretch>
        </p:blipFill>
        <p:spPr bwMode="auto">
          <a:xfrm>
            <a:off x="3635896" y="4640473"/>
            <a:ext cx="1980794" cy="160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1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3009280" y="3267682"/>
            <a:ext cx="431800" cy="719138"/>
          </a:xfrm>
          <a:prstGeom prst="rightArrow">
            <a:avLst>
              <a:gd name="adj1" fmla="val 58824"/>
              <a:gd name="adj2" fmla="val 69116"/>
            </a:avLst>
          </a:prstGeom>
          <a:gradFill rotWithShape="1">
            <a:gsLst>
              <a:gs pos="0">
                <a:srgbClr val="C00000"/>
              </a:gs>
              <a:gs pos="50000">
                <a:srgbClr val="FFAFAF"/>
              </a:gs>
              <a:gs pos="100000">
                <a:srgbClr val="9A0000"/>
              </a:gs>
            </a:gsLst>
            <a:lin ang="540000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rot="10800000">
            <a:off x="5796384" y="3267682"/>
            <a:ext cx="431800" cy="719138"/>
          </a:xfrm>
          <a:prstGeom prst="rightArrow">
            <a:avLst>
              <a:gd name="adj1" fmla="val 58824"/>
              <a:gd name="adj2" fmla="val 69116"/>
            </a:avLst>
          </a:prstGeom>
          <a:gradFill rotWithShape="1">
            <a:gsLst>
              <a:gs pos="0">
                <a:srgbClr val="9A0000"/>
              </a:gs>
              <a:gs pos="50000">
                <a:srgbClr val="FFAFAF"/>
              </a:gs>
              <a:gs pos="100000">
                <a:srgbClr val="9A0000"/>
              </a:gs>
            </a:gsLst>
            <a:lin ang="540000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6300193" y="2979649"/>
            <a:ext cx="266429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0000"/>
              </a:gs>
              <a:gs pos="50000">
                <a:srgbClr val="FFAFAF"/>
              </a:gs>
              <a:gs pos="100000">
                <a:srgbClr val="C00000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1400" dirty="0" smtClean="0">
                <a:cs typeface="Arial" charset="0"/>
              </a:rPr>
              <a:t>Крупные </a:t>
            </a:r>
          </a:p>
          <a:p>
            <a:pPr algn="ctr"/>
            <a:r>
              <a:rPr lang="ru-RU" sz="1400" dirty="0" smtClean="0">
                <a:cs typeface="Arial" charset="0"/>
              </a:rPr>
              <a:t>производственные</a:t>
            </a:r>
          </a:p>
          <a:p>
            <a:pPr algn="ctr"/>
            <a:r>
              <a:rPr lang="ru-RU" sz="1400" dirty="0" smtClean="0">
                <a:cs typeface="Arial" charset="0"/>
              </a:rPr>
              <a:t>предприятия</a:t>
            </a:r>
            <a:endParaRPr lang="ru-RU" sz="1400" dirty="0">
              <a:cs typeface="Arial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51520" y="2979650"/>
            <a:ext cx="2735263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0000"/>
              </a:gs>
              <a:gs pos="50000">
                <a:srgbClr val="FFAFAF"/>
              </a:gs>
              <a:gs pos="100000">
                <a:srgbClr val="C00000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1400" dirty="0" smtClean="0">
                <a:cs typeface="Arial" charset="0"/>
              </a:rPr>
              <a:t>Учреждения </a:t>
            </a:r>
          </a:p>
          <a:p>
            <a:pPr algn="ctr"/>
            <a:r>
              <a:rPr lang="ru-RU" sz="1400" dirty="0" smtClean="0">
                <a:cs typeface="Arial" charset="0"/>
              </a:rPr>
              <a:t>профессионального </a:t>
            </a:r>
          </a:p>
          <a:p>
            <a:pPr algn="ctr"/>
            <a:r>
              <a:rPr lang="ru-RU" sz="1400" dirty="0" smtClean="0">
                <a:cs typeface="Arial" charset="0"/>
              </a:rPr>
              <a:t>образования</a:t>
            </a:r>
            <a:endParaRPr lang="ru-RU" sz="1400" dirty="0">
              <a:cs typeface="Arial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143669" y="4653136"/>
            <a:ext cx="338455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/>
        </p:spPr>
        <p:txBody>
          <a:bodyPr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A21212"/>
                </a:solidFill>
                <a:cs typeface="Arial" charset="0"/>
              </a:rPr>
              <a:t>Полигон</a:t>
            </a: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– это </a:t>
            </a: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площадка,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на </a:t>
            </a: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которой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сосредоточены </a:t>
            </a: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производственные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ресурсы  для приобретения и отработки практических навыков и умений, что позволяет готовить конкурентоспособные  кадры, соответствующие требованиям заказчика и </a:t>
            </a: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адаптированные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к  современным производственным условиям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764704"/>
            <a:ext cx="9144000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00" dirty="0">
                <a:solidFill>
                  <a:srgbClr val="9A0000"/>
                </a:solidFill>
                <a:latin typeface="+mn-lt"/>
                <a:cs typeface="Arial" charset="0"/>
              </a:rPr>
              <a:t>Цель </a:t>
            </a:r>
            <a:r>
              <a:rPr lang="ru-RU" sz="1600" dirty="0">
                <a:latin typeface="+mn-lt"/>
                <a:cs typeface="Arial" charset="0"/>
              </a:rPr>
              <a:t>– повышение качества подготовки и конкурентоспособности выпускников </a:t>
            </a:r>
            <a:r>
              <a:rPr lang="ru-RU" sz="1600" dirty="0" smtClean="0">
                <a:latin typeface="+mn-lt"/>
                <a:cs typeface="Arial" charset="0"/>
              </a:rPr>
              <a:t>образовательных учреждений </a:t>
            </a:r>
            <a:r>
              <a:rPr lang="ru-RU" sz="1600" dirty="0">
                <a:latin typeface="+mn-lt"/>
                <a:cs typeface="Arial" charset="0"/>
              </a:rPr>
              <a:t>для предприятий </a:t>
            </a:r>
            <a:r>
              <a:rPr lang="ru-RU" sz="1600" dirty="0" smtClean="0">
                <a:latin typeface="+mn-lt"/>
                <a:cs typeface="Arial" charset="0"/>
              </a:rPr>
              <a:t>города</a:t>
            </a:r>
            <a:endParaRPr lang="ru-RU" sz="1600" dirty="0">
              <a:latin typeface="+mn-lt"/>
              <a:cs typeface="Arial" charset="0"/>
            </a:endParaRPr>
          </a:p>
        </p:txBody>
      </p:sp>
      <p:pic>
        <p:nvPicPr>
          <p:cNvPr id="16" name="Рисунок 15" descr="Дефицит квалифицированных кадров сегодня становится главным тормозом в развитии экономики и привлечения инвестиций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80" y="2780928"/>
            <a:ext cx="2316955" cy="149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F:\ХТ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13" y="4509120"/>
            <a:ext cx="1907711" cy="9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445224"/>
            <a:ext cx="2181191" cy="9822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. 4"/>
          <p:cNvSpPr>
            <a:spLocks noChangeArrowheads="1"/>
          </p:cNvSpPr>
          <p:nvPr/>
        </p:nvSpPr>
        <p:spPr bwMode="auto">
          <a:xfrm>
            <a:off x="1692275" y="148570"/>
            <a:ext cx="7416800" cy="369332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ЭЛЕКТРОННАЯ БИЗНЕС - КООПЕРАЦИЯ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8588" y="980728"/>
            <a:ext cx="1262509" cy="542926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6"/>
          <p:cNvGrpSpPr/>
          <p:nvPr/>
        </p:nvGrpSpPr>
        <p:grpSpPr>
          <a:xfrm>
            <a:off x="368730" y="1900872"/>
            <a:ext cx="8433444" cy="2723194"/>
            <a:chOff x="395536" y="2730351"/>
            <a:chExt cx="8872538" cy="2723194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395536" y="2730351"/>
              <a:ext cx="8858250" cy="63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09824" y="5447195"/>
              <a:ext cx="8858250" cy="63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1746851" y="2092001"/>
            <a:ext cx="4429156" cy="1484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289815" y="5169918"/>
            <a:ext cx="1367979" cy="8171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3"/>
          <p:cNvSpPr>
            <a:spLocks noChangeArrowheads="1"/>
          </p:cNvSpPr>
          <p:nvPr/>
        </p:nvSpPr>
        <p:spPr bwMode="auto">
          <a:xfrm>
            <a:off x="1746851" y="2088825"/>
            <a:ext cx="4429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Arial" pitchFamily="34" charset="0"/>
              </a:rPr>
              <a:t>www.agr-city.ru</a:t>
            </a:r>
            <a:endParaRPr lang="ru-RU" sz="1600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3416" y="4030339"/>
            <a:ext cx="231140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Движимое имущество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48653" y="3639814"/>
            <a:ext cx="1811338" cy="3063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Недвижимость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47053" y="2385689"/>
            <a:ext cx="1841500" cy="1136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2244585" y="2896073"/>
            <a:ext cx="554038" cy="106362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4953653" y="2892101"/>
            <a:ext cx="554038" cy="106203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89791" y="3231830"/>
            <a:ext cx="873125" cy="368300"/>
          </a:xfrm>
          <a:prstGeom prst="rect">
            <a:avLst/>
          </a:prstGeom>
          <a:noFill/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Заказы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45716" y="3238176"/>
            <a:ext cx="820737" cy="369888"/>
          </a:xfrm>
          <a:prstGeom prst="rect">
            <a:avLst/>
          </a:prstGeom>
          <a:noFill/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Сбыт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94472" y="2601589"/>
            <a:ext cx="1266825" cy="534987"/>
          </a:xfrm>
          <a:prstGeom prst="rect">
            <a:avLst/>
          </a:prstGeom>
          <a:noFill/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Крупный бизнес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90094" y="2569839"/>
            <a:ext cx="1585913" cy="534987"/>
          </a:xfrm>
          <a:prstGeom prst="rect">
            <a:avLst/>
          </a:prstGeom>
          <a:noFill/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предприятия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199601" y="5528930"/>
            <a:ext cx="1863725" cy="9842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" name="Picture 3" descr="C:\Users\PK4\Desktop\ЭБК-баннер(1).png"/>
          <p:cNvPicPr>
            <a:picLocks noChangeAspect="1" noChangeArrowheads="1"/>
          </p:cNvPicPr>
          <p:nvPr/>
        </p:nvPicPr>
        <p:blipFill rotWithShape="1">
          <a:blip r:embed="rId2"/>
          <a:srcRect l="7630" t="1903" r="4825" b="4054"/>
          <a:stretch/>
        </p:blipFill>
        <p:spPr bwMode="auto">
          <a:xfrm>
            <a:off x="3035953" y="2473001"/>
            <a:ext cx="1631950" cy="106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029488" y="4995530"/>
            <a:ext cx="3022570" cy="1082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defTabSz="889000" fontAlgn="auto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Размещено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предложений в соответствующих категориях</a:t>
            </a:r>
          </a:p>
          <a:p>
            <a:pPr defTabSz="889000" fontAlgn="auto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Задействовано более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Вологодской области</a:t>
            </a:r>
          </a:p>
          <a:p>
            <a:pPr defTabSz="889000" fontAlgn="auto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количество просмотров в месяц -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51"/>
          <p:cNvGrpSpPr/>
          <p:nvPr/>
        </p:nvGrpSpPr>
        <p:grpSpPr>
          <a:xfrm>
            <a:off x="1711695" y="4780594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28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0" name="Группа 60"/>
          <p:cNvGrpSpPr/>
          <p:nvPr/>
        </p:nvGrpSpPr>
        <p:grpSpPr>
          <a:xfrm>
            <a:off x="1703631" y="5284650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31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3" name="Группа 63"/>
          <p:cNvGrpSpPr/>
          <p:nvPr/>
        </p:nvGrpSpPr>
        <p:grpSpPr>
          <a:xfrm>
            <a:off x="1702118" y="5860714"/>
            <a:ext cx="339967" cy="216621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6" name="Прямоугольник 49"/>
          <p:cNvSpPr>
            <a:spLocks noChangeArrowheads="1"/>
          </p:cNvSpPr>
          <p:nvPr/>
        </p:nvSpPr>
        <p:spPr bwMode="auto">
          <a:xfrm>
            <a:off x="1694472" y="980728"/>
            <a:ext cx="7215206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b="1" dirty="0">
                <a:latin typeface="Arial" pitchFamily="34" charset="0"/>
                <a:cs typeface="Tahoma" pitchFamily="34" charset="0"/>
              </a:rPr>
              <a:t>Электронная площадка, где промышленные компании и организации через Интернет извещают малые и средние предприятия о заказах, подержанном оборудовании и объектах недвижимости, предназначенных для продажи или аренды.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400675" y="4936555"/>
            <a:ext cx="1404931" cy="11604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890" tIns="8890" rIns="8890" bIns="8890" spcCol="1270" anchor="ctr"/>
          <a:lstStyle/>
          <a:p>
            <a:pPr defTabSz="622300" fontAlgn="auto"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бъем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закупок у субъектов  МСП Вологодской области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236296" y="5280355"/>
            <a:ext cx="1485900" cy="577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890" tIns="8890" rIns="8890" bIns="8890" spcCol="1270" anchor="ctr"/>
          <a:lstStyle/>
          <a:p>
            <a:pPr algn="ctr" defTabSz="62230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8,56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2230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</a:p>
        </p:txBody>
      </p:sp>
      <p:pic>
        <p:nvPicPr>
          <p:cNvPr id="40" name="Pictur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6504" y="3341355"/>
            <a:ext cx="24939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6504" y="1939594"/>
            <a:ext cx="249396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Прямоугольник 100"/>
          <p:cNvSpPr>
            <a:spLocks noChangeArrowheads="1"/>
          </p:cNvSpPr>
          <p:nvPr/>
        </p:nvSpPr>
        <p:spPr bwMode="auto">
          <a:xfrm>
            <a:off x="365734" y="1272861"/>
            <a:ext cx="1176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i="1" dirty="0">
                <a:latin typeface="Arial" pitchFamily="34" charset="0"/>
                <a:cs typeface="Tahoma" pitchFamily="34" charset="0"/>
              </a:rPr>
              <a:t>Суть проекта</a:t>
            </a:r>
          </a:p>
        </p:txBody>
      </p:sp>
      <p:sp>
        <p:nvSpPr>
          <p:cNvPr id="43" name="Прямоугольник 65"/>
          <p:cNvSpPr>
            <a:spLocks noChangeArrowheads="1"/>
          </p:cNvSpPr>
          <p:nvPr/>
        </p:nvSpPr>
        <p:spPr bwMode="auto">
          <a:xfrm>
            <a:off x="364147" y="5049523"/>
            <a:ext cx="1258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i="1" dirty="0">
                <a:latin typeface="Arial" pitchFamily="34" charset="0"/>
                <a:cs typeface="Tahoma" pitchFamily="34" charset="0"/>
              </a:rPr>
              <a:t>Результат за </a:t>
            </a:r>
            <a:r>
              <a:rPr lang="ru-RU" altLang="ru-RU" sz="1200" b="1" i="1" dirty="0" smtClean="0">
                <a:latin typeface="Arial" pitchFamily="34" charset="0"/>
                <a:cs typeface="Tahoma" pitchFamily="34" charset="0"/>
              </a:rPr>
              <a:t>2014 год</a:t>
            </a:r>
            <a:endParaRPr lang="ru-RU" altLang="ru-RU" sz="1200" b="1" i="1" dirty="0">
              <a:latin typeface="Arial" pitchFamily="34" charset="0"/>
              <a:cs typeface="Tahoma" pitchFamily="34" charset="0"/>
            </a:endParaRPr>
          </a:p>
        </p:txBody>
      </p:sp>
      <p:sp>
        <p:nvSpPr>
          <p:cNvPr id="44" name="Прямоугольник 100"/>
          <p:cNvSpPr>
            <a:spLocks noChangeArrowheads="1"/>
          </p:cNvSpPr>
          <p:nvPr/>
        </p:nvSpPr>
        <p:spPr bwMode="auto">
          <a:xfrm>
            <a:off x="368909" y="2166623"/>
            <a:ext cx="11763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i="1">
                <a:latin typeface="Arial" pitchFamily="34" charset="0"/>
                <a:cs typeface="Tahoma" pitchFamily="34" charset="0"/>
              </a:rPr>
              <a:t>Механизм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. 4"/>
          <p:cNvSpPr>
            <a:spLocks noChangeArrowheads="1"/>
          </p:cNvSpPr>
          <p:nvPr/>
        </p:nvSpPr>
        <p:spPr bwMode="auto">
          <a:xfrm>
            <a:off x="1692275" y="24304"/>
            <a:ext cx="7416800" cy="646331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КОМПЛЕКСНЫЕ ИНВЕСТИЦИОННО-МАРКЕТИНГОВЫЕ КОНЦЕПЦИИ РАЗВИТИЯ ТЕРРИТОРИЙ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 descr="J:\Работа\Сайт\Картинки проектов\набережная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" b="2849"/>
          <a:stretch>
            <a:fillRect/>
          </a:stretch>
        </p:blipFill>
        <p:spPr bwMode="auto">
          <a:xfrm>
            <a:off x="548118" y="4729610"/>
            <a:ext cx="2712898" cy="168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3298884" y="1539305"/>
            <a:ext cx="2874077" cy="6306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2015-2018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 годы</a:t>
            </a:r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537946" y="1539305"/>
            <a:ext cx="2685929" cy="6306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2013-2018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годы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95536" y="1493044"/>
            <a:ext cx="8567347" cy="344215"/>
            <a:chOff x="261" y="973"/>
            <a:chExt cx="4683" cy="199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261" y="973"/>
              <a:ext cx="1546" cy="199"/>
              <a:chOff x="218" y="973"/>
              <a:chExt cx="2537" cy="199"/>
            </a:xfrm>
          </p:grpSpPr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340" y="973"/>
                <a:ext cx="2415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218" y="1059"/>
                <a:ext cx="2416" cy="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>
                <a:spAutoFit/>
              </a:bodyPr>
              <a:lstStyle>
                <a:lvl1pPr marL="342900" indent="-3429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193675" indent="-192088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953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lnSpc>
                    <a:spcPct val="90000"/>
                  </a:lnSpc>
                  <a:defRPr/>
                </a:pPr>
                <a:endParaRPr lang="ru-RU" altLang="ru-RU" sz="13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848" y="973"/>
              <a:ext cx="1571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3472" y="973"/>
              <a:ext cx="1472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37947" y="805934"/>
            <a:ext cx="268592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10" tIns="0" rIns="3810" bIns="0" anchor="b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ru-RU" altLang="ko-KR" sz="1600" b="1" dirty="0" smtClean="0">
                <a:latin typeface="Arial" pitchFamily="34" charset="0"/>
                <a:ea typeface="Gulim" pitchFamily="34" charset="-127"/>
              </a:rPr>
              <a:t>ТРК «Центральная городская набережная» </a:t>
            </a:r>
            <a:endParaRPr lang="ru-RU" altLang="ko-KR" sz="1600" b="1" dirty="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364594" y="805934"/>
            <a:ext cx="27179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10" tIns="0" rIns="3810" bIns="0" anchor="b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ru-RU" altLang="ko-KR" sz="1600" b="1" dirty="0" smtClean="0">
                <a:latin typeface="Arial" pitchFamily="34" charset="0"/>
                <a:ea typeface="Gulim" pitchFamily="34" charset="-127"/>
              </a:rPr>
              <a:t>Индустриальный парк «Череповец»</a:t>
            </a:r>
            <a:endParaRPr lang="ru-RU" altLang="ko-KR" sz="1600" b="1" dirty="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298587" y="813450"/>
            <a:ext cx="2610906" cy="4924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3810" tIns="0" rIns="3810" bIns="0" anchor="b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ru-RU" altLang="ko-KR" sz="1600" b="1" dirty="0" smtClean="0">
                <a:latin typeface="Arial" pitchFamily="34" charset="0"/>
                <a:ea typeface="Gulim" pitchFamily="34" charset="-127"/>
              </a:rPr>
              <a:t>Технопарк высоких технологий</a:t>
            </a:r>
            <a:endParaRPr lang="ru-RU" altLang="ko-KR" sz="1600" b="1" dirty="0">
              <a:latin typeface="Arial" pitchFamily="34" charset="0"/>
              <a:ea typeface="Gulim" pitchFamily="34" charset="-127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22" y="4729610"/>
            <a:ext cx="2639571" cy="1682222"/>
          </a:xfrm>
          <a:prstGeom prst="rect">
            <a:avLst/>
          </a:prstGeom>
          <a:ln w="12700">
            <a:noFill/>
          </a:ln>
        </p:spPr>
      </p:pic>
      <p:pic>
        <p:nvPicPr>
          <p:cNvPr id="17" name="Picture 3" descr="C:\Users\PK2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718" y="4729610"/>
            <a:ext cx="2632775" cy="16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62683"/>
              </p:ext>
            </p:extLst>
          </p:nvPr>
        </p:nvGraphicFramePr>
        <p:xfrm>
          <a:off x="4231984" y="2353346"/>
          <a:ext cx="1706563" cy="231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563"/>
              </a:tblGrid>
              <a:tr h="720080">
                <a:tc>
                  <a:txBody>
                    <a:bodyPr/>
                    <a:lstStyle/>
                    <a:p>
                      <a:pPr marL="177800" indent="0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объем инвестиций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marT="45696" marB="456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177800" indent="0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новых рабочих мест </a:t>
                      </a:r>
                    </a:p>
                  </a:txBody>
                  <a:tcPr marL="91465" marR="91465" marT="45696" marB="456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7618">
                <a:tc>
                  <a:txBody>
                    <a:bodyPr/>
                    <a:lstStyle/>
                    <a:p>
                      <a:pPr marL="177800" indent="0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новых предприятий</a:t>
                      </a:r>
                    </a:p>
                  </a:txBody>
                  <a:tcPr marL="91465" marR="91465" marT="45696" marB="456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9" name="Группа 40"/>
          <p:cNvGrpSpPr>
            <a:grpSpLocks/>
          </p:cNvGrpSpPr>
          <p:nvPr/>
        </p:nvGrpSpPr>
        <p:grpSpPr bwMode="auto">
          <a:xfrm>
            <a:off x="3560472" y="2116138"/>
            <a:ext cx="889000" cy="773931"/>
            <a:chOff x="2843047" y="5054575"/>
            <a:chExt cx="889386" cy="773659"/>
          </a:xfrm>
        </p:grpSpPr>
        <p:sp>
          <p:nvSpPr>
            <p:cNvPr id="20" name="Oval 130"/>
            <p:cNvSpPr>
              <a:spLocks noChangeArrowheads="1"/>
            </p:cNvSpPr>
            <p:nvPr/>
          </p:nvSpPr>
          <p:spPr bwMode="auto">
            <a:xfrm>
              <a:off x="2909576" y="5054575"/>
              <a:ext cx="756328" cy="7553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31"/>
            <p:cNvSpPr>
              <a:spLocks noChangeArrowheads="1"/>
            </p:cNvSpPr>
            <p:nvPr/>
          </p:nvSpPr>
          <p:spPr bwMode="auto">
            <a:xfrm>
              <a:off x="2843047" y="5145849"/>
              <a:ext cx="889386" cy="682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solidFill>
                    <a:schemeClr val="bg1"/>
                  </a:solidFill>
                  <a:cs typeface="+mn-cs"/>
                </a:rPr>
                <a:t>5,25</a:t>
              </a:r>
              <a:endParaRPr lang="ru-RU" sz="2400" dirty="0">
                <a:solidFill>
                  <a:schemeClr val="bg1"/>
                </a:solidFill>
                <a:cs typeface="+mn-cs"/>
              </a:endParaRP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  <a:cs typeface="+mn-cs"/>
                </a:rPr>
                <a:t>млрд.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  <a:cs typeface="+mn-cs"/>
                </a:rPr>
                <a:t>руб.</a:t>
              </a:r>
            </a:p>
          </p:txBody>
        </p:sp>
      </p:grpSp>
      <p:grpSp>
        <p:nvGrpSpPr>
          <p:cNvPr id="22" name="Группа 40"/>
          <p:cNvGrpSpPr>
            <a:grpSpLocks/>
          </p:cNvGrpSpPr>
          <p:nvPr/>
        </p:nvGrpSpPr>
        <p:grpSpPr bwMode="auto">
          <a:xfrm>
            <a:off x="3560472" y="3037856"/>
            <a:ext cx="889000" cy="755650"/>
            <a:chOff x="2843047" y="5054575"/>
            <a:chExt cx="889386" cy="755384"/>
          </a:xfrm>
        </p:grpSpPr>
        <p:sp>
          <p:nvSpPr>
            <p:cNvPr id="23" name="Oval 130"/>
            <p:cNvSpPr>
              <a:spLocks noChangeArrowheads="1"/>
            </p:cNvSpPr>
            <p:nvPr/>
          </p:nvSpPr>
          <p:spPr bwMode="auto">
            <a:xfrm>
              <a:off x="2909576" y="5054575"/>
              <a:ext cx="756328" cy="7553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131"/>
            <p:cNvSpPr>
              <a:spLocks noChangeArrowheads="1"/>
            </p:cNvSpPr>
            <p:nvPr/>
          </p:nvSpPr>
          <p:spPr bwMode="auto">
            <a:xfrm>
              <a:off x="2843047" y="5183117"/>
              <a:ext cx="889386" cy="53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solidFill>
                    <a:schemeClr val="bg1"/>
                  </a:solidFill>
                  <a:cs typeface="+mn-cs"/>
                </a:rPr>
                <a:t>776</a:t>
              </a:r>
              <a:endParaRPr lang="ru-RU" sz="2400" dirty="0">
                <a:solidFill>
                  <a:schemeClr val="bg1"/>
                </a:solidFill>
                <a:cs typeface="+mn-cs"/>
              </a:endParaRP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  <a:cs typeface="+mn-cs"/>
                </a:rPr>
                <a:t>ед.</a:t>
              </a:r>
            </a:p>
          </p:txBody>
        </p:sp>
      </p:grpSp>
      <p:grpSp>
        <p:nvGrpSpPr>
          <p:cNvPr id="25" name="Группа 40"/>
          <p:cNvGrpSpPr>
            <a:grpSpLocks/>
          </p:cNvGrpSpPr>
          <p:nvPr/>
        </p:nvGrpSpPr>
        <p:grpSpPr bwMode="auto">
          <a:xfrm>
            <a:off x="3560472" y="3901952"/>
            <a:ext cx="889000" cy="755650"/>
            <a:chOff x="2843047" y="5054575"/>
            <a:chExt cx="889386" cy="755384"/>
          </a:xfrm>
        </p:grpSpPr>
        <p:sp>
          <p:nvSpPr>
            <p:cNvPr id="26" name="Oval 130"/>
            <p:cNvSpPr>
              <a:spLocks noChangeArrowheads="1"/>
            </p:cNvSpPr>
            <p:nvPr/>
          </p:nvSpPr>
          <p:spPr bwMode="auto">
            <a:xfrm>
              <a:off x="2909576" y="5054575"/>
              <a:ext cx="756328" cy="7553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Rectangle 131"/>
            <p:cNvSpPr>
              <a:spLocks noChangeArrowheads="1"/>
            </p:cNvSpPr>
            <p:nvPr/>
          </p:nvSpPr>
          <p:spPr bwMode="auto">
            <a:xfrm>
              <a:off x="2843047" y="5187878"/>
              <a:ext cx="889386" cy="534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bg1"/>
                  </a:solidFill>
                  <a:cs typeface="+mn-cs"/>
                </a:rPr>
                <a:t>8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  <a:cs typeface="+mn-cs"/>
                </a:rPr>
                <a:t>ед.</a:t>
              </a:r>
            </a:p>
          </p:txBody>
        </p:sp>
      </p:grp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1888"/>
              </p:ext>
            </p:extLst>
          </p:nvPr>
        </p:nvGraphicFramePr>
        <p:xfrm>
          <a:off x="1279656" y="2355479"/>
          <a:ext cx="1706563" cy="231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563"/>
              </a:tblGrid>
              <a:tr h="682377">
                <a:tc>
                  <a:txBody>
                    <a:bodyPr/>
                    <a:lstStyle/>
                    <a:p>
                      <a:pPr marL="177800" indent="0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объем инвестиций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marT="45696" marB="456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3433">
                <a:tc>
                  <a:txBody>
                    <a:bodyPr/>
                    <a:lstStyle/>
                    <a:p>
                      <a:pPr marL="177800" indent="0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новых рабочих мест </a:t>
                      </a:r>
                    </a:p>
                  </a:txBody>
                  <a:tcPr marL="91465" marR="91465" marT="45696" marB="456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5926">
                <a:tc>
                  <a:txBody>
                    <a:bodyPr/>
                    <a:lstStyle/>
                    <a:p>
                      <a:pPr marL="177800" indent="0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новых предприятий</a:t>
                      </a:r>
                    </a:p>
                  </a:txBody>
                  <a:tcPr marL="91465" marR="91465" marT="45696" marB="456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9" name="Группа 40"/>
          <p:cNvGrpSpPr>
            <a:grpSpLocks/>
          </p:cNvGrpSpPr>
          <p:nvPr/>
        </p:nvGrpSpPr>
        <p:grpSpPr bwMode="auto">
          <a:xfrm>
            <a:off x="608144" y="2137322"/>
            <a:ext cx="889000" cy="755650"/>
            <a:chOff x="2843047" y="5054575"/>
            <a:chExt cx="889386" cy="755384"/>
          </a:xfrm>
        </p:grpSpPr>
        <p:sp>
          <p:nvSpPr>
            <p:cNvPr id="30" name="Oval 130"/>
            <p:cNvSpPr>
              <a:spLocks noChangeArrowheads="1"/>
            </p:cNvSpPr>
            <p:nvPr/>
          </p:nvSpPr>
          <p:spPr bwMode="auto">
            <a:xfrm>
              <a:off x="2909576" y="5054575"/>
              <a:ext cx="756328" cy="7553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Rectangle 131"/>
            <p:cNvSpPr>
              <a:spLocks noChangeArrowheads="1"/>
            </p:cNvSpPr>
            <p:nvPr/>
          </p:nvSpPr>
          <p:spPr bwMode="auto">
            <a:xfrm>
              <a:off x="2843047" y="5124672"/>
              <a:ext cx="889386" cy="682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solidFill>
                    <a:schemeClr val="bg1"/>
                  </a:solidFill>
                  <a:cs typeface="+mn-cs"/>
                </a:rPr>
                <a:t>1,31</a:t>
              </a:r>
              <a:endParaRPr lang="ru-RU" sz="2400" dirty="0">
                <a:solidFill>
                  <a:schemeClr val="bg1"/>
                </a:solidFill>
                <a:cs typeface="+mn-cs"/>
              </a:endParaRP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  <a:cs typeface="+mn-cs"/>
                </a:rPr>
                <a:t>млрд.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  <a:cs typeface="+mn-cs"/>
                </a:rPr>
                <a:t>руб.</a:t>
              </a:r>
            </a:p>
          </p:txBody>
        </p:sp>
      </p:grpSp>
      <p:grpSp>
        <p:nvGrpSpPr>
          <p:cNvPr id="32" name="Группа 40"/>
          <p:cNvGrpSpPr>
            <a:grpSpLocks/>
          </p:cNvGrpSpPr>
          <p:nvPr/>
        </p:nvGrpSpPr>
        <p:grpSpPr bwMode="auto">
          <a:xfrm>
            <a:off x="608144" y="3030937"/>
            <a:ext cx="889000" cy="755650"/>
            <a:chOff x="2843047" y="5054575"/>
            <a:chExt cx="889386" cy="755384"/>
          </a:xfrm>
        </p:grpSpPr>
        <p:sp>
          <p:nvSpPr>
            <p:cNvPr id="33" name="Oval 130"/>
            <p:cNvSpPr>
              <a:spLocks noChangeArrowheads="1"/>
            </p:cNvSpPr>
            <p:nvPr/>
          </p:nvSpPr>
          <p:spPr bwMode="auto">
            <a:xfrm>
              <a:off x="2909576" y="5054575"/>
              <a:ext cx="756328" cy="7553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Rectangle 131"/>
            <p:cNvSpPr>
              <a:spLocks noChangeArrowheads="1"/>
            </p:cNvSpPr>
            <p:nvPr/>
          </p:nvSpPr>
          <p:spPr bwMode="auto">
            <a:xfrm>
              <a:off x="2843047" y="5183117"/>
              <a:ext cx="889386" cy="53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solidFill>
                    <a:schemeClr val="bg1"/>
                  </a:solidFill>
                  <a:cs typeface="+mn-cs"/>
                </a:rPr>
                <a:t>507</a:t>
              </a:r>
              <a:endParaRPr lang="ru-RU" sz="2400" dirty="0">
                <a:solidFill>
                  <a:schemeClr val="bg1"/>
                </a:solidFill>
                <a:cs typeface="+mn-cs"/>
              </a:endParaRP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  <a:cs typeface="+mn-cs"/>
                </a:rPr>
                <a:t>ед.</a:t>
              </a:r>
            </a:p>
          </p:txBody>
        </p:sp>
      </p:grpSp>
      <p:grpSp>
        <p:nvGrpSpPr>
          <p:cNvPr id="35" name="Группа 40"/>
          <p:cNvGrpSpPr>
            <a:grpSpLocks/>
          </p:cNvGrpSpPr>
          <p:nvPr/>
        </p:nvGrpSpPr>
        <p:grpSpPr bwMode="auto">
          <a:xfrm>
            <a:off x="608144" y="3879555"/>
            <a:ext cx="889000" cy="755650"/>
            <a:chOff x="2843047" y="5054575"/>
            <a:chExt cx="889386" cy="755384"/>
          </a:xfrm>
        </p:grpSpPr>
        <p:sp>
          <p:nvSpPr>
            <p:cNvPr id="36" name="Oval 130"/>
            <p:cNvSpPr>
              <a:spLocks noChangeArrowheads="1"/>
            </p:cNvSpPr>
            <p:nvPr/>
          </p:nvSpPr>
          <p:spPr bwMode="auto">
            <a:xfrm>
              <a:off x="2909576" y="5054575"/>
              <a:ext cx="756328" cy="7553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Rectangle 131"/>
            <p:cNvSpPr>
              <a:spLocks noChangeArrowheads="1"/>
            </p:cNvSpPr>
            <p:nvPr/>
          </p:nvSpPr>
          <p:spPr bwMode="auto">
            <a:xfrm>
              <a:off x="2843047" y="5187878"/>
              <a:ext cx="889386" cy="534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bg1"/>
                  </a:solidFill>
                  <a:cs typeface="+mn-cs"/>
                </a:rPr>
                <a:t>18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  <a:cs typeface="+mn-cs"/>
                </a:rPr>
                <a:t>ед.</a:t>
              </a:r>
            </a:p>
          </p:txBody>
        </p:sp>
      </p:grpSp>
      <p:sp>
        <p:nvSpPr>
          <p:cNvPr id="38" name="Rectangle 51"/>
          <p:cNvSpPr>
            <a:spLocks noChangeArrowheads="1"/>
          </p:cNvSpPr>
          <p:nvPr/>
        </p:nvSpPr>
        <p:spPr bwMode="auto">
          <a:xfrm>
            <a:off x="6269922" y="1539305"/>
            <a:ext cx="2692961" cy="6306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2016-2018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798406"/>
              </p:ext>
            </p:extLst>
          </p:nvPr>
        </p:nvGraphicFramePr>
        <p:xfrm>
          <a:off x="7114115" y="2314005"/>
          <a:ext cx="1706563" cy="231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563"/>
              </a:tblGrid>
              <a:tr h="720080">
                <a:tc>
                  <a:txBody>
                    <a:bodyPr/>
                    <a:lstStyle/>
                    <a:p>
                      <a:pPr marL="177800" indent="0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объем инвестиций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5" marR="91465" marT="45696" marB="456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177800" indent="0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новых рабочих мест </a:t>
                      </a:r>
                    </a:p>
                  </a:txBody>
                  <a:tcPr marL="91465" marR="91465" marT="45696" marB="456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7618">
                <a:tc>
                  <a:txBody>
                    <a:bodyPr/>
                    <a:lstStyle/>
                    <a:p>
                      <a:pPr marL="177800" indent="0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новых предприятий</a:t>
                      </a:r>
                    </a:p>
                  </a:txBody>
                  <a:tcPr marL="91465" marR="91465" marT="45696" marB="4569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0" name="Группа 40"/>
          <p:cNvGrpSpPr>
            <a:grpSpLocks/>
          </p:cNvGrpSpPr>
          <p:nvPr/>
        </p:nvGrpSpPr>
        <p:grpSpPr bwMode="auto">
          <a:xfrm>
            <a:off x="6442603" y="2097981"/>
            <a:ext cx="889000" cy="755650"/>
            <a:chOff x="2843047" y="5054575"/>
            <a:chExt cx="889386" cy="755384"/>
          </a:xfrm>
        </p:grpSpPr>
        <p:sp>
          <p:nvSpPr>
            <p:cNvPr id="41" name="Oval 130"/>
            <p:cNvSpPr>
              <a:spLocks noChangeArrowheads="1"/>
            </p:cNvSpPr>
            <p:nvPr/>
          </p:nvSpPr>
          <p:spPr bwMode="auto">
            <a:xfrm>
              <a:off x="2909576" y="5054575"/>
              <a:ext cx="756328" cy="7553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Rectangle 131"/>
            <p:cNvSpPr>
              <a:spLocks noChangeArrowheads="1"/>
            </p:cNvSpPr>
            <p:nvPr/>
          </p:nvSpPr>
          <p:spPr bwMode="auto">
            <a:xfrm>
              <a:off x="2843047" y="5124672"/>
              <a:ext cx="889386" cy="682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solidFill>
                    <a:schemeClr val="bg1"/>
                  </a:solidFill>
                  <a:cs typeface="+mn-cs"/>
                </a:rPr>
                <a:t>711</a:t>
              </a:r>
              <a:endParaRPr lang="ru-RU" sz="2400" dirty="0">
                <a:solidFill>
                  <a:schemeClr val="bg1"/>
                </a:solidFill>
                <a:cs typeface="+mn-cs"/>
              </a:endParaRP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 smtClean="0">
                  <a:solidFill>
                    <a:schemeClr val="bg1"/>
                  </a:solidFill>
                  <a:cs typeface="+mn-cs"/>
                </a:rPr>
                <a:t>млн. </a:t>
              </a:r>
              <a:endParaRPr lang="ru-RU" sz="1200" dirty="0">
                <a:solidFill>
                  <a:schemeClr val="bg1"/>
                </a:solidFill>
                <a:cs typeface="+mn-cs"/>
              </a:endParaRP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  <a:cs typeface="+mn-cs"/>
                </a:rPr>
                <a:t>руб.</a:t>
              </a:r>
            </a:p>
          </p:txBody>
        </p:sp>
      </p:grpSp>
      <p:grpSp>
        <p:nvGrpSpPr>
          <p:cNvPr id="43" name="Группа 40"/>
          <p:cNvGrpSpPr>
            <a:grpSpLocks/>
          </p:cNvGrpSpPr>
          <p:nvPr/>
        </p:nvGrpSpPr>
        <p:grpSpPr bwMode="auto">
          <a:xfrm>
            <a:off x="6442603" y="3059040"/>
            <a:ext cx="889000" cy="755650"/>
            <a:chOff x="2843047" y="5054575"/>
            <a:chExt cx="889386" cy="755384"/>
          </a:xfrm>
        </p:grpSpPr>
        <p:sp>
          <p:nvSpPr>
            <p:cNvPr id="44" name="Oval 130"/>
            <p:cNvSpPr>
              <a:spLocks noChangeArrowheads="1"/>
            </p:cNvSpPr>
            <p:nvPr/>
          </p:nvSpPr>
          <p:spPr bwMode="auto">
            <a:xfrm>
              <a:off x="2909576" y="5054575"/>
              <a:ext cx="756328" cy="7553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Rectangle 131"/>
            <p:cNvSpPr>
              <a:spLocks noChangeArrowheads="1"/>
            </p:cNvSpPr>
            <p:nvPr/>
          </p:nvSpPr>
          <p:spPr bwMode="auto">
            <a:xfrm>
              <a:off x="2843047" y="5183117"/>
              <a:ext cx="889386" cy="53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solidFill>
                    <a:schemeClr val="bg1"/>
                  </a:solidFill>
                  <a:cs typeface="+mn-cs"/>
                </a:rPr>
                <a:t>211</a:t>
              </a:r>
              <a:endParaRPr lang="ru-RU" sz="2400" dirty="0">
                <a:solidFill>
                  <a:schemeClr val="bg1"/>
                </a:solidFill>
                <a:cs typeface="+mn-cs"/>
              </a:endParaRP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  <a:cs typeface="+mn-cs"/>
                </a:rPr>
                <a:t>ед.</a:t>
              </a:r>
            </a:p>
          </p:txBody>
        </p:sp>
      </p:grpSp>
      <p:grpSp>
        <p:nvGrpSpPr>
          <p:cNvPr id="46" name="Группа 40"/>
          <p:cNvGrpSpPr>
            <a:grpSpLocks/>
          </p:cNvGrpSpPr>
          <p:nvPr/>
        </p:nvGrpSpPr>
        <p:grpSpPr bwMode="auto">
          <a:xfrm>
            <a:off x="6442603" y="3901952"/>
            <a:ext cx="889000" cy="755650"/>
            <a:chOff x="2843047" y="5054575"/>
            <a:chExt cx="889386" cy="755384"/>
          </a:xfrm>
        </p:grpSpPr>
        <p:sp>
          <p:nvSpPr>
            <p:cNvPr id="47" name="Oval 130"/>
            <p:cNvSpPr>
              <a:spLocks noChangeArrowheads="1"/>
            </p:cNvSpPr>
            <p:nvPr/>
          </p:nvSpPr>
          <p:spPr bwMode="auto">
            <a:xfrm>
              <a:off x="2909576" y="5054575"/>
              <a:ext cx="756328" cy="7553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Rectangle 131"/>
            <p:cNvSpPr>
              <a:spLocks noChangeArrowheads="1"/>
            </p:cNvSpPr>
            <p:nvPr/>
          </p:nvSpPr>
          <p:spPr bwMode="auto">
            <a:xfrm>
              <a:off x="2843047" y="5187878"/>
              <a:ext cx="889386" cy="534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solidFill>
                    <a:schemeClr val="bg1"/>
                  </a:solidFill>
                  <a:cs typeface="+mn-cs"/>
                </a:rPr>
                <a:t>55</a:t>
              </a:r>
              <a:endParaRPr lang="ru-RU" sz="2400" dirty="0">
                <a:solidFill>
                  <a:schemeClr val="bg1"/>
                </a:solidFill>
                <a:cs typeface="+mn-cs"/>
              </a:endParaRP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  <a:cs typeface="+mn-cs"/>
                </a:rPr>
                <a:t>ед.</a:t>
              </a:r>
            </a:p>
          </p:txBody>
        </p:sp>
      </p:grpSp>
      <p:pic>
        <p:nvPicPr>
          <p:cNvPr id="49" name="Picture 40" descr="J:\Работа\Сайт\Картинки проектов\picture-8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2" r="6161" b="5469"/>
          <a:stretch>
            <a:fillRect/>
          </a:stretch>
        </p:blipFill>
        <p:spPr bwMode="auto">
          <a:xfrm>
            <a:off x="3380756" y="4729610"/>
            <a:ext cx="2792205" cy="168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15</a:t>
            </a:fld>
            <a:endParaRPr lang="ru-RU"/>
          </a:p>
        </p:txBody>
      </p:sp>
      <p:sp>
        <p:nvSpPr>
          <p:cNvPr id="5" name="Прямоуг. 4"/>
          <p:cNvSpPr>
            <a:spLocks noChangeArrowheads="1"/>
          </p:cNvSpPr>
          <p:nvPr/>
        </p:nvSpPr>
        <p:spPr bwMode="auto">
          <a:xfrm>
            <a:off x="1692275" y="24304"/>
            <a:ext cx="7416800" cy="646331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ТУРИСТСКО-РЕКРЕАЦИОННЫЙ КОМПЛЕКС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«ЦЕНТРАЛЬНАЯ ГОРОДСКАЯ НАБЕРЕЖНАЯ»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857343"/>
              </p:ext>
            </p:extLst>
          </p:nvPr>
        </p:nvGraphicFramePr>
        <p:xfrm>
          <a:off x="251521" y="882650"/>
          <a:ext cx="8651180" cy="3217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9"/>
                <a:gridCol w="7211021"/>
              </a:tblGrid>
              <a:tr h="1828772">
                <a:tc>
                  <a:txBody>
                    <a:bodyPr/>
                    <a:lstStyle/>
                    <a:p>
                      <a:pPr defTabSz="913429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defRPr/>
                      </a:pPr>
                      <a:r>
                        <a:rPr lang="ru-RU" sz="1200" b="1" i="1" kern="0" dirty="0" smtClean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Суть проекта</a:t>
                      </a:r>
                      <a:endParaRPr lang="ru-RU" sz="1200" b="1" i="1" kern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7" marR="91427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объединение нескольких инвестиционных проектов для создания регионального туристско-рекреационного комплекса г. Череповца, ориентированного как на горожан, так и на российских и иностранных туристов.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 состав Кластера входят следующие проекты: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   I </a:t>
                      </a:r>
                      <a:r>
                        <a:rPr kumimoji="0" lang="ru-RU" alt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субкластер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«Центральная городская набережная,  территория от </a:t>
                      </a:r>
                      <a:r>
                        <a:rPr kumimoji="0" lang="ru-RU" alt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Ягорбского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моста до Октябрьского моста»;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II </a:t>
                      </a:r>
                      <a:r>
                        <a:rPr kumimoji="0" lang="ru-RU" alt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субкластер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«Центральная городская набережная, территория в районе Усадьба Гальских к востоку от Октябрьского моста»;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Музейный комплекс  металлургической промышленности .</a:t>
                      </a:r>
                    </a:p>
                  </a:txBody>
                  <a:tcPr marL="91427" marR="91427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6264">
                <a:tc>
                  <a:txBody>
                    <a:bodyPr/>
                    <a:lstStyle/>
                    <a:p>
                      <a:pPr marL="0" marR="0" lvl="0" indent="0" algn="l" defTabSz="9134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Объем инвестиций</a:t>
                      </a:r>
                      <a:endParaRPr kumimoji="0" lang="ru-RU" sz="12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1 314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млн. руб., в том числе:</a:t>
                      </a:r>
                    </a:p>
                    <a:p>
                      <a:pPr marL="1976438" marR="0" lvl="0" indent="-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Инженерно-транспортная инфраструктура до границ земельных участков -  321 млн. руб.*</a:t>
                      </a:r>
                    </a:p>
                    <a:p>
                      <a:pPr marL="1976438" marR="0" lvl="0" indent="-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Туристская и сервисная инфраструктура – 991 млн. руб.</a:t>
                      </a:r>
                    </a:p>
                  </a:txBody>
                  <a:tcPr marL="91427" marR="91427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675">
                <a:tc>
                  <a:txBody>
                    <a:bodyPr/>
                    <a:lstStyle/>
                    <a:p>
                      <a:pPr marL="0" marR="0" lvl="0" indent="0" algn="l" defTabSz="9134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Иные параметры проекта</a:t>
                      </a:r>
                      <a:endParaRPr kumimoji="0" lang="ru-RU" sz="1200" b="1" i="1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7" marR="91427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Срок реализации: </a:t>
                      </a:r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2015 - 2018 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гг.</a:t>
                      </a:r>
                    </a:p>
                    <a:p>
                      <a:pPr marL="1778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Кол-во создаваемых постоянных рабочих мест:  </a:t>
                      </a:r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425 </a:t>
                      </a: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91427" marR="91427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52"/>
          <p:cNvSpPr>
            <a:spLocks noChangeArrowheads="1"/>
          </p:cNvSpPr>
          <p:nvPr/>
        </p:nvSpPr>
        <p:spPr bwMode="auto">
          <a:xfrm>
            <a:off x="657225" y="6257627"/>
            <a:ext cx="8307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80975"/>
            <a:r>
              <a:rPr lang="ru-RU" altLang="ru-RU" sz="800"/>
              <a:t>* Проект включен в состав мероприятий ФЦП «Развитие внутреннего и въездного туризма в РФ 2011-2018 гг.» приказом Ростуризма от 21.07.2014. В течении 3-х лет с 2015-2017 гг. по программе будет выделено 222,7 млн. руб. на строительство инженерной и транспортной инфраструктуры</a:t>
            </a:r>
          </a:p>
        </p:txBody>
      </p:sp>
      <p:grpSp>
        <p:nvGrpSpPr>
          <p:cNvPr id="8" name="Группа 3"/>
          <p:cNvGrpSpPr>
            <a:grpSpLocks/>
          </p:cNvGrpSpPr>
          <p:nvPr/>
        </p:nvGrpSpPr>
        <p:grpSpPr bwMode="auto">
          <a:xfrm>
            <a:off x="467544" y="4149080"/>
            <a:ext cx="2258591" cy="1924050"/>
            <a:chOff x="2184479" y="1535769"/>
            <a:chExt cx="4867952" cy="3960372"/>
          </a:xfrm>
        </p:grpSpPr>
        <p:grpSp>
          <p:nvGrpSpPr>
            <p:cNvPr id="9" name="Группа 2"/>
            <p:cNvGrpSpPr>
              <a:grpSpLocks/>
            </p:cNvGrpSpPr>
            <p:nvPr/>
          </p:nvGrpSpPr>
          <p:grpSpPr bwMode="auto">
            <a:xfrm>
              <a:off x="2184479" y="1535769"/>
              <a:ext cx="4867952" cy="3960372"/>
              <a:chOff x="6932774" y="1879041"/>
              <a:chExt cx="2193805" cy="1601019"/>
            </a:xfrm>
          </p:grpSpPr>
          <p:pic>
            <p:nvPicPr>
              <p:cNvPr id="12" name="Рисунок 5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64" t="22806" r="29411" b="18311"/>
              <a:stretch>
                <a:fillRect/>
              </a:stretch>
            </p:blipFill>
            <p:spPr bwMode="auto">
              <a:xfrm>
                <a:off x="6932774" y="1879041"/>
                <a:ext cx="2193805" cy="1601019"/>
              </a:xfrm>
              <a:prstGeom prst="rect">
                <a:avLst/>
              </a:prstGeom>
              <a:noFill/>
              <a:ln>
                <a:noFill/>
              </a:ln>
              <a:effectLst>
                <a:outerShdw sx="999" sy="999" algn="tl" rotWithShape="0">
                  <a:srgbClr val="333333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Полилиния 12"/>
              <p:cNvSpPr/>
              <p:nvPr/>
            </p:nvSpPr>
            <p:spPr>
              <a:xfrm>
                <a:off x="7212544" y="2118715"/>
                <a:ext cx="1118623" cy="633705"/>
              </a:xfrm>
              <a:custGeom>
                <a:avLst/>
                <a:gdLst>
                  <a:gd name="connsiteX0" fmla="*/ 0 w 1119187"/>
                  <a:gd name="connsiteY0" fmla="*/ 633413 h 633413"/>
                  <a:gd name="connsiteX1" fmla="*/ 319087 w 1119187"/>
                  <a:gd name="connsiteY1" fmla="*/ 623888 h 633413"/>
                  <a:gd name="connsiteX2" fmla="*/ 604837 w 1119187"/>
                  <a:gd name="connsiteY2" fmla="*/ 561975 h 633413"/>
                  <a:gd name="connsiteX3" fmla="*/ 800100 w 1119187"/>
                  <a:gd name="connsiteY3" fmla="*/ 481013 h 633413"/>
                  <a:gd name="connsiteX4" fmla="*/ 990600 w 1119187"/>
                  <a:gd name="connsiteY4" fmla="*/ 304800 h 633413"/>
                  <a:gd name="connsiteX5" fmla="*/ 1052512 w 1119187"/>
                  <a:gd name="connsiteY5" fmla="*/ 242888 h 633413"/>
                  <a:gd name="connsiteX6" fmla="*/ 1119187 w 1119187"/>
                  <a:gd name="connsiteY6" fmla="*/ 0 h 633413"/>
                  <a:gd name="connsiteX7" fmla="*/ 1081087 w 1119187"/>
                  <a:gd name="connsiteY7" fmla="*/ 0 h 633413"/>
                  <a:gd name="connsiteX8" fmla="*/ 1019175 w 1119187"/>
                  <a:gd name="connsiteY8" fmla="*/ 242888 h 633413"/>
                  <a:gd name="connsiteX9" fmla="*/ 1019175 w 1119187"/>
                  <a:gd name="connsiteY9" fmla="*/ 242888 h 633413"/>
                  <a:gd name="connsiteX10" fmla="*/ 952500 w 1119187"/>
                  <a:gd name="connsiteY10" fmla="*/ 238125 h 633413"/>
                  <a:gd name="connsiteX11" fmla="*/ 776287 w 1119187"/>
                  <a:gd name="connsiteY11" fmla="*/ 423863 h 633413"/>
                  <a:gd name="connsiteX12" fmla="*/ 557212 w 1119187"/>
                  <a:gd name="connsiteY12" fmla="*/ 514350 h 633413"/>
                  <a:gd name="connsiteX13" fmla="*/ 266700 w 1119187"/>
                  <a:gd name="connsiteY13" fmla="*/ 581025 h 633413"/>
                  <a:gd name="connsiteX14" fmla="*/ 261937 w 1119187"/>
                  <a:gd name="connsiteY14" fmla="*/ 528638 h 633413"/>
                  <a:gd name="connsiteX15" fmla="*/ 0 w 1119187"/>
                  <a:gd name="connsiteY15" fmla="*/ 547688 h 633413"/>
                  <a:gd name="connsiteX16" fmla="*/ 0 w 1119187"/>
                  <a:gd name="connsiteY16" fmla="*/ 633413 h 633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19187" h="633413">
                    <a:moveTo>
                      <a:pt x="0" y="633413"/>
                    </a:moveTo>
                    <a:lnTo>
                      <a:pt x="319087" y="623888"/>
                    </a:lnTo>
                    <a:lnTo>
                      <a:pt x="604837" y="561975"/>
                    </a:lnTo>
                    <a:lnTo>
                      <a:pt x="800100" y="481013"/>
                    </a:lnTo>
                    <a:lnTo>
                      <a:pt x="990600" y="304800"/>
                    </a:lnTo>
                    <a:lnTo>
                      <a:pt x="1052512" y="242888"/>
                    </a:lnTo>
                    <a:lnTo>
                      <a:pt x="1119187" y="0"/>
                    </a:lnTo>
                    <a:lnTo>
                      <a:pt x="1081087" y="0"/>
                    </a:lnTo>
                    <a:lnTo>
                      <a:pt x="1019175" y="242888"/>
                    </a:lnTo>
                    <a:lnTo>
                      <a:pt x="1019175" y="242888"/>
                    </a:lnTo>
                    <a:lnTo>
                      <a:pt x="952500" y="238125"/>
                    </a:lnTo>
                    <a:lnTo>
                      <a:pt x="776287" y="423863"/>
                    </a:lnTo>
                    <a:lnTo>
                      <a:pt x="557212" y="514350"/>
                    </a:lnTo>
                    <a:lnTo>
                      <a:pt x="266700" y="581025"/>
                    </a:lnTo>
                    <a:lnTo>
                      <a:pt x="261937" y="528638"/>
                    </a:lnTo>
                    <a:lnTo>
                      <a:pt x="0" y="547688"/>
                    </a:lnTo>
                    <a:lnTo>
                      <a:pt x="0" y="633413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7277306" y="3077411"/>
                <a:ext cx="857973" cy="271153"/>
              </a:xfrm>
              <a:custGeom>
                <a:avLst/>
                <a:gdLst>
                  <a:gd name="connsiteX0" fmla="*/ 0 w 857250"/>
                  <a:gd name="connsiteY0" fmla="*/ 123825 h 271462"/>
                  <a:gd name="connsiteX1" fmla="*/ 185738 w 857250"/>
                  <a:gd name="connsiteY1" fmla="*/ 114300 h 271462"/>
                  <a:gd name="connsiteX2" fmla="*/ 295275 w 857250"/>
                  <a:gd name="connsiteY2" fmla="*/ 33337 h 271462"/>
                  <a:gd name="connsiteX3" fmla="*/ 476250 w 857250"/>
                  <a:gd name="connsiteY3" fmla="*/ 0 h 271462"/>
                  <a:gd name="connsiteX4" fmla="*/ 633413 w 857250"/>
                  <a:gd name="connsiteY4" fmla="*/ 19050 h 271462"/>
                  <a:gd name="connsiteX5" fmla="*/ 681038 w 857250"/>
                  <a:gd name="connsiteY5" fmla="*/ 47625 h 271462"/>
                  <a:gd name="connsiteX6" fmla="*/ 857250 w 857250"/>
                  <a:gd name="connsiteY6" fmla="*/ 147637 h 271462"/>
                  <a:gd name="connsiteX7" fmla="*/ 833438 w 857250"/>
                  <a:gd name="connsiteY7" fmla="*/ 271462 h 271462"/>
                  <a:gd name="connsiteX8" fmla="*/ 38100 w 857250"/>
                  <a:gd name="connsiteY8" fmla="*/ 228600 h 271462"/>
                  <a:gd name="connsiteX9" fmla="*/ 0 w 857250"/>
                  <a:gd name="connsiteY9" fmla="*/ 123825 h 27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0" h="271462">
                    <a:moveTo>
                      <a:pt x="0" y="123825"/>
                    </a:moveTo>
                    <a:lnTo>
                      <a:pt x="185738" y="114300"/>
                    </a:lnTo>
                    <a:lnTo>
                      <a:pt x="295275" y="33337"/>
                    </a:lnTo>
                    <a:lnTo>
                      <a:pt x="476250" y="0"/>
                    </a:lnTo>
                    <a:lnTo>
                      <a:pt x="633413" y="19050"/>
                    </a:lnTo>
                    <a:lnTo>
                      <a:pt x="681038" y="47625"/>
                    </a:lnTo>
                    <a:lnTo>
                      <a:pt x="857250" y="147637"/>
                    </a:lnTo>
                    <a:lnTo>
                      <a:pt x="833438" y="271462"/>
                    </a:lnTo>
                    <a:lnTo>
                      <a:pt x="38100" y="228600"/>
                    </a:lnTo>
                    <a:lnTo>
                      <a:pt x="0" y="12382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0" name="Овал 9"/>
            <p:cNvSpPr/>
            <p:nvPr/>
          </p:nvSpPr>
          <p:spPr>
            <a:xfrm>
              <a:off x="2805276" y="3166165"/>
              <a:ext cx="285168" cy="290152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b="1" dirty="0">
                  <a:cs typeface="Arial" pitchFamily="34" charset="0"/>
                </a:rPr>
                <a:t>I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960475" y="4500125"/>
              <a:ext cx="293203" cy="286383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b="1" dirty="0">
                  <a:cs typeface="Arial" pitchFamily="34" charset="0"/>
                </a:rPr>
                <a:t>II</a:t>
              </a:r>
            </a:p>
          </p:txBody>
        </p:sp>
      </p:grpSp>
      <p:pic>
        <p:nvPicPr>
          <p:cNvPr id="16" name="Picture 28" descr="C:\Users\Light\Pictures\для презентации\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32187"/>
            <a:ext cx="1080120" cy="109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C:\Users\Light\Pictures\для презентации\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83" y="5198188"/>
            <a:ext cx="988665" cy="96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7" descr="C:\Users\кей\Pictures\7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70" y="5190573"/>
            <a:ext cx="1008742" cy="9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C:\Users\Светлана\Pictures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20" y="4088202"/>
            <a:ext cx="1139924" cy="108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C:\Users\Светлана\Pictures\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568" y="4096114"/>
            <a:ext cx="1092648" cy="106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C:\Users\Светлана\Pictures\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60" y="5258841"/>
            <a:ext cx="935024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C:\Users\Светлана\Pictures\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01" y="5246637"/>
            <a:ext cx="990963" cy="91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0" descr="C:\Users\Light\Pictures\для презентации\2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27" y="4051356"/>
            <a:ext cx="1082877" cy="103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7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16</a:t>
            </a:fld>
            <a:endParaRPr lang="ru-RU"/>
          </a:p>
        </p:txBody>
      </p:sp>
      <p:sp>
        <p:nvSpPr>
          <p:cNvPr id="5" name="Прямоуг. 4"/>
          <p:cNvSpPr>
            <a:spLocks noChangeArrowheads="1"/>
          </p:cNvSpPr>
          <p:nvPr/>
        </p:nvSpPr>
        <p:spPr bwMode="auto">
          <a:xfrm>
            <a:off x="1692275" y="179348"/>
            <a:ext cx="7416800" cy="369332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ИНДУСТРИАЛЬНЫЙ ПАРК «ЧЕРЕПОВЕЦ» 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48388" y="759070"/>
            <a:ext cx="8616100" cy="5816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1600" b="0" dirty="0">
                <a:solidFill>
                  <a:srgbClr val="A21212"/>
                </a:solidFill>
                <a:latin typeface="+mn-lt"/>
              </a:rPr>
              <a:t>Для реализации проекта выбрана инвестиционная площадка (</a:t>
            </a:r>
            <a:r>
              <a:rPr lang="en-US" sz="1600" b="0" dirty="0">
                <a:solidFill>
                  <a:srgbClr val="A21212"/>
                </a:solidFill>
                <a:latin typeface="+mn-lt"/>
              </a:rPr>
              <a:t>Greenfield</a:t>
            </a:r>
            <a:r>
              <a:rPr lang="ru-RU" sz="1600" b="0" dirty="0">
                <a:solidFill>
                  <a:srgbClr val="A21212"/>
                </a:solidFill>
                <a:latin typeface="+mn-lt"/>
              </a:rPr>
              <a:t>)</a:t>
            </a:r>
            <a:r>
              <a:rPr lang="en-US" sz="1600" b="0" dirty="0">
                <a:solidFill>
                  <a:srgbClr val="A21212"/>
                </a:solidFill>
                <a:latin typeface="+mn-lt"/>
              </a:rPr>
              <a:t> </a:t>
            </a:r>
            <a:r>
              <a:rPr lang="ru-RU" sz="1600" b="0" dirty="0">
                <a:solidFill>
                  <a:srgbClr val="A21212"/>
                </a:solidFill>
                <a:latin typeface="+mn-lt"/>
              </a:rPr>
              <a:t>располагающаяся в</a:t>
            </a:r>
            <a:r>
              <a:rPr lang="en-US" sz="1600" b="0" dirty="0">
                <a:solidFill>
                  <a:srgbClr val="A21212"/>
                </a:solidFill>
                <a:latin typeface="+mn-lt"/>
              </a:rPr>
              <a:t> </a:t>
            </a:r>
            <a:r>
              <a:rPr lang="ru-RU" sz="1600" b="0" dirty="0">
                <a:solidFill>
                  <a:srgbClr val="A21212"/>
                </a:solidFill>
                <a:latin typeface="+mn-lt"/>
              </a:rPr>
              <a:t>исторически сложившемся </a:t>
            </a:r>
            <a:r>
              <a:rPr lang="ru-RU" sz="1600" b="0" dirty="0" smtClean="0">
                <a:solidFill>
                  <a:srgbClr val="A21212"/>
                </a:solidFill>
                <a:latin typeface="+mn-lt"/>
              </a:rPr>
              <a:t>«промышленном </a:t>
            </a:r>
            <a:r>
              <a:rPr lang="ru-RU" sz="1600" b="0" dirty="0">
                <a:solidFill>
                  <a:srgbClr val="A21212"/>
                </a:solidFill>
                <a:latin typeface="+mn-lt"/>
              </a:rPr>
              <a:t>парке</a:t>
            </a:r>
            <a:r>
              <a:rPr lang="ru-RU" sz="1600" b="0" dirty="0" smtClean="0">
                <a:solidFill>
                  <a:srgbClr val="A21212"/>
                </a:solidFill>
                <a:latin typeface="+mn-lt"/>
              </a:rPr>
              <a:t>» северной промышленной зоны г. Череповца</a:t>
            </a:r>
          </a:p>
          <a:p>
            <a:pPr algn="ctr"/>
            <a:r>
              <a:rPr lang="ru-RU" sz="1000" dirty="0" smtClean="0"/>
              <a:t>  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37545" y="1544071"/>
            <a:ext cx="4126943" cy="2533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altLang="ru-RU" sz="1400" b="1" dirty="0" smtClean="0">
                <a:solidFill>
                  <a:srgbClr val="A21212"/>
                </a:solidFill>
                <a:cs typeface="Arial" panose="020B0604020202020204" pitchFamily="34" charset="0"/>
              </a:rPr>
              <a:t>Инженерная </a:t>
            </a:r>
            <a:r>
              <a:rPr lang="ru-RU" altLang="ru-RU" sz="1400" b="1" dirty="0">
                <a:solidFill>
                  <a:srgbClr val="A21212"/>
                </a:solidFill>
                <a:cs typeface="Arial" panose="020B0604020202020204" pitchFamily="34" charset="0"/>
              </a:rPr>
              <a:t>подготовка: </a:t>
            </a:r>
            <a:r>
              <a:rPr lang="ru-RU" altLang="ru-RU" sz="1400" dirty="0">
                <a:cs typeface="Arial" panose="020B0604020202020204" pitchFamily="34" charset="0"/>
              </a:rPr>
              <a:t>обеспечение участков внешними сетями, создание </a:t>
            </a:r>
            <a:r>
              <a:rPr lang="ru-RU" altLang="ru-RU" sz="1400" dirty="0" smtClean="0">
                <a:cs typeface="Arial" panose="020B0604020202020204" pitchFamily="34" charset="0"/>
              </a:rPr>
              <a:t>дорожной </a:t>
            </a:r>
            <a:r>
              <a:rPr lang="ru-RU" altLang="ru-RU" sz="1400" dirty="0">
                <a:cs typeface="Arial" panose="020B0604020202020204" pitchFamily="34" charset="0"/>
              </a:rPr>
              <a:t>сети </a:t>
            </a:r>
            <a:r>
              <a:rPr lang="ru-RU" altLang="ru-RU" sz="1400" dirty="0" smtClean="0">
                <a:cs typeface="Arial" panose="020B0604020202020204" pitchFamily="34" charset="0"/>
              </a:rPr>
              <a:t>внутри свободной </a:t>
            </a:r>
            <a:r>
              <a:rPr lang="ru-RU" altLang="ru-RU" sz="1400" dirty="0">
                <a:cs typeface="Arial" panose="020B0604020202020204" pitchFamily="34" charset="0"/>
              </a:rPr>
              <a:t>от застроек </a:t>
            </a:r>
            <a:r>
              <a:rPr lang="ru-RU" altLang="ru-RU" sz="1400" dirty="0" smtClean="0">
                <a:cs typeface="Arial" panose="020B0604020202020204" pitchFamily="34" charset="0"/>
              </a:rPr>
              <a:t>территории </a:t>
            </a:r>
            <a:r>
              <a:rPr lang="ru-RU" altLang="ru-RU" sz="1400" dirty="0">
                <a:cs typeface="Arial" panose="020B0604020202020204" pitchFamily="34" charset="0"/>
              </a:rPr>
              <a:t>площадью 50 Га</a:t>
            </a:r>
            <a:r>
              <a:rPr lang="ru-RU" altLang="ru-RU" sz="1400" dirty="0" smtClean="0">
                <a:cs typeface="Arial" panose="020B0604020202020204" pitchFamily="34" charset="0"/>
              </a:rPr>
              <a:t>  </a:t>
            </a: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altLang="ru-RU" sz="1400" b="1" dirty="0" smtClean="0">
                <a:solidFill>
                  <a:srgbClr val="A21212"/>
                </a:solidFill>
                <a:cs typeface="Arial" panose="020B0604020202020204" pitchFamily="34" charset="0"/>
              </a:rPr>
              <a:t>Точки </a:t>
            </a:r>
            <a:r>
              <a:rPr lang="ru-RU" altLang="ru-RU" sz="1400" b="1" dirty="0">
                <a:solidFill>
                  <a:srgbClr val="A21212"/>
                </a:solidFill>
                <a:cs typeface="Arial" panose="020B0604020202020204" pitchFamily="34" charset="0"/>
              </a:rPr>
              <a:t>подключения</a:t>
            </a:r>
            <a:r>
              <a:rPr lang="ru-RU" altLang="ru-RU" sz="1400" dirty="0">
                <a:solidFill>
                  <a:srgbClr val="A21212"/>
                </a:solidFill>
                <a:cs typeface="Arial" panose="020B0604020202020204" pitchFamily="34" charset="0"/>
              </a:rPr>
              <a:t> </a:t>
            </a:r>
            <a:r>
              <a:rPr lang="ru-RU" altLang="ru-RU" sz="1400" dirty="0">
                <a:cs typeface="Arial" panose="020B0604020202020204" pitchFamily="34" charset="0"/>
              </a:rPr>
              <a:t>к инженерным сетям – на </a:t>
            </a:r>
            <a:r>
              <a:rPr lang="ru-RU" altLang="ru-RU" sz="1400" dirty="0" smtClean="0">
                <a:cs typeface="Arial" panose="020B0604020202020204" pitchFamily="34" charset="0"/>
              </a:rPr>
              <a:t>границах участков</a:t>
            </a:r>
            <a:endParaRPr lang="ru-RU" altLang="ru-RU" sz="1400" dirty="0" smtClean="0">
              <a:solidFill>
                <a:srgbClr val="A21212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altLang="ru-RU" sz="1400" dirty="0">
                <a:solidFill>
                  <a:srgbClr val="A21212"/>
                </a:solidFill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cs typeface="Arial" panose="020B0604020202020204" pitchFamily="34" charset="0"/>
              </a:rPr>
              <a:t>Централизованная внутренняя </a:t>
            </a:r>
            <a:r>
              <a:rPr lang="ru-RU" altLang="ru-RU" sz="1400" b="1" dirty="0" smtClean="0">
                <a:solidFill>
                  <a:srgbClr val="A21212"/>
                </a:solidFill>
                <a:cs typeface="Arial" panose="020B0604020202020204" pitchFamily="34" charset="0"/>
              </a:rPr>
              <a:t>система управления и эксплуатации</a:t>
            </a:r>
            <a:r>
              <a:rPr lang="ru-RU" altLang="ru-RU" sz="1400" dirty="0" smtClean="0">
                <a:solidFill>
                  <a:srgbClr val="A21212"/>
                </a:solidFill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cs typeface="Arial" panose="020B0604020202020204" pitchFamily="34" charset="0"/>
              </a:rPr>
              <a:t>парка единым оператором – управляющей компанией </a:t>
            </a:r>
            <a:endParaRPr lang="ru-RU" altLang="ru-RU" sz="1400" dirty="0" smtClean="0">
              <a:solidFill>
                <a:srgbClr val="A21212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altLang="ru-RU" sz="1400" dirty="0">
                <a:solidFill>
                  <a:srgbClr val="A21212"/>
                </a:solidFill>
                <a:cs typeface="Arial" panose="020B0604020202020204" pitchFamily="34" charset="0"/>
              </a:rPr>
              <a:t> </a:t>
            </a:r>
            <a:r>
              <a:rPr lang="ru-RU" altLang="ru-RU" sz="1400" b="1" dirty="0" smtClean="0">
                <a:solidFill>
                  <a:srgbClr val="A21212"/>
                </a:solidFill>
                <a:cs typeface="Arial" panose="020B0604020202020204" pitchFamily="34" charset="0"/>
              </a:rPr>
              <a:t>Равная </a:t>
            </a:r>
            <a:r>
              <a:rPr lang="ru-RU" altLang="ru-RU" sz="1400" b="1" dirty="0">
                <a:solidFill>
                  <a:srgbClr val="A21212"/>
                </a:solidFill>
                <a:cs typeface="Arial" panose="020B0604020202020204" pitchFamily="34" charset="0"/>
              </a:rPr>
              <a:t>доступность </a:t>
            </a:r>
            <a:r>
              <a:rPr lang="ru-RU" altLang="ru-RU" sz="1400" dirty="0">
                <a:cs typeface="Arial" panose="020B0604020202020204" pitchFamily="34" charset="0"/>
              </a:rPr>
              <a:t>новых рабочих мест для жителей г. Череповца и Череповецкого </a:t>
            </a:r>
            <a:r>
              <a:rPr lang="ru-RU" altLang="ru-RU" sz="1400" dirty="0" smtClean="0">
                <a:cs typeface="Arial" panose="020B0604020202020204" pitchFamily="34" charset="0"/>
              </a:rPr>
              <a:t>района</a:t>
            </a:r>
          </a:p>
        </p:txBody>
      </p:sp>
      <p:sp>
        <p:nvSpPr>
          <p:cNvPr id="18" name="Isosceles Triangle 24"/>
          <p:cNvSpPr/>
          <p:nvPr/>
        </p:nvSpPr>
        <p:spPr>
          <a:xfrm rot="5400000">
            <a:off x="2023944" y="2571355"/>
            <a:ext cx="1660827" cy="91741"/>
          </a:xfrm>
          <a:prstGeom prst="triangle">
            <a:avLst>
              <a:gd name="adj" fmla="val 49590"/>
            </a:avLst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lIns="73123" tIns="73123" rIns="73123" bIns="73123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  <a:sym typeface="Arial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8" y="1353849"/>
            <a:ext cx="4489157" cy="282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олилиния 19"/>
          <p:cNvSpPr/>
          <p:nvPr/>
        </p:nvSpPr>
        <p:spPr>
          <a:xfrm>
            <a:off x="1602161" y="1769971"/>
            <a:ext cx="1619521" cy="1305342"/>
          </a:xfrm>
          <a:custGeom>
            <a:avLst/>
            <a:gdLst>
              <a:gd name="connsiteX0" fmla="*/ 220980 w 2514600"/>
              <a:gd name="connsiteY0" fmla="*/ 899160 h 2133600"/>
              <a:gd name="connsiteX1" fmla="*/ 91440 w 2514600"/>
              <a:gd name="connsiteY1" fmla="*/ 1150620 h 2133600"/>
              <a:gd name="connsiteX2" fmla="*/ 15240 w 2514600"/>
              <a:gd name="connsiteY2" fmla="*/ 1318260 h 2133600"/>
              <a:gd name="connsiteX3" fmla="*/ 0 w 2514600"/>
              <a:gd name="connsiteY3" fmla="*/ 1623060 h 2133600"/>
              <a:gd name="connsiteX4" fmla="*/ 137160 w 2514600"/>
              <a:gd name="connsiteY4" fmla="*/ 1592580 h 2133600"/>
              <a:gd name="connsiteX5" fmla="*/ 685800 w 2514600"/>
              <a:gd name="connsiteY5" fmla="*/ 1592580 h 2133600"/>
              <a:gd name="connsiteX6" fmla="*/ 655320 w 2514600"/>
              <a:gd name="connsiteY6" fmla="*/ 1958340 h 2133600"/>
              <a:gd name="connsiteX7" fmla="*/ 647700 w 2514600"/>
              <a:gd name="connsiteY7" fmla="*/ 2133600 h 2133600"/>
              <a:gd name="connsiteX8" fmla="*/ 1043940 w 2514600"/>
              <a:gd name="connsiteY8" fmla="*/ 1760220 h 2133600"/>
              <a:gd name="connsiteX9" fmla="*/ 1211580 w 2514600"/>
              <a:gd name="connsiteY9" fmla="*/ 1584960 h 2133600"/>
              <a:gd name="connsiteX10" fmla="*/ 1371600 w 2514600"/>
              <a:gd name="connsiteY10" fmla="*/ 1455420 h 2133600"/>
              <a:gd name="connsiteX11" fmla="*/ 1851660 w 2514600"/>
              <a:gd name="connsiteY11" fmla="*/ 1181100 h 2133600"/>
              <a:gd name="connsiteX12" fmla="*/ 1889760 w 2514600"/>
              <a:gd name="connsiteY12" fmla="*/ 1043940 h 2133600"/>
              <a:gd name="connsiteX13" fmla="*/ 2423160 w 2514600"/>
              <a:gd name="connsiteY13" fmla="*/ 762000 h 2133600"/>
              <a:gd name="connsiteX14" fmla="*/ 2385060 w 2514600"/>
              <a:gd name="connsiteY14" fmla="*/ 701040 h 2133600"/>
              <a:gd name="connsiteX15" fmla="*/ 2446020 w 2514600"/>
              <a:gd name="connsiteY15" fmla="*/ 655320 h 2133600"/>
              <a:gd name="connsiteX16" fmla="*/ 2514600 w 2514600"/>
              <a:gd name="connsiteY16" fmla="*/ 632460 h 2133600"/>
              <a:gd name="connsiteX17" fmla="*/ 2316480 w 2514600"/>
              <a:gd name="connsiteY17" fmla="*/ 419100 h 2133600"/>
              <a:gd name="connsiteX18" fmla="*/ 1844040 w 2514600"/>
              <a:gd name="connsiteY18" fmla="*/ 381000 h 2133600"/>
              <a:gd name="connsiteX19" fmla="*/ 1851660 w 2514600"/>
              <a:gd name="connsiteY19" fmla="*/ 106680 h 2133600"/>
              <a:gd name="connsiteX20" fmla="*/ 1851660 w 2514600"/>
              <a:gd name="connsiteY20" fmla="*/ 0 h 2133600"/>
              <a:gd name="connsiteX21" fmla="*/ 1485900 w 2514600"/>
              <a:gd name="connsiteY21" fmla="*/ 106680 h 2133600"/>
              <a:gd name="connsiteX22" fmla="*/ 1318260 w 2514600"/>
              <a:gd name="connsiteY22" fmla="*/ 266700 h 2133600"/>
              <a:gd name="connsiteX23" fmla="*/ 1249680 w 2514600"/>
              <a:gd name="connsiteY23" fmla="*/ 365760 h 2133600"/>
              <a:gd name="connsiteX24" fmla="*/ 1074420 w 2514600"/>
              <a:gd name="connsiteY24" fmla="*/ 358140 h 2133600"/>
              <a:gd name="connsiteX25" fmla="*/ 754380 w 2514600"/>
              <a:gd name="connsiteY25" fmla="*/ 510540 h 2133600"/>
              <a:gd name="connsiteX26" fmla="*/ 815340 w 2514600"/>
              <a:gd name="connsiteY26" fmla="*/ 594360 h 2133600"/>
              <a:gd name="connsiteX27" fmla="*/ 220980 w 2514600"/>
              <a:gd name="connsiteY27" fmla="*/ 899160 h 2133600"/>
              <a:gd name="connsiteX0" fmla="*/ 220980 w 2514600"/>
              <a:gd name="connsiteY0" fmla="*/ 899160 h 2133600"/>
              <a:gd name="connsiteX1" fmla="*/ 91440 w 2514600"/>
              <a:gd name="connsiteY1" fmla="*/ 1150620 h 2133600"/>
              <a:gd name="connsiteX2" fmla="*/ 15240 w 2514600"/>
              <a:gd name="connsiteY2" fmla="*/ 1318260 h 2133600"/>
              <a:gd name="connsiteX3" fmla="*/ 0 w 2514600"/>
              <a:gd name="connsiteY3" fmla="*/ 1623060 h 2133600"/>
              <a:gd name="connsiteX4" fmla="*/ 137160 w 2514600"/>
              <a:gd name="connsiteY4" fmla="*/ 1592580 h 2133600"/>
              <a:gd name="connsiteX5" fmla="*/ 685800 w 2514600"/>
              <a:gd name="connsiteY5" fmla="*/ 1592580 h 2133600"/>
              <a:gd name="connsiteX6" fmla="*/ 655320 w 2514600"/>
              <a:gd name="connsiteY6" fmla="*/ 1958340 h 2133600"/>
              <a:gd name="connsiteX7" fmla="*/ 647700 w 2514600"/>
              <a:gd name="connsiteY7" fmla="*/ 2133600 h 2133600"/>
              <a:gd name="connsiteX8" fmla="*/ 1043940 w 2514600"/>
              <a:gd name="connsiteY8" fmla="*/ 1760220 h 2133600"/>
              <a:gd name="connsiteX9" fmla="*/ 1211580 w 2514600"/>
              <a:gd name="connsiteY9" fmla="*/ 1584960 h 2133600"/>
              <a:gd name="connsiteX10" fmla="*/ 1371600 w 2514600"/>
              <a:gd name="connsiteY10" fmla="*/ 1455420 h 2133600"/>
              <a:gd name="connsiteX11" fmla="*/ 1851660 w 2514600"/>
              <a:gd name="connsiteY11" fmla="*/ 1181100 h 2133600"/>
              <a:gd name="connsiteX12" fmla="*/ 1889760 w 2514600"/>
              <a:gd name="connsiteY12" fmla="*/ 1043940 h 2133600"/>
              <a:gd name="connsiteX13" fmla="*/ 2423160 w 2514600"/>
              <a:gd name="connsiteY13" fmla="*/ 762000 h 2133600"/>
              <a:gd name="connsiteX14" fmla="*/ 2467928 w 2514600"/>
              <a:gd name="connsiteY14" fmla="*/ 736283 h 2133600"/>
              <a:gd name="connsiteX15" fmla="*/ 2385060 w 2514600"/>
              <a:gd name="connsiteY15" fmla="*/ 701040 h 2133600"/>
              <a:gd name="connsiteX16" fmla="*/ 2446020 w 2514600"/>
              <a:gd name="connsiteY16" fmla="*/ 655320 h 2133600"/>
              <a:gd name="connsiteX17" fmla="*/ 2514600 w 2514600"/>
              <a:gd name="connsiteY17" fmla="*/ 632460 h 2133600"/>
              <a:gd name="connsiteX18" fmla="*/ 2316480 w 2514600"/>
              <a:gd name="connsiteY18" fmla="*/ 419100 h 2133600"/>
              <a:gd name="connsiteX19" fmla="*/ 1844040 w 2514600"/>
              <a:gd name="connsiteY19" fmla="*/ 381000 h 2133600"/>
              <a:gd name="connsiteX20" fmla="*/ 1851660 w 2514600"/>
              <a:gd name="connsiteY20" fmla="*/ 106680 h 2133600"/>
              <a:gd name="connsiteX21" fmla="*/ 1851660 w 2514600"/>
              <a:gd name="connsiteY21" fmla="*/ 0 h 2133600"/>
              <a:gd name="connsiteX22" fmla="*/ 1485900 w 2514600"/>
              <a:gd name="connsiteY22" fmla="*/ 106680 h 2133600"/>
              <a:gd name="connsiteX23" fmla="*/ 1318260 w 2514600"/>
              <a:gd name="connsiteY23" fmla="*/ 266700 h 2133600"/>
              <a:gd name="connsiteX24" fmla="*/ 1249680 w 2514600"/>
              <a:gd name="connsiteY24" fmla="*/ 365760 h 2133600"/>
              <a:gd name="connsiteX25" fmla="*/ 1074420 w 2514600"/>
              <a:gd name="connsiteY25" fmla="*/ 358140 h 2133600"/>
              <a:gd name="connsiteX26" fmla="*/ 754380 w 2514600"/>
              <a:gd name="connsiteY26" fmla="*/ 510540 h 2133600"/>
              <a:gd name="connsiteX27" fmla="*/ 815340 w 2514600"/>
              <a:gd name="connsiteY27" fmla="*/ 594360 h 2133600"/>
              <a:gd name="connsiteX28" fmla="*/ 220980 w 2514600"/>
              <a:gd name="connsiteY28" fmla="*/ 899160 h 2133600"/>
              <a:gd name="connsiteX0" fmla="*/ 220980 w 2522220"/>
              <a:gd name="connsiteY0" fmla="*/ 899160 h 2133600"/>
              <a:gd name="connsiteX1" fmla="*/ 91440 w 2522220"/>
              <a:gd name="connsiteY1" fmla="*/ 1150620 h 2133600"/>
              <a:gd name="connsiteX2" fmla="*/ 15240 w 2522220"/>
              <a:gd name="connsiteY2" fmla="*/ 1318260 h 2133600"/>
              <a:gd name="connsiteX3" fmla="*/ 0 w 2522220"/>
              <a:gd name="connsiteY3" fmla="*/ 1623060 h 2133600"/>
              <a:gd name="connsiteX4" fmla="*/ 137160 w 2522220"/>
              <a:gd name="connsiteY4" fmla="*/ 1592580 h 2133600"/>
              <a:gd name="connsiteX5" fmla="*/ 685800 w 2522220"/>
              <a:gd name="connsiteY5" fmla="*/ 1592580 h 2133600"/>
              <a:gd name="connsiteX6" fmla="*/ 655320 w 2522220"/>
              <a:gd name="connsiteY6" fmla="*/ 1958340 h 2133600"/>
              <a:gd name="connsiteX7" fmla="*/ 647700 w 2522220"/>
              <a:gd name="connsiteY7" fmla="*/ 2133600 h 2133600"/>
              <a:gd name="connsiteX8" fmla="*/ 1043940 w 2522220"/>
              <a:gd name="connsiteY8" fmla="*/ 1760220 h 2133600"/>
              <a:gd name="connsiteX9" fmla="*/ 1211580 w 2522220"/>
              <a:gd name="connsiteY9" fmla="*/ 1584960 h 2133600"/>
              <a:gd name="connsiteX10" fmla="*/ 1371600 w 2522220"/>
              <a:gd name="connsiteY10" fmla="*/ 1455420 h 2133600"/>
              <a:gd name="connsiteX11" fmla="*/ 1851660 w 2522220"/>
              <a:gd name="connsiteY11" fmla="*/ 1181100 h 2133600"/>
              <a:gd name="connsiteX12" fmla="*/ 1889760 w 2522220"/>
              <a:gd name="connsiteY12" fmla="*/ 1043940 h 2133600"/>
              <a:gd name="connsiteX13" fmla="*/ 2423160 w 2522220"/>
              <a:gd name="connsiteY13" fmla="*/ 762000 h 2133600"/>
              <a:gd name="connsiteX14" fmla="*/ 2467928 w 2522220"/>
              <a:gd name="connsiteY14" fmla="*/ 736283 h 2133600"/>
              <a:gd name="connsiteX15" fmla="*/ 2385060 w 2522220"/>
              <a:gd name="connsiteY15" fmla="*/ 701040 h 2133600"/>
              <a:gd name="connsiteX16" fmla="*/ 2522220 w 2522220"/>
              <a:gd name="connsiteY16" fmla="*/ 693420 h 2133600"/>
              <a:gd name="connsiteX17" fmla="*/ 2514600 w 2522220"/>
              <a:gd name="connsiteY17" fmla="*/ 632460 h 2133600"/>
              <a:gd name="connsiteX18" fmla="*/ 2316480 w 2522220"/>
              <a:gd name="connsiteY18" fmla="*/ 419100 h 2133600"/>
              <a:gd name="connsiteX19" fmla="*/ 1844040 w 2522220"/>
              <a:gd name="connsiteY19" fmla="*/ 381000 h 2133600"/>
              <a:gd name="connsiteX20" fmla="*/ 1851660 w 2522220"/>
              <a:gd name="connsiteY20" fmla="*/ 106680 h 2133600"/>
              <a:gd name="connsiteX21" fmla="*/ 1851660 w 2522220"/>
              <a:gd name="connsiteY21" fmla="*/ 0 h 2133600"/>
              <a:gd name="connsiteX22" fmla="*/ 1485900 w 2522220"/>
              <a:gd name="connsiteY22" fmla="*/ 106680 h 2133600"/>
              <a:gd name="connsiteX23" fmla="*/ 1318260 w 2522220"/>
              <a:gd name="connsiteY23" fmla="*/ 266700 h 2133600"/>
              <a:gd name="connsiteX24" fmla="*/ 1249680 w 2522220"/>
              <a:gd name="connsiteY24" fmla="*/ 365760 h 2133600"/>
              <a:gd name="connsiteX25" fmla="*/ 1074420 w 2522220"/>
              <a:gd name="connsiteY25" fmla="*/ 358140 h 2133600"/>
              <a:gd name="connsiteX26" fmla="*/ 754380 w 2522220"/>
              <a:gd name="connsiteY26" fmla="*/ 510540 h 2133600"/>
              <a:gd name="connsiteX27" fmla="*/ 815340 w 2522220"/>
              <a:gd name="connsiteY27" fmla="*/ 594360 h 2133600"/>
              <a:gd name="connsiteX28" fmla="*/ 220980 w 2522220"/>
              <a:gd name="connsiteY28" fmla="*/ 899160 h 2133600"/>
              <a:gd name="connsiteX0" fmla="*/ 220980 w 2522220"/>
              <a:gd name="connsiteY0" fmla="*/ 899160 h 2133600"/>
              <a:gd name="connsiteX1" fmla="*/ 91440 w 2522220"/>
              <a:gd name="connsiteY1" fmla="*/ 1150620 h 2133600"/>
              <a:gd name="connsiteX2" fmla="*/ 15240 w 2522220"/>
              <a:gd name="connsiteY2" fmla="*/ 1318260 h 2133600"/>
              <a:gd name="connsiteX3" fmla="*/ 0 w 2522220"/>
              <a:gd name="connsiteY3" fmla="*/ 1623060 h 2133600"/>
              <a:gd name="connsiteX4" fmla="*/ 137160 w 2522220"/>
              <a:gd name="connsiteY4" fmla="*/ 1592580 h 2133600"/>
              <a:gd name="connsiteX5" fmla="*/ 685800 w 2522220"/>
              <a:gd name="connsiteY5" fmla="*/ 1592580 h 2133600"/>
              <a:gd name="connsiteX6" fmla="*/ 655320 w 2522220"/>
              <a:gd name="connsiteY6" fmla="*/ 1958340 h 2133600"/>
              <a:gd name="connsiteX7" fmla="*/ 647700 w 2522220"/>
              <a:gd name="connsiteY7" fmla="*/ 2133600 h 2133600"/>
              <a:gd name="connsiteX8" fmla="*/ 1043940 w 2522220"/>
              <a:gd name="connsiteY8" fmla="*/ 1760220 h 2133600"/>
              <a:gd name="connsiteX9" fmla="*/ 1211580 w 2522220"/>
              <a:gd name="connsiteY9" fmla="*/ 1584960 h 2133600"/>
              <a:gd name="connsiteX10" fmla="*/ 1371600 w 2522220"/>
              <a:gd name="connsiteY10" fmla="*/ 1455420 h 2133600"/>
              <a:gd name="connsiteX11" fmla="*/ 1851660 w 2522220"/>
              <a:gd name="connsiteY11" fmla="*/ 1181100 h 2133600"/>
              <a:gd name="connsiteX12" fmla="*/ 1889760 w 2522220"/>
              <a:gd name="connsiteY12" fmla="*/ 1043940 h 2133600"/>
              <a:gd name="connsiteX13" fmla="*/ 2423160 w 2522220"/>
              <a:gd name="connsiteY13" fmla="*/ 762000 h 2133600"/>
              <a:gd name="connsiteX14" fmla="*/ 2467928 w 2522220"/>
              <a:gd name="connsiteY14" fmla="*/ 736283 h 2133600"/>
              <a:gd name="connsiteX15" fmla="*/ 2470785 w 2522220"/>
              <a:gd name="connsiteY15" fmla="*/ 748665 h 2133600"/>
              <a:gd name="connsiteX16" fmla="*/ 2522220 w 2522220"/>
              <a:gd name="connsiteY16" fmla="*/ 693420 h 2133600"/>
              <a:gd name="connsiteX17" fmla="*/ 2514600 w 2522220"/>
              <a:gd name="connsiteY17" fmla="*/ 632460 h 2133600"/>
              <a:gd name="connsiteX18" fmla="*/ 2316480 w 2522220"/>
              <a:gd name="connsiteY18" fmla="*/ 419100 h 2133600"/>
              <a:gd name="connsiteX19" fmla="*/ 1844040 w 2522220"/>
              <a:gd name="connsiteY19" fmla="*/ 381000 h 2133600"/>
              <a:gd name="connsiteX20" fmla="*/ 1851660 w 2522220"/>
              <a:gd name="connsiteY20" fmla="*/ 106680 h 2133600"/>
              <a:gd name="connsiteX21" fmla="*/ 1851660 w 2522220"/>
              <a:gd name="connsiteY21" fmla="*/ 0 h 2133600"/>
              <a:gd name="connsiteX22" fmla="*/ 1485900 w 2522220"/>
              <a:gd name="connsiteY22" fmla="*/ 106680 h 2133600"/>
              <a:gd name="connsiteX23" fmla="*/ 1318260 w 2522220"/>
              <a:gd name="connsiteY23" fmla="*/ 266700 h 2133600"/>
              <a:gd name="connsiteX24" fmla="*/ 1249680 w 2522220"/>
              <a:gd name="connsiteY24" fmla="*/ 365760 h 2133600"/>
              <a:gd name="connsiteX25" fmla="*/ 1074420 w 2522220"/>
              <a:gd name="connsiteY25" fmla="*/ 358140 h 2133600"/>
              <a:gd name="connsiteX26" fmla="*/ 754380 w 2522220"/>
              <a:gd name="connsiteY26" fmla="*/ 510540 h 2133600"/>
              <a:gd name="connsiteX27" fmla="*/ 815340 w 2522220"/>
              <a:gd name="connsiteY27" fmla="*/ 594360 h 2133600"/>
              <a:gd name="connsiteX28" fmla="*/ 220980 w 2522220"/>
              <a:gd name="connsiteY28" fmla="*/ 899160 h 2133600"/>
              <a:gd name="connsiteX0" fmla="*/ 220980 w 2522220"/>
              <a:gd name="connsiteY0" fmla="*/ 899160 h 2133600"/>
              <a:gd name="connsiteX1" fmla="*/ 91440 w 2522220"/>
              <a:gd name="connsiteY1" fmla="*/ 1150620 h 2133600"/>
              <a:gd name="connsiteX2" fmla="*/ 15240 w 2522220"/>
              <a:gd name="connsiteY2" fmla="*/ 1318260 h 2133600"/>
              <a:gd name="connsiteX3" fmla="*/ 0 w 2522220"/>
              <a:gd name="connsiteY3" fmla="*/ 1623060 h 2133600"/>
              <a:gd name="connsiteX4" fmla="*/ 137160 w 2522220"/>
              <a:gd name="connsiteY4" fmla="*/ 1592580 h 2133600"/>
              <a:gd name="connsiteX5" fmla="*/ 685800 w 2522220"/>
              <a:gd name="connsiteY5" fmla="*/ 1592580 h 2133600"/>
              <a:gd name="connsiteX6" fmla="*/ 655320 w 2522220"/>
              <a:gd name="connsiteY6" fmla="*/ 1958340 h 2133600"/>
              <a:gd name="connsiteX7" fmla="*/ 647700 w 2522220"/>
              <a:gd name="connsiteY7" fmla="*/ 2133600 h 2133600"/>
              <a:gd name="connsiteX8" fmla="*/ 1043940 w 2522220"/>
              <a:gd name="connsiteY8" fmla="*/ 1760220 h 2133600"/>
              <a:gd name="connsiteX9" fmla="*/ 1211580 w 2522220"/>
              <a:gd name="connsiteY9" fmla="*/ 1584960 h 2133600"/>
              <a:gd name="connsiteX10" fmla="*/ 1371600 w 2522220"/>
              <a:gd name="connsiteY10" fmla="*/ 1455420 h 2133600"/>
              <a:gd name="connsiteX11" fmla="*/ 1851660 w 2522220"/>
              <a:gd name="connsiteY11" fmla="*/ 1181100 h 2133600"/>
              <a:gd name="connsiteX12" fmla="*/ 1889760 w 2522220"/>
              <a:gd name="connsiteY12" fmla="*/ 1043940 h 2133600"/>
              <a:gd name="connsiteX13" fmla="*/ 2423160 w 2522220"/>
              <a:gd name="connsiteY13" fmla="*/ 762000 h 2133600"/>
              <a:gd name="connsiteX14" fmla="*/ 2467928 w 2522220"/>
              <a:gd name="connsiteY14" fmla="*/ 736283 h 2133600"/>
              <a:gd name="connsiteX15" fmla="*/ 2470785 w 2522220"/>
              <a:gd name="connsiteY15" fmla="*/ 748665 h 2133600"/>
              <a:gd name="connsiteX16" fmla="*/ 2522220 w 2522220"/>
              <a:gd name="connsiteY16" fmla="*/ 693420 h 2133600"/>
              <a:gd name="connsiteX17" fmla="*/ 2514600 w 2522220"/>
              <a:gd name="connsiteY17" fmla="*/ 632460 h 2133600"/>
              <a:gd name="connsiteX18" fmla="*/ 2316480 w 2522220"/>
              <a:gd name="connsiteY18" fmla="*/ 419100 h 2133600"/>
              <a:gd name="connsiteX19" fmla="*/ 1844040 w 2522220"/>
              <a:gd name="connsiteY19" fmla="*/ 381000 h 2133600"/>
              <a:gd name="connsiteX20" fmla="*/ 1851660 w 2522220"/>
              <a:gd name="connsiteY20" fmla="*/ 106680 h 2133600"/>
              <a:gd name="connsiteX21" fmla="*/ 1851660 w 2522220"/>
              <a:gd name="connsiteY21" fmla="*/ 0 h 2133600"/>
              <a:gd name="connsiteX22" fmla="*/ 1485900 w 2522220"/>
              <a:gd name="connsiteY22" fmla="*/ 106680 h 2133600"/>
              <a:gd name="connsiteX23" fmla="*/ 1318260 w 2522220"/>
              <a:gd name="connsiteY23" fmla="*/ 266700 h 2133600"/>
              <a:gd name="connsiteX24" fmla="*/ 1211580 w 2522220"/>
              <a:gd name="connsiteY24" fmla="*/ 303848 h 2133600"/>
              <a:gd name="connsiteX25" fmla="*/ 1074420 w 2522220"/>
              <a:gd name="connsiteY25" fmla="*/ 358140 h 2133600"/>
              <a:gd name="connsiteX26" fmla="*/ 754380 w 2522220"/>
              <a:gd name="connsiteY26" fmla="*/ 510540 h 2133600"/>
              <a:gd name="connsiteX27" fmla="*/ 815340 w 2522220"/>
              <a:gd name="connsiteY27" fmla="*/ 594360 h 2133600"/>
              <a:gd name="connsiteX28" fmla="*/ 220980 w 2522220"/>
              <a:gd name="connsiteY28" fmla="*/ 899160 h 2133600"/>
              <a:gd name="connsiteX0" fmla="*/ 220980 w 2522220"/>
              <a:gd name="connsiteY0" fmla="*/ 899160 h 2133600"/>
              <a:gd name="connsiteX1" fmla="*/ 91440 w 2522220"/>
              <a:gd name="connsiteY1" fmla="*/ 1150620 h 2133600"/>
              <a:gd name="connsiteX2" fmla="*/ 15240 w 2522220"/>
              <a:gd name="connsiteY2" fmla="*/ 1318260 h 2133600"/>
              <a:gd name="connsiteX3" fmla="*/ 0 w 2522220"/>
              <a:gd name="connsiteY3" fmla="*/ 1623060 h 2133600"/>
              <a:gd name="connsiteX4" fmla="*/ 137160 w 2522220"/>
              <a:gd name="connsiteY4" fmla="*/ 1592580 h 2133600"/>
              <a:gd name="connsiteX5" fmla="*/ 685800 w 2522220"/>
              <a:gd name="connsiteY5" fmla="*/ 1592580 h 2133600"/>
              <a:gd name="connsiteX6" fmla="*/ 655320 w 2522220"/>
              <a:gd name="connsiteY6" fmla="*/ 1958340 h 2133600"/>
              <a:gd name="connsiteX7" fmla="*/ 647700 w 2522220"/>
              <a:gd name="connsiteY7" fmla="*/ 2133600 h 2133600"/>
              <a:gd name="connsiteX8" fmla="*/ 1043940 w 2522220"/>
              <a:gd name="connsiteY8" fmla="*/ 1760220 h 2133600"/>
              <a:gd name="connsiteX9" fmla="*/ 1211580 w 2522220"/>
              <a:gd name="connsiteY9" fmla="*/ 1584960 h 2133600"/>
              <a:gd name="connsiteX10" fmla="*/ 1371600 w 2522220"/>
              <a:gd name="connsiteY10" fmla="*/ 1455420 h 2133600"/>
              <a:gd name="connsiteX11" fmla="*/ 1851660 w 2522220"/>
              <a:gd name="connsiteY11" fmla="*/ 1181100 h 2133600"/>
              <a:gd name="connsiteX12" fmla="*/ 1889760 w 2522220"/>
              <a:gd name="connsiteY12" fmla="*/ 1043940 h 2133600"/>
              <a:gd name="connsiteX13" fmla="*/ 2423160 w 2522220"/>
              <a:gd name="connsiteY13" fmla="*/ 762000 h 2133600"/>
              <a:gd name="connsiteX14" fmla="*/ 2467928 w 2522220"/>
              <a:gd name="connsiteY14" fmla="*/ 736283 h 2133600"/>
              <a:gd name="connsiteX15" fmla="*/ 2470785 w 2522220"/>
              <a:gd name="connsiteY15" fmla="*/ 748665 h 2133600"/>
              <a:gd name="connsiteX16" fmla="*/ 2522220 w 2522220"/>
              <a:gd name="connsiteY16" fmla="*/ 693420 h 2133600"/>
              <a:gd name="connsiteX17" fmla="*/ 2514600 w 2522220"/>
              <a:gd name="connsiteY17" fmla="*/ 632460 h 2133600"/>
              <a:gd name="connsiteX18" fmla="*/ 2316480 w 2522220"/>
              <a:gd name="connsiteY18" fmla="*/ 419100 h 2133600"/>
              <a:gd name="connsiteX19" fmla="*/ 1844040 w 2522220"/>
              <a:gd name="connsiteY19" fmla="*/ 381000 h 2133600"/>
              <a:gd name="connsiteX20" fmla="*/ 1851660 w 2522220"/>
              <a:gd name="connsiteY20" fmla="*/ 106680 h 2133600"/>
              <a:gd name="connsiteX21" fmla="*/ 1851660 w 2522220"/>
              <a:gd name="connsiteY21" fmla="*/ 0 h 2133600"/>
              <a:gd name="connsiteX22" fmla="*/ 1485900 w 2522220"/>
              <a:gd name="connsiteY22" fmla="*/ 106680 h 2133600"/>
              <a:gd name="connsiteX23" fmla="*/ 1356360 w 2522220"/>
              <a:gd name="connsiteY23" fmla="*/ 204788 h 2133600"/>
              <a:gd name="connsiteX24" fmla="*/ 1211580 w 2522220"/>
              <a:gd name="connsiteY24" fmla="*/ 303848 h 2133600"/>
              <a:gd name="connsiteX25" fmla="*/ 1074420 w 2522220"/>
              <a:gd name="connsiteY25" fmla="*/ 358140 h 2133600"/>
              <a:gd name="connsiteX26" fmla="*/ 754380 w 2522220"/>
              <a:gd name="connsiteY26" fmla="*/ 510540 h 2133600"/>
              <a:gd name="connsiteX27" fmla="*/ 815340 w 2522220"/>
              <a:gd name="connsiteY27" fmla="*/ 594360 h 2133600"/>
              <a:gd name="connsiteX28" fmla="*/ 220980 w 2522220"/>
              <a:gd name="connsiteY28" fmla="*/ 899160 h 2133600"/>
              <a:gd name="connsiteX0" fmla="*/ 220980 w 2522220"/>
              <a:gd name="connsiteY0" fmla="*/ 899160 h 2133600"/>
              <a:gd name="connsiteX1" fmla="*/ 91440 w 2522220"/>
              <a:gd name="connsiteY1" fmla="*/ 1150620 h 2133600"/>
              <a:gd name="connsiteX2" fmla="*/ 15240 w 2522220"/>
              <a:gd name="connsiteY2" fmla="*/ 1318260 h 2133600"/>
              <a:gd name="connsiteX3" fmla="*/ 0 w 2522220"/>
              <a:gd name="connsiteY3" fmla="*/ 1623060 h 2133600"/>
              <a:gd name="connsiteX4" fmla="*/ 137160 w 2522220"/>
              <a:gd name="connsiteY4" fmla="*/ 1592580 h 2133600"/>
              <a:gd name="connsiteX5" fmla="*/ 685800 w 2522220"/>
              <a:gd name="connsiteY5" fmla="*/ 1592580 h 2133600"/>
              <a:gd name="connsiteX6" fmla="*/ 655320 w 2522220"/>
              <a:gd name="connsiteY6" fmla="*/ 1958340 h 2133600"/>
              <a:gd name="connsiteX7" fmla="*/ 647700 w 2522220"/>
              <a:gd name="connsiteY7" fmla="*/ 2133600 h 2133600"/>
              <a:gd name="connsiteX8" fmla="*/ 1043940 w 2522220"/>
              <a:gd name="connsiteY8" fmla="*/ 1760220 h 2133600"/>
              <a:gd name="connsiteX9" fmla="*/ 1211580 w 2522220"/>
              <a:gd name="connsiteY9" fmla="*/ 1584960 h 2133600"/>
              <a:gd name="connsiteX10" fmla="*/ 1371600 w 2522220"/>
              <a:gd name="connsiteY10" fmla="*/ 1455420 h 2133600"/>
              <a:gd name="connsiteX11" fmla="*/ 1851660 w 2522220"/>
              <a:gd name="connsiteY11" fmla="*/ 1181100 h 2133600"/>
              <a:gd name="connsiteX12" fmla="*/ 1889760 w 2522220"/>
              <a:gd name="connsiteY12" fmla="*/ 1043940 h 2133600"/>
              <a:gd name="connsiteX13" fmla="*/ 2423160 w 2522220"/>
              <a:gd name="connsiteY13" fmla="*/ 762000 h 2133600"/>
              <a:gd name="connsiteX14" fmla="*/ 2467928 w 2522220"/>
              <a:gd name="connsiteY14" fmla="*/ 736283 h 2133600"/>
              <a:gd name="connsiteX15" fmla="*/ 2470785 w 2522220"/>
              <a:gd name="connsiteY15" fmla="*/ 748665 h 2133600"/>
              <a:gd name="connsiteX16" fmla="*/ 2522220 w 2522220"/>
              <a:gd name="connsiteY16" fmla="*/ 693420 h 2133600"/>
              <a:gd name="connsiteX17" fmla="*/ 2514600 w 2522220"/>
              <a:gd name="connsiteY17" fmla="*/ 632460 h 2133600"/>
              <a:gd name="connsiteX18" fmla="*/ 2316480 w 2522220"/>
              <a:gd name="connsiteY18" fmla="*/ 419100 h 2133600"/>
              <a:gd name="connsiteX19" fmla="*/ 1844040 w 2522220"/>
              <a:gd name="connsiteY19" fmla="*/ 381000 h 2133600"/>
              <a:gd name="connsiteX20" fmla="*/ 1851660 w 2522220"/>
              <a:gd name="connsiteY20" fmla="*/ 106680 h 2133600"/>
              <a:gd name="connsiteX21" fmla="*/ 1851660 w 2522220"/>
              <a:gd name="connsiteY21" fmla="*/ 0 h 2133600"/>
              <a:gd name="connsiteX22" fmla="*/ 1504950 w 2522220"/>
              <a:gd name="connsiteY22" fmla="*/ 130492 h 2133600"/>
              <a:gd name="connsiteX23" fmla="*/ 1356360 w 2522220"/>
              <a:gd name="connsiteY23" fmla="*/ 204788 h 2133600"/>
              <a:gd name="connsiteX24" fmla="*/ 1211580 w 2522220"/>
              <a:gd name="connsiteY24" fmla="*/ 303848 h 2133600"/>
              <a:gd name="connsiteX25" fmla="*/ 1074420 w 2522220"/>
              <a:gd name="connsiteY25" fmla="*/ 358140 h 2133600"/>
              <a:gd name="connsiteX26" fmla="*/ 754380 w 2522220"/>
              <a:gd name="connsiteY26" fmla="*/ 510540 h 2133600"/>
              <a:gd name="connsiteX27" fmla="*/ 815340 w 2522220"/>
              <a:gd name="connsiteY27" fmla="*/ 594360 h 2133600"/>
              <a:gd name="connsiteX28" fmla="*/ 220980 w 2522220"/>
              <a:gd name="connsiteY28" fmla="*/ 899160 h 2133600"/>
              <a:gd name="connsiteX0" fmla="*/ 220980 w 2522220"/>
              <a:gd name="connsiteY0" fmla="*/ 899160 h 2133600"/>
              <a:gd name="connsiteX1" fmla="*/ 91440 w 2522220"/>
              <a:gd name="connsiteY1" fmla="*/ 1150620 h 2133600"/>
              <a:gd name="connsiteX2" fmla="*/ 15240 w 2522220"/>
              <a:gd name="connsiteY2" fmla="*/ 1318260 h 2133600"/>
              <a:gd name="connsiteX3" fmla="*/ 0 w 2522220"/>
              <a:gd name="connsiteY3" fmla="*/ 1623060 h 2133600"/>
              <a:gd name="connsiteX4" fmla="*/ 137160 w 2522220"/>
              <a:gd name="connsiteY4" fmla="*/ 1592580 h 2133600"/>
              <a:gd name="connsiteX5" fmla="*/ 685800 w 2522220"/>
              <a:gd name="connsiteY5" fmla="*/ 1592580 h 2133600"/>
              <a:gd name="connsiteX6" fmla="*/ 655320 w 2522220"/>
              <a:gd name="connsiteY6" fmla="*/ 1958340 h 2133600"/>
              <a:gd name="connsiteX7" fmla="*/ 647700 w 2522220"/>
              <a:gd name="connsiteY7" fmla="*/ 2133600 h 2133600"/>
              <a:gd name="connsiteX8" fmla="*/ 1043940 w 2522220"/>
              <a:gd name="connsiteY8" fmla="*/ 1760220 h 2133600"/>
              <a:gd name="connsiteX9" fmla="*/ 1211580 w 2522220"/>
              <a:gd name="connsiteY9" fmla="*/ 1584960 h 2133600"/>
              <a:gd name="connsiteX10" fmla="*/ 1371600 w 2522220"/>
              <a:gd name="connsiteY10" fmla="*/ 1455420 h 2133600"/>
              <a:gd name="connsiteX11" fmla="*/ 1851660 w 2522220"/>
              <a:gd name="connsiteY11" fmla="*/ 1181100 h 2133600"/>
              <a:gd name="connsiteX12" fmla="*/ 1889760 w 2522220"/>
              <a:gd name="connsiteY12" fmla="*/ 1043940 h 2133600"/>
              <a:gd name="connsiteX13" fmla="*/ 2423160 w 2522220"/>
              <a:gd name="connsiteY13" fmla="*/ 762000 h 2133600"/>
              <a:gd name="connsiteX14" fmla="*/ 2467928 w 2522220"/>
              <a:gd name="connsiteY14" fmla="*/ 736283 h 2133600"/>
              <a:gd name="connsiteX15" fmla="*/ 2470785 w 2522220"/>
              <a:gd name="connsiteY15" fmla="*/ 748665 h 2133600"/>
              <a:gd name="connsiteX16" fmla="*/ 2522220 w 2522220"/>
              <a:gd name="connsiteY16" fmla="*/ 693420 h 2133600"/>
              <a:gd name="connsiteX17" fmla="*/ 2514600 w 2522220"/>
              <a:gd name="connsiteY17" fmla="*/ 632460 h 2133600"/>
              <a:gd name="connsiteX18" fmla="*/ 2316480 w 2522220"/>
              <a:gd name="connsiteY18" fmla="*/ 419100 h 2133600"/>
              <a:gd name="connsiteX19" fmla="*/ 1844040 w 2522220"/>
              <a:gd name="connsiteY19" fmla="*/ 381000 h 2133600"/>
              <a:gd name="connsiteX20" fmla="*/ 1851660 w 2522220"/>
              <a:gd name="connsiteY20" fmla="*/ 106680 h 2133600"/>
              <a:gd name="connsiteX21" fmla="*/ 1851660 w 2522220"/>
              <a:gd name="connsiteY21" fmla="*/ 0 h 2133600"/>
              <a:gd name="connsiteX22" fmla="*/ 1504950 w 2522220"/>
              <a:gd name="connsiteY22" fmla="*/ 130492 h 2133600"/>
              <a:gd name="connsiteX23" fmla="*/ 1356360 w 2522220"/>
              <a:gd name="connsiteY23" fmla="*/ 204788 h 2133600"/>
              <a:gd name="connsiteX24" fmla="*/ 1211580 w 2522220"/>
              <a:gd name="connsiteY24" fmla="*/ 303848 h 2133600"/>
              <a:gd name="connsiteX25" fmla="*/ 1074420 w 2522220"/>
              <a:gd name="connsiteY25" fmla="*/ 358140 h 2133600"/>
              <a:gd name="connsiteX26" fmla="*/ 768668 w 2522220"/>
              <a:gd name="connsiteY26" fmla="*/ 543878 h 2133600"/>
              <a:gd name="connsiteX27" fmla="*/ 815340 w 2522220"/>
              <a:gd name="connsiteY27" fmla="*/ 594360 h 2133600"/>
              <a:gd name="connsiteX28" fmla="*/ 220980 w 2522220"/>
              <a:gd name="connsiteY28" fmla="*/ 899160 h 2133600"/>
              <a:gd name="connsiteX0" fmla="*/ 220980 w 2522220"/>
              <a:gd name="connsiteY0" fmla="*/ 899160 h 2133600"/>
              <a:gd name="connsiteX1" fmla="*/ 91440 w 2522220"/>
              <a:gd name="connsiteY1" fmla="*/ 1150620 h 2133600"/>
              <a:gd name="connsiteX2" fmla="*/ 15240 w 2522220"/>
              <a:gd name="connsiteY2" fmla="*/ 1318260 h 2133600"/>
              <a:gd name="connsiteX3" fmla="*/ 0 w 2522220"/>
              <a:gd name="connsiteY3" fmla="*/ 1623060 h 2133600"/>
              <a:gd name="connsiteX4" fmla="*/ 137160 w 2522220"/>
              <a:gd name="connsiteY4" fmla="*/ 1592580 h 2133600"/>
              <a:gd name="connsiteX5" fmla="*/ 685800 w 2522220"/>
              <a:gd name="connsiteY5" fmla="*/ 1592580 h 2133600"/>
              <a:gd name="connsiteX6" fmla="*/ 655320 w 2522220"/>
              <a:gd name="connsiteY6" fmla="*/ 1958340 h 2133600"/>
              <a:gd name="connsiteX7" fmla="*/ 647700 w 2522220"/>
              <a:gd name="connsiteY7" fmla="*/ 2133600 h 2133600"/>
              <a:gd name="connsiteX8" fmla="*/ 1043940 w 2522220"/>
              <a:gd name="connsiteY8" fmla="*/ 1760220 h 2133600"/>
              <a:gd name="connsiteX9" fmla="*/ 1211580 w 2522220"/>
              <a:gd name="connsiteY9" fmla="*/ 1584960 h 2133600"/>
              <a:gd name="connsiteX10" fmla="*/ 1371600 w 2522220"/>
              <a:gd name="connsiteY10" fmla="*/ 1455420 h 2133600"/>
              <a:gd name="connsiteX11" fmla="*/ 1851660 w 2522220"/>
              <a:gd name="connsiteY11" fmla="*/ 1181100 h 2133600"/>
              <a:gd name="connsiteX12" fmla="*/ 1889760 w 2522220"/>
              <a:gd name="connsiteY12" fmla="*/ 1043940 h 2133600"/>
              <a:gd name="connsiteX13" fmla="*/ 2423160 w 2522220"/>
              <a:gd name="connsiteY13" fmla="*/ 762000 h 2133600"/>
              <a:gd name="connsiteX14" fmla="*/ 2467928 w 2522220"/>
              <a:gd name="connsiteY14" fmla="*/ 736283 h 2133600"/>
              <a:gd name="connsiteX15" fmla="*/ 2470785 w 2522220"/>
              <a:gd name="connsiteY15" fmla="*/ 748665 h 2133600"/>
              <a:gd name="connsiteX16" fmla="*/ 2522220 w 2522220"/>
              <a:gd name="connsiteY16" fmla="*/ 693420 h 2133600"/>
              <a:gd name="connsiteX17" fmla="*/ 2514600 w 2522220"/>
              <a:gd name="connsiteY17" fmla="*/ 632460 h 2133600"/>
              <a:gd name="connsiteX18" fmla="*/ 2316480 w 2522220"/>
              <a:gd name="connsiteY18" fmla="*/ 419100 h 2133600"/>
              <a:gd name="connsiteX19" fmla="*/ 1844040 w 2522220"/>
              <a:gd name="connsiteY19" fmla="*/ 381000 h 2133600"/>
              <a:gd name="connsiteX20" fmla="*/ 1851660 w 2522220"/>
              <a:gd name="connsiteY20" fmla="*/ 106680 h 2133600"/>
              <a:gd name="connsiteX21" fmla="*/ 1851660 w 2522220"/>
              <a:gd name="connsiteY21" fmla="*/ 0 h 2133600"/>
              <a:gd name="connsiteX22" fmla="*/ 1504950 w 2522220"/>
              <a:gd name="connsiteY22" fmla="*/ 130492 h 2133600"/>
              <a:gd name="connsiteX23" fmla="*/ 1356360 w 2522220"/>
              <a:gd name="connsiteY23" fmla="*/ 204788 h 2133600"/>
              <a:gd name="connsiteX24" fmla="*/ 1221105 w 2522220"/>
              <a:gd name="connsiteY24" fmla="*/ 284798 h 2133600"/>
              <a:gd name="connsiteX25" fmla="*/ 1074420 w 2522220"/>
              <a:gd name="connsiteY25" fmla="*/ 358140 h 2133600"/>
              <a:gd name="connsiteX26" fmla="*/ 768668 w 2522220"/>
              <a:gd name="connsiteY26" fmla="*/ 543878 h 2133600"/>
              <a:gd name="connsiteX27" fmla="*/ 815340 w 2522220"/>
              <a:gd name="connsiteY27" fmla="*/ 594360 h 2133600"/>
              <a:gd name="connsiteX28" fmla="*/ 220980 w 2522220"/>
              <a:gd name="connsiteY28" fmla="*/ 89916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22220" h="2133600">
                <a:moveTo>
                  <a:pt x="220980" y="899160"/>
                </a:moveTo>
                <a:lnTo>
                  <a:pt x="91440" y="1150620"/>
                </a:lnTo>
                <a:lnTo>
                  <a:pt x="15240" y="1318260"/>
                </a:lnTo>
                <a:lnTo>
                  <a:pt x="0" y="1623060"/>
                </a:lnTo>
                <a:lnTo>
                  <a:pt x="137160" y="1592580"/>
                </a:lnTo>
                <a:lnTo>
                  <a:pt x="685800" y="1592580"/>
                </a:lnTo>
                <a:lnTo>
                  <a:pt x="655320" y="1958340"/>
                </a:lnTo>
                <a:lnTo>
                  <a:pt x="647700" y="2133600"/>
                </a:lnTo>
                <a:lnTo>
                  <a:pt x="1043940" y="1760220"/>
                </a:lnTo>
                <a:lnTo>
                  <a:pt x="1211580" y="1584960"/>
                </a:lnTo>
                <a:lnTo>
                  <a:pt x="1371600" y="1455420"/>
                </a:lnTo>
                <a:lnTo>
                  <a:pt x="1851660" y="1181100"/>
                </a:lnTo>
                <a:lnTo>
                  <a:pt x="1889760" y="1043940"/>
                </a:lnTo>
                <a:lnTo>
                  <a:pt x="2423160" y="762000"/>
                </a:lnTo>
                <a:cubicBezTo>
                  <a:pt x="2415858" y="743903"/>
                  <a:pt x="2475230" y="754380"/>
                  <a:pt x="2467928" y="736283"/>
                </a:cubicBezTo>
                <a:lnTo>
                  <a:pt x="2470785" y="748665"/>
                </a:lnTo>
                <a:lnTo>
                  <a:pt x="2522220" y="693420"/>
                </a:lnTo>
                <a:lnTo>
                  <a:pt x="2514600" y="632460"/>
                </a:lnTo>
                <a:lnTo>
                  <a:pt x="2316480" y="419100"/>
                </a:lnTo>
                <a:lnTo>
                  <a:pt x="1844040" y="381000"/>
                </a:lnTo>
                <a:lnTo>
                  <a:pt x="1851660" y="106680"/>
                </a:lnTo>
                <a:lnTo>
                  <a:pt x="1851660" y="0"/>
                </a:lnTo>
                <a:lnTo>
                  <a:pt x="1504950" y="130492"/>
                </a:lnTo>
                <a:lnTo>
                  <a:pt x="1356360" y="204788"/>
                </a:lnTo>
                <a:lnTo>
                  <a:pt x="1221105" y="284798"/>
                </a:lnTo>
                <a:lnTo>
                  <a:pt x="1074420" y="358140"/>
                </a:lnTo>
                <a:lnTo>
                  <a:pt x="768668" y="543878"/>
                </a:lnTo>
                <a:lnTo>
                  <a:pt x="815340" y="594360"/>
                </a:lnTo>
                <a:lnTo>
                  <a:pt x="220980" y="899160"/>
                </a:lnTo>
                <a:close/>
              </a:path>
            </a:pathLst>
          </a:custGeom>
          <a:solidFill>
            <a:srgbClr val="C0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ая прямоугольная выноска 20"/>
          <p:cNvSpPr/>
          <p:nvPr/>
        </p:nvSpPr>
        <p:spPr bwMode="auto">
          <a:xfrm>
            <a:off x="2082081" y="3392106"/>
            <a:ext cx="556022" cy="405236"/>
          </a:xfrm>
          <a:prstGeom prst="wedgeRoundRectCallout">
            <a:avLst>
              <a:gd name="adj1" fmla="val -85177"/>
              <a:gd name="adj2" fmla="val 12584"/>
              <a:gd name="adj3" fmla="val 16667"/>
            </a:avLst>
          </a:prstGeom>
          <a:solidFill>
            <a:schemeClr val="bg1"/>
          </a:solidFill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pic>
        <p:nvPicPr>
          <p:cNvPr id="22" name="Picture 18" descr="http://www.vip-doski.ru/file/img9108_Crew_Gold_prodaet_svoi_aktsii_Seversta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9" t="16243" r="19434" b="16855"/>
          <a:stretch>
            <a:fillRect/>
          </a:stretch>
        </p:blipFill>
        <p:spPr bwMode="auto">
          <a:xfrm>
            <a:off x="2184245" y="3432577"/>
            <a:ext cx="392836" cy="34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кругленная прямоугольная выноска 22"/>
          <p:cNvSpPr/>
          <p:nvPr/>
        </p:nvSpPr>
        <p:spPr bwMode="auto">
          <a:xfrm>
            <a:off x="891797" y="1429900"/>
            <a:ext cx="574762" cy="375364"/>
          </a:xfrm>
          <a:prstGeom prst="wedgeRoundRectCallout">
            <a:avLst>
              <a:gd name="adj1" fmla="val 83170"/>
              <a:gd name="adj2" fmla="val -20232"/>
              <a:gd name="adj3" fmla="val 16667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pic>
        <p:nvPicPr>
          <p:cNvPr id="24" name="Picture 22" descr="http://www.metaprom.ru/foto_news/1341478088foto1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" t="9406" r="7088" b="9273"/>
          <a:stretch>
            <a:fillRect/>
          </a:stretch>
        </p:blipFill>
        <p:spPr bwMode="auto">
          <a:xfrm>
            <a:off x="951292" y="1457751"/>
            <a:ext cx="455771" cy="3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ая прямоугольная выноска 24"/>
          <p:cNvSpPr/>
          <p:nvPr/>
        </p:nvSpPr>
        <p:spPr bwMode="auto">
          <a:xfrm>
            <a:off x="2594684" y="2696484"/>
            <a:ext cx="590672" cy="388626"/>
          </a:xfrm>
          <a:prstGeom prst="wedgeRoundRectCallout">
            <a:avLst>
              <a:gd name="adj1" fmla="val -77714"/>
              <a:gd name="adj2" fmla="val 13985"/>
              <a:gd name="adj3" fmla="val 16667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pic>
        <p:nvPicPr>
          <p:cNvPr id="26" name="Picture 22" descr="http://www.metaprom.ru/foto_news/1341478088foto1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" t="9406" r="7088" b="9273"/>
          <a:stretch>
            <a:fillRect/>
          </a:stretch>
        </p:blipFill>
        <p:spPr bwMode="auto">
          <a:xfrm>
            <a:off x="2638103" y="2710477"/>
            <a:ext cx="505319" cy="36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35"/>
          <p:cNvSpPr>
            <a:spLocks noChangeArrowheads="1"/>
          </p:cNvSpPr>
          <p:nvPr/>
        </p:nvSpPr>
        <p:spPr bwMode="auto">
          <a:xfrm>
            <a:off x="2900229" y="1421640"/>
            <a:ext cx="143508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i="1" dirty="0">
                <a:solidFill>
                  <a:schemeClr val="bg1"/>
                </a:solidFill>
                <a:latin typeface="Arial" pitchFamily="34" charset="0"/>
                <a:cs typeface="+mn-cs"/>
              </a:rPr>
              <a:t>Перспективное развитие площадки до </a:t>
            </a:r>
            <a:r>
              <a:rPr lang="ru-RU" altLang="ru-RU" sz="1200" b="1" i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   230 </a:t>
            </a:r>
            <a:r>
              <a:rPr lang="ru-RU" altLang="ru-RU" sz="1200" b="1" i="1" dirty="0">
                <a:solidFill>
                  <a:schemeClr val="bg1"/>
                </a:solidFill>
                <a:latin typeface="Arial" pitchFamily="34" charset="0"/>
                <a:cs typeface="+mn-cs"/>
              </a:rPr>
              <a:t>Га</a:t>
            </a:r>
          </a:p>
        </p:txBody>
      </p: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1660525" y="2179222"/>
            <a:ext cx="14828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600" b="1" dirty="0" smtClean="0">
                <a:solidFill>
                  <a:schemeClr val="bg1"/>
                </a:solidFill>
                <a:latin typeface="Arial" charset="0"/>
              </a:rPr>
              <a:t>5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0 </a:t>
            </a: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Га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7013" y="4437112"/>
            <a:ext cx="8617429" cy="360040"/>
          </a:xfrm>
          <a:prstGeom prst="rect">
            <a:avLst/>
          </a:prstGeom>
          <a:solidFill>
            <a:srgbClr val="A21212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Эффекты от реализации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1" name="Picture 6" descr="C:\Users\1\Documents\Светлана\Оформление презентаций\Icons\1-512_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5" y="4950693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1\Documents\Светлана\Оформление презентаций\Icons\2-512_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5" y="5445224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1\Documents\Светлана\Оформление презентаций\Icons\3-512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5" y="5858222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C:\Users\1\Documents\Светлана\Оформление презентаций\Icons\4-512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5" y="6237312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75047" y="4852898"/>
            <a:ext cx="833020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cs typeface="Arial" pitchFamily="34" charset="0"/>
              </a:rPr>
              <a:t>привлечение </a:t>
            </a:r>
            <a:r>
              <a:rPr lang="ru-RU" sz="1400" dirty="0">
                <a:cs typeface="Arial" pitchFamily="34" charset="0"/>
              </a:rPr>
              <a:t>инвестиций в экономику </a:t>
            </a:r>
            <a:r>
              <a:rPr lang="ru-RU" sz="1400" dirty="0" smtClean="0">
                <a:cs typeface="Arial" pitchFamily="34" charset="0"/>
              </a:rPr>
              <a:t>города в размере 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5,2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400" dirty="0" smtClean="0">
                <a:cs typeface="Arial" pitchFamily="34" charset="0"/>
              </a:rPr>
              <a:t> млрд. руб. после полной заполняемости парка;</a:t>
            </a:r>
            <a:endParaRPr lang="ru-RU" sz="1400" dirty="0">
              <a:cs typeface="Arial" pitchFamily="34" charset="0"/>
            </a:endParaRPr>
          </a:p>
          <a:p>
            <a:pPr lvl="0"/>
            <a:r>
              <a:rPr lang="ru-RU" sz="1400" dirty="0" smtClean="0">
                <a:cs typeface="Arial" pitchFamily="34" charset="0"/>
              </a:rPr>
              <a:t>создание качественной инженерно-транспортной и производственной инфраструктуры для 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7</a:t>
            </a:r>
            <a:r>
              <a:rPr lang="ru-RU" sz="1600" dirty="0" smtClean="0">
                <a:cs typeface="Arial" pitchFamily="34" charset="0"/>
              </a:rPr>
              <a:t> </a:t>
            </a:r>
            <a:r>
              <a:rPr lang="ru-RU" sz="1400" dirty="0" smtClean="0">
                <a:cs typeface="Arial" pitchFamily="34" charset="0"/>
              </a:rPr>
              <a:t> новых предприятий (с возможностью увеличения до 27 предприятий за счет расширения территории);</a:t>
            </a:r>
            <a:endParaRPr lang="ru-RU" sz="1400" dirty="0">
              <a:cs typeface="Arial" pitchFamily="34" charset="0"/>
            </a:endParaRPr>
          </a:p>
          <a:p>
            <a:pPr lvl="0"/>
            <a:r>
              <a:rPr lang="ru-RU" sz="1400" dirty="0" smtClean="0">
                <a:cs typeface="Arial" pitchFamily="34" charset="0"/>
              </a:rPr>
              <a:t>создание около 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776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400" dirty="0" smtClean="0">
                <a:cs typeface="Arial" pitchFamily="34" charset="0"/>
              </a:rPr>
              <a:t>новых </a:t>
            </a:r>
            <a:r>
              <a:rPr lang="ru-RU" sz="1400" dirty="0">
                <a:cs typeface="Arial" pitchFamily="34" charset="0"/>
              </a:rPr>
              <a:t>высокопроизводительных рабочих мест и трудоустройство </a:t>
            </a:r>
            <a:r>
              <a:rPr lang="ru-RU" sz="1400" dirty="0" smtClean="0">
                <a:cs typeface="Arial" pitchFamily="34" charset="0"/>
              </a:rPr>
              <a:t>высвобождаемых кадров </a:t>
            </a:r>
            <a:r>
              <a:rPr lang="ru-RU" sz="1400" dirty="0">
                <a:cs typeface="Arial" pitchFamily="34" charset="0"/>
              </a:rPr>
              <a:t>с ОАО «Северсталь» и других предприятий города</a:t>
            </a:r>
            <a:r>
              <a:rPr lang="ru-RU" sz="1400" dirty="0" smtClean="0">
                <a:cs typeface="Arial" pitchFamily="34" charset="0"/>
              </a:rPr>
              <a:t>;</a:t>
            </a:r>
            <a:endParaRPr lang="ru-RU" sz="1400" dirty="0">
              <a:cs typeface="Arial" pitchFamily="34" charset="0"/>
            </a:endParaRPr>
          </a:p>
          <a:p>
            <a:pPr lvl="0"/>
            <a:r>
              <a:rPr lang="ru-RU" sz="1400" dirty="0" smtClean="0">
                <a:cs typeface="Arial" pitchFamily="34" charset="0"/>
              </a:rPr>
              <a:t>увеличение </a:t>
            </a:r>
            <a:r>
              <a:rPr lang="ru-RU" sz="1400" dirty="0">
                <a:cs typeface="Arial" pitchFamily="34" charset="0"/>
              </a:rPr>
              <a:t>доходной базы бюджета города </a:t>
            </a:r>
            <a:r>
              <a:rPr lang="ru-RU" sz="1400" dirty="0" smtClean="0"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12</a:t>
            </a:r>
            <a:r>
              <a:rPr lang="ru-RU" sz="1400" dirty="0" smtClean="0">
                <a:cs typeface="Arial" pitchFamily="34" charset="0"/>
              </a:rPr>
              <a:t> млн. руб., региона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754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 млн.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руб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. </a:t>
            </a:r>
            <a:r>
              <a:rPr lang="ru-RU" sz="1400" dirty="0" smtClean="0">
                <a:cs typeface="Arial" pitchFamily="34" charset="0"/>
              </a:rPr>
              <a:t>до 2020 г. </a:t>
            </a:r>
            <a:endParaRPr lang="ru-RU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. 4"/>
          <p:cNvSpPr>
            <a:spLocks noChangeArrowheads="1"/>
          </p:cNvSpPr>
          <p:nvPr/>
        </p:nvSpPr>
        <p:spPr bwMode="auto">
          <a:xfrm>
            <a:off x="1692275" y="179348"/>
            <a:ext cx="7416800" cy="369332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ТЕХНОПАРК  ВЫСОКИХ ТЕХНОЛОГИЙ 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Скругленный прямоугольник 5"/>
          <p:cNvSpPr/>
          <p:nvPr>
            <p:custDataLst>
              <p:tags r:id="rId1"/>
            </p:custDataLst>
          </p:nvPr>
        </p:nvSpPr>
        <p:spPr bwMode="auto">
          <a:xfrm>
            <a:off x="2839470" y="1556792"/>
            <a:ext cx="674967" cy="504056"/>
          </a:xfrm>
          <a:prstGeom prst="roundRect">
            <a:avLst>
              <a:gd name="adj" fmla="val 32769"/>
            </a:avLst>
          </a:prstGeom>
          <a:solidFill>
            <a:srgbClr val="A21212"/>
          </a:solidFill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pic>
        <p:nvPicPr>
          <p:cNvPr id="7" name="Picture 4" descr="C:\Users\PK2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279" y="1625031"/>
            <a:ext cx="5008404" cy="234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1800" y="1556792"/>
            <a:ext cx="842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1,7 </a:t>
            </a:r>
          </a:p>
          <a:p>
            <a:pPr algn="ctr"/>
            <a:r>
              <a:rPr lang="ru-RU" altLang="ru-RU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тыс. м2</a:t>
            </a:r>
            <a:endParaRPr lang="ru-RU" altLang="ru-RU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>
            <p:custDataLst>
              <p:tags r:id="rId2"/>
            </p:custDataLst>
          </p:nvPr>
        </p:nvSpPr>
        <p:spPr bwMode="auto">
          <a:xfrm>
            <a:off x="2888921" y="2852936"/>
            <a:ext cx="674967" cy="504056"/>
          </a:xfrm>
          <a:prstGeom prst="roundRect">
            <a:avLst>
              <a:gd name="adj" fmla="val 32769"/>
            </a:avLst>
          </a:prstGeom>
          <a:solidFill>
            <a:srgbClr val="A21212"/>
          </a:solidFill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chemeClr val="tx1"/>
              </a:solidFill>
              <a:latin typeface="Calibri"/>
              <a:sym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39470" y="2871823"/>
            <a:ext cx="724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3,3 </a:t>
            </a:r>
          </a:p>
          <a:p>
            <a:pPr algn="ctr"/>
            <a:r>
              <a:rPr lang="ru-RU" altLang="ru-RU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тыс. м2</a:t>
            </a:r>
            <a:endParaRPr lang="ru-RU" altLang="ru-RU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AutoShape 41"/>
          <p:cNvSpPr>
            <a:spLocks noChangeArrowheads="1"/>
          </p:cNvSpPr>
          <p:nvPr/>
        </p:nvSpPr>
        <p:spPr bwMode="auto">
          <a:xfrm>
            <a:off x="7017529" y="1828884"/>
            <a:ext cx="2018967" cy="664012"/>
          </a:xfrm>
          <a:prstGeom prst="wedgeRoundRectCallout">
            <a:avLst>
              <a:gd name="adj1" fmla="val 541"/>
              <a:gd name="adj2" fmla="val 120332"/>
              <a:gd name="adj3" fmla="val 16667"/>
            </a:avLst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  <a:extLst/>
        </p:spPr>
        <p:txBody>
          <a:bodyPr wrap="square" tIns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 производственных помещений</a:t>
            </a:r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7044071" y="3617372"/>
            <a:ext cx="1992425" cy="459700"/>
          </a:xfrm>
          <a:prstGeom prst="wedgeRoundRectCallout">
            <a:avLst>
              <a:gd name="adj1" fmla="val -50385"/>
              <a:gd name="adj2" fmla="val -131040"/>
              <a:gd name="adj3" fmla="val 16667"/>
            </a:avLst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  <a:extLst/>
        </p:spPr>
        <p:txBody>
          <a:bodyPr wrap="square" tIns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 офисных помещений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3661" y="1340768"/>
            <a:ext cx="3390227" cy="2807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altLang="ru-RU" sz="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altLang="ru-RU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</a:pPr>
            <a:r>
              <a:rPr lang="ru-RU" altLang="ru-RU" sz="1400" b="1" dirty="0" smtClean="0">
                <a:solidFill>
                  <a:srgbClr val="A21212"/>
                </a:solidFill>
                <a:cs typeface="Arial" panose="020B0604020202020204" pitchFamily="34" charset="0"/>
              </a:rPr>
              <a:t>Производственные помещения</a:t>
            </a:r>
          </a:p>
          <a:p>
            <a:pPr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</a:pPr>
            <a:r>
              <a:rPr lang="ru-RU" sz="1400" dirty="0" smtClean="0">
                <a:cs typeface="Arial" panose="020B0604020202020204" pitchFamily="34" charset="0"/>
              </a:rPr>
              <a:t>2-х </a:t>
            </a:r>
            <a:r>
              <a:rPr lang="ru-RU" sz="1400" dirty="0">
                <a:cs typeface="Arial" panose="020B0604020202020204" pitchFamily="34" charset="0"/>
              </a:rPr>
              <a:t>этажное </a:t>
            </a:r>
            <a:r>
              <a:rPr lang="ru-RU" sz="1400" dirty="0" smtClean="0">
                <a:cs typeface="Arial" panose="020B0604020202020204" pitchFamily="34" charset="0"/>
              </a:rPr>
              <a:t>здание, в котором размещается производственные цеха, сборочный </a:t>
            </a:r>
            <a:r>
              <a:rPr lang="ru-RU" sz="1400" dirty="0">
                <a:cs typeface="Arial" panose="020B0604020202020204" pitchFamily="34" charset="0"/>
              </a:rPr>
              <a:t>цех, складские помещения </a:t>
            </a:r>
          </a:p>
          <a:p>
            <a:pPr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</a:pPr>
            <a:r>
              <a:rPr lang="ru-RU" altLang="ru-RU" sz="1400" b="1" dirty="0">
                <a:solidFill>
                  <a:srgbClr val="A21212"/>
                </a:solidFill>
                <a:cs typeface="Arial" panose="020B0604020202020204" pitchFamily="34" charset="0"/>
              </a:rPr>
              <a:t>Офисные </a:t>
            </a:r>
            <a:r>
              <a:rPr lang="ru-RU" altLang="ru-RU" sz="1400" b="1" dirty="0" smtClean="0">
                <a:solidFill>
                  <a:srgbClr val="A21212"/>
                </a:solidFill>
                <a:cs typeface="Arial" panose="020B0604020202020204" pitchFamily="34" charset="0"/>
              </a:rPr>
              <a:t>и лабораторные помещения</a:t>
            </a:r>
          </a:p>
          <a:p>
            <a:pPr lvl="0">
              <a:buClr>
                <a:srgbClr val="0070C0"/>
              </a:buClr>
            </a:pP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3-х этажное здание, в котором размещаются научно-</a:t>
            </a:r>
          </a:p>
          <a:p>
            <a:pPr lvl="0">
              <a:buClr>
                <a:srgbClr val="0070C0"/>
              </a:buClr>
            </a:pP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исследовательские лаборатории, </a:t>
            </a:r>
            <a:r>
              <a:rPr lang="ru-RU" sz="1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коворкинг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-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центр, центр трансфера технологий,  переговорные комнаты, 34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офисных </a:t>
            </a:r>
            <a:r>
              <a:rPr lang="ru-RU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помещений, кафе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539552" y="825562"/>
            <a:ext cx="8280920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1600" b="0" dirty="0">
                <a:solidFill>
                  <a:srgbClr val="A21212"/>
                </a:solidFill>
                <a:latin typeface="+mn-lt"/>
              </a:rPr>
              <a:t>Создание технопарка планируется на базе двухэтажного здания ГОУ «Профессиональное училище № 27</a:t>
            </a:r>
            <a:r>
              <a:rPr lang="ru-RU" sz="1600" b="0" dirty="0" smtClean="0">
                <a:solidFill>
                  <a:srgbClr val="A21212"/>
                </a:solidFill>
                <a:latin typeface="+mn-lt"/>
              </a:rPr>
              <a:t>», находящегося </a:t>
            </a:r>
            <a:r>
              <a:rPr lang="ru-RU" sz="1600" b="0" dirty="0">
                <a:solidFill>
                  <a:srgbClr val="A21212"/>
                </a:solidFill>
                <a:latin typeface="+mn-lt"/>
              </a:rPr>
              <a:t>на балансе </a:t>
            </a:r>
            <a:r>
              <a:rPr lang="ru-RU" sz="1600" b="0" dirty="0" smtClean="0">
                <a:solidFill>
                  <a:srgbClr val="A21212"/>
                </a:solidFill>
                <a:latin typeface="+mn-lt"/>
              </a:rPr>
              <a:t>города</a:t>
            </a:r>
            <a:endParaRPr lang="ru-RU" sz="1000" b="0" dirty="0" smtClean="0">
              <a:solidFill>
                <a:srgbClr val="A21212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7014" y="4221088"/>
            <a:ext cx="8617429" cy="360040"/>
          </a:xfrm>
          <a:prstGeom prst="rect">
            <a:avLst/>
          </a:prstGeom>
          <a:solidFill>
            <a:srgbClr val="A21212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Эффекты от реализации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Picture 6" descr="C:\Users\1\Documents\Светлана\Оформление презентаций\Icons\1-512_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5" y="4787627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1\Documents\Светлана\Оформление презентаций\Icons\2-512_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5" y="5157192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1\Documents\Светлана\Оформление презентаций\Icons\3-512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5" y="5517232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Users\1\Documents\Светлана\Оформление презентаций\Icons\4-512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5" y="5877272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75047" y="4725144"/>
            <a:ext cx="83302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cs typeface="Arial" pitchFamily="34" charset="0"/>
              </a:rPr>
              <a:t>привлечение инвестиций в экономику города в размере 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769</a:t>
            </a: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400" dirty="0" smtClean="0">
                <a:cs typeface="Arial" pitchFamily="34" charset="0"/>
              </a:rPr>
              <a:t> млн. руб. после заполняемости технопарка;</a:t>
            </a:r>
            <a:r>
              <a:rPr lang="ru-RU" sz="800" dirty="0" smtClean="0">
                <a:cs typeface="Arial" pitchFamily="34" charset="0"/>
              </a:rPr>
              <a:t> </a:t>
            </a:r>
            <a:endParaRPr lang="ru-RU" sz="1400" dirty="0" smtClean="0">
              <a:cs typeface="Arial" pitchFamily="34" charset="0"/>
            </a:endParaRPr>
          </a:p>
          <a:p>
            <a:r>
              <a:rPr lang="ru-RU" sz="1400" dirty="0">
                <a:cs typeface="Arial" pitchFamily="34" charset="0"/>
              </a:rPr>
              <a:t>создание системы трансферта и коммерциализации технологий, разработанных в вузах, проектных институтах </a:t>
            </a:r>
            <a:r>
              <a:rPr lang="ru-RU" sz="1400" dirty="0" smtClean="0">
                <a:cs typeface="Arial" pitchFamily="34" charset="0"/>
              </a:rPr>
              <a:t>области;</a:t>
            </a:r>
            <a:r>
              <a:rPr lang="ru-RU" sz="600" dirty="0" smtClean="0">
                <a:cs typeface="Arial" pitchFamily="34" charset="0"/>
              </a:rPr>
              <a:t> </a:t>
            </a:r>
            <a:endParaRPr lang="ru-RU" sz="600" dirty="0">
              <a:cs typeface="Arial" pitchFamily="34" charset="0"/>
            </a:endParaRPr>
          </a:p>
          <a:p>
            <a:pPr lvl="0"/>
            <a:r>
              <a:rPr lang="ru-RU" sz="1400" dirty="0" smtClean="0">
                <a:cs typeface="Arial" pitchFamily="34" charset="0"/>
              </a:rPr>
              <a:t>создание </a:t>
            </a:r>
            <a:r>
              <a:rPr lang="ru-RU" sz="1400" dirty="0">
                <a:cs typeface="Arial" pitchFamily="34" charset="0"/>
              </a:rPr>
              <a:t>условий для развития малого производственного </a:t>
            </a:r>
            <a:r>
              <a:rPr lang="ru-RU" sz="1400" dirty="0" smtClean="0">
                <a:cs typeface="Arial" pitchFamily="34" charset="0"/>
              </a:rPr>
              <a:t>бизнеса от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sz="1400" dirty="0" smtClean="0">
                <a:cs typeface="Arial" pitchFamily="34" charset="0"/>
              </a:rPr>
              <a:t>новых предприятий;</a:t>
            </a:r>
          </a:p>
          <a:p>
            <a:pPr lvl="0"/>
            <a:r>
              <a:rPr lang="ru-RU" sz="1400" dirty="0" smtClean="0">
                <a:cs typeface="Arial" pitchFamily="34" charset="0"/>
              </a:rPr>
              <a:t>создание около 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211</a:t>
            </a: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400" dirty="0" smtClean="0">
                <a:cs typeface="Arial" pitchFamily="34" charset="0"/>
              </a:rPr>
              <a:t>новых </a:t>
            </a:r>
            <a:r>
              <a:rPr lang="ru-RU" sz="1400" dirty="0">
                <a:cs typeface="Arial" pitchFamily="34" charset="0"/>
              </a:rPr>
              <a:t>высокопроизводительных рабочих мест и трудоустройство </a:t>
            </a:r>
            <a:r>
              <a:rPr lang="ru-RU" sz="1400" dirty="0" smtClean="0">
                <a:cs typeface="Arial" pitchFamily="34" charset="0"/>
              </a:rPr>
              <a:t>высвобождаемых кадров </a:t>
            </a:r>
            <a:r>
              <a:rPr lang="ru-RU" sz="1400" dirty="0">
                <a:cs typeface="Arial" pitchFamily="34" charset="0"/>
              </a:rPr>
              <a:t>с </a:t>
            </a:r>
            <a:r>
              <a:rPr lang="ru-RU" sz="1400" dirty="0" smtClean="0">
                <a:cs typeface="Arial" pitchFamily="34" charset="0"/>
              </a:rPr>
              <a:t>ПАО </a:t>
            </a:r>
            <a:r>
              <a:rPr lang="ru-RU" sz="1400" dirty="0">
                <a:cs typeface="Arial" pitchFamily="34" charset="0"/>
              </a:rPr>
              <a:t>«Северсталь» и других предприятий города</a:t>
            </a:r>
            <a:r>
              <a:rPr lang="ru-RU" sz="1400" dirty="0" smtClean="0">
                <a:cs typeface="Arial" pitchFamily="34" charset="0"/>
              </a:rPr>
              <a:t>;</a:t>
            </a:r>
            <a:r>
              <a:rPr lang="ru-RU" sz="800" dirty="0" smtClean="0">
                <a:cs typeface="Arial" pitchFamily="34" charset="0"/>
              </a:rPr>
              <a:t> </a:t>
            </a:r>
            <a:endParaRPr lang="ru-RU" sz="1400" dirty="0" smtClean="0">
              <a:cs typeface="Arial" pitchFamily="34" charset="0"/>
            </a:endParaRPr>
          </a:p>
          <a:p>
            <a:pPr lvl="0"/>
            <a:r>
              <a:rPr lang="ru-RU" sz="1400" dirty="0" smtClean="0">
                <a:cs typeface="Arial" pitchFamily="34" charset="0"/>
              </a:rPr>
              <a:t>увеличение </a:t>
            </a:r>
            <a:r>
              <a:rPr lang="ru-RU" sz="1400" dirty="0">
                <a:cs typeface="Arial" pitchFamily="34" charset="0"/>
              </a:rPr>
              <a:t>доходной базы бюджета города </a:t>
            </a:r>
            <a:r>
              <a:rPr lang="ru-RU" sz="1400" dirty="0" smtClean="0"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73</a:t>
            </a:r>
            <a:r>
              <a:rPr lang="ru-RU" sz="1400" dirty="0" smtClean="0">
                <a:cs typeface="Arial" pitchFamily="34" charset="0"/>
              </a:rPr>
              <a:t> млн. руб., региона </a:t>
            </a:r>
            <a:r>
              <a:rPr lang="ru-RU" sz="1400" dirty="0"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328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sz="1400" dirty="0" smtClean="0">
                <a:cs typeface="Arial" pitchFamily="34" charset="0"/>
              </a:rPr>
              <a:t>млн. </a:t>
            </a:r>
            <a:r>
              <a:rPr lang="ru-RU" sz="1400" dirty="0">
                <a:cs typeface="Arial" pitchFamily="34" charset="0"/>
              </a:rPr>
              <a:t>руб</a:t>
            </a:r>
            <a:r>
              <a:rPr lang="ru-RU" sz="1400" dirty="0" smtClean="0">
                <a:cs typeface="Arial" pitchFamily="34" charset="0"/>
              </a:rPr>
              <a:t>. до 2021 г.</a:t>
            </a:r>
            <a:endParaRPr lang="ru-RU" sz="1400" dirty="0">
              <a:cs typeface="Arial" pitchFamily="34" charset="0"/>
            </a:endParaRPr>
          </a:p>
        </p:txBody>
      </p:sp>
      <p:pic>
        <p:nvPicPr>
          <p:cNvPr id="22" name="Picture 3" descr="C:\Users\1\Documents\Светлана\Оформление презентаций\Icons\5-512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5" y="6237312"/>
            <a:ext cx="284162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39552" y="2751077"/>
            <a:ext cx="8208912" cy="99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5000"/>
              </a:lnSpc>
              <a:defRPr/>
            </a:pPr>
            <a:r>
              <a:rPr lang="ru-RU" sz="5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Благодарю за внимание!</a:t>
            </a:r>
            <a:endParaRPr lang="en-US" sz="56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9654" y="179348"/>
            <a:ext cx="7308850" cy="369332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800000"/>
                </a:solidFill>
                <a:latin typeface="Arial Narrow" pitchFamily="34" charset="0"/>
              </a:defRPr>
            </a:lvl1pPr>
            <a:lvl2pPr marL="742950" indent="-285750">
              <a:defRPr sz="2600">
                <a:solidFill>
                  <a:srgbClr val="800000"/>
                </a:solidFill>
                <a:latin typeface="Arial Narrow" pitchFamily="34" charset="0"/>
              </a:defRPr>
            </a:lvl2pPr>
            <a:lvl3pPr marL="11430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3pPr>
            <a:lvl4pPr marL="16002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4pPr>
            <a:lvl5pPr marL="20574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800" b="1" dirty="0">
                <a:solidFill>
                  <a:schemeClr val="bg1"/>
                </a:solidFill>
              </a:rPr>
              <a:t>ОБЩИЕ СВЕДЕНИЯ О ГОРОДЕ ЧЕРЕПОВЦЕ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39725" y="5732463"/>
            <a:ext cx="5384800" cy="735012"/>
          </a:xfrm>
          <a:prstGeom prst="foldedCorner">
            <a:avLst>
              <a:gd name="adj" fmla="val 12500"/>
            </a:avLst>
          </a:prstGeom>
          <a:solidFill>
            <a:srgbClr val="FFFFFF">
              <a:alpha val="7294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Территория города 	– 120,9 кв. км</a:t>
            </a:r>
          </a:p>
          <a:p>
            <a:pPr>
              <a:buFontTx/>
              <a:buChar char="•"/>
            </a:pPr>
            <a:r>
              <a:rPr lang="ru-RU" sz="1800" b="1" dirty="0">
                <a:solidFill>
                  <a:schemeClr val="tx1"/>
                </a:solidFill>
              </a:rPr>
              <a:t> Население города 	– </a:t>
            </a:r>
            <a:r>
              <a:rPr lang="ru-RU" sz="1800" b="1" dirty="0" smtClean="0">
                <a:solidFill>
                  <a:schemeClr val="tx1"/>
                </a:solidFill>
              </a:rPr>
              <a:t>318,1 </a:t>
            </a:r>
            <a:r>
              <a:rPr lang="ru-RU" sz="1800" b="1" dirty="0" err="1">
                <a:solidFill>
                  <a:schemeClr val="tx1"/>
                </a:solidFill>
              </a:rPr>
              <a:t>тыс.чел</a:t>
            </a:r>
            <a:r>
              <a:rPr lang="ru-RU" sz="1800" b="1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198438" y="1303338"/>
            <a:ext cx="5491162" cy="4357687"/>
            <a:chOff x="17512" y="980728"/>
            <a:chExt cx="5491494" cy="4357687"/>
          </a:xfrm>
        </p:grpSpPr>
        <p:sp>
          <p:nvSpPr>
            <p:cNvPr id="7" name="Freeform 2"/>
            <p:cNvSpPr>
              <a:spLocks/>
            </p:cNvSpPr>
            <p:nvPr/>
          </p:nvSpPr>
          <p:spPr bwMode="auto">
            <a:xfrm>
              <a:off x="1944854" y="980728"/>
              <a:ext cx="3564152" cy="1862137"/>
            </a:xfrm>
            <a:custGeom>
              <a:avLst/>
              <a:gdLst>
                <a:gd name="T0" fmla="*/ 2147483647 w 2245"/>
                <a:gd name="T1" fmla="*/ 2147483647 h 1173"/>
                <a:gd name="T2" fmla="*/ 2147483647 w 2245"/>
                <a:gd name="T3" fmla="*/ 2147483647 h 1173"/>
                <a:gd name="T4" fmla="*/ 2147483647 w 2245"/>
                <a:gd name="T5" fmla="*/ 2147483647 h 1173"/>
                <a:gd name="T6" fmla="*/ 2147483647 w 2245"/>
                <a:gd name="T7" fmla="*/ 2147483647 h 1173"/>
                <a:gd name="T8" fmla="*/ 2147483647 w 2245"/>
                <a:gd name="T9" fmla="*/ 2147483647 h 1173"/>
                <a:gd name="T10" fmla="*/ 2147483647 w 2245"/>
                <a:gd name="T11" fmla="*/ 2147483647 h 1173"/>
                <a:gd name="T12" fmla="*/ 2147483647 w 2245"/>
                <a:gd name="T13" fmla="*/ 2147483647 h 1173"/>
                <a:gd name="T14" fmla="*/ 2147483647 w 2245"/>
                <a:gd name="T15" fmla="*/ 2147483647 h 1173"/>
                <a:gd name="T16" fmla="*/ 2147483647 w 2245"/>
                <a:gd name="T17" fmla="*/ 2147483647 h 1173"/>
                <a:gd name="T18" fmla="*/ 2147483647 w 2245"/>
                <a:gd name="T19" fmla="*/ 2147483647 h 1173"/>
                <a:gd name="T20" fmla="*/ 2147483647 w 2245"/>
                <a:gd name="T21" fmla="*/ 2147483647 h 1173"/>
                <a:gd name="T22" fmla="*/ 2147483647 w 2245"/>
                <a:gd name="T23" fmla="*/ 2147483647 h 1173"/>
                <a:gd name="T24" fmla="*/ 2147483647 w 2245"/>
                <a:gd name="T25" fmla="*/ 2147483647 h 1173"/>
                <a:gd name="T26" fmla="*/ 2147483647 w 2245"/>
                <a:gd name="T27" fmla="*/ 2147483647 h 1173"/>
                <a:gd name="T28" fmla="*/ 2147483647 w 2245"/>
                <a:gd name="T29" fmla="*/ 2147483647 h 1173"/>
                <a:gd name="T30" fmla="*/ 2147483647 w 2245"/>
                <a:gd name="T31" fmla="*/ 2147483647 h 1173"/>
                <a:gd name="T32" fmla="*/ 2147483647 w 2245"/>
                <a:gd name="T33" fmla="*/ 2147483647 h 1173"/>
                <a:gd name="T34" fmla="*/ 2147483647 w 2245"/>
                <a:gd name="T35" fmla="*/ 2147483647 h 1173"/>
                <a:gd name="T36" fmla="*/ 2147483647 w 2245"/>
                <a:gd name="T37" fmla="*/ 2147483647 h 1173"/>
                <a:gd name="T38" fmla="*/ 2147483647 w 2245"/>
                <a:gd name="T39" fmla="*/ 2147483647 h 1173"/>
                <a:gd name="T40" fmla="*/ 2147483647 w 2245"/>
                <a:gd name="T41" fmla="*/ 2147483647 h 1173"/>
                <a:gd name="T42" fmla="*/ 2147483647 w 2245"/>
                <a:gd name="T43" fmla="*/ 2147483647 h 1173"/>
                <a:gd name="T44" fmla="*/ 2147483647 w 2245"/>
                <a:gd name="T45" fmla="*/ 2147483647 h 1173"/>
                <a:gd name="T46" fmla="*/ 2147483647 w 2245"/>
                <a:gd name="T47" fmla="*/ 2147483647 h 1173"/>
                <a:gd name="T48" fmla="*/ 2147483647 w 2245"/>
                <a:gd name="T49" fmla="*/ 2147483647 h 1173"/>
                <a:gd name="T50" fmla="*/ 2147483647 w 2245"/>
                <a:gd name="T51" fmla="*/ 2147483647 h 1173"/>
                <a:gd name="T52" fmla="*/ 2147483647 w 2245"/>
                <a:gd name="T53" fmla="*/ 2147483647 h 1173"/>
                <a:gd name="T54" fmla="*/ 2147483647 w 2245"/>
                <a:gd name="T55" fmla="*/ 2147483647 h 1173"/>
                <a:gd name="T56" fmla="*/ 2147483647 w 2245"/>
                <a:gd name="T57" fmla="*/ 2147483647 h 1173"/>
                <a:gd name="T58" fmla="*/ 2147483647 w 2245"/>
                <a:gd name="T59" fmla="*/ 2147483647 h 1173"/>
                <a:gd name="T60" fmla="*/ 2147483647 w 2245"/>
                <a:gd name="T61" fmla="*/ 2147483647 h 1173"/>
                <a:gd name="T62" fmla="*/ 2147483647 w 2245"/>
                <a:gd name="T63" fmla="*/ 2147483647 h 1173"/>
                <a:gd name="T64" fmla="*/ 2147483647 w 2245"/>
                <a:gd name="T65" fmla="*/ 2147483647 h 1173"/>
                <a:gd name="T66" fmla="*/ 2147483647 w 2245"/>
                <a:gd name="T67" fmla="*/ 2147483647 h 1173"/>
                <a:gd name="T68" fmla="*/ 2147483647 w 2245"/>
                <a:gd name="T69" fmla="*/ 2147483647 h 1173"/>
                <a:gd name="T70" fmla="*/ 2147483647 w 2245"/>
                <a:gd name="T71" fmla="*/ 2147483647 h 1173"/>
                <a:gd name="T72" fmla="*/ 2147483647 w 2245"/>
                <a:gd name="T73" fmla="*/ 2147483647 h 1173"/>
                <a:gd name="T74" fmla="*/ 2147483647 w 2245"/>
                <a:gd name="T75" fmla="*/ 2147483647 h 1173"/>
                <a:gd name="T76" fmla="*/ 2147483647 w 2245"/>
                <a:gd name="T77" fmla="*/ 2147483647 h 1173"/>
                <a:gd name="T78" fmla="*/ 2147483647 w 2245"/>
                <a:gd name="T79" fmla="*/ 2147483647 h 1173"/>
                <a:gd name="T80" fmla="*/ 2147483647 w 2245"/>
                <a:gd name="T81" fmla="*/ 2147483647 h 1173"/>
                <a:gd name="T82" fmla="*/ 2147483647 w 2245"/>
                <a:gd name="T83" fmla="*/ 2147483647 h 1173"/>
                <a:gd name="T84" fmla="*/ 2147483647 w 2245"/>
                <a:gd name="T85" fmla="*/ 2147483647 h 1173"/>
                <a:gd name="T86" fmla="*/ 2147483647 w 2245"/>
                <a:gd name="T87" fmla="*/ 2147483647 h 1173"/>
                <a:gd name="T88" fmla="*/ 2147483647 w 2245"/>
                <a:gd name="T89" fmla="*/ 2147483647 h 1173"/>
                <a:gd name="T90" fmla="*/ 2147483647 w 2245"/>
                <a:gd name="T91" fmla="*/ 2147483647 h 1173"/>
                <a:gd name="T92" fmla="*/ 2147483647 w 2245"/>
                <a:gd name="T93" fmla="*/ 2147483647 h 1173"/>
                <a:gd name="T94" fmla="*/ 2147483647 w 2245"/>
                <a:gd name="T95" fmla="*/ 2147483647 h 1173"/>
                <a:gd name="T96" fmla="*/ 2147483647 w 2245"/>
                <a:gd name="T97" fmla="*/ 2147483647 h 1173"/>
                <a:gd name="T98" fmla="*/ 2147483647 w 2245"/>
                <a:gd name="T99" fmla="*/ 2147483647 h 1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5"/>
                <a:gd name="T151" fmla="*/ 0 h 1173"/>
                <a:gd name="T152" fmla="*/ 2245 w 2245"/>
                <a:gd name="T153" fmla="*/ 1173 h 1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5" h="1173">
                  <a:moveTo>
                    <a:pt x="97" y="887"/>
                  </a:moveTo>
                  <a:cubicBezTo>
                    <a:pt x="92" y="877"/>
                    <a:pt x="67" y="884"/>
                    <a:pt x="65" y="863"/>
                  </a:cubicBezTo>
                  <a:cubicBezTo>
                    <a:pt x="55" y="865"/>
                    <a:pt x="45" y="898"/>
                    <a:pt x="37" y="901"/>
                  </a:cubicBezTo>
                  <a:cubicBezTo>
                    <a:pt x="29" y="904"/>
                    <a:pt x="21" y="892"/>
                    <a:pt x="19" y="883"/>
                  </a:cubicBezTo>
                  <a:cubicBezTo>
                    <a:pt x="17" y="874"/>
                    <a:pt x="26" y="861"/>
                    <a:pt x="23" y="849"/>
                  </a:cubicBezTo>
                  <a:cubicBezTo>
                    <a:pt x="20" y="837"/>
                    <a:pt x="2" y="819"/>
                    <a:pt x="1" y="811"/>
                  </a:cubicBezTo>
                  <a:cubicBezTo>
                    <a:pt x="0" y="803"/>
                    <a:pt x="11" y="808"/>
                    <a:pt x="17" y="803"/>
                  </a:cubicBezTo>
                  <a:cubicBezTo>
                    <a:pt x="23" y="798"/>
                    <a:pt x="28" y="781"/>
                    <a:pt x="39" y="781"/>
                  </a:cubicBezTo>
                  <a:cubicBezTo>
                    <a:pt x="50" y="781"/>
                    <a:pt x="72" y="804"/>
                    <a:pt x="81" y="803"/>
                  </a:cubicBezTo>
                  <a:cubicBezTo>
                    <a:pt x="90" y="802"/>
                    <a:pt x="97" y="786"/>
                    <a:pt x="95" y="775"/>
                  </a:cubicBezTo>
                  <a:cubicBezTo>
                    <a:pt x="93" y="764"/>
                    <a:pt x="66" y="749"/>
                    <a:pt x="67" y="739"/>
                  </a:cubicBezTo>
                  <a:cubicBezTo>
                    <a:pt x="62" y="724"/>
                    <a:pt x="94" y="737"/>
                    <a:pt x="103" y="713"/>
                  </a:cubicBezTo>
                  <a:cubicBezTo>
                    <a:pt x="108" y="705"/>
                    <a:pt x="96" y="702"/>
                    <a:pt x="97" y="689"/>
                  </a:cubicBezTo>
                  <a:cubicBezTo>
                    <a:pt x="98" y="676"/>
                    <a:pt x="112" y="646"/>
                    <a:pt x="111" y="635"/>
                  </a:cubicBezTo>
                  <a:cubicBezTo>
                    <a:pt x="110" y="624"/>
                    <a:pt x="93" y="627"/>
                    <a:pt x="91" y="621"/>
                  </a:cubicBezTo>
                  <a:cubicBezTo>
                    <a:pt x="89" y="615"/>
                    <a:pt x="96" y="601"/>
                    <a:pt x="101" y="597"/>
                  </a:cubicBezTo>
                  <a:cubicBezTo>
                    <a:pt x="106" y="593"/>
                    <a:pt x="122" y="605"/>
                    <a:pt x="121" y="597"/>
                  </a:cubicBezTo>
                  <a:cubicBezTo>
                    <a:pt x="119" y="561"/>
                    <a:pt x="103" y="558"/>
                    <a:pt x="96" y="549"/>
                  </a:cubicBezTo>
                  <a:cubicBezTo>
                    <a:pt x="89" y="540"/>
                    <a:pt x="77" y="547"/>
                    <a:pt x="76" y="545"/>
                  </a:cubicBezTo>
                  <a:cubicBezTo>
                    <a:pt x="75" y="543"/>
                    <a:pt x="92" y="541"/>
                    <a:pt x="90" y="536"/>
                  </a:cubicBezTo>
                  <a:cubicBezTo>
                    <a:pt x="88" y="531"/>
                    <a:pt x="61" y="522"/>
                    <a:pt x="61" y="516"/>
                  </a:cubicBezTo>
                  <a:cubicBezTo>
                    <a:pt x="61" y="510"/>
                    <a:pt x="88" y="507"/>
                    <a:pt x="90" y="500"/>
                  </a:cubicBezTo>
                  <a:cubicBezTo>
                    <a:pt x="92" y="493"/>
                    <a:pt x="73" y="492"/>
                    <a:pt x="76" y="471"/>
                  </a:cubicBezTo>
                  <a:cubicBezTo>
                    <a:pt x="79" y="450"/>
                    <a:pt x="101" y="403"/>
                    <a:pt x="109" y="375"/>
                  </a:cubicBezTo>
                  <a:cubicBezTo>
                    <a:pt x="119" y="346"/>
                    <a:pt x="118" y="320"/>
                    <a:pt x="124" y="300"/>
                  </a:cubicBezTo>
                  <a:cubicBezTo>
                    <a:pt x="125" y="283"/>
                    <a:pt x="116" y="282"/>
                    <a:pt x="115" y="270"/>
                  </a:cubicBezTo>
                  <a:cubicBezTo>
                    <a:pt x="114" y="258"/>
                    <a:pt x="95" y="239"/>
                    <a:pt x="118" y="228"/>
                  </a:cubicBezTo>
                  <a:lnTo>
                    <a:pt x="256" y="201"/>
                  </a:lnTo>
                  <a:lnTo>
                    <a:pt x="274" y="174"/>
                  </a:lnTo>
                  <a:lnTo>
                    <a:pt x="283" y="141"/>
                  </a:lnTo>
                  <a:lnTo>
                    <a:pt x="343" y="126"/>
                  </a:lnTo>
                  <a:lnTo>
                    <a:pt x="334" y="90"/>
                  </a:lnTo>
                  <a:lnTo>
                    <a:pt x="355" y="54"/>
                  </a:lnTo>
                  <a:lnTo>
                    <a:pt x="364" y="33"/>
                  </a:lnTo>
                  <a:lnTo>
                    <a:pt x="451" y="0"/>
                  </a:lnTo>
                  <a:lnTo>
                    <a:pt x="496" y="39"/>
                  </a:lnTo>
                  <a:lnTo>
                    <a:pt x="538" y="27"/>
                  </a:lnTo>
                  <a:lnTo>
                    <a:pt x="565" y="63"/>
                  </a:lnTo>
                  <a:lnTo>
                    <a:pt x="549" y="83"/>
                  </a:lnTo>
                  <a:lnTo>
                    <a:pt x="563" y="107"/>
                  </a:lnTo>
                  <a:lnTo>
                    <a:pt x="581" y="111"/>
                  </a:lnTo>
                  <a:lnTo>
                    <a:pt x="591" y="151"/>
                  </a:lnTo>
                  <a:lnTo>
                    <a:pt x="621" y="153"/>
                  </a:lnTo>
                  <a:lnTo>
                    <a:pt x="633" y="171"/>
                  </a:lnTo>
                  <a:lnTo>
                    <a:pt x="603" y="177"/>
                  </a:lnTo>
                  <a:lnTo>
                    <a:pt x="587" y="203"/>
                  </a:lnTo>
                  <a:lnTo>
                    <a:pt x="631" y="241"/>
                  </a:lnTo>
                  <a:lnTo>
                    <a:pt x="703" y="231"/>
                  </a:lnTo>
                  <a:lnTo>
                    <a:pt x="713" y="205"/>
                  </a:lnTo>
                  <a:lnTo>
                    <a:pt x="723" y="215"/>
                  </a:lnTo>
                  <a:lnTo>
                    <a:pt x="713" y="257"/>
                  </a:lnTo>
                  <a:lnTo>
                    <a:pt x="743" y="261"/>
                  </a:lnTo>
                  <a:lnTo>
                    <a:pt x="755" y="297"/>
                  </a:lnTo>
                  <a:lnTo>
                    <a:pt x="749" y="323"/>
                  </a:lnTo>
                  <a:lnTo>
                    <a:pt x="793" y="341"/>
                  </a:lnTo>
                  <a:lnTo>
                    <a:pt x="819" y="327"/>
                  </a:lnTo>
                  <a:lnTo>
                    <a:pt x="883" y="347"/>
                  </a:lnTo>
                  <a:lnTo>
                    <a:pt x="909" y="335"/>
                  </a:lnTo>
                  <a:lnTo>
                    <a:pt x="995" y="361"/>
                  </a:lnTo>
                  <a:lnTo>
                    <a:pt x="1033" y="357"/>
                  </a:lnTo>
                  <a:lnTo>
                    <a:pt x="1077" y="353"/>
                  </a:lnTo>
                  <a:lnTo>
                    <a:pt x="1131" y="383"/>
                  </a:lnTo>
                  <a:lnTo>
                    <a:pt x="1167" y="385"/>
                  </a:lnTo>
                  <a:lnTo>
                    <a:pt x="1187" y="387"/>
                  </a:lnTo>
                  <a:lnTo>
                    <a:pt x="1177" y="351"/>
                  </a:lnTo>
                  <a:lnTo>
                    <a:pt x="1199" y="297"/>
                  </a:lnTo>
                  <a:lnTo>
                    <a:pt x="1227" y="307"/>
                  </a:lnTo>
                  <a:lnTo>
                    <a:pt x="1243" y="295"/>
                  </a:lnTo>
                  <a:lnTo>
                    <a:pt x="1261" y="319"/>
                  </a:lnTo>
                  <a:lnTo>
                    <a:pt x="1333" y="319"/>
                  </a:lnTo>
                  <a:lnTo>
                    <a:pt x="1349" y="337"/>
                  </a:lnTo>
                  <a:lnTo>
                    <a:pt x="1427" y="337"/>
                  </a:lnTo>
                  <a:lnTo>
                    <a:pt x="1429" y="319"/>
                  </a:lnTo>
                  <a:lnTo>
                    <a:pt x="1449" y="309"/>
                  </a:lnTo>
                  <a:lnTo>
                    <a:pt x="1453" y="357"/>
                  </a:lnTo>
                  <a:lnTo>
                    <a:pt x="1473" y="371"/>
                  </a:lnTo>
                  <a:lnTo>
                    <a:pt x="1511" y="349"/>
                  </a:lnTo>
                  <a:lnTo>
                    <a:pt x="1563" y="351"/>
                  </a:lnTo>
                  <a:lnTo>
                    <a:pt x="1575" y="333"/>
                  </a:lnTo>
                  <a:lnTo>
                    <a:pt x="1613" y="307"/>
                  </a:lnTo>
                  <a:lnTo>
                    <a:pt x="1607" y="279"/>
                  </a:lnTo>
                  <a:lnTo>
                    <a:pt x="1617" y="255"/>
                  </a:lnTo>
                  <a:lnTo>
                    <a:pt x="1633" y="233"/>
                  </a:lnTo>
                  <a:lnTo>
                    <a:pt x="1665" y="235"/>
                  </a:lnTo>
                  <a:lnTo>
                    <a:pt x="1687" y="273"/>
                  </a:lnTo>
                  <a:lnTo>
                    <a:pt x="1879" y="279"/>
                  </a:lnTo>
                  <a:lnTo>
                    <a:pt x="1875" y="227"/>
                  </a:lnTo>
                  <a:lnTo>
                    <a:pt x="1891" y="183"/>
                  </a:lnTo>
                  <a:lnTo>
                    <a:pt x="1923" y="175"/>
                  </a:lnTo>
                  <a:lnTo>
                    <a:pt x="1935" y="197"/>
                  </a:lnTo>
                  <a:lnTo>
                    <a:pt x="1975" y="195"/>
                  </a:lnTo>
                  <a:lnTo>
                    <a:pt x="1989" y="257"/>
                  </a:lnTo>
                  <a:lnTo>
                    <a:pt x="2151" y="271"/>
                  </a:lnTo>
                  <a:lnTo>
                    <a:pt x="2167" y="303"/>
                  </a:lnTo>
                  <a:lnTo>
                    <a:pt x="2167" y="333"/>
                  </a:lnTo>
                  <a:lnTo>
                    <a:pt x="2182" y="345"/>
                  </a:lnTo>
                  <a:lnTo>
                    <a:pt x="2173" y="387"/>
                  </a:lnTo>
                  <a:lnTo>
                    <a:pt x="2179" y="413"/>
                  </a:lnTo>
                  <a:lnTo>
                    <a:pt x="2199" y="405"/>
                  </a:lnTo>
                  <a:lnTo>
                    <a:pt x="2207" y="431"/>
                  </a:lnTo>
                  <a:lnTo>
                    <a:pt x="2158" y="438"/>
                  </a:lnTo>
                  <a:lnTo>
                    <a:pt x="2167" y="481"/>
                  </a:lnTo>
                  <a:lnTo>
                    <a:pt x="2153" y="529"/>
                  </a:lnTo>
                  <a:lnTo>
                    <a:pt x="2129" y="539"/>
                  </a:lnTo>
                  <a:lnTo>
                    <a:pt x="2081" y="533"/>
                  </a:lnTo>
                  <a:lnTo>
                    <a:pt x="2074" y="573"/>
                  </a:lnTo>
                  <a:lnTo>
                    <a:pt x="2089" y="585"/>
                  </a:lnTo>
                  <a:lnTo>
                    <a:pt x="2179" y="597"/>
                  </a:lnTo>
                  <a:lnTo>
                    <a:pt x="2185" y="567"/>
                  </a:lnTo>
                  <a:lnTo>
                    <a:pt x="2206" y="573"/>
                  </a:lnTo>
                  <a:lnTo>
                    <a:pt x="2221" y="667"/>
                  </a:lnTo>
                  <a:lnTo>
                    <a:pt x="2211" y="701"/>
                  </a:lnTo>
                  <a:lnTo>
                    <a:pt x="2236" y="717"/>
                  </a:lnTo>
                  <a:lnTo>
                    <a:pt x="2245" y="737"/>
                  </a:lnTo>
                  <a:lnTo>
                    <a:pt x="2230" y="759"/>
                  </a:lnTo>
                  <a:lnTo>
                    <a:pt x="2227" y="780"/>
                  </a:lnTo>
                  <a:lnTo>
                    <a:pt x="2195" y="803"/>
                  </a:lnTo>
                  <a:lnTo>
                    <a:pt x="2161" y="809"/>
                  </a:lnTo>
                  <a:lnTo>
                    <a:pt x="2107" y="813"/>
                  </a:lnTo>
                  <a:lnTo>
                    <a:pt x="2095" y="849"/>
                  </a:lnTo>
                  <a:lnTo>
                    <a:pt x="2061" y="885"/>
                  </a:lnTo>
                  <a:lnTo>
                    <a:pt x="1981" y="887"/>
                  </a:lnTo>
                  <a:lnTo>
                    <a:pt x="1957" y="909"/>
                  </a:lnTo>
                  <a:lnTo>
                    <a:pt x="1937" y="907"/>
                  </a:lnTo>
                  <a:lnTo>
                    <a:pt x="1919" y="929"/>
                  </a:lnTo>
                  <a:lnTo>
                    <a:pt x="1867" y="931"/>
                  </a:lnTo>
                  <a:lnTo>
                    <a:pt x="1841" y="923"/>
                  </a:lnTo>
                  <a:lnTo>
                    <a:pt x="1841" y="955"/>
                  </a:lnTo>
                  <a:lnTo>
                    <a:pt x="1775" y="959"/>
                  </a:lnTo>
                  <a:lnTo>
                    <a:pt x="1707" y="949"/>
                  </a:lnTo>
                  <a:lnTo>
                    <a:pt x="1691" y="919"/>
                  </a:lnTo>
                  <a:lnTo>
                    <a:pt x="1665" y="919"/>
                  </a:lnTo>
                  <a:lnTo>
                    <a:pt x="1651" y="939"/>
                  </a:lnTo>
                  <a:lnTo>
                    <a:pt x="1625" y="935"/>
                  </a:lnTo>
                  <a:lnTo>
                    <a:pt x="1589" y="889"/>
                  </a:lnTo>
                  <a:lnTo>
                    <a:pt x="1553" y="903"/>
                  </a:lnTo>
                  <a:lnTo>
                    <a:pt x="1537" y="935"/>
                  </a:lnTo>
                  <a:lnTo>
                    <a:pt x="1495" y="899"/>
                  </a:lnTo>
                  <a:lnTo>
                    <a:pt x="1477" y="925"/>
                  </a:lnTo>
                  <a:lnTo>
                    <a:pt x="1443" y="937"/>
                  </a:lnTo>
                  <a:lnTo>
                    <a:pt x="1407" y="927"/>
                  </a:lnTo>
                  <a:lnTo>
                    <a:pt x="1403" y="907"/>
                  </a:lnTo>
                  <a:lnTo>
                    <a:pt x="1417" y="885"/>
                  </a:lnTo>
                  <a:lnTo>
                    <a:pt x="1363" y="873"/>
                  </a:lnTo>
                  <a:lnTo>
                    <a:pt x="1331" y="891"/>
                  </a:lnTo>
                  <a:lnTo>
                    <a:pt x="1297" y="865"/>
                  </a:lnTo>
                  <a:lnTo>
                    <a:pt x="1269" y="871"/>
                  </a:lnTo>
                  <a:lnTo>
                    <a:pt x="1309" y="929"/>
                  </a:lnTo>
                  <a:lnTo>
                    <a:pt x="1295" y="957"/>
                  </a:lnTo>
                  <a:lnTo>
                    <a:pt x="1265" y="963"/>
                  </a:lnTo>
                  <a:lnTo>
                    <a:pt x="1229" y="945"/>
                  </a:lnTo>
                  <a:lnTo>
                    <a:pt x="1201" y="991"/>
                  </a:lnTo>
                  <a:lnTo>
                    <a:pt x="1177" y="991"/>
                  </a:lnTo>
                  <a:lnTo>
                    <a:pt x="1185" y="1015"/>
                  </a:lnTo>
                  <a:lnTo>
                    <a:pt x="1169" y="1033"/>
                  </a:lnTo>
                  <a:lnTo>
                    <a:pt x="1141" y="1008"/>
                  </a:lnTo>
                  <a:lnTo>
                    <a:pt x="1113" y="1051"/>
                  </a:lnTo>
                  <a:lnTo>
                    <a:pt x="1129" y="1067"/>
                  </a:lnTo>
                  <a:lnTo>
                    <a:pt x="1121" y="1081"/>
                  </a:lnTo>
                  <a:lnTo>
                    <a:pt x="1143" y="1095"/>
                  </a:lnTo>
                  <a:lnTo>
                    <a:pt x="1131" y="1129"/>
                  </a:lnTo>
                  <a:lnTo>
                    <a:pt x="1107" y="1155"/>
                  </a:lnTo>
                  <a:lnTo>
                    <a:pt x="1075" y="1169"/>
                  </a:lnTo>
                  <a:lnTo>
                    <a:pt x="1012" y="1158"/>
                  </a:lnTo>
                  <a:lnTo>
                    <a:pt x="989" y="1173"/>
                  </a:lnTo>
                  <a:lnTo>
                    <a:pt x="947" y="1157"/>
                  </a:lnTo>
                  <a:lnTo>
                    <a:pt x="931" y="1159"/>
                  </a:lnTo>
                  <a:lnTo>
                    <a:pt x="945" y="1137"/>
                  </a:lnTo>
                  <a:lnTo>
                    <a:pt x="909" y="1105"/>
                  </a:lnTo>
                  <a:lnTo>
                    <a:pt x="905" y="1083"/>
                  </a:lnTo>
                  <a:lnTo>
                    <a:pt x="889" y="1061"/>
                  </a:lnTo>
                  <a:lnTo>
                    <a:pt x="867" y="1043"/>
                  </a:lnTo>
                  <a:lnTo>
                    <a:pt x="835" y="1027"/>
                  </a:lnTo>
                  <a:lnTo>
                    <a:pt x="815" y="1019"/>
                  </a:lnTo>
                  <a:lnTo>
                    <a:pt x="791" y="1003"/>
                  </a:lnTo>
                  <a:lnTo>
                    <a:pt x="773" y="993"/>
                  </a:lnTo>
                  <a:lnTo>
                    <a:pt x="749" y="985"/>
                  </a:lnTo>
                  <a:lnTo>
                    <a:pt x="733" y="989"/>
                  </a:lnTo>
                  <a:lnTo>
                    <a:pt x="730" y="1005"/>
                  </a:lnTo>
                  <a:lnTo>
                    <a:pt x="731" y="1029"/>
                  </a:lnTo>
                  <a:lnTo>
                    <a:pt x="715" y="1045"/>
                  </a:lnTo>
                  <a:lnTo>
                    <a:pt x="681" y="1029"/>
                  </a:lnTo>
                  <a:lnTo>
                    <a:pt x="643" y="1035"/>
                  </a:lnTo>
                  <a:lnTo>
                    <a:pt x="625" y="1051"/>
                  </a:lnTo>
                  <a:lnTo>
                    <a:pt x="535" y="1029"/>
                  </a:lnTo>
                  <a:lnTo>
                    <a:pt x="463" y="1141"/>
                  </a:lnTo>
                  <a:lnTo>
                    <a:pt x="407" y="1093"/>
                  </a:lnTo>
                  <a:lnTo>
                    <a:pt x="381" y="1025"/>
                  </a:lnTo>
                  <a:lnTo>
                    <a:pt x="383" y="989"/>
                  </a:lnTo>
                  <a:lnTo>
                    <a:pt x="363" y="967"/>
                  </a:lnTo>
                  <a:lnTo>
                    <a:pt x="341" y="973"/>
                  </a:lnTo>
                  <a:lnTo>
                    <a:pt x="309" y="987"/>
                  </a:lnTo>
                  <a:lnTo>
                    <a:pt x="319" y="1023"/>
                  </a:lnTo>
                  <a:lnTo>
                    <a:pt x="305" y="1039"/>
                  </a:lnTo>
                  <a:lnTo>
                    <a:pt x="265" y="1023"/>
                  </a:lnTo>
                  <a:lnTo>
                    <a:pt x="245" y="1039"/>
                  </a:lnTo>
                  <a:lnTo>
                    <a:pt x="253" y="1065"/>
                  </a:lnTo>
                  <a:lnTo>
                    <a:pt x="232" y="1086"/>
                  </a:lnTo>
                  <a:lnTo>
                    <a:pt x="196" y="1068"/>
                  </a:lnTo>
                  <a:lnTo>
                    <a:pt x="219" y="1019"/>
                  </a:lnTo>
                  <a:lnTo>
                    <a:pt x="145" y="925"/>
                  </a:lnTo>
                  <a:lnTo>
                    <a:pt x="123" y="895"/>
                  </a:lnTo>
                  <a:lnTo>
                    <a:pt x="97" y="88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alpha val="79999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31"/>
            <p:cNvSpPr>
              <a:spLocks/>
            </p:cNvSpPr>
            <p:nvPr/>
          </p:nvSpPr>
          <p:spPr bwMode="auto">
            <a:xfrm>
              <a:off x="3436987" y="1618903"/>
              <a:ext cx="360363" cy="719137"/>
            </a:xfrm>
            <a:custGeom>
              <a:avLst/>
              <a:gdLst>
                <a:gd name="T0" fmla="*/ 2147483647 w 6950"/>
                <a:gd name="T1" fmla="*/ 0 h 8426"/>
                <a:gd name="T2" fmla="*/ 2147483647 w 6950"/>
                <a:gd name="T3" fmla="*/ 2147483647 h 8426"/>
                <a:gd name="T4" fmla="*/ 0 w 6950"/>
                <a:gd name="T5" fmla="*/ 2147483647 h 8426"/>
                <a:gd name="T6" fmla="*/ 0 60000 65536"/>
                <a:gd name="T7" fmla="*/ 0 60000 65536"/>
                <a:gd name="T8" fmla="*/ 0 60000 65536"/>
                <a:gd name="T9" fmla="*/ 0 w 6950"/>
                <a:gd name="T10" fmla="*/ 0 h 8426"/>
                <a:gd name="T11" fmla="*/ 6950 w 6950"/>
                <a:gd name="T12" fmla="*/ 8426 h 84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50" h="8426">
                  <a:moveTo>
                    <a:pt x="6950" y="0"/>
                  </a:moveTo>
                  <a:lnTo>
                    <a:pt x="3103" y="4278"/>
                  </a:lnTo>
                  <a:lnTo>
                    <a:pt x="0" y="8426"/>
                  </a:lnTo>
                </a:path>
              </a:pathLst>
            </a:cu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42"/>
            <p:cNvSpPr>
              <a:spLocks/>
            </p:cNvSpPr>
            <p:nvPr/>
          </p:nvSpPr>
          <p:spPr bwMode="auto">
            <a:xfrm>
              <a:off x="3429050" y="1552228"/>
              <a:ext cx="215900" cy="720725"/>
            </a:xfrm>
            <a:custGeom>
              <a:avLst/>
              <a:gdLst>
                <a:gd name="T0" fmla="*/ 2147483647 w 308"/>
                <a:gd name="T1" fmla="*/ 0 h 332"/>
                <a:gd name="T2" fmla="*/ 2147483647 w 308"/>
                <a:gd name="T3" fmla="*/ 2147483647 h 332"/>
                <a:gd name="T4" fmla="*/ 0 w 30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308"/>
                <a:gd name="T10" fmla="*/ 0 h 332"/>
                <a:gd name="T11" fmla="*/ 308 w 30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" h="332">
                  <a:moveTo>
                    <a:pt x="308" y="0"/>
                  </a:moveTo>
                  <a:lnTo>
                    <a:pt x="180" y="166"/>
                  </a:lnTo>
                  <a:lnTo>
                    <a:pt x="0" y="332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auto">
            <a:xfrm>
              <a:off x="3436987" y="1545878"/>
              <a:ext cx="215900" cy="720725"/>
            </a:xfrm>
            <a:custGeom>
              <a:avLst/>
              <a:gdLst>
                <a:gd name="T0" fmla="*/ 2147483647 w 308"/>
                <a:gd name="T1" fmla="*/ 0 h 332"/>
                <a:gd name="T2" fmla="*/ 2147483647 w 308"/>
                <a:gd name="T3" fmla="*/ 2147483647 h 332"/>
                <a:gd name="T4" fmla="*/ 0 w 30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308"/>
                <a:gd name="T10" fmla="*/ 0 h 332"/>
                <a:gd name="T11" fmla="*/ 308 w 30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" h="332">
                  <a:moveTo>
                    <a:pt x="308" y="0"/>
                  </a:moveTo>
                  <a:lnTo>
                    <a:pt x="180" y="166"/>
                  </a:lnTo>
                  <a:lnTo>
                    <a:pt x="0" y="332"/>
                  </a:lnTo>
                </a:path>
              </a:pathLst>
            </a:custGeom>
            <a:noFill/>
            <a:ln w="4445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769987" y="1137890"/>
              <a:ext cx="2160588" cy="1128713"/>
            </a:xfrm>
            <a:custGeom>
              <a:avLst/>
              <a:gdLst>
                <a:gd name="T0" fmla="*/ 2147483647 w 1361"/>
                <a:gd name="T1" fmla="*/ 2147483647 h 711"/>
                <a:gd name="T2" fmla="*/ 2147483647 w 1361"/>
                <a:gd name="T3" fmla="*/ 2147483647 h 711"/>
                <a:gd name="T4" fmla="*/ 2147483647 w 1361"/>
                <a:gd name="T5" fmla="*/ 2147483647 h 711"/>
                <a:gd name="T6" fmla="*/ 2147483647 w 1361"/>
                <a:gd name="T7" fmla="*/ 2147483647 h 711"/>
                <a:gd name="T8" fmla="*/ 2147483647 w 1361"/>
                <a:gd name="T9" fmla="*/ 2147483647 h 711"/>
                <a:gd name="T10" fmla="*/ 2147483647 w 1361"/>
                <a:gd name="T11" fmla="*/ 2147483647 h 711"/>
                <a:gd name="T12" fmla="*/ 2147483647 w 1361"/>
                <a:gd name="T13" fmla="*/ 2147483647 h 711"/>
                <a:gd name="T14" fmla="*/ 0 w 1361"/>
                <a:gd name="T15" fmla="*/ 2147483647 h 7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1"/>
                <a:gd name="T25" fmla="*/ 0 h 711"/>
                <a:gd name="T26" fmla="*/ 1361 w 1361"/>
                <a:gd name="T27" fmla="*/ 711 h 7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1" h="711">
                  <a:moveTo>
                    <a:pt x="1361" y="711"/>
                  </a:moveTo>
                  <a:cubicBezTo>
                    <a:pt x="1353" y="601"/>
                    <a:pt x="1345" y="492"/>
                    <a:pt x="1315" y="439"/>
                  </a:cubicBezTo>
                  <a:cubicBezTo>
                    <a:pt x="1285" y="386"/>
                    <a:pt x="1202" y="431"/>
                    <a:pt x="1179" y="393"/>
                  </a:cubicBezTo>
                  <a:cubicBezTo>
                    <a:pt x="1156" y="355"/>
                    <a:pt x="1209" y="272"/>
                    <a:pt x="1179" y="212"/>
                  </a:cubicBezTo>
                  <a:cubicBezTo>
                    <a:pt x="1149" y="152"/>
                    <a:pt x="1074" y="60"/>
                    <a:pt x="998" y="30"/>
                  </a:cubicBezTo>
                  <a:cubicBezTo>
                    <a:pt x="922" y="0"/>
                    <a:pt x="824" y="7"/>
                    <a:pt x="726" y="30"/>
                  </a:cubicBezTo>
                  <a:cubicBezTo>
                    <a:pt x="628" y="53"/>
                    <a:pt x="529" y="121"/>
                    <a:pt x="408" y="166"/>
                  </a:cubicBezTo>
                  <a:cubicBezTo>
                    <a:pt x="287" y="211"/>
                    <a:pt x="68" y="279"/>
                    <a:pt x="0" y="302"/>
                  </a:cubicBezTo>
                </a:path>
              </a:pathLst>
            </a:cu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2" name="Picture 3" descr="Мячик красный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725" y="4125565"/>
              <a:ext cx="1238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4"/>
            <p:cNvSpPr>
              <a:spLocks/>
            </p:cNvSpPr>
            <p:nvPr/>
          </p:nvSpPr>
          <p:spPr bwMode="auto">
            <a:xfrm>
              <a:off x="2603550" y="4138265"/>
              <a:ext cx="1908175" cy="268288"/>
            </a:xfrm>
            <a:custGeom>
              <a:avLst/>
              <a:gdLst>
                <a:gd name="T0" fmla="*/ 0 w 1255"/>
                <a:gd name="T1" fmla="*/ 2147483647 h 176"/>
                <a:gd name="T2" fmla="*/ 2147483647 w 1255"/>
                <a:gd name="T3" fmla="*/ 2147483647 h 176"/>
                <a:gd name="T4" fmla="*/ 2147483647 w 1255"/>
                <a:gd name="T5" fmla="*/ 0 h 176"/>
                <a:gd name="T6" fmla="*/ 0 60000 65536"/>
                <a:gd name="T7" fmla="*/ 0 60000 65536"/>
                <a:gd name="T8" fmla="*/ 0 60000 65536"/>
                <a:gd name="T9" fmla="*/ 0 w 1255"/>
                <a:gd name="T10" fmla="*/ 0 h 176"/>
                <a:gd name="T11" fmla="*/ 1255 w 1255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5" h="176">
                  <a:moveTo>
                    <a:pt x="0" y="176"/>
                  </a:moveTo>
                  <a:lnTo>
                    <a:pt x="643" y="26"/>
                  </a:lnTo>
                  <a:lnTo>
                    <a:pt x="1255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2567037" y="2482503"/>
              <a:ext cx="842963" cy="1876425"/>
            </a:xfrm>
            <a:custGeom>
              <a:avLst/>
              <a:gdLst>
                <a:gd name="T0" fmla="*/ 0 w 554"/>
                <a:gd name="T1" fmla="*/ 2147483647 h 1234"/>
                <a:gd name="T2" fmla="*/ 2147483647 w 554"/>
                <a:gd name="T3" fmla="*/ 2147483647 h 1234"/>
                <a:gd name="T4" fmla="*/ 2147483647 w 554"/>
                <a:gd name="T5" fmla="*/ 0 h 1234"/>
                <a:gd name="T6" fmla="*/ 0 60000 65536"/>
                <a:gd name="T7" fmla="*/ 0 60000 65536"/>
                <a:gd name="T8" fmla="*/ 0 60000 65536"/>
                <a:gd name="T9" fmla="*/ 0 w 554"/>
                <a:gd name="T10" fmla="*/ 0 h 1234"/>
                <a:gd name="T11" fmla="*/ 554 w 554"/>
                <a:gd name="T12" fmla="*/ 1234 h 1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234">
                  <a:moveTo>
                    <a:pt x="0" y="1234"/>
                  </a:moveTo>
                  <a:lnTo>
                    <a:pt x="466" y="521"/>
                  </a:lnTo>
                  <a:lnTo>
                    <a:pt x="554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581325" y="4484340"/>
              <a:ext cx="569912" cy="709613"/>
            </a:xfrm>
            <a:custGeom>
              <a:avLst/>
              <a:gdLst>
                <a:gd name="T0" fmla="*/ 0 w 2471"/>
                <a:gd name="T1" fmla="*/ 0 h 7400"/>
                <a:gd name="T2" fmla="*/ 2147483647 w 2471"/>
                <a:gd name="T3" fmla="*/ 2147483647 h 7400"/>
                <a:gd name="T4" fmla="*/ 0 60000 65536"/>
                <a:gd name="T5" fmla="*/ 0 60000 65536"/>
                <a:gd name="T6" fmla="*/ 0 w 2471"/>
                <a:gd name="T7" fmla="*/ 0 h 7400"/>
                <a:gd name="T8" fmla="*/ 2471 w 2471"/>
                <a:gd name="T9" fmla="*/ 7400 h 7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71" h="7400">
                  <a:moveTo>
                    <a:pt x="0" y="0"/>
                  </a:moveTo>
                  <a:lnTo>
                    <a:pt x="2471" y="740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2582912" y="2414240"/>
              <a:ext cx="901700" cy="1946275"/>
            </a:xfrm>
            <a:custGeom>
              <a:avLst/>
              <a:gdLst>
                <a:gd name="T0" fmla="*/ 2147483647 w 593"/>
                <a:gd name="T1" fmla="*/ 0 h 1280"/>
                <a:gd name="T2" fmla="*/ 2147483647 w 593"/>
                <a:gd name="T3" fmla="*/ 2147483647 h 1280"/>
                <a:gd name="T4" fmla="*/ 2147483647 w 593"/>
                <a:gd name="T5" fmla="*/ 2147483647 h 1280"/>
                <a:gd name="T6" fmla="*/ 0 w 593"/>
                <a:gd name="T7" fmla="*/ 2147483647 h 12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3"/>
                <a:gd name="T13" fmla="*/ 0 h 1280"/>
                <a:gd name="T14" fmla="*/ 593 w 593"/>
                <a:gd name="T15" fmla="*/ 1280 h 12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3" h="1280">
                  <a:moveTo>
                    <a:pt x="545" y="0"/>
                  </a:moveTo>
                  <a:lnTo>
                    <a:pt x="593" y="292"/>
                  </a:lnTo>
                  <a:cubicBezTo>
                    <a:pt x="580" y="402"/>
                    <a:pt x="564" y="492"/>
                    <a:pt x="465" y="657"/>
                  </a:cubicBezTo>
                  <a:lnTo>
                    <a:pt x="0" y="1280"/>
                  </a:lnTo>
                </a:path>
              </a:pathLst>
            </a:cu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2582912" y="4498628"/>
              <a:ext cx="620713" cy="604837"/>
            </a:xfrm>
            <a:custGeom>
              <a:avLst/>
              <a:gdLst>
                <a:gd name="T0" fmla="*/ 2147483647 w 409"/>
                <a:gd name="T1" fmla="*/ 2147483647 h 398"/>
                <a:gd name="T2" fmla="*/ 0 w 409"/>
                <a:gd name="T3" fmla="*/ 0 h 398"/>
                <a:gd name="T4" fmla="*/ 0 60000 65536"/>
                <a:gd name="T5" fmla="*/ 0 60000 65536"/>
                <a:gd name="T6" fmla="*/ 0 w 409"/>
                <a:gd name="T7" fmla="*/ 0 h 398"/>
                <a:gd name="T8" fmla="*/ 409 w 409"/>
                <a:gd name="T9" fmla="*/ 398 h 3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9" h="398">
                  <a:moveTo>
                    <a:pt x="409" y="398"/>
                  </a:moveTo>
                  <a:cubicBezTo>
                    <a:pt x="341" y="332"/>
                    <a:pt x="85" y="83"/>
                    <a:pt x="0" y="0"/>
                  </a:cubicBezTo>
                </a:path>
              </a:pathLst>
            </a:cu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8" name="Picture 20" descr="Мячик красный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887" y="3296890"/>
              <a:ext cx="122238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386187" y="3219103"/>
              <a:ext cx="473075" cy="987425"/>
            </a:xfrm>
            <a:custGeom>
              <a:avLst/>
              <a:gdLst>
                <a:gd name="T0" fmla="*/ 0 w 311"/>
                <a:gd name="T1" fmla="*/ 2147483647 h 650"/>
                <a:gd name="T2" fmla="*/ 2147483647 w 311"/>
                <a:gd name="T3" fmla="*/ 0 h 650"/>
                <a:gd name="T4" fmla="*/ 2147483647 w 311"/>
                <a:gd name="T5" fmla="*/ 2147483647 h 650"/>
                <a:gd name="T6" fmla="*/ 2147483647 w 311"/>
                <a:gd name="T7" fmla="*/ 2147483647 h 650"/>
                <a:gd name="T8" fmla="*/ 2147483647 w 311"/>
                <a:gd name="T9" fmla="*/ 2147483647 h 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1"/>
                <a:gd name="T16" fmla="*/ 0 h 650"/>
                <a:gd name="T17" fmla="*/ 311 w 311"/>
                <a:gd name="T18" fmla="*/ 650 h 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1" h="650">
                  <a:moveTo>
                    <a:pt x="0" y="68"/>
                  </a:moveTo>
                  <a:lnTo>
                    <a:pt x="183" y="0"/>
                  </a:lnTo>
                  <a:lnTo>
                    <a:pt x="311" y="101"/>
                  </a:lnTo>
                  <a:cubicBezTo>
                    <a:pt x="309" y="151"/>
                    <a:pt x="202" y="210"/>
                    <a:pt x="174" y="302"/>
                  </a:cubicBezTo>
                  <a:cubicBezTo>
                    <a:pt x="146" y="394"/>
                    <a:pt x="152" y="578"/>
                    <a:pt x="146" y="650"/>
                  </a:cubicBezTo>
                </a:path>
              </a:pathLst>
            </a:cu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2813100" y="2412653"/>
              <a:ext cx="407987" cy="865187"/>
            </a:xfrm>
            <a:custGeom>
              <a:avLst/>
              <a:gdLst>
                <a:gd name="T0" fmla="*/ 2147483647 w 257"/>
                <a:gd name="T1" fmla="*/ 0 h 545"/>
                <a:gd name="T2" fmla="*/ 2147483647 w 257"/>
                <a:gd name="T3" fmla="*/ 2147483647 h 545"/>
                <a:gd name="T4" fmla="*/ 2147483647 w 257"/>
                <a:gd name="T5" fmla="*/ 2147483647 h 545"/>
                <a:gd name="T6" fmla="*/ 0 60000 65536"/>
                <a:gd name="T7" fmla="*/ 0 60000 65536"/>
                <a:gd name="T8" fmla="*/ 0 60000 65536"/>
                <a:gd name="T9" fmla="*/ 0 w 257"/>
                <a:gd name="T10" fmla="*/ 0 h 545"/>
                <a:gd name="T11" fmla="*/ 257 w 257"/>
                <a:gd name="T12" fmla="*/ 545 h 5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7" h="545">
                  <a:moveTo>
                    <a:pt x="76" y="0"/>
                  </a:moveTo>
                  <a:cubicBezTo>
                    <a:pt x="38" y="22"/>
                    <a:pt x="0" y="45"/>
                    <a:pt x="30" y="136"/>
                  </a:cubicBezTo>
                  <a:cubicBezTo>
                    <a:pt x="60" y="227"/>
                    <a:pt x="158" y="386"/>
                    <a:pt x="257" y="545"/>
                  </a:cubicBezTo>
                </a:path>
              </a:pathLst>
            </a:cu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3365550" y="3250853"/>
              <a:ext cx="1152525" cy="887412"/>
            </a:xfrm>
            <a:custGeom>
              <a:avLst/>
              <a:gdLst>
                <a:gd name="T0" fmla="*/ 0 w 726"/>
                <a:gd name="T1" fmla="*/ 2147483647 h 559"/>
                <a:gd name="T2" fmla="*/ 2147483647 w 726"/>
                <a:gd name="T3" fmla="*/ 2147483647 h 559"/>
                <a:gd name="T4" fmla="*/ 2147483647 w 726"/>
                <a:gd name="T5" fmla="*/ 2147483647 h 559"/>
                <a:gd name="T6" fmla="*/ 2147483647 w 726"/>
                <a:gd name="T7" fmla="*/ 2147483647 h 559"/>
                <a:gd name="T8" fmla="*/ 2147483647 w 726"/>
                <a:gd name="T9" fmla="*/ 2147483647 h 559"/>
                <a:gd name="T10" fmla="*/ 2147483647 w 726"/>
                <a:gd name="T11" fmla="*/ 2147483647 h 559"/>
                <a:gd name="T12" fmla="*/ 2147483647 w 726"/>
                <a:gd name="T13" fmla="*/ 2147483647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6"/>
                <a:gd name="T22" fmla="*/ 0 h 559"/>
                <a:gd name="T23" fmla="*/ 726 w 726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6" h="559">
                  <a:moveTo>
                    <a:pt x="0" y="60"/>
                  </a:moveTo>
                  <a:cubicBezTo>
                    <a:pt x="49" y="30"/>
                    <a:pt x="98" y="0"/>
                    <a:pt x="136" y="15"/>
                  </a:cubicBezTo>
                  <a:cubicBezTo>
                    <a:pt x="174" y="30"/>
                    <a:pt x="189" y="128"/>
                    <a:pt x="227" y="151"/>
                  </a:cubicBezTo>
                  <a:cubicBezTo>
                    <a:pt x="265" y="174"/>
                    <a:pt x="303" y="143"/>
                    <a:pt x="363" y="151"/>
                  </a:cubicBezTo>
                  <a:cubicBezTo>
                    <a:pt x="423" y="159"/>
                    <a:pt x="545" y="158"/>
                    <a:pt x="590" y="196"/>
                  </a:cubicBezTo>
                  <a:cubicBezTo>
                    <a:pt x="635" y="234"/>
                    <a:pt x="612" y="317"/>
                    <a:pt x="635" y="378"/>
                  </a:cubicBezTo>
                  <a:cubicBezTo>
                    <a:pt x="658" y="439"/>
                    <a:pt x="692" y="499"/>
                    <a:pt x="726" y="559"/>
                  </a:cubicBezTo>
                </a:path>
              </a:pathLst>
            </a:cu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3397300" y="3400078"/>
              <a:ext cx="1057275" cy="714375"/>
            </a:xfrm>
            <a:custGeom>
              <a:avLst/>
              <a:gdLst>
                <a:gd name="T0" fmla="*/ 0 w 666"/>
                <a:gd name="T1" fmla="*/ 0 h 450"/>
                <a:gd name="T2" fmla="*/ 2147483647 w 666"/>
                <a:gd name="T3" fmla="*/ 2147483647 h 450"/>
                <a:gd name="T4" fmla="*/ 2147483647 w 666"/>
                <a:gd name="T5" fmla="*/ 2147483647 h 450"/>
                <a:gd name="T6" fmla="*/ 0 60000 65536"/>
                <a:gd name="T7" fmla="*/ 0 60000 65536"/>
                <a:gd name="T8" fmla="*/ 0 60000 65536"/>
                <a:gd name="T9" fmla="*/ 0 w 666"/>
                <a:gd name="T10" fmla="*/ 0 h 450"/>
                <a:gd name="T11" fmla="*/ 666 w 666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6" h="450">
                  <a:moveTo>
                    <a:pt x="0" y="0"/>
                  </a:moveTo>
                  <a:lnTo>
                    <a:pt x="186" y="78"/>
                  </a:lnTo>
                  <a:lnTo>
                    <a:pt x="666" y="45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649337" y="1655415"/>
              <a:ext cx="2690813" cy="784225"/>
            </a:xfrm>
            <a:custGeom>
              <a:avLst/>
              <a:gdLst>
                <a:gd name="T0" fmla="*/ 0 w 1769"/>
                <a:gd name="T1" fmla="*/ 0 h 516"/>
                <a:gd name="T2" fmla="*/ 2147483647 w 1769"/>
                <a:gd name="T3" fmla="*/ 2147483647 h 516"/>
                <a:gd name="T4" fmla="*/ 2147483647 w 1769"/>
                <a:gd name="T5" fmla="*/ 2147483647 h 516"/>
                <a:gd name="T6" fmla="*/ 2147483647 w 1769"/>
                <a:gd name="T7" fmla="*/ 2147483647 h 516"/>
                <a:gd name="T8" fmla="*/ 2147483647 w 1769"/>
                <a:gd name="T9" fmla="*/ 2147483647 h 516"/>
                <a:gd name="T10" fmla="*/ 2147483647 w 1769"/>
                <a:gd name="T11" fmla="*/ 2147483647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9"/>
                <a:gd name="T19" fmla="*/ 0 h 516"/>
                <a:gd name="T20" fmla="*/ 1769 w 1769"/>
                <a:gd name="T21" fmla="*/ 516 h 5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9" h="516">
                  <a:moveTo>
                    <a:pt x="0" y="0"/>
                  </a:moveTo>
                  <a:lnTo>
                    <a:pt x="452" y="71"/>
                  </a:lnTo>
                  <a:lnTo>
                    <a:pt x="811" y="168"/>
                  </a:lnTo>
                  <a:lnTo>
                    <a:pt x="1092" y="300"/>
                  </a:lnTo>
                  <a:lnTo>
                    <a:pt x="1590" y="516"/>
                  </a:lnTo>
                  <a:lnTo>
                    <a:pt x="1769" y="499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" name="Group 34"/>
            <p:cNvGrpSpPr>
              <a:grpSpLocks/>
            </p:cNvGrpSpPr>
            <p:nvPr/>
          </p:nvGrpSpPr>
          <p:grpSpPr bwMode="auto">
            <a:xfrm>
              <a:off x="2821956" y="2463453"/>
              <a:ext cx="1651670" cy="1617662"/>
              <a:chOff x="2076" y="1152"/>
              <a:chExt cx="867" cy="972"/>
            </a:xfrm>
          </p:grpSpPr>
          <p:sp>
            <p:nvSpPr>
              <p:cNvPr id="77" name="Line 35"/>
              <p:cNvSpPr>
                <a:spLocks noChangeShapeType="1"/>
              </p:cNvSpPr>
              <p:nvPr/>
            </p:nvSpPr>
            <p:spPr bwMode="auto">
              <a:xfrm>
                <a:off x="2754" y="1894"/>
                <a:ext cx="189" cy="23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Line 36"/>
              <p:cNvSpPr>
                <a:spLocks noChangeShapeType="1"/>
              </p:cNvSpPr>
              <p:nvPr/>
            </p:nvSpPr>
            <p:spPr bwMode="auto">
              <a:xfrm>
                <a:off x="2076" y="1152"/>
                <a:ext cx="448" cy="4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AutoShape 37"/>
              <p:cNvSpPr>
                <a:spLocks noChangeArrowheads="1"/>
              </p:cNvSpPr>
              <p:nvPr/>
            </p:nvSpPr>
            <p:spPr bwMode="auto">
              <a:xfrm rot="2742621">
                <a:off x="2484" y="1709"/>
                <a:ext cx="346" cy="140"/>
              </a:xfrm>
              <a:prstGeom prst="roundRect">
                <a:avLst>
                  <a:gd name="adj" fmla="val 16667"/>
                </a:avLst>
              </a:prstGeom>
              <a:solidFill>
                <a:srgbClr val="00206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b="1">
                    <a:solidFill>
                      <a:schemeClr val="bg1"/>
                    </a:solidFill>
                  </a:rPr>
                  <a:t>590</a:t>
                </a:r>
                <a:endParaRPr lang="ru-RU" sz="18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2005062" y="4522440"/>
              <a:ext cx="488950" cy="527050"/>
            </a:xfrm>
            <a:custGeom>
              <a:avLst/>
              <a:gdLst>
                <a:gd name="T0" fmla="*/ 2147483647 w 308"/>
                <a:gd name="T1" fmla="*/ 0 h 332"/>
                <a:gd name="T2" fmla="*/ 2147483647 w 308"/>
                <a:gd name="T3" fmla="*/ 2147483647 h 332"/>
                <a:gd name="T4" fmla="*/ 0 w 30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308"/>
                <a:gd name="T10" fmla="*/ 0 h 332"/>
                <a:gd name="T11" fmla="*/ 308 w 30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" h="332">
                  <a:moveTo>
                    <a:pt x="308" y="0"/>
                  </a:moveTo>
                  <a:lnTo>
                    <a:pt x="180" y="166"/>
                  </a:lnTo>
                  <a:lnTo>
                    <a:pt x="0" y="332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 flipH="1">
              <a:off x="1971725" y="4511328"/>
              <a:ext cx="458787" cy="465137"/>
            </a:xfrm>
            <a:custGeom>
              <a:avLst/>
              <a:gdLst>
                <a:gd name="T0" fmla="*/ 2147483647 w 409"/>
                <a:gd name="T1" fmla="*/ 2147483647 h 398"/>
                <a:gd name="T2" fmla="*/ 0 w 409"/>
                <a:gd name="T3" fmla="*/ 0 h 398"/>
                <a:gd name="T4" fmla="*/ 0 60000 65536"/>
                <a:gd name="T5" fmla="*/ 0 60000 65536"/>
                <a:gd name="T6" fmla="*/ 0 w 409"/>
                <a:gd name="T7" fmla="*/ 0 h 398"/>
                <a:gd name="T8" fmla="*/ 409 w 409"/>
                <a:gd name="T9" fmla="*/ 398 h 3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9" h="398">
                  <a:moveTo>
                    <a:pt x="409" y="398"/>
                  </a:moveTo>
                  <a:cubicBezTo>
                    <a:pt x="341" y="332"/>
                    <a:pt x="85" y="83"/>
                    <a:pt x="0" y="0"/>
                  </a:cubicBezTo>
                </a:path>
              </a:pathLst>
            </a:cu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" name="Group 45"/>
            <p:cNvGrpSpPr>
              <a:grpSpLocks/>
            </p:cNvGrpSpPr>
            <p:nvPr/>
          </p:nvGrpSpPr>
          <p:grpSpPr bwMode="auto">
            <a:xfrm>
              <a:off x="687437" y="1739554"/>
              <a:ext cx="1806575" cy="496094"/>
              <a:chOff x="558" y="649"/>
              <a:chExt cx="1362" cy="402"/>
            </a:xfrm>
          </p:grpSpPr>
          <p:sp>
            <p:nvSpPr>
              <p:cNvPr id="74" name="Line 46"/>
              <p:cNvSpPr>
                <a:spLocks noChangeShapeType="1"/>
              </p:cNvSpPr>
              <p:nvPr/>
            </p:nvSpPr>
            <p:spPr bwMode="auto">
              <a:xfrm>
                <a:off x="1365" y="872"/>
                <a:ext cx="555" cy="17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Line 47"/>
              <p:cNvSpPr>
                <a:spLocks noChangeShapeType="1"/>
              </p:cNvSpPr>
              <p:nvPr/>
            </p:nvSpPr>
            <p:spPr bwMode="auto">
              <a:xfrm>
                <a:off x="558" y="649"/>
                <a:ext cx="471" cy="12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AutoShape 48"/>
              <p:cNvSpPr>
                <a:spLocks noChangeArrowheads="1"/>
              </p:cNvSpPr>
              <p:nvPr/>
            </p:nvSpPr>
            <p:spPr bwMode="auto">
              <a:xfrm rot="1043133">
                <a:off x="1045" y="769"/>
                <a:ext cx="325" cy="179"/>
              </a:xfrm>
              <a:prstGeom prst="roundRect">
                <a:avLst>
                  <a:gd name="adj" fmla="val 16667"/>
                </a:avLst>
              </a:prstGeom>
              <a:solidFill>
                <a:srgbClr val="00206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solidFill>
                      <a:schemeClr val="bg1"/>
                    </a:solidFill>
                  </a:rPr>
                  <a:t>580</a:t>
                </a:r>
                <a:endParaRPr lang="ru-RU" sz="18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Freeform 49"/>
            <p:cNvSpPr>
              <a:spLocks/>
            </p:cNvSpPr>
            <p:nvPr/>
          </p:nvSpPr>
          <p:spPr bwMode="auto">
            <a:xfrm>
              <a:off x="2389237" y="2796828"/>
              <a:ext cx="549275" cy="1517650"/>
            </a:xfrm>
            <a:custGeom>
              <a:avLst/>
              <a:gdLst>
                <a:gd name="T0" fmla="*/ 2147483647 w 346"/>
                <a:gd name="T1" fmla="*/ 0 h 956"/>
                <a:gd name="T2" fmla="*/ 2147483647 w 346"/>
                <a:gd name="T3" fmla="*/ 2147483647 h 956"/>
                <a:gd name="T4" fmla="*/ 2147483647 w 346"/>
                <a:gd name="T5" fmla="*/ 2147483647 h 956"/>
                <a:gd name="T6" fmla="*/ 2147483647 w 346"/>
                <a:gd name="T7" fmla="*/ 2147483647 h 956"/>
                <a:gd name="T8" fmla="*/ 2147483647 w 346"/>
                <a:gd name="T9" fmla="*/ 2147483647 h 956"/>
                <a:gd name="T10" fmla="*/ 2147483647 w 346"/>
                <a:gd name="T11" fmla="*/ 2147483647 h 956"/>
                <a:gd name="T12" fmla="*/ 2147483647 w 346"/>
                <a:gd name="T13" fmla="*/ 2147483647 h 956"/>
                <a:gd name="T14" fmla="*/ 2147483647 w 346"/>
                <a:gd name="T15" fmla="*/ 2147483647 h 956"/>
                <a:gd name="T16" fmla="*/ 2147483647 w 346"/>
                <a:gd name="T17" fmla="*/ 2147483647 h 956"/>
                <a:gd name="T18" fmla="*/ 2147483647 w 346"/>
                <a:gd name="T19" fmla="*/ 2147483647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6"/>
                <a:gd name="T31" fmla="*/ 0 h 956"/>
                <a:gd name="T32" fmla="*/ 346 w 346"/>
                <a:gd name="T33" fmla="*/ 956 h 9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6" h="956">
                  <a:moveTo>
                    <a:pt x="346" y="0"/>
                  </a:moveTo>
                  <a:cubicBezTo>
                    <a:pt x="336" y="28"/>
                    <a:pt x="293" y="134"/>
                    <a:pt x="287" y="167"/>
                  </a:cubicBezTo>
                  <a:cubicBezTo>
                    <a:pt x="281" y="200"/>
                    <a:pt x="304" y="183"/>
                    <a:pt x="308" y="197"/>
                  </a:cubicBezTo>
                  <a:cubicBezTo>
                    <a:pt x="312" y="211"/>
                    <a:pt x="317" y="229"/>
                    <a:pt x="314" y="251"/>
                  </a:cubicBezTo>
                  <a:cubicBezTo>
                    <a:pt x="311" y="273"/>
                    <a:pt x="308" y="294"/>
                    <a:pt x="287" y="332"/>
                  </a:cubicBezTo>
                  <a:cubicBezTo>
                    <a:pt x="266" y="370"/>
                    <a:pt x="208" y="457"/>
                    <a:pt x="188" y="479"/>
                  </a:cubicBezTo>
                  <a:cubicBezTo>
                    <a:pt x="168" y="501"/>
                    <a:pt x="180" y="454"/>
                    <a:pt x="167" y="464"/>
                  </a:cubicBezTo>
                  <a:cubicBezTo>
                    <a:pt x="154" y="474"/>
                    <a:pt x="133" y="504"/>
                    <a:pt x="107" y="539"/>
                  </a:cubicBezTo>
                  <a:cubicBezTo>
                    <a:pt x="81" y="574"/>
                    <a:pt x="16" y="608"/>
                    <a:pt x="8" y="677"/>
                  </a:cubicBezTo>
                  <a:cubicBezTo>
                    <a:pt x="0" y="746"/>
                    <a:pt x="46" y="898"/>
                    <a:pt x="56" y="956"/>
                  </a:cubicBezTo>
                </a:path>
              </a:pathLst>
            </a:cu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" name="Group 50"/>
            <p:cNvGrpSpPr>
              <a:grpSpLocks/>
            </p:cNvGrpSpPr>
            <p:nvPr/>
          </p:nvGrpSpPr>
          <p:grpSpPr bwMode="auto">
            <a:xfrm rot="-578696">
              <a:off x="2429340" y="2519593"/>
              <a:ext cx="364108" cy="1763264"/>
              <a:chOff x="1692" y="1097"/>
              <a:chExt cx="250" cy="1180"/>
            </a:xfrm>
          </p:grpSpPr>
          <p:sp>
            <p:nvSpPr>
              <p:cNvPr id="71" name="Line 51"/>
              <p:cNvSpPr>
                <a:spLocks noChangeShapeType="1"/>
              </p:cNvSpPr>
              <p:nvPr/>
            </p:nvSpPr>
            <p:spPr bwMode="auto">
              <a:xfrm flipH="1">
                <a:off x="1692" y="1866"/>
                <a:ext cx="73" cy="4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Line 52"/>
              <p:cNvSpPr>
                <a:spLocks noChangeShapeType="1"/>
              </p:cNvSpPr>
              <p:nvPr/>
            </p:nvSpPr>
            <p:spPr bwMode="auto">
              <a:xfrm flipH="1">
                <a:off x="1852" y="1097"/>
                <a:ext cx="90" cy="42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AutoShape 53"/>
              <p:cNvSpPr>
                <a:spLocks noChangeArrowheads="1"/>
              </p:cNvSpPr>
              <p:nvPr/>
            </p:nvSpPr>
            <p:spPr bwMode="auto">
              <a:xfrm rot="-4533007">
                <a:off x="1666" y="1567"/>
                <a:ext cx="330" cy="181"/>
              </a:xfrm>
              <a:prstGeom prst="roundRect">
                <a:avLst>
                  <a:gd name="adj" fmla="val 16667"/>
                </a:avLst>
              </a:prstGeom>
              <a:solidFill>
                <a:srgbClr val="00206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b="1">
                    <a:solidFill>
                      <a:schemeClr val="bg1"/>
                    </a:solidFill>
                  </a:rPr>
                  <a:t>530</a:t>
                </a:r>
                <a:endParaRPr lang="ru-RU" sz="18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Freeform 55"/>
            <p:cNvSpPr>
              <a:spLocks/>
            </p:cNvSpPr>
            <p:nvPr/>
          </p:nvSpPr>
          <p:spPr bwMode="auto">
            <a:xfrm>
              <a:off x="628700" y="1644303"/>
              <a:ext cx="2690812" cy="784225"/>
            </a:xfrm>
            <a:custGeom>
              <a:avLst/>
              <a:gdLst>
                <a:gd name="T0" fmla="*/ 0 w 1769"/>
                <a:gd name="T1" fmla="*/ 0 h 516"/>
                <a:gd name="T2" fmla="*/ 2147483647 w 1769"/>
                <a:gd name="T3" fmla="*/ 2147483647 h 516"/>
                <a:gd name="T4" fmla="*/ 2147483647 w 1769"/>
                <a:gd name="T5" fmla="*/ 2147483647 h 516"/>
                <a:gd name="T6" fmla="*/ 2147483647 w 1769"/>
                <a:gd name="T7" fmla="*/ 2147483647 h 516"/>
                <a:gd name="T8" fmla="*/ 2147483647 w 1769"/>
                <a:gd name="T9" fmla="*/ 2147483647 h 516"/>
                <a:gd name="T10" fmla="*/ 2147483647 w 1769"/>
                <a:gd name="T11" fmla="*/ 2147483647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9"/>
                <a:gd name="T19" fmla="*/ 0 h 516"/>
                <a:gd name="T20" fmla="*/ 1769 w 1769"/>
                <a:gd name="T21" fmla="*/ 516 h 5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9" h="516">
                  <a:moveTo>
                    <a:pt x="0" y="0"/>
                  </a:moveTo>
                  <a:lnTo>
                    <a:pt x="452" y="71"/>
                  </a:lnTo>
                  <a:lnTo>
                    <a:pt x="811" y="168"/>
                  </a:lnTo>
                  <a:lnTo>
                    <a:pt x="1092" y="300"/>
                  </a:lnTo>
                  <a:lnTo>
                    <a:pt x="1590" y="516"/>
                  </a:lnTo>
                  <a:lnTo>
                    <a:pt x="1769" y="499"/>
                  </a:lnTo>
                </a:path>
              </a:pathLst>
            </a:custGeom>
            <a:noFill/>
            <a:ln w="4445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56"/>
            <p:cNvSpPr>
              <a:spLocks/>
            </p:cNvSpPr>
            <p:nvPr/>
          </p:nvSpPr>
          <p:spPr bwMode="auto">
            <a:xfrm>
              <a:off x="744587" y="1618903"/>
              <a:ext cx="2595563" cy="727075"/>
            </a:xfrm>
            <a:custGeom>
              <a:avLst/>
              <a:gdLst>
                <a:gd name="T0" fmla="*/ 2147483647 w 1635"/>
                <a:gd name="T1" fmla="*/ 2147483647 h 458"/>
                <a:gd name="T2" fmla="*/ 2147483647 w 1635"/>
                <a:gd name="T3" fmla="*/ 2147483647 h 458"/>
                <a:gd name="T4" fmla="*/ 2147483647 w 1635"/>
                <a:gd name="T5" fmla="*/ 2147483647 h 458"/>
                <a:gd name="T6" fmla="*/ 0 w 1635"/>
                <a:gd name="T7" fmla="*/ 0 h 4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5"/>
                <a:gd name="T13" fmla="*/ 0 h 458"/>
                <a:gd name="T14" fmla="*/ 1635 w 1635"/>
                <a:gd name="T15" fmla="*/ 458 h 4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5" h="458">
                  <a:moveTo>
                    <a:pt x="1635" y="458"/>
                  </a:moveTo>
                  <a:lnTo>
                    <a:pt x="1385" y="447"/>
                  </a:lnTo>
                  <a:cubicBezTo>
                    <a:pt x="1259" y="403"/>
                    <a:pt x="1111" y="265"/>
                    <a:pt x="880" y="191"/>
                  </a:cubicBezTo>
                  <a:cubicBezTo>
                    <a:pt x="659" y="123"/>
                    <a:pt x="183" y="40"/>
                    <a:pt x="0" y="0"/>
                  </a:cubicBezTo>
                </a:path>
              </a:pathLst>
            </a:cu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57"/>
            <p:cNvSpPr>
              <a:spLocks/>
            </p:cNvSpPr>
            <p:nvPr/>
          </p:nvSpPr>
          <p:spPr bwMode="auto">
            <a:xfrm>
              <a:off x="2601962" y="2409478"/>
              <a:ext cx="823913" cy="1893887"/>
            </a:xfrm>
            <a:custGeom>
              <a:avLst/>
              <a:gdLst>
                <a:gd name="T0" fmla="*/ 0 w 519"/>
                <a:gd name="T1" fmla="*/ 2147483647 h 1193"/>
                <a:gd name="T2" fmla="*/ 2147483647 w 519"/>
                <a:gd name="T3" fmla="*/ 2147483647 h 1193"/>
                <a:gd name="T4" fmla="*/ 2147483647 w 519"/>
                <a:gd name="T5" fmla="*/ 0 h 1193"/>
                <a:gd name="T6" fmla="*/ 0 60000 65536"/>
                <a:gd name="T7" fmla="*/ 0 60000 65536"/>
                <a:gd name="T8" fmla="*/ 0 60000 65536"/>
                <a:gd name="T9" fmla="*/ 0 w 519"/>
                <a:gd name="T10" fmla="*/ 0 h 1193"/>
                <a:gd name="T11" fmla="*/ 519 w 519"/>
                <a:gd name="T12" fmla="*/ 1193 h 11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9" h="1193">
                  <a:moveTo>
                    <a:pt x="0" y="1193"/>
                  </a:moveTo>
                  <a:lnTo>
                    <a:pt x="424" y="547"/>
                  </a:lnTo>
                  <a:lnTo>
                    <a:pt x="519" y="0"/>
                  </a:lnTo>
                </a:path>
              </a:pathLst>
            </a:custGeom>
            <a:noFill/>
            <a:ln w="4127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3381425" y="3388965"/>
              <a:ext cx="1057275" cy="714375"/>
            </a:xfrm>
            <a:custGeom>
              <a:avLst/>
              <a:gdLst>
                <a:gd name="T0" fmla="*/ 0 w 666"/>
                <a:gd name="T1" fmla="*/ 0 h 450"/>
                <a:gd name="T2" fmla="*/ 2147483647 w 666"/>
                <a:gd name="T3" fmla="*/ 2147483647 h 450"/>
                <a:gd name="T4" fmla="*/ 2147483647 w 666"/>
                <a:gd name="T5" fmla="*/ 2147483647 h 450"/>
                <a:gd name="T6" fmla="*/ 0 60000 65536"/>
                <a:gd name="T7" fmla="*/ 0 60000 65536"/>
                <a:gd name="T8" fmla="*/ 0 60000 65536"/>
                <a:gd name="T9" fmla="*/ 0 w 666"/>
                <a:gd name="T10" fmla="*/ 0 h 450"/>
                <a:gd name="T11" fmla="*/ 666 w 666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6" h="450">
                  <a:moveTo>
                    <a:pt x="0" y="0"/>
                  </a:moveTo>
                  <a:lnTo>
                    <a:pt x="186" y="78"/>
                  </a:lnTo>
                  <a:lnTo>
                    <a:pt x="666" y="450"/>
                  </a:lnTo>
                </a:path>
              </a:pathLst>
            </a:custGeom>
            <a:noFill/>
            <a:ln w="4445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2646412" y="4135090"/>
              <a:ext cx="1906588" cy="260350"/>
            </a:xfrm>
            <a:custGeom>
              <a:avLst/>
              <a:gdLst>
                <a:gd name="T0" fmla="*/ 0 w 1201"/>
                <a:gd name="T1" fmla="*/ 2147483647 h 164"/>
                <a:gd name="T2" fmla="*/ 2147483647 w 1201"/>
                <a:gd name="T3" fmla="*/ 2147483647 h 164"/>
                <a:gd name="T4" fmla="*/ 2147483647 w 1201"/>
                <a:gd name="T5" fmla="*/ 0 h 164"/>
                <a:gd name="T6" fmla="*/ 0 60000 65536"/>
                <a:gd name="T7" fmla="*/ 0 60000 65536"/>
                <a:gd name="T8" fmla="*/ 0 60000 65536"/>
                <a:gd name="T9" fmla="*/ 0 w 1201"/>
                <a:gd name="T10" fmla="*/ 0 h 164"/>
                <a:gd name="T11" fmla="*/ 1201 w 1201"/>
                <a:gd name="T12" fmla="*/ 164 h 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1" h="164">
                  <a:moveTo>
                    <a:pt x="0" y="164"/>
                  </a:moveTo>
                  <a:lnTo>
                    <a:pt x="608" y="22"/>
                  </a:lnTo>
                  <a:lnTo>
                    <a:pt x="1201" y="0"/>
                  </a:lnTo>
                </a:path>
              </a:pathLst>
            </a:custGeom>
            <a:noFill/>
            <a:ln w="4445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60"/>
            <p:cNvSpPr>
              <a:spLocks/>
            </p:cNvSpPr>
            <p:nvPr/>
          </p:nvSpPr>
          <p:spPr bwMode="auto">
            <a:xfrm>
              <a:off x="2651175" y="4206528"/>
              <a:ext cx="1862137" cy="222250"/>
            </a:xfrm>
            <a:custGeom>
              <a:avLst/>
              <a:gdLst>
                <a:gd name="T0" fmla="*/ 2147483647 w 1225"/>
                <a:gd name="T1" fmla="*/ 0 h 146"/>
                <a:gd name="T2" fmla="*/ 2147483647 w 1225"/>
                <a:gd name="T3" fmla="*/ 2147483647 h 146"/>
                <a:gd name="T4" fmla="*/ 0 w 1225"/>
                <a:gd name="T5" fmla="*/ 2147483647 h 146"/>
                <a:gd name="T6" fmla="*/ 0 60000 65536"/>
                <a:gd name="T7" fmla="*/ 0 60000 65536"/>
                <a:gd name="T8" fmla="*/ 0 60000 65536"/>
                <a:gd name="T9" fmla="*/ 0 w 1225"/>
                <a:gd name="T10" fmla="*/ 0 h 146"/>
                <a:gd name="T11" fmla="*/ 1225 w 1225"/>
                <a:gd name="T12" fmla="*/ 146 h 1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5" h="146">
                  <a:moveTo>
                    <a:pt x="1225" y="0"/>
                  </a:moveTo>
                  <a:lnTo>
                    <a:pt x="557" y="27"/>
                  </a:lnTo>
                  <a:lnTo>
                    <a:pt x="0" y="146"/>
                  </a:lnTo>
                </a:path>
              </a:pathLst>
            </a:cu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61"/>
            <p:cNvSpPr>
              <a:spLocks/>
            </p:cNvSpPr>
            <p:nvPr/>
          </p:nvSpPr>
          <p:spPr bwMode="auto">
            <a:xfrm>
              <a:off x="2013000" y="4516090"/>
              <a:ext cx="488950" cy="527050"/>
            </a:xfrm>
            <a:custGeom>
              <a:avLst/>
              <a:gdLst>
                <a:gd name="T0" fmla="*/ 2147483647 w 308"/>
                <a:gd name="T1" fmla="*/ 0 h 332"/>
                <a:gd name="T2" fmla="*/ 2147483647 w 308"/>
                <a:gd name="T3" fmla="*/ 2147483647 h 332"/>
                <a:gd name="T4" fmla="*/ 0 w 30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308"/>
                <a:gd name="T10" fmla="*/ 0 h 332"/>
                <a:gd name="T11" fmla="*/ 308 w 30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" h="332">
                  <a:moveTo>
                    <a:pt x="308" y="0"/>
                  </a:moveTo>
                  <a:lnTo>
                    <a:pt x="180" y="166"/>
                  </a:lnTo>
                  <a:lnTo>
                    <a:pt x="0" y="332"/>
                  </a:lnTo>
                </a:path>
              </a:pathLst>
            </a:custGeom>
            <a:noFill/>
            <a:ln w="4445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63"/>
            <p:cNvSpPr>
              <a:spLocks/>
            </p:cNvSpPr>
            <p:nvPr/>
          </p:nvSpPr>
          <p:spPr bwMode="auto">
            <a:xfrm>
              <a:off x="2573387" y="4482753"/>
              <a:ext cx="647700" cy="808037"/>
            </a:xfrm>
            <a:custGeom>
              <a:avLst/>
              <a:gdLst>
                <a:gd name="T0" fmla="*/ 0 w 1503"/>
                <a:gd name="T1" fmla="*/ 0 h 5723"/>
                <a:gd name="T2" fmla="*/ 2147483647 w 1503"/>
                <a:gd name="T3" fmla="*/ 2147483647 h 5723"/>
                <a:gd name="T4" fmla="*/ 0 60000 65536"/>
                <a:gd name="T5" fmla="*/ 0 60000 65536"/>
                <a:gd name="T6" fmla="*/ 0 w 1503"/>
                <a:gd name="T7" fmla="*/ 0 h 5723"/>
                <a:gd name="T8" fmla="*/ 1503 w 1503"/>
                <a:gd name="T9" fmla="*/ 5723 h 57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03" h="5723">
                  <a:moveTo>
                    <a:pt x="0" y="0"/>
                  </a:moveTo>
                  <a:lnTo>
                    <a:pt x="1503" y="5723"/>
                  </a:lnTo>
                </a:path>
              </a:pathLst>
            </a:custGeom>
            <a:noFill/>
            <a:ln w="4445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38" name="Picture 68" descr="Самолет"/>
            <p:cNvPicPr>
              <a:picLocks noChangeAspect="1" noChangeArrowheads="1"/>
            </p:cNvPicPr>
            <p:nvPr/>
          </p:nvPicPr>
          <p:blipFill>
            <a:blip r:embed="rId5">
              <a:lum bright="-54000" contrast="8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987" y="2411065"/>
              <a:ext cx="2873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69" descr="Самолет"/>
            <p:cNvPicPr>
              <a:picLocks noChangeAspect="1" noChangeArrowheads="1"/>
            </p:cNvPicPr>
            <p:nvPr/>
          </p:nvPicPr>
          <p:blipFill>
            <a:blip r:embed="rId5">
              <a:lum bright="-54000" contrast="8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950" y="1893540"/>
              <a:ext cx="2873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Group 75"/>
            <p:cNvGrpSpPr>
              <a:grpSpLocks/>
            </p:cNvGrpSpPr>
            <p:nvPr/>
          </p:nvGrpSpPr>
          <p:grpSpPr bwMode="auto">
            <a:xfrm>
              <a:off x="1862187" y="4901853"/>
              <a:ext cx="215900" cy="215900"/>
              <a:chOff x="2312" y="3635"/>
              <a:chExt cx="136" cy="136"/>
            </a:xfrm>
          </p:grpSpPr>
          <p:sp>
            <p:nvSpPr>
              <p:cNvPr id="69" name="Oval 76"/>
              <p:cNvSpPr>
                <a:spLocks noChangeArrowheads="1"/>
              </p:cNvSpPr>
              <p:nvPr/>
            </p:nvSpPr>
            <p:spPr bwMode="auto">
              <a:xfrm>
                <a:off x="2336" y="3657"/>
                <a:ext cx="90" cy="90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" name="Oval 77"/>
              <p:cNvSpPr>
                <a:spLocks noChangeArrowheads="1"/>
              </p:cNvSpPr>
              <p:nvPr/>
            </p:nvSpPr>
            <p:spPr bwMode="auto">
              <a:xfrm>
                <a:off x="2312" y="3635"/>
                <a:ext cx="136" cy="13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" name="Group 78"/>
            <p:cNvGrpSpPr>
              <a:grpSpLocks/>
            </p:cNvGrpSpPr>
            <p:nvPr/>
          </p:nvGrpSpPr>
          <p:grpSpPr bwMode="auto">
            <a:xfrm>
              <a:off x="2438450" y="4320828"/>
              <a:ext cx="215900" cy="215900"/>
              <a:chOff x="2312" y="3635"/>
              <a:chExt cx="136" cy="136"/>
            </a:xfrm>
          </p:grpSpPr>
          <p:sp>
            <p:nvSpPr>
              <p:cNvPr id="67" name="Oval 79"/>
              <p:cNvSpPr>
                <a:spLocks noChangeArrowheads="1"/>
              </p:cNvSpPr>
              <p:nvPr/>
            </p:nvSpPr>
            <p:spPr bwMode="auto">
              <a:xfrm>
                <a:off x="2336" y="3657"/>
                <a:ext cx="90" cy="90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Oval 80"/>
              <p:cNvSpPr>
                <a:spLocks noChangeArrowheads="1"/>
              </p:cNvSpPr>
              <p:nvPr/>
            </p:nvSpPr>
            <p:spPr bwMode="auto">
              <a:xfrm>
                <a:off x="2312" y="3635"/>
                <a:ext cx="136" cy="13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2" name="Group 81"/>
            <p:cNvGrpSpPr>
              <a:grpSpLocks/>
            </p:cNvGrpSpPr>
            <p:nvPr/>
          </p:nvGrpSpPr>
          <p:grpSpPr bwMode="auto">
            <a:xfrm>
              <a:off x="4445050" y="4066828"/>
              <a:ext cx="215900" cy="215900"/>
              <a:chOff x="2312" y="3635"/>
              <a:chExt cx="136" cy="136"/>
            </a:xfrm>
          </p:grpSpPr>
          <p:sp>
            <p:nvSpPr>
              <p:cNvPr id="65" name="Oval 82"/>
              <p:cNvSpPr>
                <a:spLocks noChangeArrowheads="1"/>
              </p:cNvSpPr>
              <p:nvPr/>
            </p:nvSpPr>
            <p:spPr bwMode="auto">
              <a:xfrm>
                <a:off x="2336" y="3657"/>
                <a:ext cx="90" cy="90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" name="Oval 83"/>
              <p:cNvSpPr>
                <a:spLocks noChangeArrowheads="1"/>
              </p:cNvSpPr>
              <p:nvPr/>
            </p:nvSpPr>
            <p:spPr bwMode="auto">
              <a:xfrm>
                <a:off x="2312" y="3635"/>
                <a:ext cx="136" cy="13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3" name="Group 96"/>
            <p:cNvGrpSpPr>
              <a:grpSpLocks/>
            </p:cNvGrpSpPr>
            <p:nvPr/>
          </p:nvGrpSpPr>
          <p:grpSpPr bwMode="auto">
            <a:xfrm>
              <a:off x="3211562" y="3255615"/>
              <a:ext cx="215900" cy="215900"/>
              <a:chOff x="2312" y="3635"/>
              <a:chExt cx="136" cy="136"/>
            </a:xfrm>
          </p:grpSpPr>
          <p:sp>
            <p:nvSpPr>
              <p:cNvPr id="63" name="Oval 97"/>
              <p:cNvSpPr>
                <a:spLocks noChangeArrowheads="1"/>
              </p:cNvSpPr>
              <p:nvPr/>
            </p:nvSpPr>
            <p:spPr bwMode="auto">
              <a:xfrm>
                <a:off x="2336" y="3657"/>
                <a:ext cx="90" cy="90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" name="Oval 98"/>
              <p:cNvSpPr>
                <a:spLocks noChangeArrowheads="1"/>
              </p:cNvSpPr>
              <p:nvPr/>
            </p:nvSpPr>
            <p:spPr bwMode="auto">
              <a:xfrm>
                <a:off x="2312" y="3635"/>
                <a:ext cx="136" cy="13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4" name="Group 99"/>
            <p:cNvGrpSpPr>
              <a:grpSpLocks/>
            </p:cNvGrpSpPr>
            <p:nvPr/>
          </p:nvGrpSpPr>
          <p:grpSpPr bwMode="auto">
            <a:xfrm>
              <a:off x="3259187" y="2285653"/>
              <a:ext cx="215900" cy="215900"/>
              <a:chOff x="2312" y="3635"/>
              <a:chExt cx="136" cy="136"/>
            </a:xfrm>
          </p:grpSpPr>
          <p:sp>
            <p:nvSpPr>
              <p:cNvPr id="61" name="Oval 100"/>
              <p:cNvSpPr>
                <a:spLocks noChangeArrowheads="1"/>
              </p:cNvSpPr>
              <p:nvPr/>
            </p:nvSpPr>
            <p:spPr bwMode="auto">
              <a:xfrm>
                <a:off x="2336" y="3657"/>
                <a:ext cx="90" cy="90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" name="Oval 101"/>
              <p:cNvSpPr>
                <a:spLocks noChangeArrowheads="1"/>
              </p:cNvSpPr>
              <p:nvPr/>
            </p:nvSpPr>
            <p:spPr bwMode="auto">
              <a:xfrm>
                <a:off x="2312" y="3635"/>
                <a:ext cx="136" cy="13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5" name="Group 102"/>
            <p:cNvGrpSpPr>
              <a:grpSpLocks/>
            </p:cNvGrpSpPr>
            <p:nvPr/>
          </p:nvGrpSpPr>
          <p:grpSpPr bwMode="auto">
            <a:xfrm>
              <a:off x="2501280" y="2160314"/>
              <a:ext cx="320675" cy="322263"/>
              <a:chOff x="2312" y="3635"/>
              <a:chExt cx="136" cy="136"/>
            </a:xfrm>
          </p:grpSpPr>
          <p:sp>
            <p:nvSpPr>
              <p:cNvPr id="59" name="Oval 103"/>
              <p:cNvSpPr>
                <a:spLocks noChangeArrowheads="1"/>
              </p:cNvSpPr>
              <p:nvPr/>
            </p:nvSpPr>
            <p:spPr bwMode="auto">
              <a:xfrm>
                <a:off x="2336" y="3657"/>
                <a:ext cx="90" cy="9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" name="Oval 104"/>
              <p:cNvSpPr>
                <a:spLocks noChangeArrowheads="1"/>
              </p:cNvSpPr>
              <p:nvPr/>
            </p:nvSpPr>
            <p:spPr bwMode="auto">
              <a:xfrm>
                <a:off x="2312" y="3635"/>
                <a:ext cx="136" cy="13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6" name="Group 105"/>
            <p:cNvGrpSpPr>
              <a:grpSpLocks/>
            </p:cNvGrpSpPr>
            <p:nvPr/>
          </p:nvGrpSpPr>
          <p:grpSpPr bwMode="auto">
            <a:xfrm>
              <a:off x="547737" y="1517303"/>
              <a:ext cx="215900" cy="215900"/>
              <a:chOff x="2312" y="3635"/>
              <a:chExt cx="136" cy="136"/>
            </a:xfrm>
          </p:grpSpPr>
          <p:sp>
            <p:nvSpPr>
              <p:cNvPr id="57" name="Oval 106"/>
              <p:cNvSpPr>
                <a:spLocks noChangeArrowheads="1"/>
              </p:cNvSpPr>
              <p:nvPr/>
            </p:nvSpPr>
            <p:spPr bwMode="auto">
              <a:xfrm>
                <a:off x="2336" y="3657"/>
                <a:ext cx="90" cy="90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Oval 107"/>
              <p:cNvSpPr>
                <a:spLocks noChangeArrowheads="1"/>
              </p:cNvSpPr>
              <p:nvPr/>
            </p:nvSpPr>
            <p:spPr bwMode="auto">
              <a:xfrm>
                <a:off x="2312" y="3635"/>
                <a:ext cx="136" cy="13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3419872" y="2132856"/>
              <a:ext cx="1219200" cy="338554"/>
            </a:xfrm>
            <a:prstGeom prst="rect">
              <a:avLst/>
            </a:prstGeom>
            <a:noFill/>
            <a:ln>
              <a:noFill/>
            </a:ln>
            <a:effectLst>
              <a:outerShdw sx="999" sy="999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57263"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1pPr>
              <a:lvl2pPr marL="742950" indent="-285750" defTabSz="957263"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2pPr>
              <a:lvl3pPr marL="1143000" indent="-228600" defTabSz="957263"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3pPr>
              <a:lvl4pPr marL="1600200" indent="-228600" defTabSz="957263"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4pPr>
              <a:lvl5pPr marL="2057400" indent="-228600" defTabSz="957263"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9pPr>
            </a:lstStyle>
            <a:p>
              <a:r>
                <a:rPr lang="ru-RU" sz="1600" b="1">
                  <a:solidFill>
                    <a:srgbClr val="002060"/>
                  </a:solidFill>
                </a:rPr>
                <a:t>Вологда</a:t>
              </a:r>
            </a:p>
          </p:txBody>
        </p:sp>
        <p:sp>
          <p:nvSpPr>
            <p:cNvPr id="48" name="Text Box 43"/>
            <p:cNvSpPr txBox="1">
              <a:spLocks noChangeArrowheads="1"/>
            </p:cNvSpPr>
            <p:nvPr/>
          </p:nvSpPr>
          <p:spPr bwMode="auto">
            <a:xfrm>
              <a:off x="17512" y="1156940"/>
              <a:ext cx="1957505" cy="338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sx="1000" sy="1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defTabSz="957263">
                <a:defRPr/>
              </a:pPr>
              <a:r>
                <a:rPr lang="ru-RU" sz="1600" b="1" dirty="0">
                  <a:latin typeface="+mn-lt"/>
                </a:rPr>
                <a:t>Санкт-Петербург</a:t>
              </a:r>
            </a:p>
          </p:txBody>
        </p:sp>
        <p:sp>
          <p:nvSpPr>
            <p:cNvPr id="49" name="Text Box 67"/>
            <p:cNvSpPr txBox="1">
              <a:spLocks noChangeArrowheads="1"/>
            </p:cNvSpPr>
            <p:nvPr/>
          </p:nvSpPr>
          <p:spPr bwMode="auto">
            <a:xfrm>
              <a:off x="1428884" y="5074890"/>
              <a:ext cx="1073215" cy="2635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sx="1000" sy="1000" algn="ctr" rotWithShape="0">
                <a:schemeClr val="tx1"/>
              </a:outerShdw>
            </a:effectLst>
          </p:spPr>
          <p:txBody>
            <a:bodyPr/>
            <a:lstStyle/>
            <a:p>
              <a:pPr defTabSz="957263"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+mn-lt"/>
                </a:rPr>
                <a:t>Калуга</a:t>
              </a:r>
            </a:p>
          </p:txBody>
        </p:sp>
        <p:sp>
          <p:nvSpPr>
            <p:cNvPr id="50" name="Text Box 76"/>
            <p:cNvSpPr txBox="1">
              <a:spLocks noChangeArrowheads="1"/>
            </p:cNvSpPr>
            <p:nvPr/>
          </p:nvSpPr>
          <p:spPr bwMode="auto">
            <a:xfrm>
              <a:off x="1268463" y="4173984"/>
              <a:ext cx="1160462" cy="338554"/>
            </a:xfrm>
            <a:prstGeom prst="rect">
              <a:avLst/>
            </a:prstGeom>
            <a:noFill/>
            <a:ln>
              <a:noFill/>
            </a:ln>
            <a:effectLst>
              <a:outerShdw dist="17961" sx="999" sy="999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57263"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1pPr>
              <a:lvl2pPr marL="742950" indent="-285750" defTabSz="957263"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2pPr>
              <a:lvl3pPr marL="1143000" indent="-228600" defTabSz="957263"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3pPr>
              <a:lvl4pPr marL="1600200" indent="-228600" defTabSz="957263"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4pPr>
              <a:lvl5pPr marL="2057400" indent="-228600" defTabSz="957263"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9pPr>
            </a:lstStyle>
            <a:p>
              <a:pPr algn="r"/>
              <a:r>
                <a:rPr lang="ru-RU" sz="1600" b="1"/>
                <a:t>Москва</a:t>
              </a:r>
            </a:p>
          </p:txBody>
        </p:sp>
        <p:sp>
          <p:nvSpPr>
            <p:cNvPr id="51" name="Text Box 84"/>
            <p:cNvSpPr txBox="1">
              <a:spLocks noChangeArrowheads="1"/>
            </p:cNvSpPr>
            <p:nvPr/>
          </p:nvSpPr>
          <p:spPr bwMode="auto">
            <a:xfrm>
              <a:off x="3426080" y="2965103"/>
              <a:ext cx="1320880" cy="2635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sx="1000" sy="1000" algn="ctr" rotWithShape="0">
                <a:schemeClr val="tx1"/>
              </a:outerShdw>
            </a:effectLst>
          </p:spPr>
          <p:txBody>
            <a:bodyPr/>
            <a:lstStyle/>
            <a:p>
              <a:pPr defTabSz="957263"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+mn-lt"/>
                </a:rPr>
                <a:t>Ярославль</a:t>
              </a:r>
            </a:p>
          </p:txBody>
        </p:sp>
        <p:sp>
          <p:nvSpPr>
            <p:cNvPr id="52" name="Text Box 83"/>
            <p:cNvSpPr txBox="1">
              <a:spLocks noChangeArrowheads="1"/>
            </p:cNvSpPr>
            <p:nvPr/>
          </p:nvSpPr>
          <p:spPr bwMode="auto">
            <a:xfrm>
              <a:off x="1187570" y="2204690"/>
              <a:ext cx="1449476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sx="1000" sy="1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r" defTabSz="957263">
                <a:defRPr/>
              </a:pPr>
              <a:r>
                <a:rPr lang="ru-RU" sz="1800" b="1" dirty="0">
                  <a:latin typeface="+mn-lt"/>
                </a:rPr>
                <a:t>Череповец</a:t>
              </a:r>
            </a:p>
          </p:txBody>
        </p:sp>
        <p:sp>
          <p:nvSpPr>
            <p:cNvPr id="53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3059832" y="4437112"/>
              <a:ext cx="2277662" cy="44363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solidFill>
                    <a:srgbClr val="D9D9D9">
                      <a:alpha val="59999"/>
                    </a:srgbClr>
                  </a:solidFill>
                  <a:latin typeface="Iris"/>
                </a:rPr>
                <a:t>Россия</a:t>
              </a:r>
            </a:p>
          </p:txBody>
        </p:sp>
        <p:sp>
          <p:nvSpPr>
            <p:cNvPr id="54" name="Text Box 85"/>
            <p:cNvSpPr txBox="1">
              <a:spLocks noChangeArrowheads="1"/>
            </p:cNvSpPr>
            <p:nvPr/>
          </p:nvSpPr>
          <p:spPr bwMode="auto">
            <a:xfrm>
              <a:off x="3620566" y="3645024"/>
              <a:ext cx="1887538" cy="491160"/>
            </a:xfrm>
            <a:prstGeom prst="rect">
              <a:avLst/>
            </a:prstGeom>
            <a:noFill/>
            <a:ln>
              <a:noFill/>
            </a:ln>
            <a:effectLst>
              <a:outerShdw dist="17961" sx="999" sy="999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57263"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1pPr>
              <a:lvl2pPr marL="742950" indent="-285750" defTabSz="957263"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2pPr>
              <a:lvl3pPr marL="1143000" indent="-228600" defTabSz="957263"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3pPr>
              <a:lvl4pPr marL="1600200" indent="-228600" defTabSz="957263"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4pPr>
              <a:lvl5pPr marL="2057400" indent="-228600" defTabSz="957263"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800000"/>
                  </a:solidFill>
                  <a:latin typeface="Arial Narrow" pitchFamily="34" charset="0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ru-RU" sz="1600" b="1">
                  <a:solidFill>
                    <a:srgbClr val="002060"/>
                  </a:solidFill>
                </a:rPr>
                <a:t>Нижний</a:t>
              </a:r>
              <a:r>
                <a:rPr lang="ru-RU" sz="1600" b="1">
                  <a:solidFill>
                    <a:srgbClr val="002060"/>
                  </a:solidFill>
                  <a:latin typeface="Iris"/>
                </a:rPr>
                <a:t> </a:t>
              </a:r>
              <a:endParaRPr lang="en-US" sz="1600" b="1">
                <a:solidFill>
                  <a:srgbClr val="002060"/>
                </a:solidFill>
                <a:latin typeface="Iris"/>
              </a:endParaRPr>
            </a:p>
            <a:p>
              <a:pPr algn="r">
                <a:lnSpc>
                  <a:spcPct val="80000"/>
                </a:lnSpc>
              </a:pPr>
              <a:r>
                <a:rPr lang="ru-RU" sz="1600" b="1">
                  <a:solidFill>
                    <a:srgbClr val="002060"/>
                  </a:solidFill>
                </a:rPr>
                <a:t>Новгород</a:t>
              </a:r>
            </a:p>
          </p:txBody>
        </p:sp>
        <p:sp>
          <p:nvSpPr>
            <p:cNvPr id="55" name="Line 47"/>
            <p:cNvSpPr>
              <a:spLocks noChangeShapeType="1"/>
            </p:cNvSpPr>
            <p:nvPr/>
          </p:nvSpPr>
          <p:spPr bwMode="auto">
            <a:xfrm rot="19011125">
              <a:off x="92129" y="3011140"/>
              <a:ext cx="2706852" cy="39370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 rot="19392777">
              <a:off x="198498" y="3220690"/>
              <a:ext cx="1130368" cy="400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</a:rPr>
                <a:t>R=700 </a:t>
              </a:r>
              <a:r>
                <a:rPr lang="ru-RU" sz="2000" b="1" dirty="0">
                  <a:solidFill>
                    <a:schemeClr val="bg1">
                      <a:lumMod val="50000"/>
                    </a:schemeClr>
                  </a:solidFill>
                </a:rPr>
                <a:t>км</a:t>
              </a:r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5652120" y="908720"/>
            <a:ext cx="3421062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cs typeface="Arial" pitchFamily="34" charset="0"/>
              </a:rPr>
              <a:t>Череповец находится на пересечении всех видов транспортных коммуникаций: железные и автомобильные дороги федерального значения, Волго-Балтийский водный путь и воздушный коридор Европа – Азия.</a:t>
            </a:r>
          </a:p>
          <a:p>
            <a:pPr>
              <a:defRPr/>
            </a:pPr>
            <a:endParaRPr lang="ru-RU" sz="1600" dirty="0">
              <a:cs typeface="Arial" pitchFamily="34" charset="0"/>
            </a:endParaRPr>
          </a:p>
          <a:p>
            <a:pPr indent="261938">
              <a:defRPr/>
            </a:pPr>
            <a:r>
              <a:rPr lang="ru-RU" sz="1600" dirty="0">
                <a:cs typeface="Arial" pitchFamily="34" charset="0"/>
              </a:rPr>
              <a:t>В радиусе 700 км:</a:t>
            </a:r>
          </a:p>
          <a:p>
            <a:pPr indent="261938">
              <a:defRPr/>
            </a:pPr>
            <a:endParaRPr lang="ru-RU" sz="1600" dirty="0">
              <a:cs typeface="Arial" pitchFamily="34" charset="0"/>
            </a:endParaRPr>
          </a:p>
          <a:p>
            <a:pPr marL="180975" indent="-180975">
              <a:buFont typeface="Wingdings" pitchFamily="2" charset="2"/>
              <a:buChar char="Ø"/>
              <a:defRPr/>
            </a:pPr>
            <a:r>
              <a:rPr lang="ru-RU" sz="1600" dirty="0">
                <a:cs typeface="Arial" pitchFamily="34" charset="0"/>
              </a:rPr>
              <a:t>   проживает около  50 млн. чел. (или треть  населения РФ) – потенциальных  потребителей продукции;</a:t>
            </a:r>
          </a:p>
          <a:p>
            <a:pPr marL="171450" indent="-171450">
              <a:buFont typeface="Wingdings" pitchFamily="2" charset="2"/>
              <a:buChar char="Ø"/>
              <a:defRPr/>
            </a:pPr>
            <a:endParaRPr lang="ru-RU" sz="1600" dirty="0">
              <a:cs typeface="Arial" pitchFamily="34" charset="0"/>
            </a:endParaRPr>
          </a:p>
          <a:p>
            <a:pPr marL="180975" indent="-180975">
              <a:buFont typeface="Wingdings" pitchFamily="2" charset="2"/>
              <a:buChar char="Ø"/>
              <a:defRPr/>
            </a:pPr>
            <a:r>
              <a:rPr lang="ru-RU" sz="1600" dirty="0">
                <a:cs typeface="Arial" pitchFamily="34" charset="0"/>
              </a:rPr>
              <a:t>   расположены  крупнейшие мегаполисы Москва и Санкт-Петербург;</a:t>
            </a:r>
          </a:p>
          <a:p>
            <a:pPr marL="171450" indent="-171450">
              <a:buFont typeface="Wingdings" pitchFamily="2" charset="2"/>
              <a:buChar char="Ø"/>
              <a:defRPr/>
            </a:pPr>
            <a:endParaRPr lang="ru-RU" sz="1600" dirty="0">
              <a:cs typeface="Arial" pitchFamily="34" charset="0"/>
            </a:endParaRPr>
          </a:p>
          <a:p>
            <a:pPr marL="180975" indent="-180975">
              <a:buFont typeface="Wingdings" pitchFamily="2" charset="2"/>
              <a:buChar char="Ø"/>
              <a:defRPr/>
            </a:pPr>
            <a:r>
              <a:rPr lang="ru-RU" sz="1600" dirty="0">
                <a:cs typeface="Arial" pitchFamily="34" charset="0"/>
              </a:rPr>
              <a:t>  находятся самые большие в стране рынки сбыта продукции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88" y="2606682"/>
            <a:ext cx="2176212" cy="14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23" y="4636574"/>
            <a:ext cx="2088261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636574"/>
            <a:ext cx="2114734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606682"/>
            <a:ext cx="2195289" cy="148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878961"/>
            <a:ext cx="9159875" cy="0"/>
          </a:xfrm>
          <a:prstGeom prst="line">
            <a:avLst/>
          </a:prstGeom>
          <a:ln w="28575">
            <a:solidFill>
              <a:srgbClr val="B8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140"/>
          <p:cNvGrpSpPr>
            <a:grpSpLocks/>
          </p:cNvGrpSpPr>
          <p:nvPr/>
        </p:nvGrpSpPr>
        <p:grpSpPr bwMode="auto">
          <a:xfrm>
            <a:off x="5264766" y="5284227"/>
            <a:ext cx="2514600" cy="862700"/>
            <a:chOff x="1824" y="4464"/>
            <a:chExt cx="1488" cy="779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24" name="AutoShape 141"/>
            <p:cNvSpPr>
              <a:spLocks noChangeArrowheads="1"/>
            </p:cNvSpPr>
            <p:nvPr/>
          </p:nvSpPr>
          <p:spPr bwMode="gray">
            <a:xfrm>
              <a:off x="1824" y="4464"/>
              <a:ext cx="1488" cy="779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ysClr val="window" lastClr="FFFFFF"/>
              </a:solidFill>
              <a:round/>
              <a:headEnd/>
              <a:tailEnd/>
            </a:ln>
            <a:effectLst>
              <a:outerShdw dist="81320" dir="3080412" algn="ctr" rotWithShape="0">
                <a:srgbClr val="EEECE1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kern="0">
                <a:solidFill>
                  <a:srgbClr val="A50021"/>
                </a:solidFill>
                <a:latin typeface="Arial Narrow" pitchFamily="34" charset="0"/>
                <a:cs typeface="Calibri" pitchFamily="34" charset="0"/>
              </a:endParaRPr>
            </a:p>
          </p:txBody>
        </p:sp>
        <p:sp>
          <p:nvSpPr>
            <p:cNvPr id="25" name="AutoShape 142"/>
            <p:cNvSpPr>
              <a:spLocks noChangeArrowheads="1"/>
            </p:cNvSpPr>
            <p:nvPr/>
          </p:nvSpPr>
          <p:spPr bwMode="gray">
            <a:xfrm>
              <a:off x="1827" y="4470"/>
              <a:ext cx="1478" cy="223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kern="0">
                <a:solidFill>
                  <a:srgbClr val="A50021"/>
                </a:solidFill>
                <a:latin typeface="Arial Narrow" pitchFamily="34" charset="0"/>
                <a:cs typeface="Calibri" pitchFamily="34" charset="0"/>
              </a:endParaRPr>
            </a:p>
          </p:txBody>
        </p:sp>
      </p:grpSp>
      <p:grpSp>
        <p:nvGrpSpPr>
          <p:cNvPr id="26" name="Group 140"/>
          <p:cNvGrpSpPr>
            <a:grpSpLocks/>
          </p:cNvGrpSpPr>
          <p:nvPr/>
        </p:nvGrpSpPr>
        <p:grpSpPr bwMode="auto">
          <a:xfrm>
            <a:off x="5249984" y="3780960"/>
            <a:ext cx="2520000" cy="900000"/>
            <a:chOff x="1824" y="4464"/>
            <a:chExt cx="1488" cy="779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27" name="AutoShape 141"/>
            <p:cNvSpPr>
              <a:spLocks noChangeArrowheads="1"/>
            </p:cNvSpPr>
            <p:nvPr/>
          </p:nvSpPr>
          <p:spPr bwMode="gray">
            <a:xfrm>
              <a:off x="1824" y="4464"/>
              <a:ext cx="1488" cy="779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ysClr val="window" lastClr="FFFFFF"/>
              </a:solidFill>
              <a:round/>
              <a:headEnd/>
              <a:tailEnd/>
            </a:ln>
            <a:effectLst>
              <a:outerShdw dist="81320" dir="3080412" algn="ctr" rotWithShape="0">
                <a:srgbClr val="EEECE1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Calibri" pitchFamily="34" charset="0"/>
              </a:endParaRPr>
            </a:p>
          </p:txBody>
        </p:sp>
        <p:sp>
          <p:nvSpPr>
            <p:cNvPr id="28" name="AutoShape 142"/>
            <p:cNvSpPr>
              <a:spLocks noChangeArrowheads="1"/>
            </p:cNvSpPr>
            <p:nvPr/>
          </p:nvSpPr>
          <p:spPr bwMode="gray">
            <a:xfrm>
              <a:off x="1827" y="4470"/>
              <a:ext cx="1478" cy="223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Calibri" pitchFamily="34" charset="0"/>
              </a:endParaRPr>
            </a:p>
          </p:txBody>
        </p:sp>
      </p:grpSp>
      <p:grpSp>
        <p:nvGrpSpPr>
          <p:cNvPr id="29" name="Group 140"/>
          <p:cNvGrpSpPr>
            <a:grpSpLocks/>
          </p:cNvGrpSpPr>
          <p:nvPr/>
        </p:nvGrpSpPr>
        <p:grpSpPr bwMode="auto">
          <a:xfrm>
            <a:off x="5253880" y="2400022"/>
            <a:ext cx="2520000" cy="900000"/>
            <a:chOff x="1824" y="4464"/>
            <a:chExt cx="1488" cy="779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30" name="AutoShape 141"/>
            <p:cNvSpPr>
              <a:spLocks noChangeArrowheads="1"/>
            </p:cNvSpPr>
            <p:nvPr/>
          </p:nvSpPr>
          <p:spPr bwMode="gray">
            <a:xfrm>
              <a:off x="1824" y="4464"/>
              <a:ext cx="1488" cy="779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ysClr val="window" lastClr="FFFFFF"/>
              </a:solidFill>
              <a:round/>
              <a:headEnd/>
              <a:tailEnd/>
            </a:ln>
            <a:effectLst>
              <a:outerShdw dist="81320" dir="3080412" algn="ctr" rotWithShape="0">
                <a:srgbClr val="EEECE1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Calibri" pitchFamily="34" charset="0"/>
              </a:endParaRPr>
            </a:p>
          </p:txBody>
        </p:sp>
        <p:sp>
          <p:nvSpPr>
            <p:cNvPr id="31" name="AutoShape 142"/>
            <p:cNvSpPr>
              <a:spLocks noChangeArrowheads="1"/>
            </p:cNvSpPr>
            <p:nvPr/>
          </p:nvSpPr>
          <p:spPr bwMode="gray">
            <a:xfrm>
              <a:off x="1827" y="4470"/>
              <a:ext cx="1478" cy="223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Calibri" pitchFamily="34" charset="0"/>
              </a:endParaRPr>
            </a:p>
          </p:txBody>
        </p:sp>
      </p:grpSp>
      <p:sp>
        <p:nvSpPr>
          <p:cNvPr id="32" name="Rectangle 107"/>
          <p:cNvSpPr>
            <a:spLocks noChangeArrowheads="1"/>
          </p:cNvSpPr>
          <p:nvPr/>
        </p:nvSpPr>
        <p:spPr bwMode="white">
          <a:xfrm>
            <a:off x="5218113" y="2439474"/>
            <a:ext cx="2667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Широкие возможности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для самореализации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и труда</a:t>
            </a:r>
          </a:p>
        </p:txBody>
      </p:sp>
      <p:sp>
        <p:nvSpPr>
          <p:cNvPr id="33" name="Rectangle 108"/>
          <p:cNvSpPr>
            <a:spLocks noChangeArrowheads="1"/>
          </p:cNvSpPr>
          <p:nvPr/>
        </p:nvSpPr>
        <p:spPr bwMode="white">
          <a:xfrm>
            <a:off x="5238750" y="5466836"/>
            <a:ext cx="2578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Развитая стабильная экономика</a:t>
            </a:r>
          </a:p>
        </p:txBody>
      </p:sp>
      <p:sp>
        <p:nvSpPr>
          <p:cNvPr id="34" name="Rectangle 106"/>
          <p:cNvSpPr>
            <a:spLocks noChangeArrowheads="1"/>
          </p:cNvSpPr>
          <p:nvPr/>
        </p:nvSpPr>
        <p:spPr bwMode="white">
          <a:xfrm>
            <a:off x="5300663" y="3830124"/>
            <a:ext cx="2457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Безопасная и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 благоустроенная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Arial Narrow" pitchFamily="34" charset="0"/>
              </a:rPr>
              <a:t>территория</a:t>
            </a:r>
          </a:p>
        </p:txBody>
      </p:sp>
      <p:grpSp>
        <p:nvGrpSpPr>
          <p:cNvPr id="35" name="Group 140"/>
          <p:cNvGrpSpPr>
            <a:grpSpLocks/>
          </p:cNvGrpSpPr>
          <p:nvPr/>
        </p:nvGrpSpPr>
        <p:grpSpPr bwMode="auto">
          <a:xfrm>
            <a:off x="5142468" y="1207420"/>
            <a:ext cx="3600000" cy="792000"/>
            <a:chOff x="1824" y="4464"/>
            <a:chExt cx="1488" cy="779"/>
          </a:xfrm>
          <a:solidFill>
            <a:schemeClr val="bg1">
              <a:lumMod val="85000"/>
            </a:schemeClr>
          </a:solidFill>
        </p:grpSpPr>
        <p:sp>
          <p:nvSpPr>
            <p:cNvPr id="36" name="AutoShape 141"/>
            <p:cNvSpPr>
              <a:spLocks noChangeArrowheads="1"/>
            </p:cNvSpPr>
            <p:nvPr/>
          </p:nvSpPr>
          <p:spPr bwMode="gray">
            <a:xfrm>
              <a:off x="1824" y="4464"/>
              <a:ext cx="1488" cy="779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ysClr val="window" lastClr="FFFFFF"/>
              </a:solidFill>
              <a:round/>
              <a:headEnd/>
              <a:tailEnd/>
            </a:ln>
            <a:effectLst>
              <a:outerShdw dist="81320" dir="3080412" algn="ctr" rotWithShape="0">
                <a:srgbClr val="EEECE1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37" name="AutoShape 142"/>
            <p:cNvSpPr>
              <a:spLocks noChangeArrowheads="1"/>
            </p:cNvSpPr>
            <p:nvPr/>
          </p:nvSpPr>
          <p:spPr bwMode="gray">
            <a:xfrm>
              <a:off x="1827" y="4470"/>
              <a:ext cx="1478" cy="223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38" name="Rectangle 24"/>
          <p:cNvSpPr>
            <a:spLocks noChangeArrowheads="1"/>
          </p:cNvSpPr>
          <p:nvPr/>
        </p:nvSpPr>
        <p:spPr bwMode="white">
          <a:xfrm>
            <a:off x="5041900" y="1294886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БЛАГОПОЛУЧНЫЙ ЭКОНОМИЧЕСКИ РАЗВИТЫЙ ГОРОД</a:t>
            </a:r>
          </a:p>
        </p:txBody>
      </p:sp>
      <p:grpSp>
        <p:nvGrpSpPr>
          <p:cNvPr id="39" name="Group 140"/>
          <p:cNvGrpSpPr>
            <a:grpSpLocks/>
          </p:cNvGrpSpPr>
          <p:nvPr/>
        </p:nvGrpSpPr>
        <p:grpSpPr bwMode="auto">
          <a:xfrm>
            <a:off x="1388964" y="5265304"/>
            <a:ext cx="2520000" cy="900000"/>
            <a:chOff x="1824" y="4464"/>
            <a:chExt cx="1488" cy="779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40" name="AutoShape 141"/>
            <p:cNvSpPr>
              <a:spLocks noChangeArrowheads="1"/>
            </p:cNvSpPr>
            <p:nvPr/>
          </p:nvSpPr>
          <p:spPr bwMode="gray">
            <a:xfrm>
              <a:off x="1824" y="4464"/>
              <a:ext cx="1488" cy="779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ysClr val="window" lastClr="FFFFFF"/>
              </a:solidFill>
              <a:round/>
              <a:headEnd/>
              <a:tailEnd/>
            </a:ln>
            <a:effectLst>
              <a:outerShdw dist="81320" dir="3080412" algn="ctr" rotWithShape="0">
                <a:srgbClr val="EEECE1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kern="0">
                <a:solidFill>
                  <a:srgbClr val="C00000"/>
                </a:solidFill>
                <a:latin typeface="Arial Narrow" pitchFamily="34" charset="0"/>
                <a:cs typeface="Calibri" pitchFamily="34" charset="0"/>
              </a:endParaRPr>
            </a:p>
          </p:txBody>
        </p:sp>
        <p:sp>
          <p:nvSpPr>
            <p:cNvPr id="41" name="AutoShape 142"/>
            <p:cNvSpPr>
              <a:spLocks noChangeArrowheads="1"/>
            </p:cNvSpPr>
            <p:nvPr/>
          </p:nvSpPr>
          <p:spPr bwMode="gray">
            <a:xfrm>
              <a:off x="1827" y="4470"/>
              <a:ext cx="1478" cy="223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kern="0">
                <a:solidFill>
                  <a:srgbClr val="C00000"/>
                </a:solidFill>
                <a:latin typeface="Arial Narrow" pitchFamily="34" charset="0"/>
                <a:cs typeface="Calibri" pitchFamily="34" charset="0"/>
              </a:endParaRPr>
            </a:p>
          </p:txBody>
        </p:sp>
      </p:grpSp>
      <p:grpSp>
        <p:nvGrpSpPr>
          <p:cNvPr id="42" name="Group 140"/>
          <p:cNvGrpSpPr>
            <a:grpSpLocks/>
          </p:cNvGrpSpPr>
          <p:nvPr/>
        </p:nvGrpSpPr>
        <p:grpSpPr bwMode="auto">
          <a:xfrm>
            <a:off x="1404490" y="3808866"/>
            <a:ext cx="2520000" cy="900000"/>
            <a:chOff x="1824" y="4464"/>
            <a:chExt cx="1488" cy="779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43" name="AutoShape 141"/>
            <p:cNvSpPr>
              <a:spLocks noChangeArrowheads="1"/>
            </p:cNvSpPr>
            <p:nvPr/>
          </p:nvSpPr>
          <p:spPr bwMode="gray">
            <a:xfrm>
              <a:off x="1824" y="4464"/>
              <a:ext cx="1488" cy="779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ysClr val="window" lastClr="FFFFFF"/>
              </a:solidFill>
              <a:round/>
              <a:headEnd/>
              <a:tailEnd/>
            </a:ln>
            <a:effectLst>
              <a:outerShdw dist="81320" dir="3080412" algn="ctr" rotWithShape="0">
                <a:srgbClr val="EEECE1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C00000"/>
                </a:solidFill>
                <a:latin typeface="Arial Narrow" pitchFamily="34" charset="0"/>
                <a:cs typeface="Calibri" pitchFamily="34" charset="0"/>
              </a:endParaRPr>
            </a:p>
          </p:txBody>
        </p:sp>
        <p:sp>
          <p:nvSpPr>
            <p:cNvPr id="44" name="AutoShape 142"/>
            <p:cNvSpPr>
              <a:spLocks noChangeArrowheads="1"/>
            </p:cNvSpPr>
            <p:nvPr/>
          </p:nvSpPr>
          <p:spPr bwMode="gray">
            <a:xfrm>
              <a:off x="1827" y="4470"/>
              <a:ext cx="1478" cy="223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C00000"/>
                </a:solidFill>
                <a:latin typeface="Arial Narrow" pitchFamily="34" charset="0"/>
                <a:cs typeface="Calibri" pitchFamily="34" charset="0"/>
              </a:endParaRPr>
            </a:p>
          </p:txBody>
        </p:sp>
      </p:grpSp>
      <p:grpSp>
        <p:nvGrpSpPr>
          <p:cNvPr id="45" name="Group 140"/>
          <p:cNvGrpSpPr>
            <a:grpSpLocks/>
          </p:cNvGrpSpPr>
          <p:nvPr/>
        </p:nvGrpSpPr>
        <p:grpSpPr bwMode="auto">
          <a:xfrm>
            <a:off x="1403548" y="2400022"/>
            <a:ext cx="2520000" cy="900000"/>
            <a:chOff x="1824" y="4464"/>
            <a:chExt cx="1488" cy="779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46" name="AutoShape 141"/>
            <p:cNvSpPr>
              <a:spLocks noChangeArrowheads="1"/>
            </p:cNvSpPr>
            <p:nvPr/>
          </p:nvSpPr>
          <p:spPr bwMode="gray">
            <a:xfrm>
              <a:off x="1824" y="4464"/>
              <a:ext cx="1488" cy="779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ysClr val="window" lastClr="FFFFFF"/>
              </a:solidFill>
              <a:round/>
              <a:headEnd/>
              <a:tailEnd/>
            </a:ln>
            <a:effectLst>
              <a:outerShdw dist="81320" dir="3080412" algn="ctr" rotWithShape="0">
                <a:srgbClr val="EEECE1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C00000"/>
                </a:solidFill>
                <a:latin typeface="Arial Narrow" pitchFamily="34" charset="0"/>
                <a:cs typeface="Calibri" pitchFamily="34" charset="0"/>
              </a:endParaRPr>
            </a:p>
          </p:txBody>
        </p:sp>
        <p:sp>
          <p:nvSpPr>
            <p:cNvPr id="47" name="AutoShape 142"/>
            <p:cNvSpPr>
              <a:spLocks noChangeArrowheads="1"/>
            </p:cNvSpPr>
            <p:nvPr/>
          </p:nvSpPr>
          <p:spPr bwMode="gray">
            <a:xfrm>
              <a:off x="1827" y="4470"/>
              <a:ext cx="1478" cy="223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C00000"/>
                </a:solidFill>
                <a:latin typeface="Arial Narrow" pitchFamily="34" charset="0"/>
                <a:cs typeface="Calibri" pitchFamily="34" charset="0"/>
              </a:endParaRPr>
            </a:p>
          </p:txBody>
        </p:sp>
      </p:grpSp>
      <p:sp>
        <p:nvSpPr>
          <p:cNvPr id="48" name="Rectangle 107"/>
          <p:cNvSpPr>
            <a:spLocks noChangeArrowheads="1"/>
          </p:cNvSpPr>
          <p:nvPr/>
        </p:nvSpPr>
        <p:spPr bwMode="white">
          <a:xfrm>
            <a:off x="1328738" y="2529961"/>
            <a:ext cx="2667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C00000"/>
                </a:solidFill>
                <a:latin typeface="Arial Narrow" pitchFamily="34" charset="0"/>
              </a:rPr>
              <a:t>Доминант экономики - крупная промышленность</a:t>
            </a:r>
          </a:p>
        </p:txBody>
      </p:sp>
      <p:sp>
        <p:nvSpPr>
          <p:cNvPr id="49" name="Rectangle 108"/>
          <p:cNvSpPr>
            <a:spLocks noChangeArrowheads="1"/>
          </p:cNvSpPr>
          <p:nvPr/>
        </p:nvSpPr>
        <p:spPr bwMode="white">
          <a:xfrm>
            <a:off x="1363663" y="5284274"/>
            <a:ext cx="2578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C00000"/>
                </a:solidFill>
                <a:latin typeface="Arial Narrow" pitchFamily="34" charset="0"/>
              </a:rPr>
              <a:t>Недостаточное </a:t>
            </a:r>
          </a:p>
          <a:p>
            <a:pPr algn="ctr"/>
            <a:r>
              <a:rPr lang="ru-RU" sz="1600" b="1">
                <a:solidFill>
                  <a:srgbClr val="C00000"/>
                </a:solidFill>
                <a:latin typeface="Arial Narrow" pitchFamily="34" charset="0"/>
              </a:rPr>
              <a:t>развитие социальной инфраструктуры</a:t>
            </a:r>
          </a:p>
        </p:txBody>
      </p:sp>
      <p:sp>
        <p:nvSpPr>
          <p:cNvPr id="50" name="Rectangle 106"/>
          <p:cNvSpPr>
            <a:spLocks noChangeArrowheads="1"/>
          </p:cNvSpPr>
          <p:nvPr/>
        </p:nvSpPr>
        <p:spPr bwMode="white">
          <a:xfrm>
            <a:off x="1428750" y="3980936"/>
            <a:ext cx="2495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C00000"/>
                </a:solidFill>
                <a:latin typeface="Arial Narrow" pitchFamily="34" charset="0"/>
              </a:rPr>
              <a:t>Основной работодатель – </a:t>
            </a:r>
          </a:p>
          <a:p>
            <a:pPr algn="ctr"/>
            <a:r>
              <a:rPr lang="ru-RU" sz="1600" b="1">
                <a:solidFill>
                  <a:srgbClr val="C00000"/>
                </a:solidFill>
                <a:latin typeface="Arial Narrow" pitchFamily="34" charset="0"/>
              </a:rPr>
              <a:t>крупная промышленность </a:t>
            </a:r>
          </a:p>
        </p:txBody>
      </p:sp>
      <p:grpSp>
        <p:nvGrpSpPr>
          <p:cNvPr id="51" name="Group 140"/>
          <p:cNvGrpSpPr>
            <a:grpSpLocks/>
          </p:cNvGrpSpPr>
          <p:nvPr/>
        </p:nvGrpSpPr>
        <p:grpSpPr bwMode="auto">
          <a:xfrm>
            <a:off x="298649" y="1209202"/>
            <a:ext cx="3598862" cy="790347"/>
            <a:chOff x="1824" y="4464"/>
            <a:chExt cx="1488" cy="779"/>
          </a:xfrm>
          <a:solidFill>
            <a:schemeClr val="bg1">
              <a:lumMod val="85000"/>
            </a:schemeClr>
          </a:solidFill>
        </p:grpSpPr>
        <p:sp>
          <p:nvSpPr>
            <p:cNvPr id="52" name="AutoShape 141"/>
            <p:cNvSpPr>
              <a:spLocks noChangeArrowheads="1"/>
            </p:cNvSpPr>
            <p:nvPr/>
          </p:nvSpPr>
          <p:spPr bwMode="gray">
            <a:xfrm>
              <a:off x="1824" y="4464"/>
              <a:ext cx="1488" cy="779"/>
            </a:xfrm>
            <a:prstGeom prst="roundRect">
              <a:avLst>
                <a:gd name="adj" fmla="val 16667"/>
              </a:avLst>
            </a:prstGeom>
            <a:grpFill/>
            <a:ln w="28575" algn="ctr">
              <a:solidFill>
                <a:sysClr val="window" lastClr="FFFFFF"/>
              </a:solidFill>
              <a:round/>
              <a:headEnd/>
              <a:tailEnd/>
            </a:ln>
            <a:effectLst>
              <a:outerShdw dist="81320" dir="3080412" algn="ctr" rotWithShape="0">
                <a:srgbClr val="EEECE1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53" name="AutoShape 142"/>
            <p:cNvSpPr>
              <a:spLocks noChangeArrowheads="1"/>
            </p:cNvSpPr>
            <p:nvPr/>
          </p:nvSpPr>
          <p:spPr bwMode="gray">
            <a:xfrm>
              <a:off x="1827" y="4470"/>
              <a:ext cx="1478" cy="223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</p:grpSp>
      <p:sp>
        <p:nvSpPr>
          <p:cNvPr id="54" name="Rectangle 24"/>
          <p:cNvSpPr>
            <a:spLocks noChangeArrowheads="1"/>
          </p:cNvSpPr>
          <p:nvPr/>
        </p:nvSpPr>
        <p:spPr bwMode="white">
          <a:xfrm>
            <a:off x="185738" y="1267899"/>
            <a:ext cx="3810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КЛАССИЧЕСКИЙ</a:t>
            </a:r>
          </a:p>
          <a:p>
            <a:pPr algn="ctr" eaLnBrk="0" hangingPunct="0"/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ПРОМЫШЛЕННЫЙ ГОРОД</a:t>
            </a:r>
          </a:p>
        </p:txBody>
      </p:sp>
      <p:sp>
        <p:nvSpPr>
          <p:cNvPr id="55" name="Равнобедренный треугольник 54"/>
          <p:cNvSpPr/>
          <p:nvPr/>
        </p:nvSpPr>
        <p:spPr>
          <a:xfrm rot="5400000">
            <a:off x="2174490" y="3316728"/>
            <a:ext cx="4938712" cy="720404"/>
          </a:xfrm>
          <a:prstGeom prst="triangl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Номер слайда 1"/>
          <p:cNvSpPr txBox="1">
            <a:spLocks/>
          </p:cNvSpPr>
          <p:nvPr/>
        </p:nvSpPr>
        <p:spPr bwMode="auto">
          <a:xfrm>
            <a:off x="8382000" y="649922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E54379D-048F-42DE-9FFD-71BBE8A99DA1}" type="slidenum">
              <a:rPr lang="ru-RU" sz="1200">
                <a:solidFill>
                  <a:schemeClr val="bg1"/>
                </a:solidFill>
                <a:latin typeface="Arial Narrow" pitchFamily="34" charset="0"/>
              </a:rPr>
              <a:pPr algn="r" eaLnBrk="1" hangingPunct="1"/>
              <a:t>3</a:t>
            </a:fld>
            <a:endParaRPr lang="ru-RU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9654" y="179348"/>
            <a:ext cx="7308850" cy="369332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800000"/>
                </a:solidFill>
                <a:latin typeface="Arial Narrow" pitchFamily="34" charset="0"/>
              </a:defRPr>
            </a:lvl1pPr>
            <a:lvl2pPr marL="742950" indent="-285750">
              <a:defRPr sz="2600">
                <a:solidFill>
                  <a:srgbClr val="800000"/>
                </a:solidFill>
                <a:latin typeface="Arial Narrow" pitchFamily="34" charset="0"/>
              </a:defRPr>
            </a:lvl2pPr>
            <a:lvl3pPr marL="11430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3pPr>
            <a:lvl4pPr marL="16002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4pPr>
            <a:lvl5pPr marL="20574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800" b="1" dirty="0" smtClean="0">
                <a:solidFill>
                  <a:schemeClr val="bg1"/>
                </a:solidFill>
              </a:rPr>
              <a:t>ВИДЕНИЕ РАЗВИТИЯ ГОРОДА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0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5313982"/>
            <a:ext cx="889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Полномочия местного самоуправления не подкрепляются финансовым </a:t>
            </a:r>
            <a:r>
              <a:rPr lang="ru-RU" dirty="0" smtClean="0"/>
              <a:t>ресурсом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Действующая система перераспределения налогов не стимулирует город к развитию</a:t>
            </a: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2426" y="179348"/>
            <a:ext cx="8426078" cy="369332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rgbClr val="800000"/>
                </a:solidFill>
                <a:latin typeface="Arial Narrow" pitchFamily="34" charset="0"/>
              </a:defRPr>
            </a:lvl1pPr>
            <a:lvl2pPr marL="742950" indent="-285750">
              <a:defRPr sz="2600">
                <a:solidFill>
                  <a:srgbClr val="800000"/>
                </a:solidFill>
                <a:latin typeface="Arial Narrow" pitchFamily="34" charset="0"/>
              </a:defRPr>
            </a:lvl2pPr>
            <a:lvl3pPr marL="11430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3pPr>
            <a:lvl4pPr marL="16002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4pPr>
            <a:lvl5pPr marL="20574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800" b="1" dirty="0" smtClean="0">
                <a:solidFill>
                  <a:schemeClr val="bg1"/>
                </a:solidFill>
              </a:rPr>
              <a:t>ДИНАМИКА ОБЪЕМА ГОРОДСКОГО БЮДЖЕТА И БЮДЖЕТА РАЗВИТИЯ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0" y="1052736"/>
            <a:ext cx="7991196" cy="44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12767" y="38815"/>
            <a:ext cx="7308850" cy="646331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800000"/>
                </a:solidFill>
                <a:latin typeface="Arial Narrow" pitchFamily="34" charset="0"/>
              </a:defRPr>
            </a:lvl1pPr>
            <a:lvl2pPr marL="742950" indent="-285750">
              <a:defRPr sz="2600">
                <a:solidFill>
                  <a:srgbClr val="800000"/>
                </a:solidFill>
                <a:latin typeface="Arial Narrow" pitchFamily="34" charset="0"/>
              </a:defRPr>
            </a:lvl2pPr>
            <a:lvl3pPr marL="11430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3pPr>
            <a:lvl4pPr marL="16002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4pPr>
            <a:lvl5pPr marL="20574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ru-RU" sz="1800" b="1" dirty="0">
                <a:solidFill>
                  <a:schemeClr val="bg1"/>
                </a:solidFill>
              </a:rPr>
              <a:t>СТРАТЕГИЯ РАЗВИТИЯ ГОРОДА ДО 2022 </a:t>
            </a:r>
            <a:r>
              <a:rPr lang="ru-RU" sz="1800" b="1" dirty="0" smtClean="0">
                <a:solidFill>
                  <a:schemeClr val="bg1"/>
                </a:solidFill>
              </a:rPr>
              <a:t>ГОДА </a:t>
            </a:r>
          </a:p>
          <a:p>
            <a:pPr algn="r" eaLnBrk="1" hangingPunct="1"/>
            <a:r>
              <a:rPr lang="ru-RU" sz="1800" b="1" dirty="0" smtClean="0">
                <a:solidFill>
                  <a:schemeClr val="bg1"/>
                </a:solidFill>
              </a:rPr>
              <a:t>«ЧЕРЕПОВЕЦ - ГОРОД ВОЗМОЖНОСТЕЙ»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82" name="Rectangle 59"/>
          <p:cNvSpPr>
            <a:spLocks noChangeArrowheads="1"/>
          </p:cNvSpPr>
          <p:nvPr/>
        </p:nvSpPr>
        <p:spPr bwMode="gray">
          <a:xfrm>
            <a:off x="323850" y="1988840"/>
            <a:ext cx="4176713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Благополучный и экономически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развитый город – это территория,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где одинаково динамично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развиваются социальная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инфраструктура и экономика,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где есть возможности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для самореализации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каждого жителя в любой сфере 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</a:rPr>
              <a:t>жизнедеятельности</a:t>
            </a:r>
          </a:p>
        </p:txBody>
      </p:sp>
      <p:sp>
        <p:nvSpPr>
          <p:cNvPr id="83" name="Rectangle 59"/>
          <p:cNvSpPr>
            <a:spLocks noChangeArrowheads="1"/>
          </p:cNvSpPr>
          <p:nvPr/>
        </p:nvSpPr>
        <p:spPr bwMode="gray">
          <a:xfrm>
            <a:off x="179512" y="908720"/>
            <a:ext cx="885812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Стратегическая цель развития города до 2022 года –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Череповец – благополучный, экономически развитый город</a:t>
            </a:r>
          </a:p>
        </p:txBody>
      </p:sp>
      <p:pic>
        <p:nvPicPr>
          <p:cNvPr id="84" name="Рисунок 2" descr="БУБЛИК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00808"/>
            <a:ext cx="475615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49250" y="770771"/>
            <a:ext cx="87376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Уникальные конкурентные преимущества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города:</a:t>
            </a:r>
          </a:p>
          <a:p>
            <a:pPr algn="ctr">
              <a:defRPr/>
            </a:pPr>
            <a:endParaRPr lang="ru-RU" sz="9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algn="ctr">
              <a:buClr>
                <a:srgbClr val="A80000"/>
              </a:buClr>
              <a:buFont typeface="Wingdings" pitchFamily="2" charset="2"/>
              <a:buChar char="Ø"/>
              <a:defRPr/>
            </a:pPr>
            <a:r>
              <a:rPr lang="ru-RU" sz="1600" dirty="0"/>
              <a:t>Выгодное географическое положение, транспортная обеспеченность</a:t>
            </a:r>
            <a:endParaRPr lang="en-US" sz="1600" dirty="0"/>
          </a:p>
          <a:p>
            <a:pPr marL="285750" indent="-285750" algn="ctr">
              <a:buClr>
                <a:srgbClr val="A80000"/>
              </a:buClr>
              <a:buFont typeface="Wingdings" pitchFamily="2" charset="2"/>
              <a:buChar char="Ø"/>
              <a:defRPr/>
            </a:pPr>
            <a:endParaRPr lang="en-US" sz="900" dirty="0"/>
          </a:p>
          <a:p>
            <a:pPr marL="285750" indent="-285750" algn="ctr">
              <a:buClr>
                <a:srgbClr val="A80000"/>
              </a:buClr>
              <a:buFont typeface="Wingdings" pitchFamily="2" charset="2"/>
              <a:buChar char="Ø"/>
              <a:defRPr/>
            </a:pPr>
            <a:r>
              <a:rPr lang="ru-RU" sz="1600" dirty="0"/>
              <a:t>Глобальные мировые компании: ОАО «Северсталь» и ОАО «ФосАгро»</a:t>
            </a:r>
          </a:p>
          <a:p>
            <a:pPr marL="285750" indent="-285750" algn="ctr">
              <a:buClr>
                <a:srgbClr val="A80000"/>
              </a:buClr>
              <a:buFont typeface="Wingdings" pitchFamily="2" charset="2"/>
              <a:buChar char="Ø"/>
              <a:defRPr/>
            </a:pPr>
            <a:endParaRPr lang="ru-RU" sz="900" dirty="0"/>
          </a:p>
          <a:p>
            <a:pPr marL="285750" indent="-285750" algn="ctr">
              <a:buClr>
                <a:srgbClr val="A80000"/>
              </a:buClr>
              <a:buFont typeface="Wingdings" pitchFamily="2" charset="2"/>
              <a:buChar char="Ø"/>
              <a:defRPr/>
            </a:pPr>
            <a:r>
              <a:rPr lang="ru-RU" sz="1600" dirty="0"/>
              <a:t>Мощная система профессионально-технического  и высшего образования</a:t>
            </a:r>
          </a:p>
          <a:p>
            <a:pPr marL="285750" indent="-285750" algn="ctr">
              <a:buClr>
                <a:srgbClr val="A80000"/>
              </a:buClr>
              <a:buFont typeface="Wingdings" pitchFamily="2" charset="2"/>
              <a:buChar char="Ø"/>
              <a:defRPr/>
            </a:pPr>
            <a:endParaRPr lang="ru-RU" sz="900" dirty="0"/>
          </a:p>
          <a:p>
            <a:pPr marL="285750" indent="-285750" algn="ctr">
              <a:buClr>
                <a:srgbClr val="A80000"/>
              </a:buClr>
              <a:buFont typeface="Wingdings" pitchFamily="2" charset="2"/>
              <a:buChar char="Ø"/>
              <a:defRPr/>
            </a:pPr>
            <a:r>
              <a:rPr lang="ru-RU" sz="1600" dirty="0"/>
              <a:t>Череповец – территория развития крупного, среднего, малого и «микро» бизнеса </a:t>
            </a:r>
          </a:p>
          <a:p>
            <a:pPr marL="285750" indent="-285750" algn="ctr">
              <a:buClr>
                <a:srgbClr val="A80000"/>
              </a:buClr>
              <a:buFont typeface="Wingdings" pitchFamily="2" charset="2"/>
              <a:buChar char="Ø"/>
              <a:defRPr/>
            </a:pPr>
            <a:endParaRPr lang="ru-RU" sz="900" dirty="0"/>
          </a:p>
          <a:p>
            <a:pPr marL="285750" indent="-285750" algn="ctr">
              <a:buClr>
                <a:srgbClr val="A80000"/>
              </a:buClr>
              <a:buFont typeface="Wingdings" pitchFamily="2" charset="2"/>
              <a:buChar char="Ø"/>
              <a:defRPr/>
            </a:pPr>
            <a:r>
              <a:rPr lang="ru-RU" sz="1600" dirty="0"/>
              <a:t>Традиции индустриального города - население, лояльное к работе в промышленности</a:t>
            </a:r>
          </a:p>
          <a:p>
            <a:pPr marL="285750" indent="-285750" algn="ctr">
              <a:buClr>
                <a:srgbClr val="A80000"/>
              </a:buClr>
              <a:buFont typeface="Wingdings" pitchFamily="2" charset="2"/>
              <a:buChar char="Ø"/>
              <a:defRPr/>
            </a:pPr>
            <a:endParaRPr lang="ru-RU" sz="1600" dirty="0" smtClean="0"/>
          </a:p>
          <a:p>
            <a:pPr marL="285750" indent="-285750" algn="ctr">
              <a:buClr>
                <a:srgbClr val="A80000"/>
              </a:buClr>
              <a:buFont typeface="Wingdings" pitchFamily="2" charset="2"/>
              <a:buChar char="Ø"/>
              <a:defRPr/>
            </a:pPr>
            <a:endParaRPr lang="ru-RU" sz="1600" dirty="0"/>
          </a:p>
          <a:p>
            <a:pPr marL="285750" indent="-285750" algn="ctr">
              <a:buClr>
                <a:srgbClr val="A80000"/>
              </a:buClr>
              <a:buFont typeface="Wingdings" pitchFamily="2" charset="2"/>
              <a:buChar char="Ø"/>
              <a:defRPr/>
            </a:pPr>
            <a:endParaRPr lang="ru-RU" sz="900" dirty="0"/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направления развития экономики:</a:t>
            </a:r>
          </a:p>
          <a:p>
            <a:pPr>
              <a:defRPr/>
            </a:pPr>
            <a:endParaRPr lang="ru-RU" sz="1100" dirty="0"/>
          </a:p>
          <a:p>
            <a:pPr marL="285750" indent="-285750">
              <a:buClr>
                <a:srgbClr val="A80000"/>
              </a:buClr>
              <a:buFont typeface="Wingdings" pitchFamily="2" charset="2"/>
              <a:buChar char="Ø"/>
              <a:defRPr/>
            </a:pPr>
            <a:r>
              <a:rPr lang="ru-RU" sz="1600" dirty="0"/>
              <a:t>Развитие базовых отраслей промышленности </a:t>
            </a:r>
          </a:p>
          <a:p>
            <a:pPr marL="285750" indent="-285750">
              <a:buClr>
                <a:srgbClr val="A80000"/>
              </a:buClr>
              <a:buFont typeface="Wingdings" pitchFamily="2" charset="2"/>
              <a:buChar char="Ø"/>
              <a:defRPr/>
            </a:pPr>
            <a:endParaRPr lang="ru-RU" sz="900" dirty="0"/>
          </a:p>
          <a:p>
            <a:pPr marL="285750" indent="-285750">
              <a:buClr>
                <a:srgbClr val="A80000"/>
              </a:buClr>
              <a:buFont typeface="Wingdings" pitchFamily="2" charset="2"/>
              <a:buChar char="Ø"/>
              <a:defRPr/>
            </a:pPr>
            <a:r>
              <a:rPr lang="ru-RU" sz="1600" dirty="0"/>
              <a:t>Повышение инвестиционной привлекательности</a:t>
            </a:r>
          </a:p>
          <a:p>
            <a:pPr marL="285750" indent="-285750">
              <a:buClr>
                <a:srgbClr val="A80000"/>
              </a:buClr>
              <a:buFont typeface="Wingdings" pitchFamily="2" charset="2"/>
              <a:buChar char="Ø"/>
              <a:defRPr/>
            </a:pPr>
            <a:endParaRPr lang="ru-RU" sz="900" dirty="0"/>
          </a:p>
          <a:p>
            <a:pPr marL="285750" indent="-285750">
              <a:buClr>
                <a:srgbClr val="A80000"/>
              </a:buClr>
              <a:buFont typeface="Wingdings" pitchFamily="2" charset="2"/>
              <a:buChar char="Ø"/>
              <a:defRPr/>
            </a:pPr>
            <a:r>
              <a:rPr lang="ru-RU" sz="1600" dirty="0"/>
              <a:t>Развитие малого и среднего предпринимательства:</a:t>
            </a:r>
          </a:p>
          <a:p>
            <a:pPr lvl="3">
              <a:buClr>
                <a:srgbClr val="A80000"/>
              </a:buClr>
              <a:defRPr/>
            </a:pPr>
            <a:r>
              <a:rPr lang="ru-RU" sz="1600" dirty="0"/>
              <a:t>	- новая индустриализация</a:t>
            </a:r>
          </a:p>
          <a:p>
            <a:pPr lvl="3">
              <a:buClr>
                <a:srgbClr val="A80000"/>
              </a:buClr>
              <a:defRPr/>
            </a:pPr>
            <a:r>
              <a:rPr lang="ru-RU" sz="1600" dirty="0"/>
              <a:t>	- технологический центр</a:t>
            </a:r>
          </a:p>
          <a:p>
            <a:pPr lvl="3">
              <a:buClr>
                <a:srgbClr val="A80000"/>
              </a:buClr>
              <a:defRPr/>
            </a:pPr>
            <a:r>
              <a:rPr lang="ru-RU" sz="1600" dirty="0"/>
              <a:t>	- развитие торговли и сферы услуг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0464" y="3861048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1560" y="29484"/>
            <a:ext cx="8497515" cy="646331"/>
          </a:xfrm>
          <a:prstGeom prst="rect">
            <a:avLst/>
          </a:prstGeom>
          <a:noFill/>
          <a:ln>
            <a:noFill/>
          </a:ln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ЭКОНОМИЧЕСКАЯ СТРАТЕГИЯ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ГОРОДА - В РАЗВИТИИ 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КОНКУРЕНТНЫХ ПРЕИМУЩЕСТВ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376488" y="148570"/>
            <a:ext cx="6732587" cy="369332"/>
          </a:xfrm>
          <a:prstGeom prst="rect">
            <a:avLst/>
          </a:prstGeom>
          <a:noFill/>
          <a:ln>
            <a:noFill/>
          </a:ln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РАЗВИТИЕ БАЗОВЫХ ОТРАСЛЕЙ ПРОМЫШЛЕННОСТИ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4813" y="842918"/>
            <a:ext cx="8559800" cy="41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A80000"/>
              </a:buCl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Базовые </a:t>
            </a:r>
            <a:r>
              <a:rPr lang="ru-RU" sz="2000" dirty="0">
                <a:solidFill>
                  <a:schemeClr val="tx1"/>
                </a:solidFill>
              </a:rPr>
              <a:t>отрасли промышленности</a:t>
            </a:r>
            <a:r>
              <a:rPr lang="ru-RU" sz="1600" dirty="0"/>
              <a:t>: металлургия, химический комплекс, </a:t>
            </a:r>
          </a:p>
          <a:p>
            <a:pPr>
              <a:buClr>
                <a:srgbClr val="A80000"/>
              </a:buClr>
              <a:defRPr/>
            </a:pPr>
            <a:r>
              <a:rPr lang="ru-RU" sz="1600" dirty="0" smtClean="0"/>
              <a:t>				машиностроение </a:t>
            </a:r>
            <a:r>
              <a:rPr lang="ru-RU" sz="1600" dirty="0"/>
              <a:t>и металлообработка, </a:t>
            </a:r>
          </a:p>
          <a:p>
            <a:pPr>
              <a:buClr>
                <a:srgbClr val="A80000"/>
              </a:buClr>
              <a:defRPr/>
            </a:pPr>
            <a:r>
              <a:rPr lang="ru-RU" sz="1600" dirty="0" smtClean="0"/>
              <a:t>				деревообработка </a:t>
            </a:r>
            <a:r>
              <a:rPr lang="ru-RU" sz="1600" dirty="0"/>
              <a:t>и пищевая промышленность </a:t>
            </a:r>
            <a:endParaRPr lang="ru-RU" sz="1600" dirty="0" smtClean="0"/>
          </a:p>
          <a:p>
            <a:pPr>
              <a:buClr>
                <a:srgbClr val="A80000"/>
              </a:buClr>
              <a:defRPr/>
            </a:pPr>
            <a:endParaRPr lang="ru-RU" sz="1600" dirty="0"/>
          </a:p>
          <a:p>
            <a:pPr marL="285750" indent="-285750">
              <a:buClr>
                <a:srgbClr val="A80000"/>
              </a:buClr>
              <a:buFont typeface="Wingdings" pitchFamily="2" charset="2"/>
              <a:buChar char="Ø"/>
              <a:defRPr/>
            </a:pPr>
            <a:endParaRPr lang="ru-RU" sz="1100" dirty="0"/>
          </a:p>
          <a:p>
            <a:pPr>
              <a:buClr>
                <a:srgbClr val="A80000"/>
              </a:buClr>
              <a:defRPr/>
            </a:pPr>
            <a:r>
              <a:rPr lang="ru-RU" sz="2000" dirty="0">
                <a:solidFill>
                  <a:schemeClr val="tx1"/>
                </a:solidFill>
              </a:rPr>
              <a:t>Актуальные задачи </a:t>
            </a:r>
            <a:r>
              <a:rPr lang="ru-RU" sz="2000" dirty="0"/>
              <a:t>в производственном секторе:</a:t>
            </a:r>
          </a:p>
          <a:p>
            <a:pPr marL="2781300" indent="-361950">
              <a:buClr>
                <a:srgbClr val="A80000"/>
              </a:buClr>
              <a:buFont typeface="Wingdings" pitchFamily="2" charset="2"/>
              <a:buChar char="ü"/>
              <a:defRPr/>
            </a:pPr>
            <a:r>
              <a:rPr lang="ru-RU" sz="1600" dirty="0"/>
              <a:t>повышение производительности </a:t>
            </a:r>
            <a:r>
              <a:rPr lang="ru-RU" sz="1600" dirty="0" smtClean="0"/>
              <a:t>труда  </a:t>
            </a:r>
            <a:endParaRPr lang="ru-RU" sz="1600" dirty="0"/>
          </a:p>
          <a:p>
            <a:pPr marL="2781300" indent="-361950">
              <a:buClr>
                <a:srgbClr val="A80000"/>
              </a:buClr>
              <a:buFont typeface="Wingdings" pitchFamily="2" charset="2"/>
              <a:buChar char="ü"/>
              <a:defRPr/>
            </a:pPr>
            <a:r>
              <a:rPr lang="ru-RU" sz="1600" dirty="0"/>
              <a:t>модернизация производства </a:t>
            </a:r>
          </a:p>
          <a:p>
            <a:pPr marL="2781300" indent="-361950">
              <a:buClr>
                <a:srgbClr val="A80000"/>
              </a:buClr>
              <a:buFont typeface="Wingdings" pitchFamily="2" charset="2"/>
              <a:buChar char="ü"/>
              <a:defRPr/>
            </a:pPr>
            <a:r>
              <a:rPr lang="ru-RU" sz="1600" dirty="0"/>
              <a:t>развитие конкурентоспособности</a:t>
            </a:r>
          </a:p>
          <a:p>
            <a:pPr>
              <a:buClr>
                <a:srgbClr val="A80000"/>
              </a:buClr>
              <a:defRPr/>
            </a:pPr>
            <a:endParaRPr lang="ru-RU" sz="1600" dirty="0"/>
          </a:p>
          <a:p>
            <a:pPr>
              <a:buClr>
                <a:srgbClr val="A80000"/>
              </a:buClr>
              <a:defRPr/>
            </a:pPr>
            <a:r>
              <a:rPr lang="ru-RU" sz="2000" dirty="0">
                <a:solidFill>
                  <a:schemeClr val="tx1"/>
                </a:solidFill>
              </a:rPr>
              <a:t>Основные направления развития:</a:t>
            </a:r>
          </a:p>
          <a:p>
            <a:pPr>
              <a:defRPr/>
            </a:pPr>
            <a:r>
              <a:rPr lang="ru-RU" sz="1600" dirty="0"/>
              <a:t>	1. Реализация инвестиционных программ и проектов. </a:t>
            </a:r>
          </a:p>
          <a:p>
            <a:pPr>
              <a:defRPr/>
            </a:pPr>
            <a:r>
              <a:rPr lang="ru-RU" sz="1600" dirty="0"/>
              <a:t>	2. Экологическая политика предприятий, нацеленная на сокращение нагрузки </a:t>
            </a:r>
            <a:r>
              <a:rPr lang="ru-RU" sz="1600" dirty="0" smtClean="0"/>
              <a:t>на</a:t>
            </a:r>
          </a:p>
          <a:p>
            <a:pPr>
              <a:defRPr/>
            </a:pPr>
            <a:r>
              <a:rPr lang="ru-RU" sz="1600" dirty="0"/>
              <a:t>	</a:t>
            </a:r>
            <a:r>
              <a:rPr lang="ru-RU" sz="1600" dirty="0" smtClean="0"/>
              <a:t>окружающую среду</a:t>
            </a:r>
            <a:r>
              <a:rPr lang="ru-RU" sz="1600" dirty="0"/>
              <a:t>.</a:t>
            </a:r>
          </a:p>
          <a:p>
            <a:pPr marL="895350">
              <a:defRPr/>
            </a:pPr>
            <a:r>
              <a:rPr lang="ru-RU" sz="1600" dirty="0"/>
              <a:t>	3. Формирование кадровой политики города. Реализация кадровой политики предприятий </a:t>
            </a:r>
            <a:r>
              <a:rPr lang="ru-RU" sz="1600" dirty="0" smtClean="0"/>
              <a:t>при взаимодействии </a:t>
            </a:r>
            <a:r>
              <a:rPr lang="ru-RU" sz="1600" dirty="0"/>
              <a:t>бизнеса, власти и учебных заведений	</a:t>
            </a: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8" y="5085184"/>
            <a:ext cx="80772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15927E18-F9A8-4924-A22B-894BF2218836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2022748"/>
            <a:ext cx="8424936" cy="1296144"/>
          </a:xfrm>
          <a:prstGeom prst="roundRect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8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980728"/>
            <a:ext cx="2664296" cy="1080120"/>
          </a:xfrm>
          <a:prstGeom prst="roundRect">
            <a:avLst>
              <a:gd name="adj" fmla="val 11376"/>
            </a:avLst>
          </a:prstGeom>
          <a:solidFill>
            <a:srgbClr val="A21212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Бизнес-кооперация</a:t>
            </a:r>
            <a:endParaRPr lang="ru-RU" b="1" dirty="0">
              <a:solidFill>
                <a:prstClr val="white"/>
              </a:solidFill>
            </a:endParaRPr>
          </a:p>
        </p:txBody>
      </p:sp>
      <p:grpSp>
        <p:nvGrpSpPr>
          <p:cNvPr id="6" name="Diagram group"/>
          <p:cNvGrpSpPr/>
          <p:nvPr/>
        </p:nvGrpSpPr>
        <p:grpSpPr>
          <a:xfrm>
            <a:off x="3485964" y="2494781"/>
            <a:ext cx="2316088" cy="2088232"/>
            <a:chOff x="508000" y="1015999"/>
            <a:chExt cx="3048000" cy="3048000"/>
          </a:xfrm>
          <a:solidFill>
            <a:srgbClr val="A21212"/>
          </a:solidFill>
          <a:scene3d>
            <a:camera prst="perspectiveRelaxed">
              <a:rot lat="19587906" lon="20742400" rev="1163846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7" name="Овал 6"/>
            <p:cNvSpPr/>
            <p:nvPr/>
          </p:nvSpPr>
          <p:spPr>
            <a:xfrm>
              <a:off x="508000" y="1015999"/>
              <a:ext cx="3048000" cy="3048000"/>
            </a:xfrm>
            <a:prstGeom prst="ellipse">
              <a:avLst/>
            </a:prstGeom>
            <a:grpFill/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" name="Прямоугольник 7"/>
          <p:cNvSpPr/>
          <p:nvPr/>
        </p:nvSpPr>
        <p:spPr>
          <a:xfrm>
            <a:off x="3548405" y="3052842"/>
            <a:ext cx="2247731" cy="95410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isometricRightUp">
              <a:rot lat="2100000" lon="19800000" rev="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ГОРОД         КОРПОРАЦИЯ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9170" y="2109675"/>
            <a:ext cx="2664296" cy="1080120"/>
          </a:xfrm>
          <a:prstGeom prst="roundRect">
            <a:avLst>
              <a:gd name="adj" fmla="val 11376"/>
            </a:avLst>
          </a:prstGeom>
          <a:solidFill>
            <a:srgbClr val="A21212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Кадровая политика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3776" y="5204966"/>
            <a:ext cx="2664296" cy="1080120"/>
          </a:xfrm>
          <a:prstGeom prst="roundRect">
            <a:avLst>
              <a:gd name="adj" fmla="val 11376"/>
            </a:avLst>
          </a:prstGeom>
          <a:solidFill>
            <a:srgbClr val="A21212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Социальные проекты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736" y="5207223"/>
            <a:ext cx="2664296" cy="1080120"/>
          </a:xfrm>
          <a:prstGeom prst="roundRect">
            <a:avLst>
              <a:gd name="adj" fmla="val 11376"/>
            </a:avLst>
          </a:prstGeom>
          <a:solidFill>
            <a:srgbClr val="A21212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Корпоративное жил</a:t>
            </a:r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ье</a:t>
            </a:r>
            <a:endParaRPr lang="ru-RU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68702" y="3878446"/>
            <a:ext cx="2664296" cy="1080120"/>
          </a:xfrm>
          <a:prstGeom prst="roundRect">
            <a:avLst>
              <a:gd name="adj" fmla="val 11376"/>
            </a:avLst>
          </a:prstGeom>
          <a:solidFill>
            <a:srgbClr val="A21212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Привлечение</a:t>
            </a:r>
            <a:endParaRPr lang="ru-RU" b="1" dirty="0">
              <a:solidFill>
                <a:prstClr val="white"/>
              </a:solidFill>
            </a:endParaRP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инвестиций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9170" y="3862933"/>
            <a:ext cx="2664296" cy="1080120"/>
          </a:xfrm>
          <a:prstGeom prst="roundRect">
            <a:avLst>
              <a:gd name="adj" fmla="val 11376"/>
            </a:avLst>
          </a:prstGeom>
          <a:solidFill>
            <a:srgbClr val="A21212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Экология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73613" y="2101000"/>
            <a:ext cx="2664296" cy="1080120"/>
          </a:xfrm>
          <a:prstGeom prst="roundRect">
            <a:avLst>
              <a:gd name="adj" fmla="val 11376"/>
            </a:avLst>
          </a:prstGeom>
          <a:solidFill>
            <a:srgbClr val="A21212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Новые производственные проекты  </a:t>
            </a:r>
            <a:endParaRPr lang="ru-RU" b="1" dirty="0">
              <a:solidFill>
                <a:prstClr val="white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644008" y="2132856"/>
            <a:ext cx="0" cy="589652"/>
          </a:xfrm>
          <a:prstGeom prst="straightConnector1">
            <a:avLst/>
          </a:prstGeom>
          <a:ln w="666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565206" y="2649735"/>
            <a:ext cx="662978" cy="426839"/>
          </a:xfrm>
          <a:prstGeom prst="straightConnector1">
            <a:avLst/>
          </a:prstGeom>
          <a:ln w="666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724128" y="3930409"/>
            <a:ext cx="649485" cy="294826"/>
          </a:xfrm>
          <a:prstGeom prst="straightConnector1">
            <a:avLst/>
          </a:prstGeom>
          <a:ln w="666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220072" y="4464371"/>
            <a:ext cx="345134" cy="589652"/>
          </a:xfrm>
          <a:prstGeom prst="straightConnector1">
            <a:avLst/>
          </a:prstGeom>
          <a:ln w="666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923928" y="4528710"/>
            <a:ext cx="216024" cy="525313"/>
          </a:xfrm>
          <a:prstGeom prst="straightConnector1">
            <a:avLst/>
          </a:prstGeom>
          <a:ln w="666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863466" y="4077822"/>
            <a:ext cx="622498" cy="294826"/>
          </a:xfrm>
          <a:prstGeom prst="straightConnector1">
            <a:avLst/>
          </a:prstGeom>
          <a:ln w="666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3059832" y="2549824"/>
            <a:ext cx="618914" cy="476431"/>
          </a:xfrm>
          <a:prstGeom prst="straightConnector1">
            <a:avLst/>
          </a:prstGeom>
          <a:ln w="666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788024" y="3181120"/>
            <a:ext cx="567789" cy="110560"/>
          </a:xfrm>
          <a:prstGeom prst="straightConnector1">
            <a:avLst/>
          </a:prstGeom>
          <a:ln w="6667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39552" y="148570"/>
            <a:ext cx="8569523" cy="369332"/>
          </a:xfrm>
          <a:prstGeom prst="rect">
            <a:avLst/>
          </a:prstGeom>
          <a:noFill/>
          <a:ln>
            <a:noFill/>
          </a:ln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МОДЕЛЬ ВЗАИМОДЕЙСТВИЯ ГОРОДА С КРУПНЫМ БИЗНЕСОМ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05038" y="3481388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800000"/>
                </a:solidFill>
                <a:latin typeface="Arial Narrow" pitchFamily="34" charset="0"/>
              </a:defRPr>
            </a:lvl1pPr>
            <a:lvl2pPr marL="742950" indent="-285750">
              <a:defRPr sz="2600">
                <a:solidFill>
                  <a:srgbClr val="800000"/>
                </a:solidFill>
                <a:latin typeface="Arial Narrow" pitchFamily="34" charset="0"/>
              </a:defRPr>
            </a:lvl2pPr>
            <a:lvl3pPr marL="11430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3pPr>
            <a:lvl4pPr marL="16002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4pPr>
            <a:lvl5pPr marL="2057400" indent="-228600">
              <a:defRPr sz="2600">
                <a:solidFill>
                  <a:srgbClr val="800000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800000"/>
                </a:solidFill>
                <a:latin typeface="Arial Narrow" pitchFamily="34" charset="0"/>
              </a:defRPr>
            </a:lvl9pPr>
          </a:lstStyle>
          <a:p>
            <a:pPr algn="ctr"/>
            <a:endParaRPr lang="ru-RU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Прямоуг. 4"/>
          <p:cNvSpPr>
            <a:spLocks noChangeArrowheads="1"/>
          </p:cNvSpPr>
          <p:nvPr/>
        </p:nvSpPr>
        <p:spPr bwMode="auto">
          <a:xfrm>
            <a:off x="1692275" y="15575"/>
            <a:ext cx="7416800" cy="646331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РАЗВИТИЕ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МАЛОГО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И СРЕДНЕГО ПРЕДПРИНИМАТЕЛЬСТВА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Arial Narrow" pitchFamily="34" charset="0"/>
              </a:rPr>
              <a:t>ТЕХНОЛОГИИ И ИННОВАЦИИ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4067944" y="1268760"/>
            <a:ext cx="50149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A80000"/>
              </a:buClr>
              <a:buFont typeface="Wingdings" pitchFamily="2" charset="2"/>
              <a:buChar char="Ø"/>
            </a:pPr>
            <a:r>
              <a:rPr lang="ru-RU" sz="1600" dirty="0"/>
              <a:t>автоматизация производства и совершенствование технологических процессов</a:t>
            </a:r>
          </a:p>
          <a:p>
            <a:pPr marL="285750" indent="-285750">
              <a:buClr>
                <a:srgbClr val="A80000"/>
              </a:buClr>
              <a:buFont typeface="Wingdings" pitchFamily="2" charset="2"/>
              <a:buChar char="Ø"/>
            </a:pPr>
            <a:r>
              <a:rPr lang="ru-RU" sz="1600" dirty="0"/>
              <a:t>получение новых композитных материалов, изготовление продуктов для строительной отрасли</a:t>
            </a:r>
          </a:p>
          <a:p>
            <a:pPr marL="285750" indent="-285750">
              <a:buClr>
                <a:srgbClr val="A80000"/>
              </a:buClr>
              <a:buFont typeface="Wingdings" pitchFamily="2" charset="2"/>
              <a:buChar char="Ø"/>
            </a:pPr>
            <a:r>
              <a:rPr lang="ru-RU" sz="1600" dirty="0"/>
              <a:t>информационные технологии</a:t>
            </a:r>
          </a:p>
          <a:p>
            <a:pPr marL="285750" indent="-285750">
              <a:buClr>
                <a:srgbClr val="A80000"/>
              </a:buClr>
              <a:buFont typeface="Wingdings" pitchFamily="2" charset="2"/>
              <a:buChar char="Ø"/>
            </a:pPr>
            <a:r>
              <a:rPr lang="ru-RU" sz="1600" dirty="0" err="1"/>
              <a:t>энерго</a:t>
            </a:r>
            <a:r>
              <a:rPr lang="ru-RU" sz="1600" dirty="0"/>
              <a:t>- и </a:t>
            </a:r>
            <a:r>
              <a:rPr lang="ru-RU" sz="1600" dirty="0" err="1"/>
              <a:t>природосберегающие</a:t>
            </a:r>
            <a:r>
              <a:rPr lang="ru-RU" sz="1600" dirty="0"/>
              <a:t> технологии</a:t>
            </a:r>
          </a:p>
          <a:p>
            <a:pPr marL="285750" indent="-285750">
              <a:buClr>
                <a:srgbClr val="A80000"/>
              </a:buClr>
              <a:buFont typeface="Wingdings" pitchFamily="2" charset="2"/>
              <a:buChar char="Ø"/>
            </a:pPr>
            <a:r>
              <a:rPr lang="ru-RU" sz="1600" dirty="0"/>
              <a:t>биотехнологии и редкоземельные металлы</a:t>
            </a:r>
          </a:p>
          <a:p>
            <a:pPr marL="285750" indent="-285750">
              <a:buClr>
                <a:srgbClr val="A80000"/>
              </a:buClr>
              <a:buFont typeface="Wingdings" pitchFamily="2" charset="2"/>
              <a:buChar char="Ø"/>
            </a:pPr>
            <a:r>
              <a:rPr lang="ru-RU" sz="1600" dirty="0"/>
              <a:t>разработка и производство специальной техники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389188" y="836712"/>
            <a:ext cx="668352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A80000"/>
              </a:buClr>
            </a:pPr>
            <a:r>
              <a:rPr lang="ru-RU" sz="1700" b="1" dirty="0">
                <a:solidFill>
                  <a:srgbClr val="AC0000"/>
                </a:solidFill>
              </a:rPr>
              <a:t>Серьезный потенциал развития имеют следующие направления:</a:t>
            </a:r>
          </a:p>
        </p:txBody>
      </p:sp>
      <p:pic>
        <p:nvPicPr>
          <p:cNvPr id="8" name="Picture 2" descr="C:\Users\Belova\Desktop\индустриальный пар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1" y="1484784"/>
            <a:ext cx="3528544" cy="2114674"/>
          </a:xfrm>
          <a:prstGeom prst="round2DiagRect">
            <a:avLst>
              <a:gd name="adj1" fmla="val 33632"/>
              <a:gd name="adj2" fmla="val 0"/>
            </a:avLst>
          </a:prstGeom>
          <a:ln w="8572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100" y="3645024"/>
            <a:ext cx="1722438" cy="1382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338" y="4568949"/>
            <a:ext cx="1946275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5242049"/>
            <a:ext cx="17780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98425" y="4437112"/>
            <a:ext cx="56975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rgbClr val="A80000"/>
              </a:buClr>
              <a:buFont typeface="Wingdings" pitchFamily="2" charset="2"/>
              <a:buChar char="ü"/>
            </a:pPr>
            <a:r>
              <a:rPr lang="ru-RU" sz="1600" dirty="0"/>
              <a:t>Машиностроение и металлообработка</a:t>
            </a:r>
          </a:p>
          <a:p>
            <a:pPr marL="285750" indent="-285750">
              <a:buClr>
                <a:srgbClr val="A80000"/>
              </a:buClr>
              <a:buFont typeface="Wingdings" pitchFamily="2" charset="2"/>
              <a:buChar char="ü"/>
            </a:pPr>
            <a:r>
              <a:rPr lang="ru-RU" sz="1600" dirty="0"/>
              <a:t>Судостроение и судоремонт</a:t>
            </a:r>
          </a:p>
          <a:p>
            <a:pPr marL="285750" indent="-285750">
              <a:buClr>
                <a:srgbClr val="A80000"/>
              </a:buClr>
              <a:buFont typeface="Wingdings" pitchFamily="2" charset="2"/>
              <a:buChar char="ü"/>
            </a:pPr>
            <a:r>
              <a:rPr lang="ru-RU" sz="1600" dirty="0"/>
              <a:t>Деревообработка</a:t>
            </a:r>
          </a:p>
          <a:p>
            <a:pPr marL="285750" indent="-285750">
              <a:buClr>
                <a:srgbClr val="A80000"/>
              </a:buClr>
              <a:buFont typeface="Wingdings" pitchFamily="2" charset="2"/>
              <a:buChar char="ü"/>
            </a:pPr>
            <a:r>
              <a:rPr lang="ru-RU" sz="1600" dirty="0"/>
              <a:t>Пищевая промышленность и переработка сельхозпродукции</a:t>
            </a:r>
          </a:p>
          <a:p>
            <a:pPr marL="285750" indent="-285750">
              <a:buClr>
                <a:srgbClr val="A80000"/>
              </a:buClr>
              <a:buFont typeface="Wingdings" pitchFamily="2" charset="2"/>
              <a:buChar char="ü"/>
            </a:pPr>
            <a:r>
              <a:rPr lang="ru-RU" sz="1600" dirty="0"/>
              <a:t>Логистика</a:t>
            </a:r>
          </a:p>
          <a:p>
            <a:pPr marL="285750" indent="-285750">
              <a:buClr>
                <a:srgbClr val="A80000"/>
              </a:buClr>
              <a:buFont typeface="Wingdings" pitchFamily="2" charset="2"/>
              <a:buChar char="ü"/>
            </a:pPr>
            <a:r>
              <a:rPr lang="ru-RU" sz="1600" dirty="0"/>
              <a:t>Медицина и фармакология</a:t>
            </a:r>
          </a:p>
          <a:p>
            <a:pPr marL="285750" indent="-285750">
              <a:buClr>
                <a:srgbClr val="A80000"/>
              </a:buClr>
              <a:buFont typeface="Wingdings" pitchFamily="2" charset="2"/>
              <a:buChar char="ü"/>
            </a:pPr>
            <a:r>
              <a:rPr lang="ru-RU" sz="1600" dirty="0"/>
              <a:t>Современные форматы торговли и услуг</a:t>
            </a: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41288" y="4077072"/>
            <a:ext cx="42370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rgbClr val="A80000"/>
              </a:buClr>
            </a:pPr>
            <a:r>
              <a:rPr lang="ru-RU" sz="1700" b="1" dirty="0">
                <a:solidFill>
                  <a:srgbClr val="AC0000"/>
                </a:solidFill>
              </a:rPr>
              <a:t>Город будет развивать проекты в сферах: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7E18-F9A8-4924-A22B-894BF22188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rcDr9Ff0K3ii90dxDVi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KjtOUzE0yhALWSGALFb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8zIsMIhUamXhFF.lXnd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Jnhh6beEiJPcQDwR.8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8ANaa9C0aMtPku5stVk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cldUlP7kmfrl4yatl.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cldUlP7kmfrl4yatl.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rcDr9Ff0K3ii90dxDVi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rcDr9Ff0K3ii90dxDV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rcDr9Ff0K3ii90dxDV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4rcDr9Ff0K3ii90dxDVi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8YhT_MQqUKHGX5UPiurb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dNt46CPkeE7ZIGlDe7S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87xNPIHUKPU0CSfZo4z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H9taMumEqzxwBp4wFn4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2008</Words>
  <Application>Microsoft Office PowerPoint</Application>
  <PresentationFormat>Экран (4:3)</PresentationFormat>
  <Paragraphs>334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Сокольникова Светлана Алексеевна</dc:creator>
  <cp:lastModifiedBy>User</cp:lastModifiedBy>
  <cp:revision>30</cp:revision>
  <dcterms:created xsi:type="dcterms:W3CDTF">2014-11-10T08:46:32Z</dcterms:created>
  <dcterms:modified xsi:type="dcterms:W3CDTF">2015-06-04T05:23:56Z</dcterms:modified>
</cp:coreProperties>
</file>