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166B35-B837-491A-987D-199C84FE4A9E}"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91639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6B35-B837-491A-987D-199C84FE4A9E}"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370796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6B35-B837-491A-987D-199C84FE4A9E}"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120724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66B35-B837-491A-987D-199C84FE4A9E}"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329307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166B35-B837-491A-987D-199C84FE4A9E}"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3379869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166B35-B837-491A-987D-199C84FE4A9E}"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101309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166B35-B837-491A-987D-199C84FE4A9E}" type="datetimeFigureOut">
              <a:rPr lang="en-US" smtClean="0"/>
              <a:t>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332123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166B35-B837-491A-987D-199C84FE4A9E}" type="datetimeFigureOut">
              <a:rPr lang="en-US" smtClean="0"/>
              <a:t>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419042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6B35-B837-491A-987D-199C84FE4A9E}" type="datetimeFigureOut">
              <a:rPr lang="en-US" smtClean="0"/>
              <a:t>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137816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66B35-B837-491A-987D-199C84FE4A9E}"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254206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66B35-B837-491A-987D-199C84FE4A9E}"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B6CCF-C18A-471E-8B7D-3108FC6B7328}" type="slidenum">
              <a:rPr lang="en-US" smtClean="0"/>
              <a:t>‹#›</a:t>
            </a:fld>
            <a:endParaRPr lang="en-US"/>
          </a:p>
        </p:txBody>
      </p:sp>
    </p:spTree>
    <p:extLst>
      <p:ext uri="{BB962C8B-B14F-4D97-AF65-F5344CB8AC3E}">
        <p14:creationId xmlns:p14="http://schemas.microsoft.com/office/powerpoint/2010/main" val="2985262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66B35-B837-491A-987D-199C84FE4A9E}" type="datetimeFigureOut">
              <a:rPr lang="en-US" smtClean="0"/>
              <a:t>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B6CCF-C18A-471E-8B7D-3108FC6B7328}" type="slidenum">
              <a:rPr lang="en-US" smtClean="0"/>
              <a:t>‹#›</a:t>
            </a:fld>
            <a:endParaRPr lang="en-US"/>
          </a:p>
        </p:txBody>
      </p:sp>
    </p:spTree>
    <p:extLst>
      <p:ext uri="{BB962C8B-B14F-4D97-AF65-F5344CB8AC3E}">
        <p14:creationId xmlns:p14="http://schemas.microsoft.com/office/powerpoint/2010/main" val="3084386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Youth in Governance </a:t>
            </a:r>
          </a:p>
        </p:txBody>
      </p:sp>
      <p:sp>
        <p:nvSpPr>
          <p:cNvPr id="3" name="Subtitle 2"/>
          <p:cNvSpPr>
            <a:spLocks noGrp="1"/>
          </p:cNvSpPr>
          <p:nvPr>
            <p:ph type="subTitle" idx="1"/>
          </p:nvPr>
        </p:nvSpPr>
        <p:spPr/>
        <p:txBody>
          <a:bodyPr/>
          <a:lstStyle/>
          <a:p>
            <a:r>
              <a:rPr lang="en-ZA" dirty="0" smtClean="0"/>
              <a:t>A discussion</a:t>
            </a:r>
            <a:endParaRPr lang="en-US" dirty="0"/>
          </a:p>
        </p:txBody>
      </p:sp>
    </p:spTree>
    <p:extLst>
      <p:ext uri="{BB962C8B-B14F-4D97-AF65-F5344CB8AC3E}">
        <p14:creationId xmlns:p14="http://schemas.microsoft.com/office/powerpoint/2010/main" val="3357302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Who are the youth?</a:t>
            </a:r>
            <a:endParaRPr lang="en-US" dirty="0"/>
          </a:p>
        </p:txBody>
      </p:sp>
      <p:sp>
        <p:nvSpPr>
          <p:cNvPr id="3" name="Content Placeholder 2"/>
          <p:cNvSpPr>
            <a:spLocks noGrp="1"/>
          </p:cNvSpPr>
          <p:nvPr>
            <p:ph idx="1"/>
          </p:nvPr>
        </p:nvSpPr>
        <p:spPr/>
        <p:txBody>
          <a:bodyPr>
            <a:normAutofit lnSpcReduction="10000"/>
          </a:bodyPr>
          <a:lstStyle/>
          <a:p>
            <a:r>
              <a:rPr lang="en-GB" dirty="0"/>
              <a:t>the UN defines the youth as between 15-24, </a:t>
            </a:r>
            <a:endParaRPr lang="en-GB" dirty="0" smtClean="0"/>
          </a:p>
          <a:p>
            <a:r>
              <a:rPr lang="en-GB" dirty="0" smtClean="0"/>
              <a:t>African </a:t>
            </a:r>
            <a:r>
              <a:rPr lang="en-GB" dirty="0"/>
              <a:t>Youth Charter pegs thresholds as between the ages of 15 and 35 years</a:t>
            </a:r>
            <a:r>
              <a:rPr lang="en-GB" dirty="0" smtClean="0"/>
              <a:t>.</a:t>
            </a:r>
          </a:p>
          <a:p>
            <a:r>
              <a:rPr lang="en-GB" dirty="0" smtClean="0"/>
              <a:t> </a:t>
            </a:r>
            <a:r>
              <a:rPr lang="en-GB" dirty="0"/>
              <a:t>I</a:t>
            </a:r>
            <a:r>
              <a:rPr lang="en-US" dirty="0"/>
              <a:t>n many ways a better definition is to see youth </a:t>
            </a:r>
            <a:r>
              <a:rPr lang="en-GB" dirty="0"/>
              <a:t>“as a period of transition from the dependence of childhood to adulthood’s independence and awareness of our interdependence as members of a community” (UNESCO, 2011: webpage).</a:t>
            </a:r>
            <a:endParaRPr lang="en-US" dirty="0"/>
          </a:p>
        </p:txBody>
      </p:sp>
    </p:spTree>
    <p:extLst>
      <p:ext uri="{BB962C8B-B14F-4D97-AF65-F5344CB8AC3E}">
        <p14:creationId xmlns:p14="http://schemas.microsoft.com/office/powerpoint/2010/main" val="239982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Why an interesting urban category?/ Are the youth different?</a:t>
            </a:r>
            <a:endParaRPr lang="en-US" dirty="0"/>
          </a:p>
        </p:txBody>
      </p:sp>
      <p:sp>
        <p:nvSpPr>
          <p:cNvPr id="3" name="Content Placeholder 2"/>
          <p:cNvSpPr>
            <a:spLocks noGrp="1"/>
          </p:cNvSpPr>
          <p:nvPr>
            <p:ph idx="1"/>
          </p:nvPr>
        </p:nvSpPr>
        <p:spPr/>
        <p:txBody>
          <a:bodyPr/>
          <a:lstStyle/>
          <a:p>
            <a:r>
              <a:rPr lang="en-ZA" b="1" u="sng" dirty="0" smtClean="0"/>
              <a:t>India: </a:t>
            </a:r>
            <a:r>
              <a:rPr lang="en-ZA" dirty="0" smtClean="0"/>
              <a:t>41% of the population below </a:t>
            </a:r>
            <a:r>
              <a:rPr lang="en-ZA" dirty="0"/>
              <a:t>the age of 20 </a:t>
            </a:r>
            <a:endParaRPr lang="en-ZA" dirty="0" smtClean="0"/>
          </a:p>
          <a:p>
            <a:r>
              <a:rPr lang="en-ZA" b="1" u="sng" dirty="0" smtClean="0"/>
              <a:t>Brazil: </a:t>
            </a:r>
            <a:r>
              <a:rPr lang="en-US" b="1" dirty="0"/>
              <a:t>15-24 years: </a:t>
            </a:r>
            <a:r>
              <a:rPr lang="en-US" dirty="0"/>
              <a:t>16.43</a:t>
            </a:r>
            <a:r>
              <a:rPr lang="en-US" dirty="0" smtClean="0"/>
              <a:t>%</a:t>
            </a:r>
          </a:p>
          <a:p>
            <a:r>
              <a:rPr lang="en-ZA" b="1" u="sng" dirty="0" smtClean="0"/>
              <a:t>China: </a:t>
            </a:r>
            <a:r>
              <a:rPr lang="en-US" b="1" dirty="0"/>
              <a:t>15-24 years: </a:t>
            </a:r>
            <a:r>
              <a:rPr lang="en-US" dirty="0"/>
              <a:t>13.27</a:t>
            </a:r>
            <a:r>
              <a:rPr lang="en-US" dirty="0" smtClean="0"/>
              <a:t>%</a:t>
            </a:r>
          </a:p>
          <a:p>
            <a:r>
              <a:rPr lang="en-ZA" b="1" u="sng" dirty="0" smtClean="0"/>
              <a:t>South Africa: </a:t>
            </a:r>
            <a:r>
              <a:rPr lang="en-ZA" b="1" dirty="0" smtClean="0"/>
              <a:t>15-24</a:t>
            </a:r>
            <a:r>
              <a:rPr lang="en-ZA" dirty="0" smtClean="0"/>
              <a:t>: 24% but </a:t>
            </a:r>
            <a:r>
              <a:rPr lang="en-ZA" dirty="0"/>
              <a:t>below the age of 35 years constitute about 66</a:t>
            </a:r>
            <a:r>
              <a:rPr lang="en-ZA" dirty="0" smtClean="0"/>
              <a:t>%</a:t>
            </a:r>
          </a:p>
          <a:p>
            <a:r>
              <a:rPr lang="en-ZA" b="1" u="sng" dirty="0" smtClean="0"/>
              <a:t>Russia: </a:t>
            </a:r>
            <a:r>
              <a:rPr lang="en-US" b="1" dirty="0"/>
              <a:t>15-24 years: </a:t>
            </a:r>
            <a:r>
              <a:rPr lang="en-US" dirty="0"/>
              <a:t>9.71%</a:t>
            </a:r>
          </a:p>
        </p:txBody>
      </p:sp>
    </p:spTree>
    <p:extLst>
      <p:ext uri="{BB962C8B-B14F-4D97-AF65-F5344CB8AC3E}">
        <p14:creationId xmlns:p14="http://schemas.microsoft.com/office/powerpoint/2010/main" val="4256961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Why an interesting urban category?/ Are the youth different?</a:t>
            </a:r>
            <a:endParaRPr lang="en-US" dirty="0"/>
          </a:p>
        </p:txBody>
      </p:sp>
      <p:sp>
        <p:nvSpPr>
          <p:cNvPr id="3" name="Content Placeholder 2"/>
          <p:cNvSpPr>
            <a:spLocks noGrp="1"/>
          </p:cNvSpPr>
          <p:nvPr>
            <p:ph idx="1"/>
          </p:nvPr>
        </p:nvSpPr>
        <p:spPr/>
        <p:txBody>
          <a:bodyPr/>
          <a:lstStyle/>
          <a:p>
            <a:pPr marL="0" indent="0">
              <a:buNone/>
            </a:pPr>
            <a:r>
              <a:rPr lang="en-ZA" dirty="0" smtClean="0"/>
              <a:t>Have a specific set of issues facing youth:</a:t>
            </a:r>
          </a:p>
          <a:p>
            <a:pPr>
              <a:buFontTx/>
              <a:buChar char="-"/>
            </a:pPr>
            <a:r>
              <a:rPr lang="en-ZA" dirty="0" smtClean="0"/>
              <a:t>Employment/unemployment and uncertain future prospects</a:t>
            </a:r>
          </a:p>
          <a:p>
            <a:pPr>
              <a:buFontTx/>
              <a:buChar char="-"/>
            </a:pPr>
            <a:r>
              <a:rPr lang="en-ZA" dirty="0" smtClean="0"/>
              <a:t>Violence, </a:t>
            </a:r>
            <a:r>
              <a:rPr lang="en-ZA" dirty="0" err="1" smtClean="0"/>
              <a:t>gangsterism</a:t>
            </a:r>
            <a:r>
              <a:rPr lang="en-ZA" dirty="0" smtClean="0"/>
              <a:t>,</a:t>
            </a:r>
          </a:p>
          <a:p>
            <a:pPr>
              <a:buFontTx/>
              <a:buChar char="-"/>
            </a:pPr>
            <a:r>
              <a:rPr lang="en-ZA" dirty="0" smtClean="0"/>
              <a:t>Rising costs of education</a:t>
            </a:r>
          </a:p>
          <a:p>
            <a:pPr>
              <a:buFontTx/>
              <a:buChar char="-"/>
            </a:pPr>
            <a:r>
              <a:rPr lang="en-ZA" dirty="0" smtClean="0"/>
              <a:t>Health: disease burden and drug abuse</a:t>
            </a:r>
          </a:p>
          <a:p>
            <a:pPr>
              <a:buFontTx/>
              <a:buChar char="-"/>
            </a:pPr>
            <a:endParaRPr lang="en-US" dirty="0"/>
          </a:p>
        </p:txBody>
      </p:sp>
    </p:spTree>
    <p:extLst>
      <p:ext uri="{BB962C8B-B14F-4D97-AF65-F5344CB8AC3E}">
        <p14:creationId xmlns:p14="http://schemas.microsoft.com/office/powerpoint/2010/main" val="568402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Why a focus on the youth?</a:t>
            </a:r>
            <a:endParaRPr lang="en-US" dirty="0"/>
          </a:p>
        </p:txBody>
      </p:sp>
      <p:sp>
        <p:nvSpPr>
          <p:cNvPr id="3" name="Content Placeholder 2"/>
          <p:cNvSpPr>
            <a:spLocks noGrp="1"/>
          </p:cNvSpPr>
          <p:nvPr>
            <p:ph idx="1"/>
          </p:nvPr>
        </p:nvSpPr>
        <p:spPr/>
        <p:txBody>
          <a:bodyPr/>
          <a:lstStyle/>
          <a:p>
            <a:pPr>
              <a:buFontTx/>
              <a:buChar char="-"/>
            </a:pPr>
            <a:r>
              <a:rPr lang="en-ZA" dirty="0" smtClean="0"/>
              <a:t>Future leaders</a:t>
            </a:r>
          </a:p>
          <a:p>
            <a:pPr>
              <a:buFontTx/>
              <a:buChar char="-"/>
            </a:pPr>
            <a:r>
              <a:rPr lang="en-ZA" dirty="0" smtClean="0"/>
              <a:t>Innovative/progressive</a:t>
            </a:r>
          </a:p>
          <a:p>
            <a:pPr>
              <a:buFontTx/>
              <a:buChar char="-"/>
            </a:pPr>
            <a:r>
              <a:rPr lang="en-ZA" dirty="0" smtClean="0"/>
              <a:t>Different set of social values/sense of what is important</a:t>
            </a:r>
          </a:p>
          <a:p>
            <a:pPr>
              <a:buFontTx/>
              <a:buChar char="-"/>
            </a:pPr>
            <a:r>
              <a:rPr lang="en-ZA" dirty="0" smtClean="0"/>
              <a:t>Pro-active in shaping social, political and spatial change</a:t>
            </a:r>
          </a:p>
          <a:p>
            <a:pPr>
              <a:buFontTx/>
              <a:buChar char="-"/>
            </a:pPr>
            <a:r>
              <a:rPr lang="en-ZA" dirty="0" smtClean="0"/>
              <a:t>Use of technologies in ways older generation doesn’t always think of or consider</a:t>
            </a:r>
          </a:p>
          <a:p>
            <a:pPr>
              <a:buFontTx/>
              <a:buChar char="-"/>
            </a:pPr>
            <a:endParaRPr lang="en-ZA" dirty="0" smtClean="0"/>
          </a:p>
          <a:p>
            <a:pPr>
              <a:buFontTx/>
              <a:buChar char="-"/>
            </a:pPr>
            <a:endParaRPr lang="en-US" dirty="0"/>
          </a:p>
        </p:txBody>
      </p:sp>
    </p:spTree>
    <p:extLst>
      <p:ext uri="{BB962C8B-B14F-4D97-AF65-F5344CB8AC3E}">
        <p14:creationId xmlns:p14="http://schemas.microsoft.com/office/powerpoint/2010/main" val="1809693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Intended outcomes of youth</a:t>
            </a:r>
            <a:endParaRPr lang="en-US" dirty="0"/>
          </a:p>
        </p:txBody>
      </p:sp>
      <p:sp>
        <p:nvSpPr>
          <p:cNvPr id="3" name="Content Placeholder 2"/>
          <p:cNvSpPr>
            <a:spLocks noGrp="1"/>
          </p:cNvSpPr>
          <p:nvPr>
            <p:ph idx="1"/>
          </p:nvPr>
        </p:nvSpPr>
        <p:spPr/>
        <p:txBody>
          <a:bodyPr>
            <a:normAutofit fontScale="70000" lnSpcReduction="20000"/>
          </a:bodyPr>
          <a:lstStyle/>
          <a:p>
            <a:r>
              <a:rPr lang="en-GB" dirty="0"/>
              <a:t> </a:t>
            </a:r>
            <a:r>
              <a:rPr lang="en-GB" dirty="0" smtClean="0"/>
              <a:t>To </a:t>
            </a:r>
            <a:r>
              <a:rPr lang="en-GB" dirty="0"/>
              <a:t>construct a sense of the common and differing issues facing urban youth in BRICS cities so that we can develop a comparative insight into the lived experiences of youth in these contexts;</a:t>
            </a:r>
            <a:endParaRPr lang="en-US" dirty="0"/>
          </a:p>
          <a:p>
            <a:pPr lvl="0"/>
            <a:r>
              <a:rPr lang="en-GB" dirty="0"/>
              <a:t>To gain a sense of the common and different ways in which youth have responded to these issues;</a:t>
            </a:r>
            <a:endParaRPr lang="en-US" dirty="0"/>
          </a:p>
          <a:p>
            <a:pPr lvl="0"/>
            <a:r>
              <a:rPr lang="en-US" dirty="0"/>
              <a:t>To gain a sense of the extent to which youth have been brought into governance processes within BRICS cities and through what means;</a:t>
            </a:r>
          </a:p>
          <a:p>
            <a:pPr lvl="0"/>
            <a:r>
              <a:rPr lang="en-US" dirty="0"/>
              <a:t>To understand the experiences that youth of have of engagement in current governance structures (or, indeed, of being marginalized within these processes);</a:t>
            </a:r>
          </a:p>
          <a:p>
            <a:pPr lvl="0"/>
            <a:r>
              <a:rPr lang="en-US" dirty="0"/>
              <a:t> To discuss how youth engagement can be improved?</a:t>
            </a:r>
          </a:p>
          <a:p>
            <a:pPr lvl="0"/>
            <a:r>
              <a:rPr lang="en-US" dirty="0"/>
              <a:t>To design and develop a support framework for youth in BRICS cities who will be future educators, innovators, activists and leaders.</a:t>
            </a:r>
          </a:p>
          <a:p>
            <a:endParaRPr lang="en-US" dirty="0"/>
          </a:p>
        </p:txBody>
      </p:sp>
    </p:spTree>
    <p:extLst>
      <p:ext uri="{BB962C8B-B14F-4D97-AF65-F5344CB8AC3E}">
        <p14:creationId xmlns:p14="http://schemas.microsoft.com/office/powerpoint/2010/main" val="96591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Respond to a set of questions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How do young people in different cities across the BRICS view the challenges and opportunities of urban development facing them? (i.e. what are the key challenges facing young people in cities in BRICS countries).</a:t>
            </a:r>
          </a:p>
          <a:p>
            <a:pPr lvl="0"/>
            <a:r>
              <a:rPr lang="en-US" dirty="0"/>
              <a:t> How have youth responded to these challenges and opportunities?</a:t>
            </a:r>
          </a:p>
          <a:p>
            <a:pPr lvl="0"/>
            <a:r>
              <a:rPr lang="en-US" dirty="0"/>
              <a:t>To what extent are youth meaningfully involved in urban governance processes across the BRICS?</a:t>
            </a:r>
          </a:p>
          <a:p>
            <a:pPr lvl="0"/>
            <a:r>
              <a:rPr lang="en-US" dirty="0"/>
              <a:t>What is the experience and lessons of this involvement?</a:t>
            </a:r>
          </a:p>
          <a:p>
            <a:pPr lvl="0"/>
            <a:r>
              <a:rPr lang="en-US" dirty="0"/>
              <a:t>What possible models are there to expand the role of youth in urban governance?</a:t>
            </a:r>
          </a:p>
          <a:p>
            <a:pPr lvl="0"/>
            <a:r>
              <a:rPr lang="en-US" dirty="0"/>
              <a:t>In which areas can youth bring a new edge to urban development (for example, in the application of new technologies to governance) </a:t>
            </a:r>
          </a:p>
          <a:p>
            <a:pPr lvl="0"/>
            <a:r>
              <a:rPr lang="en-US" dirty="0"/>
              <a:t>How do we expand the capacities of youth to engage more effectively in governance, and how do we </a:t>
            </a:r>
            <a:r>
              <a:rPr lang="en-US" dirty="0" err="1"/>
              <a:t>mobilise</a:t>
            </a:r>
            <a:r>
              <a:rPr lang="en-US" dirty="0"/>
              <a:t> their interest?</a:t>
            </a:r>
          </a:p>
          <a:p>
            <a:endParaRPr lang="en-US" dirty="0"/>
          </a:p>
        </p:txBody>
      </p:sp>
    </p:spTree>
    <p:extLst>
      <p:ext uri="{BB962C8B-B14F-4D97-AF65-F5344CB8AC3E}">
        <p14:creationId xmlns:p14="http://schemas.microsoft.com/office/powerpoint/2010/main" val="3737476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Ideas into the future</a:t>
            </a:r>
            <a:endParaRPr lang="en-US" dirty="0"/>
          </a:p>
        </p:txBody>
      </p:sp>
      <p:sp>
        <p:nvSpPr>
          <p:cNvPr id="3" name="Content Placeholder 2"/>
          <p:cNvSpPr>
            <a:spLocks noGrp="1"/>
          </p:cNvSpPr>
          <p:nvPr>
            <p:ph idx="1"/>
          </p:nvPr>
        </p:nvSpPr>
        <p:spPr/>
        <p:txBody>
          <a:bodyPr/>
          <a:lstStyle/>
          <a:p>
            <a:r>
              <a:rPr lang="en-ZA" dirty="0" smtClean="0"/>
              <a:t>Peer engagement: exchange programmes</a:t>
            </a:r>
          </a:p>
          <a:p>
            <a:r>
              <a:rPr lang="en-ZA" dirty="0" smtClean="0"/>
              <a:t>Joint research projects: e.g. Diaries of urban youth</a:t>
            </a:r>
          </a:p>
          <a:p>
            <a:r>
              <a:rPr lang="en-ZA" dirty="0" smtClean="0"/>
              <a:t>On-line engagements – challenges in research/urban life</a:t>
            </a:r>
          </a:p>
          <a:p>
            <a:r>
              <a:rPr lang="en-ZA" dirty="0" smtClean="0"/>
              <a:t>Summer school</a:t>
            </a:r>
          </a:p>
          <a:p>
            <a:r>
              <a:rPr lang="en-ZA" dirty="0" smtClean="0"/>
              <a:t>other</a:t>
            </a:r>
          </a:p>
        </p:txBody>
      </p:sp>
    </p:spTree>
    <p:extLst>
      <p:ext uri="{BB962C8B-B14F-4D97-AF65-F5344CB8AC3E}">
        <p14:creationId xmlns:p14="http://schemas.microsoft.com/office/powerpoint/2010/main" val="3134485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358</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Youth in Governance </vt:lpstr>
      <vt:lpstr>Who are the youth?</vt:lpstr>
      <vt:lpstr>Why an interesting urban category?/ Are the youth different?</vt:lpstr>
      <vt:lpstr>Why an interesting urban category?/ Are the youth different?</vt:lpstr>
      <vt:lpstr>Why a focus on the youth?</vt:lpstr>
      <vt:lpstr>Intended outcomes of youth</vt:lpstr>
      <vt:lpstr>Respond to a set of questions</vt:lpstr>
      <vt:lpstr>Ideas into the future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7</cp:revision>
  <dcterms:created xsi:type="dcterms:W3CDTF">2016-12-08T16:46:55Z</dcterms:created>
  <dcterms:modified xsi:type="dcterms:W3CDTF">2016-12-09T00:50:24Z</dcterms:modified>
</cp:coreProperties>
</file>