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305" r:id="rId3"/>
    <p:sldId id="307" r:id="rId4"/>
    <p:sldId id="308" r:id="rId5"/>
    <p:sldId id="306" r:id="rId6"/>
    <p:sldId id="310" r:id="rId7"/>
    <p:sldId id="313" r:id="rId8"/>
    <p:sldId id="309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9F9FF1-C23A-4657-A3F9-6841ECBFF48B}" type="doc">
      <dgm:prSet loTypeId="urn:microsoft.com/office/officeart/2005/8/layout/cycle5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ZA"/>
        </a:p>
      </dgm:t>
    </dgm:pt>
    <dgm:pt modelId="{AB552A86-AFB9-4B44-BBD6-681560C901F6}">
      <dgm:prSet phldrT="[Text]" custT="1"/>
      <dgm:spPr/>
      <dgm:t>
        <a:bodyPr/>
        <a:lstStyle/>
        <a:p>
          <a:r>
            <a:rPr lang="en-ZA" sz="3200" b="1" dirty="0" smtClean="0"/>
            <a:t>State investment in infrastructure</a:t>
          </a:r>
          <a:endParaRPr lang="en-ZA" sz="3200" b="1" dirty="0"/>
        </a:p>
      </dgm:t>
    </dgm:pt>
    <dgm:pt modelId="{86B8085C-6F4C-43AD-921C-729EAADD143B}" type="parTrans" cxnId="{9BA1E126-9246-4FF8-9987-053E57A3672D}">
      <dgm:prSet/>
      <dgm:spPr/>
      <dgm:t>
        <a:bodyPr/>
        <a:lstStyle/>
        <a:p>
          <a:endParaRPr lang="en-ZA"/>
        </a:p>
      </dgm:t>
    </dgm:pt>
    <dgm:pt modelId="{B5DC9271-B442-4CC6-B152-CD747E367FAE}" type="sibTrans" cxnId="{9BA1E126-9246-4FF8-9987-053E57A3672D}">
      <dgm:prSet/>
      <dgm:spPr/>
      <dgm:t>
        <a:bodyPr/>
        <a:lstStyle/>
        <a:p>
          <a:endParaRPr lang="en-ZA"/>
        </a:p>
      </dgm:t>
    </dgm:pt>
    <dgm:pt modelId="{11E15720-36EF-4AF7-BA85-D1F950ED6C09}">
      <dgm:prSet phldrT="[Text]" custT="1"/>
      <dgm:spPr/>
      <dgm:t>
        <a:bodyPr/>
        <a:lstStyle/>
        <a:p>
          <a:r>
            <a:rPr lang="en-ZA" sz="3200" b="1" dirty="0" smtClean="0"/>
            <a:t>Business investment and jobs</a:t>
          </a:r>
          <a:endParaRPr lang="en-ZA" sz="3200" b="1" dirty="0"/>
        </a:p>
      </dgm:t>
    </dgm:pt>
    <dgm:pt modelId="{10685C3F-3136-4EE5-A395-C4E307E2A0D7}" type="parTrans" cxnId="{E77995C7-00DD-4DB9-906E-A1F81474AF83}">
      <dgm:prSet/>
      <dgm:spPr/>
      <dgm:t>
        <a:bodyPr/>
        <a:lstStyle/>
        <a:p>
          <a:endParaRPr lang="en-ZA"/>
        </a:p>
      </dgm:t>
    </dgm:pt>
    <dgm:pt modelId="{996EBF7D-EA61-474C-A2F5-CF0FCF62750E}" type="sibTrans" cxnId="{E77995C7-00DD-4DB9-906E-A1F81474AF83}">
      <dgm:prSet/>
      <dgm:spPr/>
      <dgm:t>
        <a:bodyPr/>
        <a:lstStyle/>
        <a:p>
          <a:endParaRPr lang="en-ZA"/>
        </a:p>
      </dgm:t>
    </dgm:pt>
    <dgm:pt modelId="{06DEF070-A652-4400-9E1B-C52C9EFAA575}">
      <dgm:prSet phldrT="[Text]" custT="1"/>
      <dgm:spPr/>
      <dgm:t>
        <a:bodyPr/>
        <a:lstStyle/>
        <a:p>
          <a:r>
            <a:rPr lang="en-ZA" sz="3200" b="1" dirty="0" smtClean="0"/>
            <a:t>Household investment in housing</a:t>
          </a:r>
          <a:endParaRPr lang="en-ZA" sz="2800" dirty="0"/>
        </a:p>
      </dgm:t>
    </dgm:pt>
    <dgm:pt modelId="{32B8D370-3A1E-49FF-A113-DD17A4D895C6}" type="parTrans" cxnId="{C5CC8CA5-0AB8-4711-B54A-CAB8F2EEA4E5}">
      <dgm:prSet/>
      <dgm:spPr/>
      <dgm:t>
        <a:bodyPr/>
        <a:lstStyle/>
        <a:p>
          <a:endParaRPr lang="en-ZA"/>
        </a:p>
      </dgm:t>
    </dgm:pt>
    <dgm:pt modelId="{C98D2932-7B4B-438C-856C-AD9DC69EB744}" type="sibTrans" cxnId="{C5CC8CA5-0AB8-4711-B54A-CAB8F2EEA4E5}">
      <dgm:prSet/>
      <dgm:spPr/>
      <dgm:t>
        <a:bodyPr/>
        <a:lstStyle/>
        <a:p>
          <a:endParaRPr lang="en-ZA"/>
        </a:p>
      </dgm:t>
    </dgm:pt>
    <dgm:pt modelId="{B15BA01F-9364-431E-91A0-0DECE2CEBF82}" type="pres">
      <dgm:prSet presAssocID="{1F9F9FF1-C23A-4657-A3F9-6841ECBFF4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E6EC4ED5-7BC4-490B-A1AE-A393CF646C97}" type="pres">
      <dgm:prSet presAssocID="{AB552A86-AFB9-4B44-BBD6-681560C901F6}" presName="node" presStyleLbl="node1" presStyleIdx="0" presStyleCnt="3" custScaleX="11565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F9D8F7C-0079-4353-B8C0-7FD1B8D11357}" type="pres">
      <dgm:prSet presAssocID="{AB552A86-AFB9-4B44-BBD6-681560C901F6}" presName="spNode" presStyleCnt="0"/>
      <dgm:spPr/>
      <dgm:t>
        <a:bodyPr/>
        <a:lstStyle/>
        <a:p>
          <a:endParaRPr lang="en-ZA"/>
        </a:p>
      </dgm:t>
    </dgm:pt>
    <dgm:pt modelId="{582CE050-0125-4BE8-A0E9-3965A992B540}" type="pres">
      <dgm:prSet presAssocID="{B5DC9271-B442-4CC6-B152-CD747E367FAE}" presName="sibTrans" presStyleLbl="sibTrans1D1" presStyleIdx="0" presStyleCnt="3"/>
      <dgm:spPr/>
      <dgm:t>
        <a:bodyPr/>
        <a:lstStyle/>
        <a:p>
          <a:endParaRPr lang="en-ZA"/>
        </a:p>
      </dgm:t>
    </dgm:pt>
    <dgm:pt modelId="{CC1F3DAC-8B67-486C-B2EA-AA70DF3D943F}" type="pres">
      <dgm:prSet presAssocID="{11E15720-36EF-4AF7-BA85-D1F950ED6C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A8E9CA3-5DBF-4699-897F-EF8404173D45}" type="pres">
      <dgm:prSet presAssocID="{11E15720-36EF-4AF7-BA85-D1F950ED6C09}" presName="spNode" presStyleCnt="0"/>
      <dgm:spPr/>
      <dgm:t>
        <a:bodyPr/>
        <a:lstStyle/>
        <a:p>
          <a:endParaRPr lang="en-ZA"/>
        </a:p>
      </dgm:t>
    </dgm:pt>
    <dgm:pt modelId="{C245F2E2-FEDA-43F0-82C7-67C52F1F6494}" type="pres">
      <dgm:prSet presAssocID="{996EBF7D-EA61-474C-A2F5-CF0FCF62750E}" presName="sibTrans" presStyleLbl="sibTrans1D1" presStyleIdx="1" presStyleCnt="3"/>
      <dgm:spPr/>
      <dgm:t>
        <a:bodyPr/>
        <a:lstStyle/>
        <a:p>
          <a:endParaRPr lang="en-ZA"/>
        </a:p>
      </dgm:t>
    </dgm:pt>
    <dgm:pt modelId="{D38E7928-D619-4501-8015-52E34403C885}" type="pres">
      <dgm:prSet presAssocID="{06DEF070-A652-4400-9E1B-C52C9EFAA575}" presName="node" presStyleLbl="node1" presStyleIdx="2" presStyleCnt="3" custScaleX="11935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05EF728-1322-4224-88CC-C829939A1A0B}" type="pres">
      <dgm:prSet presAssocID="{06DEF070-A652-4400-9E1B-C52C9EFAA575}" presName="spNode" presStyleCnt="0"/>
      <dgm:spPr/>
      <dgm:t>
        <a:bodyPr/>
        <a:lstStyle/>
        <a:p>
          <a:endParaRPr lang="en-ZA"/>
        </a:p>
      </dgm:t>
    </dgm:pt>
    <dgm:pt modelId="{9108F427-27C1-498D-B622-962364123F56}" type="pres">
      <dgm:prSet presAssocID="{C98D2932-7B4B-438C-856C-AD9DC69EB744}" presName="sibTrans" presStyleLbl="sibTrans1D1" presStyleIdx="2" presStyleCnt="3"/>
      <dgm:spPr/>
      <dgm:t>
        <a:bodyPr/>
        <a:lstStyle/>
        <a:p>
          <a:endParaRPr lang="en-ZA"/>
        </a:p>
      </dgm:t>
    </dgm:pt>
  </dgm:ptLst>
  <dgm:cxnLst>
    <dgm:cxn modelId="{EBB991F8-8B84-427B-8359-9F579BFBC8BE}" type="presOf" srcId="{AB552A86-AFB9-4B44-BBD6-681560C901F6}" destId="{E6EC4ED5-7BC4-490B-A1AE-A393CF646C97}" srcOrd="0" destOrd="0" presId="urn:microsoft.com/office/officeart/2005/8/layout/cycle5"/>
    <dgm:cxn modelId="{A7573EDE-2A4A-4C8E-9D30-D9CECDDC6F60}" type="presOf" srcId="{11E15720-36EF-4AF7-BA85-D1F950ED6C09}" destId="{CC1F3DAC-8B67-486C-B2EA-AA70DF3D943F}" srcOrd="0" destOrd="0" presId="urn:microsoft.com/office/officeart/2005/8/layout/cycle5"/>
    <dgm:cxn modelId="{9BA1E126-9246-4FF8-9987-053E57A3672D}" srcId="{1F9F9FF1-C23A-4657-A3F9-6841ECBFF48B}" destId="{AB552A86-AFB9-4B44-BBD6-681560C901F6}" srcOrd="0" destOrd="0" parTransId="{86B8085C-6F4C-43AD-921C-729EAADD143B}" sibTransId="{B5DC9271-B442-4CC6-B152-CD747E367FAE}"/>
    <dgm:cxn modelId="{C5CC8CA5-0AB8-4711-B54A-CAB8F2EEA4E5}" srcId="{1F9F9FF1-C23A-4657-A3F9-6841ECBFF48B}" destId="{06DEF070-A652-4400-9E1B-C52C9EFAA575}" srcOrd="2" destOrd="0" parTransId="{32B8D370-3A1E-49FF-A113-DD17A4D895C6}" sibTransId="{C98D2932-7B4B-438C-856C-AD9DC69EB744}"/>
    <dgm:cxn modelId="{BEFC1EEF-3725-4A4D-8D02-7ED043C1A976}" type="presOf" srcId="{C98D2932-7B4B-438C-856C-AD9DC69EB744}" destId="{9108F427-27C1-498D-B622-962364123F56}" srcOrd="0" destOrd="0" presId="urn:microsoft.com/office/officeart/2005/8/layout/cycle5"/>
    <dgm:cxn modelId="{CF962C3B-3E19-44D3-83EC-A921CCE2BCEF}" type="presOf" srcId="{B5DC9271-B442-4CC6-B152-CD747E367FAE}" destId="{582CE050-0125-4BE8-A0E9-3965A992B540}" srcOrd="0" destOrd="0" presId="urn:microsoft.com/office/officeart/2005/8/layout/cycle5"/>
    <dgm:cxn modelId="{1B4FD7C9-55B4-46FF-A843-56E48D271ADE}" type="presOf" srcId="{1F9F9FF1-C23A-4657-A3F9-6841ECBFF48B}" destId="{B15BA01F-9364-431E-91A0-0DECE2CEBF82}" srcOrd="0" destOrd="0" presId="urn:microsoft.com/office/officeart/2005/8/layout/cycle5"/>
    <dgm:cxn modelId="{7785DA81-A173-42FC-A6AE-64D304216B3C}" type="presOf" srcId="{996EBF7D-EA61-474C-A2F5-CF0FCF62750E}" destId="{C245F2E2-FEDA-43F0-82C7-67C52F1F6494}" srcOrd="0" destOrd="0" presId="urn:microsoft.com/office/officeart/2005/8/layout/cycle5"/>
    <dgm:cxn modelId="{E77995C7-00DD-4DB9-906E-A1F81474AF83}" srcId="{1F9F9FF1-C23A-4657-A3F9-6841ECBFF48B}" destId="{11E15720-36EF-4AF7-BA85-D1F950ED6C09}" srcOrd="1" destOrd="0" parTransId="{10685C3F-3136-4EE5-A395-C4E307E2A0D7}" sibTransId="{996EBF7D-EA61-474C-A2F5-CF0FCF62750E}"/>
    <dgm:cxn modelId="{FC05BAC9-5D16-4EEF-A3A8-B1A79CA2E610}" type="presOf" srcId="{06DEF070-A652-4400-9E1B-C52C9EFAA575}" destId="{D38E7928-D619-4501-8015-52E34403C885}" srcOrd="0" destOrd="0" presId="urn:microsoft.com/office/officeart/2005/8/layout/cycle5"/>
    <dgm:cxn modelId="{266D26F4-30BA-47F8-8AC0-4B8EF79DA272}" type="presParOf" srcId="{B15BA01F-9364-431E-91A0-0DECE2CEBF82}" destId="{E6EC4ED5-7BC4-490B-A1AE-A393CF646C97}" srcOrd="0" destOrd="0" presId="urn:microsoft.com/office/officeart/2005/8/layout/cycle5"/>
    <dgm:cxn modelId="{5C86827F-96AA-4EB3-843E-495245FAB0B4}" type="presParOf" srcId="{B15BA01F-9364-431E-91A0-0DECE2CEBF82}" destId="{8F9D8F7C-0079-4353-B8C0-7FD1B8D11357}" srcOrd="1" destOrd="0" presId="urn:microsoft.com/office/officeart/2005/8/layout/cycle5"/>
    <dgm:cxn modelId="{6C83ECCB-A8DA-4538-965F-FE56AFC03B8B}" type="presParOf" srcId="{B15BA01F-9364-431E-91A0-0DECE2CEBF82}" destId="{582CE050-0125-4BE8-A0E9-3965A992B540}" srcOrd="2" destOrd="0" presId="urn:microsoft.com/office/officeart/2005/8/layout/cycle5"/>
    <dgm:cxn modelId="{67AA7827-4AF8-4E14-B491-DAA382AEDD0E}" type="presParOf" srcId="{B15BA01F-9364-431E-91A0-0DECE2CEBF82}" destId="{CC1F3DAC-8B67-486C-B2EA-AA70DF3D943F}" srcOrd="3" destOrd="0" presId="urn:microsoft.com/office/officeart/2005/8/layout/cycle5"/>
    <dgm:cxn modelId="{C8FB49E1-245D-4243-8E28-D00548171B0A}" type="presParOf" srcId="{B15BA01F-9364-431E-91A0-0DECE2CEBF82}" destId="{AA8E9CA3-5DBF-4699-897F-EF8404173D45}" srcOrd="4" destOrd="0" presId="urn:microsoft.com/office/officeart/2005/8/layout/cycle5"/>
    <dgm:cxn modelId="{5D72A3F2-68FE-4E40-9F64-3E8C4CDB44DC}" type="presParOf" srcId="{B15BA01F-9364-431E-91A0-0DECE2CEBF82}" destId="{C245F2E2-FEDA-43F0-82C7-67C52F1F6494}" srcOrd="5" destOrd="0" presId="urn:microsoft.com/office/officeart/2005/8/layout/cycle5"/>
    <dgm:cxn modelId="{399BA39B-A148-473A-963C-DE41453C619B}" type="presParOf" srcId="{B15BA01F-9364-431E-91A0-0DECE2CEBF82}" destId="{D38E7928-D619-4501-8015-52E34403C885}" srcOrd="6" destOrd="0" presId="urn:microsoft.com/office/officeart/2005/8/layout/cycle5"/>
    <dgm:cxn modelId="{0251EE3F-7202-4635-85F9-9CC19E607954}" type="presParOf" srcId="{B15BA01F-9364-431E-91A0-0DECE2CEBF82}" destId="{F05EF728-1322-4224-88CC-C829939A1A0B}" srcOrd="7" destOrd="0" presId="urn:microsoft.com/office/officeart/2005/8/layout/cycle5"/>
    <dgm:cxn modelId="{8E79AE61-CD59-46F9-AB72-0A6108FC12EC}" type="presParOf" srcId="{B15BA01F-9364-431E-91A0-0DECE2CEBF82}" destId="{9108F427-27C1-498D-B622-962364123F56}" srcOrd="8" destOrd="0" presId="urn:microsoft.com/office/officeart/2005/8/layout/cycle5"/>
  </dgm:cxnLst>
  <dgm:bg/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9F9FF1-C23A-4657-A3F9-6841ECBFF48B}" type="doc">
      <dgm:prSet loTypeId="urn:microsoft.com/office/officeart/2005/8/layout/cycle5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AB552A86-AFB9-4B44-BBD6-681560C901F6}">
      <dgm:prSet phldrT="[Text]" custT="1"/>
      <dgm:spPr/>
      <dgm:t>
        <a:bodyPr/>
        <a:lstStyle/>
        <a:p>
          <a:r>
            <a:rPr lang="en-ZA" sz="3200" b="1" dirty="0" smtClean="0"/>
            <a:t>Governance of land</a:t>
          </a:r>
          <a:endParaRPr lang="en-ZA" sz="3200" b="1" dirty="0"/>
        </a:p>
      </dgm:t>
    </dgm:pt>
    <dgm:pt modelId="{86B8085C-6F4C-43AD-921C-729EAADD143B}" type="parTrans" cxnId="{9BA1E126-9246-4FF8-9987-053E57A3672D}">
      <dgm:prSet/>
      <dgm:spPr/>
      <dgm:t>
        <a:bodyPr/>
        <a:lstStyle/>
        <a:p>
          <a:endParaRPr lang="en-ZA"/>
        </a:p>
      </dgm:t>
    </dgm:pt>
    <dgm:pt modelId="{B5DC9271-B442-4CC6-B152-CD747E367FAE}" type="sibTrans" cxnId="{9BA1E126-9246-4FF8-9987-053E57A3672D}">
      <dgm:prSet/>
      <dgm:spPr/>
      <dgm:t>
        <a:bodyPr/>
        <a:lstStyle/>
        <a:p>
          <a:endParaRPr lang="en-ZA"/>
        </a:p>
      </dgm:t>
    </dgm:pt>
    <dgm:pt modelId="{11E15720-36EF-4AF7-BA85-D1F950ED6C09}">
      <dgm:prSet phldrT="[Text]" custT="1"/>
      <dgm:spPr/>
      <dgm:t>
        <a:bodyPr/>
        <a:lstStyle/>
        <a:p>
          <a:r>
            <a:rPr lang="en-ZA" sz="3200" b="1" dirty="0" smtClean="0"/>
            <a:t>Urban infra-structure</a:t>
          </a:r>
          <a:endParaRPr lang="en-ZA" sz="3200" b="1" dirty="0"/>
        </a:p>
      </dgm:t>
    </dgm:pt>
    <dgm:pt modelId="{10685C3F-3136-4EE5-A395-C4E307E2A0D7}" type="parTrans" cxnId="{E77995C7-00DD-4DB9-906E-A1F81474AF83}">
      <dgm:prSet/>
      <dgm:spPr/>
      <dgm:t>
        <a:bodyPr/>
        <a:lstStyle/>
        <a:p>
          <a:endParaRPr lang="en-ZA"/>
        </a:p>
      </dgm:t>
    </dgm:pt>
    <dgm:pt modelId="{996EBF7D-EA61-474C-A2F5-CF0FCF62750E}" type="sibTrans" cxnId="{E77995C7-00DD-4DB9-906E-A1F81474AF83}">
      <dgm:prSet/>
      <dgm:spPr/>
      <dgm:t>
        <a:bodyPr/>
        <a:lstStyle/>
        <a:p>
          <a:endParaRPr lang="en-ZA"/>
        </a:p>
      </dgm:t>
    </dgm:pt>
    <dgm:pt modelId="{06DEF070-A652-4400-9E1B-C52C9EFAA575}">
      <dgm:prSet phldrT="[Text]" custT="1"/>
      <dgm:spPr/>
      <dgm:t>
        <a:bodyPr/>
        <a:lstStyle/>
        <a:p>
          <a:r>
            <a:rPr lang="en-ZA" sz="3200" b="1" dirty="0" smtClean="0"/>
            <a:t>Finance for Investment</a:t>
          </a:r>
          <a:endParaRPr lang="en-ZA" sz="2800" dirty="0"/>
        </a:p>
      </dgm:t>
    </dgm:pt>
    <dgm:pt modelId="{32B8D370-3A1E-49FF-A113-DD17A4D895C6}" type="parTrans" cxnId="{C5CC8CA5-0AB8-4711-B54A-CAB8F2EEA4E5}">
      <dgm:prSet/>
      <dgm:spPr/>
      <dgm:t>
        <a:bodyPr/>
        <a:lstStyle/>
        <a:p>
          <a:endParaRPr lang="en-ZA"/>
        </a:p>
      </dgm:t>
    </dgm:pt>
    <dgm:pt modelId="{C98D2932-7B4B-438C-856C-AD9DC69EB744}" type="sibTrans" cxnId="{C5CC8CA5-0AB8-4711-B54A-CAB8F2EEA4E5}">
      <dgm:prSet/>
      <dgm:spPr/>
      <dgm:t>
        <a:bodyPr/>
        <a:lstStyle/>
        <a:p>
          <a:endParaRPr lang="en-ZA"/>
        </a:p>
      </dgm:t>
    </dgm:pt>
    <dgm:pt modelId="{B15BA01F-9364-431E-91A0-0DECE2CEBF82}" type="pres">
      <dgm:prSet presAssocID="{1F9F9FF1-C23A-4657-A3F9-6841ECBFF4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E6EC4ED5-7BC4-490B-A1AE-A393CF646C97}" type="pres">
      <dgm:prSet presAssocID="{AB552A86-AFB9-4B44-BBD6-681560C901F6}" presName="node" presStyleLbl="node1" presStyleIdx="0" presStyleCnt="3" custScaleX="11565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F9D8F7C-0079-4353-B8C0-7FD1B8D11357}" type="pres">
      <dgm:prSet presAssocID="{AB552A86-AFB9-4B44-BBD6-681560C901F6}" presName="spNode" presStyleCnt="0"/>
      <dgm:spPr/>
      <dgm:t>
        <a:bodyPr/>
        <a:lstStyle/>
        <a:p>
          <a:endParaRPr lang="en-ZA"/>
        </a:p>
      </dgm:t>
    </dgm:pt>
    <dgm:pt modelId="{582CE050-0125-4BE8-A0E9-3965A992B540}" type="pres">
      <dgm:prSet presAssocID="{B5DC9271-B442-4CC6-B152-CD747E367FAE}" presName="sibTrans" presStyleLbl="sibTrans1D1" presStyleIdx="0" presStyleCnt="3"/>
      <dgm:spPr/>
      <dgm:t>
        <a:bodyPr/>
        <a:lstStyle/>
        <a:p>
          <a:endParaRPr lang="en-ZA"/>
        </a:p>
      </dgm:t>
    </dgm:pt>
    <dgm:pt modelId="{CC1F3DAC-8B67-486C-B2EA-AA70DF3D943F}" type="pres">
      <dgm:prSet presAssocID="{11E15720-36EF-4AF7-BA85-D1F950ED6C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A8E9CA3-5DBF-4699-897F-EF8404173D45}" type="pres">
      <dgm:prSet presAssocID="{11E15720-36EF-4AF7-BA85-D1F950ED6C09}" presName="spNode" presStyleCnt="0"/>
      <dgm:spPr/>
      <dgm:t>
        <a:bodyPr/>
        <a:lstStyle/>
        <a:p>
          <a:endParaRPr lang="en-ZA"/>
        </a:p>
      </dgm:t>
    </dgm:pt>
    <dgm:pt modelId="{C245F2E2-FEDA-43F0-82C7-67C52F1F6494}" type="pres">
      <dgm:prSet presAssocID="{996EBF7D-EA61-474C-A2F5-CF0FCF62750E}" presName="sibTrans" presStyleLbl="sibTrans1D1" presStyleIdx="1" presStyleCnt="3"/>
      <dgm:spPr/>
      <dgm:t>
        <a:bodyPr/>
        <a:lstStyle/>
        <a:p>
          <a:endParaRPr lang="en-ZA"/>
        </a:p>
      </dgm:t>
    </dgm:pt>
    <dgm:pt modelId="{D38E7928-D619-4501-8015-52E34403C885}" type="pres">
      <dgm:prSet presAssocID="{06DEF070-A652-4400-9E1B-C52C9EFAA575}" presName="node" presStyleLbl="node1" presStyleIdx="2" presStyleCnt="3" custScaleX="11935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05EF728-1322-4224-88CC-C829939A1A0B}" type="pres">
      <dgm:prSet presAssocID="{06DEF070-A652-4400-9E1B-C52C9EFAA575}" presName="spNode" presStyleCnt="0"/>
      <dgm:spPr/>
      <dgm:t>
        <a:bodyPr/>
        <a:lstStyle/>
        <a:p>
          <a:endParaRPr lang="en-ZA"/>
        </a:p>
      </dgm:t>
    </dgm:pt>
    <dgm:pt modelId="{9108F427-27C1-498D-B622-962364123F56}" type="pres">
      <dgm:prSet presAssocID="{C98D2932-7B4B-438C-856C-AD9DC69EB744}" presName="sibTrans" presStyleLbl="sibTrans1D1" presStyleIdx="2" presStyleCnt="3"/>
      <dgm:spPr/>
      <dgm:t>
        <a:bodyPr/>
        <a:lstStyle/>
        <a:p>
          <a:endParaRPr lang="en-ZA"/>
        </a:p>
      </dgm:t>
    </dgm:pt>
  </dgm:ptLst>
  <dgm:cxnLst>
    <dgm:cxn modelId="{7E38214C-AD7F-4271-9FD3-3DC97C4FAB01}" type="presOf" srcId="{11E15720-36EF-4AF7-BA85-D1F950ED6C09}" destId="{CC1F3DAC-8B67-486C-B2EA-AA70DF3D943F}" srcOrd="0" destOrd="0" presId="urn:microsoft.com/office/officeart/2005/8/layout/cycle5"/>
    <dgm:cxn modelId="{A80F3498-6790-4259-9CB7-8F3CDF10DF78}" type="presOf" srcId="{1F9F9FF1-C23A-4657-A3F9-6841ECBFF48B}" destId="{B15BA01F-9364-431E-91A0-0DECE2CEBF82}" srcOrd="0" destOrd="0" presId="urn:microsoft.com/office/officeart/2005/8/layout/cycle5"/>
    <dgm:cxn modelId="{2A30B17B-2BA6-44D6-9452-AD877AD875AE}" type="presOf" srcId="{AB552A86-AFB9-4B44-BBD6-681560C901F6}" destId="{E6EC4ED5-7BC4-490B-A1AE-A393CF646C97}" srcOrd="0" destOrd="0" presId="urn:microsoft.com/office/officeart/2005/8/layout/cycle5"/>
    <dgm:cxn modelId="{CE727F28-4688-45F5-842F-5542A5DCF5F6}" type="presOf" srcId="{B5DC9271-B442-4CC6-B152-CD747E367FAE}" destId="{582CE050-0125-4BE8-A0E9-3965A992B540}" srcOrd="0" destOrd="0" presId="urn:microsoft.com/office/officeart/2005/8/layout/cycle5"/>
    <dgm:cxn modelId="{180DFA34-0574-4A37-909A-147FB4379924}" type="presOf" srcId="{996EBF7D-EA61-474C-A2F5-CF0FCF62750E}" destId="{C245F2E2-FEDA-43F0-82C7-67C52F1F6494}" srcOrd="0" destOrd="0" presId="urn:microsoft.com/office/officeart/2005/8/layout/cycle5"/>
    <dgm:cxn modelId="{0935C2B1-BF35-46F8-BE22-200358AE63D4}" type="presOf" srcId="{06DEF070-A652-4400-9E1B-C52C9EFAA575}" destId="{D38E7928-D619-4501-8015-52E34403C885}" srcOrd="0" destOrd="0" presId="urn:microsoft.com/office/officeart/2005/8/layout/cycle5"/>
    <dgm:cxn modelId="{9BA1E126-9246-4FF8-9987-053E57A3672D}" srcId="{1F9F9FF1-C23A-4657-A3F9-6841ECBFF48B}" destId="{AB552A86-AFB9-4B44-BBD6-681560C901F6}" srcOrd="0" destOrd="0" parTransId="{86B8085C-6F4C-43AD-921C-729EAADD143B}" sibTransId="{B5DC9271-B442-4CC6-B152-CD747E367FAE}"/>
    <dgm:cxn modelId="{C5CC8CA5-0AB8-4711-B54A-CAB8F2EEA4E5}" srcId="{1F9F9FF1-C23A-4657-A3F9-6841ECBFF48B}" destId="{06DEF070-A652-4400-9E1B-C52C9EFAA575}" srcOrd="2" destOrd="0" parTransId="{32B8D370-3A1E-49FF-A113-DD17A4D895C6}" sibTransId="{C98D2932-7B4B-438C-856C-AD9DC69EB744}"/>
    <dgm:cxn modelId="{8BB2D027-65FE-4AE4-A518-880BFC836EC3}" type="presOf" srcId="{C98D2932-7B4B-438C-856C-AD9DC69EB744}" destId="{9108F427-27C1-498D-B622-962364123F56}" srcOrd="0" destOrd="0" presId="urn:microsoft.com/office/officeart/2005/8/layout/cycle5"/>
    <dgm:cxn modelId="{E77995C7-00DD-4DB9-906E-A1F81474AF83}" srcId="{1F9F9FF1-C23A-4657-A3F9-6841ECBFF48B}" destId="{11E15720-36EF-4AF7-BA85-D1F950ED6C09}" srcOrd="1" destOrd="0" parTransId="{10685C3F-3136-4EE5-A395-C4E307E2A0D7}" sibTransId="{996EBF7D-EA61-474C-A2F5-CF0FCF62750E}"/>
    <dgm:cxn modelId="{6D6F0138-C300-4891-9408-BB11E6F76B07}" type="presParOf" srcId="{B15BA01F-9364-431E-91A0-0DECE2CEBF82}" destId="{E6EC4ED5-7BC4-490B-A1AE-A393CF646C97}" srcOrd="0" destOrd="0" presId="urn:microsoft.com/office/officeart/2005/8/layout/cycle5"/>
    <dgm:cxn modelId="{AED7482E-AB5A-43A6-9063-95DCD1D3547E}" type="presParOf" srcId="{B15BA01F-9364-431E-91A0-0DECE2CEBF82}" destId="{8F9D8F7C-0079-4353-B8C0-7FD1B8D11357}" srcOrd="1" destOrd="0" presId="urn:microsoft.com/office/officeart/2005/8/layout/cycle5"/>
    <dgm:cxn modelId="{15AD1548-C3CD-4B8A-AC15-9A5BBDA2094B}" type="presParOf" srcId="{B15BA01F-9364-431E-91A0-0DECE2CEBF82}" destId="{582CE050-0125-4BE8-A0E9-3965A992B540}" srcOrd="2" destOrd="0" presId="urn:microsoft.com/office/officeart/2005/8/layout/cycle5"/>
    <dgm:cxn modelId="{CD1A5187-73F6-4626-951A-A0324E058397}" type="presParOf" srcId="{B15BA01F-9364-431E-91A0-0DECE2CEBF82}" destId="{CC1F3DAC-8B67-486C-B2EA-AA70DF3D943F}" srcOrd="3" destOrd="0" presId="urn:microsoft.com/office/officeart/2005/8/layout/cycle5"/>
    <dgm:cxn modelId="{C781F4DD-6870-43D6-9716-3ABE1B72E8C4}" type="presParOf" srcId="{B15BA01F-9364-431E-91A0-0DECE2CEBF82}" destId="{AA8E9CA3-5DBF-4699-897F-EF8404173D45}" srcOrd="4" destOrd="0" presId="urn:microsoft.com/office/officeart/2005/8/layout/cycle5"/>
    <dgm:cxn modelId="{816E8852-A6DE-4FE2-96EB-F7870FE01C1B}" type="presParOf" srcId="{B15BA01F-9364-431E-91A0-0DECE2CEBF82}" destId="{C245F2E2-FEDA-43F0-82C7-67C52F1F6494}" srcOrd="5" destOrd="0" presId="urn:microsoft.com/office/officeart/2005/8/layout/cycle5"/>
    <dgm:cxn modelId="{947C29D4-9E5F-49D0-9241-5F9B5BD263F8}" type="presParOf" srcId="{B15BA01F-9364-431E-91A0-0DECE2CEBF82}" destId="{D38E7928-D619-4501-8015-52E34403C885}" srcOrd="6" destOrd="0" presId="urn:microsoft.com/office/officeart/2005/8/layout/cycle5"/>
    <dgm:cxn modelId="{BE77D186-D1E3-466C-AD3F-4CA80DC04D19}" type="presParOf" srcId="{B15BA01F-9364-431E-91A0-0DECE2CEBF82}" destId="{F05EF728-1322-4224-88CC-C829939A1A0B}" srcOrd="7" destOrd="0" presId="urn:microsoft.com/office/officeart/2005/8/layout/cycle5"/>
    <dgm:cxn modelId="{CFB264F4-FCF6-4226-99CD-6932D80A8562}" type="presParOf" srcId="{B15BA01F-9364-431E-91A0-0DECE2CEBF82}" destId="{9108F427-27C1-498D-B622-962364123F56}" srcOrd="8" destOrd="0" presId="urn:microsoft.com/office/officeart/2005/8/layout/cycle5"/>
  </dgm:cxnLst>
  <dgm:bg/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C4ED5-7BC4-490B-A1AE-A393CF646C97}">
      <dsp:nvSpPr>
        <dsp:cNvPr id="0" name=""/>
        <dsp:cNvSpPr/>
      </dsp:nvSpPr>
      <dsp:spPr>
        <a:xfrm>
          <a:off x="2772144" y="154"/>
          <a:ext cx="2750823" cy="154603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dirty="0" smtClean="0"/>
            <a:t>State investment in infrastructure</a:t>
          </a:r>
          <a:endParaRPr lang="en-ZA" sz="3200" b="1" kern="1200" dirty="0"/>
        </a:p>
      </dsp:txBody>
      <dsp:txXfrm>
        <a:off x="2847615" y="75625"/>
        <a:ext cx="2599881" cy="1395092"/>
      </dsp:txXfrm>
    </dsp:sp>
    <dsp:sp modelId="{582CE050-0125-4BE8-A0E9-3965A992B540}">
      <dsp:nvSpPr>
        <dsp:cNvPr id="0" name=""/>
        <dsp:cNvSpPr/>
      </dsp:nvSpPr>
      <dsp:spPr>
        <a:xfrm>
          <a:off x="2084642" y="773171"/>
          <a:ext cx="4125828" cy="4125828"/>
        </a:xfrm>
        <a:custGeom>
          <a:avLst/>
          <a:gdLst/>
          <a:ahLst/>
          <a:cxnLst/>
          <a:rect l="0" t="0" r="0" b="0"/>
          <a:pathLst>
            <a:path>
              <a:moveTo>
                <a:pt x="3698776" y="806105"/>
              </a:moveTo>
              <a:arcTo wR="2062914" hR="2062914" stAng="19347929" swAng="2044876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F3DAC-8B67-486C-B2EA-AA70DF3D943F}">
      <dsp:nvSpPr>
        <dsp:cNvPr id="0" name=""/>
        <dsp:cNvSpPr/>
      </dsp:nvSpPr>
      <dsp:spPr>
        <a:xfrm>
          <a:off x="4744835" y="3094525"/>
          <a:ext cx="2378514" cy="1546034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dirty="0" smtClean="0"/>
            <a:t>Business investment and jobs</a:t>
          </a:r>
          <a:endParaRPr lang="en-ZA" sz="3200" b="1" kern="1200" dirty="0"/>
        </a:p>
      </dsp:txBody>
      <dsp:txXfrm>
        <a:off x="4820306" y="3169996"/>
        <a:ext cx="2227572" cy="1395092"/>
      </dsp:txXfrm>
    </dsp:sp>
    <dsp:sp modelId="{C245F2E2-FEDA-43F0-82C7-67C52F1F6494}">
      <dsp:nvSpPr>
        <dsp:cNvPr id="0" name=""/>
        <dsp:cNvSpPr/>
      </dsp:nvSpPr>
      <dsp:spPr>
        <a:xfrm>
          <a:off x="2084642" y="773171"/>
          <a:ext cx="4125828" cy="4125828"/>
        </a:xfrm>
        <a:custGeom>
          <a:avLst/>
          <a:gdLst/>
          <a:ahLst/>
          <a:cxnLst/>
          <a:rect l="0" t="0" r="0" b="0"/>
          <a:pathLst>
            <a:path>
              <a:moveTo>
                <a:pt x="2696320" y="4026179"/>
              </a:moveTo>
              <a:arcTo wR="2062914" hR="2062914" stAng="4327128" swAng="2145744"/>
            </a:path>
          </a:pathLst>
        </a:custGeom>
        <a:noFill/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E7928-D619-4501-8015-52E34403C885}">
      <dsp:nvSpPr>
        <dsp:cNvPr id="0" name=""/>
        <dsp:cNvSpPr/>
      </dsp:nvSpPr>
      <dsp:spPr>
        <a:xfrm>
          <a:off x="941546" y="3094525"/>
          <a:ext cx="2838947" cy="1546034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dirty="0" smtClean="0"/>
            <a:t>Household investment in housing</a:t>
          </a:r>
          <a:endParaRPr lang="en-ZA" sz="2800" kern="1200" dirty="0"/>
        </a:p>
      </dsp:txBody>
      <dsp:txXfrm>
        <a:off x="1017017" y="3169996"/>
        <a:ext cx="2688005" cy="1395092"/>
      </dsp:txXfrm>
    </dsp:sp>
    <dsp:sp modelId="{9108F427-27C1-498D-B622-962364123F56}">
      <dsp:nvSpPr>
        <dsp:cNvPr id="0" name=""/>
        <dsp:cNvSpPr/>
      </dsp:nvSpPr>
      <dsp:spPr>
        <a:xfrm>
          <a:off x="2084642" y="773171"/>
          <a:ext cx="4125828" cy="4125828"/>
        </a:xfrm>
        <a:custGeom>
          <a:avLst/>
          <a:gdLst/>
          <a:ahLst/>
          <a:cxnLst/>
          <a:rect l="0" t="0" r="0" b="0"/>
          <a:pathLst>
            <a:path>
              <a:moveTo>
                <a:pt x="3745" y="1938656"/>
              </a:moveTo>
              <a:arcTo wR="2062914" hR="2062914" stAng="11007195" swAng="2044876"/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C4ED5-7BC4-490B-A1AE-A393CF646C97}">
      <dsp:nvSpPr>
        <dsp:cNvPr id="0" name=""/>
        <dsp:cNvSpPr/>
      </dsp:nvSpPr>
      <dsp:spPr>
        <a:xfrm>
          <a:off x="1700731" y="1404"/>
          <a:ext cx="2496064" cy="14028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dirty="0" smtClean="0"/>
            <a:t>Governance of land</a:t>
          </a:r>
          <a:endParaRPr lang="en-ZA" sz="3200" b="1" kern="1200" dirty="0"/>
        </a:p>
      </dsp:txBody>
      <dsp:txXfrm>
        <a:off x="1769213" y="69886"/>
        <a:ext cx="2359100" cy="1265889"/>
      </dsp:txXfrm>
    </dsp:sp>
    <dsp:sp modelId="{582CE050-0125-4BE8-A0E9-3965A992B540}">
      <dsp:nvSpPr>
        <dsp:cNvPr id="0" name=""/>
        <dsp:cNvSpPr/>
      </dsp:nvSpPr>
      <dsp:spPr>
        <a:xfrm>
          <a:off x="1077574" y="702831"/>
          <a:ext cx="3742379" cy="3742379"/>
        </a:xfrm>
        <a:custGeom>
          <a:avLst/>
          <a:gdLst/>
          <a:ahLst/>
          <a:cxnLst/>
          <a:rect l="0" t="0" r="0" b="0"/>
          <a:pathLst>
            <a:path>
              <a:moveTo>
                <a:pt x="3355292" y="731545"/>
              </a:moveTo>
              <a:arcTo wR="1871189" hR="1871189" stAng="19348758" swAng="2043858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F3DAC-8B67-486C-B2EA-AA70DF3D943F}">
      <dsp:nvSpPr>
        <dsp:cNvPr id="0" name=""/>
        <dsp:cNvSpPr/>
      </dsp:nvSpPr>
      <dsp:spPr>
        <a:xfrm>
          <a:off x="3490143" y="2808189"/>
          <a:ext cx="2158235" cy="140285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dirty="0" smtClean="0"/>
            <a:t>Urban infra-structure</a:t>
          </a:r>
          <a:endParaRPr lang="en-ZA" sz="3200" b="1" kern="1200" dirty="0"/>
        </a:p>
      </dsp:txBody>
      <dsp:txXfrm>
        <a:off x="3558625" y="2876671"/>
        <a:ext cx="2021271" cy="1265889"/>
      </dsp:txXfrm>
    </dsp:sp>
    <dsp:sp modelId="{C245F2E2-FEDA-43F0-82C7-67C52F1F6494}">
      <dsp:nvSpPr>
        <dsp:cNvPr id="0" name=""/>
        <dsp:cNvSpPr/>
      </dsp:nvSpPr>
      <dsp:spPr>
        <a:xfrm>
          <a:off x="1077574" y="702831"/>
          <a:ext cx="3742379" cy="3742379"/>
        </a:xfrm>
        <a:custGeom>
          <a:avLst/>
          <a:gdLst/>
          <a:ahLst/>
          <a:cxnLst/>
          <a:rect l="0" t="0" r="0" b="0"/>
          <a:pathLst>
            <a:path>
              <a:moveTo>
                <a:pt x="2445405" y="3652095"/>
              </a:moveTo>
              <a:arcTo wR="1871189" hR="1871189" stAng="4327751" swAng="2144498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8E7928-D619-4501-8015-52E34403C885}">
      <dsp:nvSpPr>
        <dsp:cNvPr id="0" name=""/>
        <dsp:cNvSpPr/>
      </dsp:nvSpPr>
      <dsp:spPr>
        <a:xfrm>
          <a:off x="40252" y="2808189"/>
          <a:ext cx="2576027" cy="140285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dirty="0" smtClean="0"/>
            <a:t>Finance for Investment</a:t>
          </a:r>
          <a:endParaRPr lang="en-ZA" sz="2800" kern="1200" dirty="0"/>
        </a:p>
      </dsp:txBody>
      <dsp:txXfrm>
        <a:off x="108734" y="2876671"/>
        <a:ext cx="2439063" cy="1265889"/>
      </dsp:txXfrm>
    </dsp:sp>
    <dsp:sp modelId="{9108F427-27C1-498D-B622-962364123F56}">
      <dsp:nvSpPr>
        <dsp:cNvPr id="0" name=""/>
        <dsp:cNvSpPr/>
      </dsp:nvSpPr>
      <dsp:spPr>
        <a:xfrm>
          <a:off x="1077574" y="702831"/>
          <a:ext cx="3742379" cy="3742379"/>
        </a:xfrm>
        <a:custGeom>
          <a:avLst/>
          <a:gdLst/>
          <a:ahLst/>
          <a:cxnLst/>
          <a:rect l="0" t="0" r="0" b="0"/>
          <a:pathLst>
            <a:path>
              <a:moveTo>
                <a:pt x="3403" y="1758377"/>
              </a:moveTo>
              <a:arcTo wR="1871189" hR="1871189" stAng="11007384" swAng="204385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57C4C-F64B-46DB-98C4-73924936F591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23A09D-605F-4A71-8E1D-3979E3F31A9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2388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Hostility even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73153-A9B1-4B99-B627-A500A9EC750D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02204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914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186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2736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6236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093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608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28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351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297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679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2991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639A5-1C7D-414C-9636-31DF07AD49A3}" type="datetimeFigureOut">
              <a:rPr lang="en-ZA" smtClean="0"/>
              <a:t>2016/12/07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DC08A-9CB9-47FA-B2A4-3DBAB42BFD3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7897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2304256"/>
          </a:xfrm>
        </p:spPr>
        <p:txBody>
          <a:bodyPr>
            <a:normAutofit/>
          </a:bodyPr>
          <a:lstStyle/>
          <a:p>
            <a:r>
              <a:rPr lang="en-ZA" sz="4000" b="1" dirty="0" smtClean="0"/>
              <a:t>Governance for the </a:t>
            </a:r>
            <a:br>
              <a:rPr lang="en-ZA" sz="4000" b="1" dirty="0" smtClean="0"/>
            </a:br>
            <a:r>
              <a:rPr lang="en-ZA" sz="4000" b="1" dirty="0" smtClean="0"/>
              <a:t>Built Environment</a:t>
            </a:r>
            <a:endParaRPr lang="en-ZA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344816" cy="1705744"/>
          </a:xfrm>
        </p:spPr>
        <p:txBody>
          <a:bodyPr>
            <a:normAutofit lnSpcReduction="10000"/>
          </a:bodyPr>
          <a:lstStyle/>
          <a:p>
            <a:r>
              <a:rPr lang="en-ZA" b="1" dirty="0" err="1" smtClean="0"/>
              <a:t>Prof.</a:t>
            </a:r>
            <a:r>
              <a:rPr lang="en-ZA" b="1" dirty="0" smtClean="0"/>
              <a:t> </a:t>
            </a:r>
            <a:r>
              <a:rPr lang="en-ZA" b="1" dirty="0" smtClean="0"/>
              <a:t>Ivan Turok</a:t>
            </a:r>
          </a:p>
          <a:p>
            <a:r>
              <a:rPr lang="en-ZA" b="1" dirty="0" smtClean="0"/>
              <a:t>HSRC</a:t>
            </a:r>
          </a:p>
          <a:p>
            <a:r>
              <a:rPr lang="en-ZA" b="1" dirty="0" smtClean="0"/>
              <a:t>BRICS+ </a:t>
            </a:r>
            <a:r>
              <a:rPr lang="en-ZA" b="1" dirty="0" err="1" smtClean="0"/>
              <a:t>CityLab</a:t>
            </a:r>
            <a:r>
              <a:rPr lang="en-ZA" b="1" dirty="0" smtClean="0"/>
              <a:t>, Moscow, December 2016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20244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Adaptive governance: </a:t>
            </a:r>
            <a:b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its i</a:t>
            </a:r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mportant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5104"/>
          </a:xfrm>
        </p:spPr>
        <p:txBody>
          <a:bodyPr>
            <a:normAutofit/>
          </a:bodyPr>
          <a:lstStyle/>
          <a:p>
            <a:r>
              <a:rPr lang="en-ZA" dirty="0" smtClean="0"/>
              <a:t>Global </a:t>
            </a:r>
            <a:r>
              <a:rPr lang="en-ZA" dirty="0"/>
              <a:t>economic slowdown and uncertainty</a:t>
            </a:r>
            <a:endParaRPr lang="en-ZA" dirty="0" smtClean="0"/>
          </a:p>
          <a:p>
            <a:r>
              <a:rPr lang="en-ZA" dirty="0" smtClean="0"/>
              <a:t>Changing balance of power from N to South</a:t>
            </a:r>
          </a:p>
          <a:p>
            <a:r>
              <a:rPr lang="en-ZA" dirty="0" smtClean="0"/>
              <a:t>Threats to </a:t>
            </a:r>
            <a:r>
              <a:rPr lang="en-ZA" dirty="0" smtClean="0"/>
              <a:t>international order</a:t>
            </a:r>
          </a:p>
          <a:p>
            <a:r>
              <a:rPr lang="en-ZA" dirty="0" smtClean="0"/>
              <a:t>Rising inequality within nations</a:t>
            </a:r>
          </a:p>
          <a:p>
            <a:r>
              <a:rPr lang="en-ZA" dirty="0" smtClean="0"/>
              <a:t>Political and </a:t>
            </a:r>
            <a:r>
              <a:rPr lang="en-ZA" dirty="0"/>
              <a:t>turbulence</a:t>
            </a:r>
            <a:r>
              <a:rPr lang="en-ZA" dirty="0" smtClean="0"/>
              <a:t> instability</a:t>
            </a:r>
          </a:p>
          <a:p>
            <a:r>
              <a:rPr lang="en-ZA" dirty="0" smtClean="0"/>
              <a:t>Climate change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292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620688"/>
            <a:ext cx="4040188" cy="639762"/>
          </a:xfrm>
        </p:spPr>
        <p:txBody>
          <a:bodyPr>
            <a:noAutofit/>
          </a:bodyPr>
          <a:lstStyle/>
          <a:p>
            <a:r>
              <a:rPr lang="en-ZA" sz="2800" dirty="0" smtClean="0">
                <a:solidFill>
                  <a:srgbClr val="FF0000"/>
                </a:solidFill>
              </a:rPr>
              <a:t>Traditional government</a:t>
            </a:r>
            <a:endParaRPr lang="en-Z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6183" y="1484784"/>
            <a:ext cx="4040188" cy="4896544"/>
          </a:xfrm>
        </p:spPr>
        <p:txBody>
          <a:bodyPr>
            <a:normAutofit/>
          </a:bodyPr>
          <a:lstStyle/>
          <a:p>
            <a:r>
              <a:rPr lang="en-ZA" dirty="0" smtClean="0"/>
              <a:t>Sovereignty</a:t>
            </a:r>
          </a:p>
          <a:p>
            <a:r>
              <a:rPr lang="en-ZA" dirty="0"/>
              <a:t>P</a:t>
            </a:r>
            <a:r>
              <a:rPr lang="en-ZA" dirty="0" smtClean="0"/>
              <a:t>ower to authorise or regulate</a:t>
            </a:r>
          </a:p>
          <a:p>
            <a:r>
              <a:rPr lang="en-ZA" dirty="0" smtClean="0"/>
              <a:t>Power to allocate</a:t>
            </a:r>
            <a:endParaRPr lang="en-ZA" dirty="0" smtClean="0"/>
          </a:p>
          <a:p>
            <a:r>
              <a:rPr lang="en-ZA" dirty="0" smtClean="0"/>
              <a:t>Top down planning</a:t>
            </a:r>
          </a:p>
          <a:p>
            <a:r>
              <a:rPr lang="en-ZA" dirty="0" smtClean="0"/>
              <a:t>H</a:t>
            </a:r>
            <a:r>
              <a:rPr lang="en-ZA" dirty="0" smtClean="0"/>
              <a:t>ierarchical control</a:t>
            </a:r>
          </a:p>
          <a:p>
            <a:r>
              <a:rPr lang="en-ZA" dirty="0" smtClean="0"/>
              <a:t>Long-term predictability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dirty="0" smtClean="0">
                <a:solidFill>
                  <a:srgbClr val="FF0000"/>
                </a:solidFill>
              </a:rPr>
              <a:t>‘Driving’ or ‘rowing’</a:t>
            </a:r>
            <a:endParaRPr lang="en-ZA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620688"/>
            <a:ext cx="4041775" cy="639762"/>
          </a:xfrm>
        </p:spPr>
        <p:txBody>
          <a:bodyPr>
            <a:normAutofit/>
          </a:bodyPr>
          <a:lstStyle/>
          <a:p>
            <a:r>
              <a:rPr lang="en-ZA" sz="2800" dirty="0">
                <a:solidFill>
                  <a:srgbClr val="FF0000"/>
                </a:solidFill>
              </a:rPr>
              <a:t>Adaptive </a:t>
            </a:r>
            <a:r>
              <a:rPr lang="en-ZA" sz="2800" dirty="0" smtClean="0">
                <a:solidFill>
                  <a:srgbClr val="FF0000"/>
                </a:solidFill>
              </a:rPr>
              <a:t>governance</a:t>
            </a:r>
            <a:endParaRPr lang="en-ZA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484784"/>
            <a:ext cx="4041775" cy="4896544"/>
          </a:xfrm>
        </p:spPr>
        <p:txBody>
          <a:bodyPr/>
          <a:lstStyle/>
          <a:p>
            <a:r>
              <a:rPr lang="en-ZA" dirty="0" smtClean="0"/>
              <a:t>Convening power</a:t>
            </a:r>
            <a:endParaRPr lang="en-ZA" dirty="0"/>
          </a:p>
          <a:p>
            <a:r>
              <a:rPr lang="en-ZA" dirty="0" smtClean="0"/>
              <a:t>Coordination</a:t>
            </a:r>
          </a:p>
          <a:p>
            <a:r>
              <a:rPr lang="en-ZA" dirty="0" smtClean="0"/>
              <a:t>External relationships</a:t>
            </a:r>
          </a:p>
          <a:p>
            <a:r>
              <a:rPr lang="en-ZA" dirty="0" smtClean="0"/>
              <a:t>Social responsiveness</a:t>
            </a:r>
          </a:p>
          <a:p>
            <a:r>
              <a:rPr lang="en-ZA" dirty="0" smtClean="0"/>
              <a:t>Co-production</a:t>
            </a:r>
          </a:p>
          <a:p>
            <a:r>
              <a:rPr lang="en-ZA" dirty="0" smtClean="0"/>
              <a:t>Partnership</a:t>
            </a:r>
          </a:p>
          <a:p>
            <a:r>
              <a:rPr lang="en-ZA" dirty="0" smtClean="0"/>
              <a:t>Influencing</a:t>
            </a:r>
            <a:endParaRPr lang="en-ZA" dirty="0"/>
          </a:p>
          <a:p>
            <a:pPr>
              <a:buFont typeface="Wingdings" panose="05000000000000000000" pitchFamily="2" charset="2"/>
              <a:buChar char="Ø"/>
            </a:pPr>
            <a:r>
              <a:rPr lang="en-ZA" dirty="0" smtClean="0">
                <a:solidFill>
                  <a:srgbClr val="FF0000"/>
                </a:solidFill>
              </a:rPr>
              <a:t>‘Steering’ or ‘guiding’</a:t>
            </a:r>
            <a:endParaRPr lang="en-ZA" dirty="0">
              <a:solidFill>
                <a:srgbClr val="FF0000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750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value of comparisons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5104"/>
          </a:xfrm>
        </p:spPr>
        <p:txBody>
          <a:bodyPr>
            <a:normAutofit/>
          </a:bodyPr>
          <a:lstStyle/>
          <a:p>
            <a:r>
              <a:rPr lang="en-ZA" dirty="0" smtClean="0"/>
              <a:t>Shock value – surprise from diversity –</a:t>
            </a:r>
          </a:p>
          <a:p>
            <a:pPr lvl="1"/>
            <a:r>
              <a:rPr lang="en-ZA" dirty="0" smtClean="0"/>
              <a:t>Different societies, processes, outcomes</a:t>
            </a:r>
            <a:endParaRPr lang="en-ZA" dirty="0" smtClean="0"/>
          </a:p>
          <a:p>
            <a:r>
              <a:rPr lang="en-ZA" dirty="0" smtClean="0"/>
              <a:t>BRICS and major transitions away from central control over last 2-3 decades</a:t>
            </a:r>
          </a:p>
          <a:p>
            <a:r>
              <a:rPr lang="en-ZA" dirty="0" smtClean="0"/>
              <a:t>Exploring particular issues for deeper understanding and policy learning – adaptive governance, judgement and power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341696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754146"/>
              </p:ext>
            </p:extLst>
          </p:nvPr>
        </p:nvGraphicFramePr>
        <p:xfrm>
          <a:off x="179512" y="1556792"/>
          <a:ext cx="80648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603345" y="3429000"/>
            <a:ext cx="3408815" cy="1021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2800" dirty="0" smtClean="0"/>
              <a:t>Coordination </a:t>
            </a:r>
          </a:p>
          <a:p>
            <a:r>
              <a:rPr lang="en-ZA" sz="2800" dirty="0" smtClean="0"/>
              <a:t>generates </a:t>
            </a:r>
            <a:r>
              <a:rPr lang="en-ZA" sz="2800" dirty="0" smtClean="0"/>
              <a:t>value</a:t>
            </a:r>
            <a:endParaRPr lang="en-ZA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588224" y="1556792"/>
            <a:ext cx="2555775" cy="2088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2600" dirty="0" smtClean="0"/>
              <a:t>Mixed economy</a:t>
            </a:r>
          </a:p>
          <a:p>
            <a:endParaRPr lang="en-ZA" sz="2600" dirty="0" smtClean="0"/>
          </a:p>
          <a:p>
            <a:r>
              <a:rPr lang="en-ZA" sz="2600" dirty="0" smtClean="0"/>
              <a:t>Requirements change over time</a:t>
            </a:r>
            <a:endParaRPr lang="en-ZA" sz="2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3567" y="160238"/>
            <a:ext cx="7920881" cy="1143000"/>
          </a:xfrm>
        </p:spPr>
        <p:txBody>
          <a:bodyPr>
            <a:noAutofit/>
          </a:bodyPr>
          <a:lstStyle/>
          <a:p>
            <a:r>
              <a:rPr lang="en-Z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Foundation of successful cities</a:t>
            </a:r>
            <a:endParaRPr lang="en-ZA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95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Adaptive governance in the built environment – how to coordinate?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80520"/>
          </a:xfrm>
        </p:spPr>
        <p:txBody>
          <a:bodyPr>
            <a:normAutofit/>
          </a:bodyPr>
          <a:lstStyle/>
          <a:p>
            <a:r>
              <a:rPr lang="en-ZA" dirty="0" smtClean="0"/>
              <a:t>Signalling via good information</a:t>
            </a:r>
          </a:p>
          <a:p>
            <a:r>
              <a:rPr lang="en-ZA" dirty="0" smtClean="0"/>
              <a:t>Nudging via incentives</a:t>
            </a:r>
          </a:p>
          <a:p>
            <a:r>
              <a:rPr lang="en-ZA" dirty="0" smtClean="0"/>
              <a:t>Partnerships to share risks and rewards</a:t>
            </a:r>
          </a:p>
          <a:p>
            <a:r>
              <a:rPr lang="en-ZA" dirty="0" smtClean="0"/>
              <a:t>Transparency and accountability</a:t>
            </a:r>
          </a:p>
          <a:p>
            <a:r>
              <a:rPr lang="en-ZA" dirty="0" smtClean="0"/>
              <a:t>Consultation &amp; social responsiveness</a:t>
            </a:r>
          </a:p>
          <a:p>
            <a:r>
              <a:rPr lang="en-ZA" dirty="0" smtClean="0"/>
              <a:t>Market sensitivity &amp; anticipation</a:t>
            </a:r>
          </a:p>
          <a:p>
            <a:r>
              <a:rPr lang="en-ZA" dirty="0"/>
              <a:t>Shared </a:t>
            </a:r>
            <a:r>
              <a:rPr lang="en-ZA" dirty="0" smtClean="0"/>
              <a:t>vision, voluntary cooperation</a:t>
            </a:r>
            <a:endParaRPr lang="en-ZA" dirty="0"/>
          </a:p>
          <a:p>
            <a:r>
              <a:rPr lang="en-ZA" dirty="0" smtClean="0"/>
              <a:t>Learning and innovation</a:t>
            </a:r>
          </a:p>
        </p:txBody>
      </p:sp>
    </p:spTree>
    <p:extLst>
      <p:ext uri="{BB962C8B-B14F-4D97-AF65-F5344CB8AC3E}">
        <p14:creationId xmlns:p14="http://schemas.microsoft.com/office/powerpoint/2010/main" val="265332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400600"/>
          </a:xfrm>
        </p:spPr>
        <p:txBody>
          <a:bodyPr>
            <a:normAutofit fontScale="90000"/>
          </a:bodyPr>
          <a:lstStyle/>
          <a:p>
            <a:r>
              <a:rPr lang="en-ZA" sz="4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not enough</a:t>
            </a:r>
            <a: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3600" b="1" dirty="0" smtClean="0">
                <a:solidFill>
                  <a:srgbClr val="FF0000"/>
                </a:solidFill>
              </a:rPr>
              <a:t>Inertia in built environment</a:t>
            </a:r>
            <a:br>
              <a:rPr lang="en-ZA" sz="3600" b="1" dirty="0" smtClean="0">
                <a:solidFill>
                  <a:srgbClr val="FF0000"/>
                </a:solidFill>
              </a:rPr>
            </a:br>
            <a:r>
              <a:rPr lang="en-ZA" sz="3600" b="1" dirty="0" smtClean="0">
                <a:solidFill>
                  <a:srgbClr val="FF0000"/>
                </a:solidFill>
              </a:rPr>
              <a:t>Legacy of historic policies</a:t>
            </a:r>
            <a:r>
              <a:rPr lang="en-ZA" sz="3600" b="1" dirty="0">
                <a:solidFill>
                  <a:srgbClr val="FF0000"/>
                </a:solidFill>
              </a:rPr>
              <a:t> </a:t>
            </a:r>
            <a:r>
              <a:rPr lang="en-ZA" sz="3600" b="1" dirty="0" smtClean="0">
                <a:solidFill>
                  <a:srgbClr val="FF0000"/>
                </a:solidFill>
              </a:rPr>
              <a:t>&amp; old industries</a:t>
            </a:r>
            <a:br>
              <a:rPr lang="en-ZA" sz="3600" b="1" dirty="0" smtClean="0">
                <a:solidFill>
                  <a:srgbClr val="FF0000"/>
                </a:solidFill>
              </a:rPr>
            </a:br>
            <a:r>
              <a:rPr lang="en-ZA" sz="3600" b="1" dirty="0" smtClean="0">
                <a:solidFill>
                  <a:srgbClr val="FF0000"/>
                </a:solidFill>
              </a:rPr>
              <a:t>Powerful vested interests in property</a:t>
            </a:r>
            <a:br>
              <a:rPr lang="en-ZA" sz="3600" b="1" dirty="0" smtClean="0">
                <a:solidFill>
                  <a:srgbClr val="FF0000"/>
                </a:solidFill>
              </a:rPr>
            </a:br>
            <a:r>
              <a:rPr lang="en-ZA" sz="3600" b="1" dirty="0" smtClean="0">
                <a:solidFill>
                  <a:srgbClr val="FF0000"/>
                </a:solidFill>
              </a:rPr>
              <a:t>Contestation &amp; competition for land</a:t>
            </a:r>
            <a:br>
              <a:rPr lang="en-ZA" sz="3600" b="1" dirty="0" smtClean="0">
                <a:solidFill>
                  <a:srgbClr val="FF0000"/>
                </a:solidFill>
              </a:rPr>
            </a:br>
            <a:r>
              <a:rPr lang="en-ZA" sz="3600" b="1" dirty="0" smtClean="0">
                <a:solidFill>
                  <a:srgbClr val="FF0000"/>
                </a:solidFill>
              </a:rPr>
              <a:t>Exceptional infrastructure costs</a:t>
            </a:r>
            <a:br>
              <a:rPr lang="en-ZA" sz="3600" b="1" dirty="0" smtClean="0">
                <a:solidFill>
                  <a:srgbClr val="FF0000"/>
                </a:solidFill>
              </a:rPr>
            </a:br>
            <a:r>
              <a:rPr lang="en-ZA" sz="3600" b="1" dirty="0" smtClean="0">
                <a:solidFill>
                  <a:srgbClr val="FF0000"/>
                </a:solidFill>
              </a:rPr>
              <a:t>Popular resistance to paying taxes</a:t>
            </a:r>
            <a:br>
              <a:rPr lang="en-ZA" sz="3600" b="1" dirty="0" smtClean="0">
                <a:solidFill>
                  <a:srgbClr val="FF0000"/>
                </a:solidFill>
              </a:rPr>
            </a:br>
            <a:r>
              <a:rPr lang="en-ZA" sz="3600" b="1" dirty="0" smtClean="0">
                <a:solidFill>
                  <a:srgbClr val="FF0000"/>
                </a:solidFill>
              </a:rPr>
              <a:t>Business as usual with national silo policies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3660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323712"/>
              </p:ext>
            </p:extLst>
          </p:nvPr>
        </p:nvGraphicFramePr>
        <p:xfrm>
          <a:off x="467545" y="1844824"/>
          <a:ext cx="5688632" cy="4705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920881" cy="1143000"/>
          </a:xfrm>
        </p:spPr>
        <p:txBody>
          <a:bodyPr>
            <a:noAutofit/>
          </a:bodyPr>
          <a:lstStyle/>
          <a:p>
            <a:r>
              <a:rPr lang="en-Z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Robust </a:t>
            </a:r>
            <a:r>
              <a:rPr lang="en-Z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governance capacity in </a:t>
            </a:r>
            <a:r>
              <a:rPr lang="en-ZA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Z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land-infrastructure-finance nexus</a:t>
            </a:r>
            <a:endParaRPr lang="en-ZA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148064" y="1268760"/>
            <a:ext cx="3995936" cy="2364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3000" b="1" dirty="0" smtClean="0"/>
              <a:t>Property rights &amp; expropriation</a:t>
            </a:r>
            <a:endParaRPr lang="en-ZA" sz="3000" dirty="0" smtClean="0"/>
          </a:p>
          <a:p>
            <a:r>
              <a:rPr lang="en-ZA" sz="3000" b="1" dirty="0" smtClean="0"/>
              <a:t>Land valuation systems </a:t>
            </a:r>
          </a:p>
          <a:p>
            <a:r>
              <a:rPr lang="en-ZA" sz="3000" b="1" dirty="0" smtClean="0"/>
              <a:t>Rules controlling real estate development</a:t>
            </a:r>
          </a:p>
          <a:p>
            <a:r>
              <a:rPr lang="en-ZA" sz="3000" b="1" dirty="0" smtClean="0"/>
              <a:t>Capacity to enforce</a:t>
            </a:r>
            <a:endParaRPr lang="en-ZA" sz="30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444208" y="4437112"/>
            <a:ext cx="2261118" cy="2232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2800" dirty="0" smtClean="0"/>
              <a:t>Certainty for long-term investment in skeleton of metropolitan system</a:t>
            </a:r>
            <a:endParaRPr lang="en-ZA" sz="2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1520" y="6237312"/>
            <a:ext cx="2520280" cy="62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ZA" sz="2800" dirty="0" smtClean="0"/>
              <a:t>Property taxes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49672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3168352"/>
          </a:xfrm>
        </p:spPr>
        <p:txBody>
          <a:bodyPr>
            <a:normAutofit fontScale="90000"/>
          </a:bodyPr>
          <a:lstStyle/>
          <a:p>
            <a:r>
              <a:rPr lang="en-Z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Neglecting these is a recipe for </a:t>
            </a:r>
            <a:r>
              <a:rPr lang="en-Z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sprawling &amp; fragmented cities, excessive congestion, </a:t>
            </a:r>
            <a:r>
              <a:rPr lang="en-Z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overloaded </a:t>
            </a:r>
            <a:r>
              <a:rPr lang="en-Z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infrastructure, extensive </a:t>
            </a:r>
            <a:r>
              <a:rPr lang="en-Z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informality, economic stagnation, </a:t>
            </a:r>
            <a:r>
              <a:rPr lang="en-Z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instability and e</a:t>
            </a:r>
            <a:r>
              <a:rPr lang="en-GB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nvironmental</a:t>
            </a:r>
            <a:r>
              <a:rPr lang="en-GB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degradation!</a:t>
            </a:r>
            <a:endParaRPr lang="en-ZA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14535" y="404664"/>
            <a:ext cx="7772400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sz="4000" b="1" dirty="0" smtClean="0"/>
              <a:t>=  Empowered metropolitan government</a:t>
            </a:r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29260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284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Governance for the  Built Environment</vt:lpstr>
      <vt:lpstr>Adaptive governance:  why its important</vt:lpstr>
      <vt:lpstr>PowerPoint Presentation</vt:lpstr>
      <vt:lpstr>The value of comparisons</vt:lpstr>
      <vt:lpstr>Foundation of successful cities</vt:lpstr>
      <vt:lpstr>Adaptive governance in the built environment – how to coordinate?</vt:lpstr>
      <vt:lpstr>But not enough  Inertia in built environment Legacy of historic policies &amp; old industries Powerful vested interests in property Contestation &amp; competition for land Exceptional infrastructure costs Popular resistance to paying taxes Business as usual with national silo policies</vt:lpstr>
      <vt:lpstr>Robust governance capacity in the land-infrastructure-finance nexus</vt:lpstr>
      <vt:lpstr>Neglecting these is a recipe for sprawling &amp; fragmented cities, excessive congestion, overloaded infrastructure, extensive informality, economic stagnation, social instability and environmental degradation!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analysis of large cities governance</dc:title>
  <dc:creator>Ivan I. Turok</dc:creator>
  <cp:lastModifiedBy>Ivan I. Turok</cp:lastModifiedBy>
  <cp:revision>145</cp:revision>
  <dcterms:created xsi:type="dcterms:W3CDTF">2015-11-21T13:54:39Z</dcterms:created>
  <dcterms:modified xsi:type="dcterms:W3CDTF">2016-12-07T22:15:14Z</dcterms:modified>
</cp:coreProperties>
</file>