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1"/>
  </p:notesMasterIdLst>
  <p:sldIdLst>
    <p:sldId id="256" r:id="rId3"/>
    <p:sldId id="257" r:id="rId4"/>
    <p:sldId id="262" r:id="rId5"/>
    <p:sldId id="258" r:id="rId6"/>
    <p:sldId id="267" r:id="rId7"/>
    <p:sldId id="268" r:id="rId8"/>
    <p:sldId id="269" r:id="rId9"/>
    <p:sldId id="275" r:id="rId10"/>
    <p:sldId id="270" r:id="rId11"/>
    <p:sldId id="286" r:id="rId12"/>
    <p:sldId id="281" r:id="rId13"/>
    <p:sldId id="280" r:id="rId14"/>
    <p:sldId id="283" r:id="rId15"/>
    <p:sldId id="284" r:id="rId16"/>
    <p:sldId id="285" r:id="rId17"/>
    <p:sldId id="282" r:id="rId18"/>
    <p:sldId id="277"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7D29050-AC0F-4C32-9E3C-A92CD5A7B537}">
  <a:tblStyle styleId="{57D29050-AC0F-4C32-9E3C-A92CD5A7B537}"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4" autoAdjust="0"/>
  </p:normalViewPr>
  <p:slideViewPr>
    <p:cSldViewPr snapToGrid="0">
      <p:cViewPr varScale="1">
        <p:scale>
          <a:sx n="81" d="100"/>
          <a:sy n="81" d="100"/>
        </p:scale>
        <p:origin x="-3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503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449580" algn="just" rtl="0">
              <a:lnSpc>
                <a:spcPct val="150000"/>
              </a:lnSpc>
              <a:spcBef>
                <a:spcPts val="0"/>
              </a:spcBef>
              <a:spcAft>
                <a:spcPts val="0"/>
              </a:spcAft>
              <a:buSzPts val="1100"/>
              <a:buNone/>
            </a:pPr>
            <a:r>
              <a:rPr lang="ru-RU" sz="1400" dirty="0">
                <a:latin typeface="Times New Roman"/>
                <a:ea typeface="Times New Roman"/>
                <a:cs typeface="Times New Roman"/>
                <a:sym typeface="Times New Roman"/>
              </a:rPr>
              <a:t>основным преимуществом реализации комплексных проектов </a:t>
            </a:r>
            <a:r>
              <a:rPr lang="ru-RU" sz="1400" dirty="0" err="1">
                <a:latin typeface="Times New Roman"/>
                <a:ea typeface="Times New Roman"/>
                <a:cs typeface="Times New Roman"/>
                <a:sym typeface="Times New Roman"/>
              </a:rPr>
              <a:t>редевелопмента</a:t>
            </a:r>
            <a:r>
              <a:rPr lang="ru-RU" sz="1400" dirty="0">
                <a:latin typeface="Times New Roman"/>
                <a:ea typeface="Times New Roman"/>
                <a:cs typeface="Times New Roman"/>
                <a:sym typeface="Times New Roman"/>
              </a:rPr>
              <a:t> является возможность максимизации земельной ренты в форме прироста стоимости территории. Если такой проект не может быть сформирован (например, отсутствует спрос на необходимый объем недвижимости при необходимом уровне цен, либо градостроительные ограничения не позволяют осуществить необходимую перепланировку территории), это означает, что экономическая обоснованность комплексной регенерации соответствующей территории отсутствует. Комплексный </a:t>
            </a:r>
            <a:r>
              <a:rPr lang="ru-RU" sz="1400" dirty="0" err="1">
                <a:latin typeface="Times New Roman"/>
                <a:ea typeface="Times New Roman"/>
                <a:cs typeface="Times New Roman"/>
                <a:sym typeface="Times New Roman"/>
              </a:rPr>
              <a:t>редевелопмент</a:t>
            </a:r>
            <a:r>
              <a:rPr lang="ru-RU" sz="1400" dirty="0">
                <a:latin typeface="Times New Roman"/>
                <a:ea typeface="Times New Roman"/>
                <a:cs typeface="Times New Roman"/>
                <a:sym typeface="Times New Roman"/>
              </a:rPr>
              <a:t> дает возможность получения выгод от проекта всем участникам процесса. Выгоды основных </a:t>
            </a:r>
            <a:r>
              <a:rPr lang="ru-RU" sz="1400" dirty="0" err="1">
                <a:latin typeface="Times New Roman"/>
                <a:ea typeface="Times New Roman"/>
                <a:cs typeface="Times New Roman"/>
                <a:sym typeface="Times New Roman"/>
              </a:rPr>
              <a:t>стейкхолдеров</a:t>
            </a:r>
            <a:r>
              <a:rPr lang="ru-RU" sz="1400" dirty="0">
                <a:latin typeface="Times New Roman"/>
                <a:ea typeface="Times New Roman"/>
                <a:cs typeface="Times New Roman"/>
                <a:sym typeface="Times New Roman"/>
              </a:rPr>
              <a:t> могут иметь как финансовое, так и нефинансовое выражение.</a:t>
            </a:r>
            <a:endParaRPr sz="1400" dirty="0">
              <a:latin typeface="Times New Roman"/>
              <a:ea typeface="Times New Roman"/>
              <a:cs typeface="Times New Roman"/>
              <a:sym typeface="Times New Roman"/>
            </a:endParaRPr>
          </a:p>
          <a:p>
            <a:pPr marL="0" lvl="0" indent="449580" algn="just" rtl="0">
              <a:lnSpc>
                <a:spcPct val="150000"/>
              </a:lnSpc>
              <a:spcBef>
                <a:spcPts val="0"/>
              </a:spcBef>
              <a:spcAft>
                <a:spcPts val="0"/>
              </a:spcAft>
              <a:buClr>
                <a:schemeClr val="dk1"/>
              </a:buClr>
              <a:buSzPts val="1100"/>
              <a:buFont typeface="Arial"/>
              <a:buNone/>
            </a:pPr>
            <a:r>
              <a:rPr lang="ru-RU" sz="1400" dirty="0">
                <a:latin typeface="Times New Roman"/>
                <a:ea typeface="Times New Roman"/>
                <a:cs typeface="Times New Roman"/>
                <a:sym typeface="Times New Roman"/>
              </a:rPr>
              <a:t>Отметим, что в рамках естественной регенерации невозможно одномоментно создать такой прирост стоимости территории и распределить его между всеми </a:t>
            </a:r>
            <a:r>
              <a:rPr lang="ru-RU" sz="1400" dirty="0" err="1">
                <a:latin typeface="Times New Roman"/>
                <a:ea typeface="Times New Roman"/>
                <a:cs typeface="Times New Roman"/>
                <a:sym typeface="Times New Roman"/>
              </a:rPr>
              <a:t>стейкхолдерами</a:t>
            </a:r>
            <a:r>
              <a:rPr lang="ru-RU" sz="1400" dirty="0">
                <a:latin typeface="Times New Roman"/>
                <a:ea typeface="Times New Roman"/>
                <a:cs typeface="Times New Roman"/>
                <a:sym typeface="Times New Roman"/>
              </a:rPr>
              <a:t>, поскольку данный процесс растянут во времени, а отдельные преобразования отдельных объектов могут лишь частично оказать эффект на рост стоимости (капитализации) всей территории в целом.</a:t>
            </a:r>
            <a:endParaRPr sz="1400" dirty="0">
              <a:latin typeface="Times New Roman"/>
              <a:ea typeface="Times New Roman"/>
              <a:cs typeface="Times New Roman"/>
              <a:sym typeface="Times New Roman"/>
            </a:endParaRPr>
          </a:p>
        </p:txBody>
      </p:sp>
      <p:sp>
        <p:nvSpPr>
          <p:cNvPr id="326" name="Google Shape;32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449580" algn="just" rtl="0">
              <a:lnSpc>
                <a:spcPct val="150000"/>
              </a:lnSpc>
              <a:spcBef>
                <a:spcPts val="0"/>
              </a:spcBef>
              <a:spcAft>
                <a:spcPts val="0"/>
              </a:spcAft>
              <a:buClr>
                <a:schemeClr val="dk1"/>
              </a:buClr>
              <a:buSzPts val="1100"/>
              <a:buFont typeface="Arial"/>
              <a:buNone/>
            </a:pPr>
            <a:r>
              <a:rPr lang="ru-RU" sz="1600">
                <a:latin typeface="Times New Roman"/>
                <a:ea typeface="Times New Roman"/>
                <a:cs typeface="Times New Roman"/>
                <a:sym typeface="Times New Roman"/>
              </a:rPr>
              <a:t>Не любой проект комплексного редевелопмента, реализуемый в соответствии с обозначенными схемами, будет прибыльным. Для определения основных финансово-экономических характеристик проекта и выбора схемы реализации необходимо проведение пространственно-экономического моделирования.</a:t>
            </a:r>
            <a:endParaRPr/>
          </a:p>
        </p:txBody>
      </p:sp>
      <p:sp>
        <p:nvSpPr>
          <p:cNvPr id="371" name="Google Shape;37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1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477B2"/>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ailbox@urbaneconomics.r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urbaneconomics.ru/sites/default/files/dostupnost_zhilya_v_rossii_i_zarubezhnyh_stranah.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urbaneconomics.ru/sites/default/files/koncepciya_rzt_01_04_14_itog" TargetMode="External"/><Relationship Id="rId5" Type="http://schemas.openxmlformats.org/officeDocument/2006/relationships/hyperlink" Target="https://fedstat.ru/indicator/43709"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urbaneconomics.ru/sites/default/files/razvitie_zastroennyh_territoriy_analiticheskiy_material_3.03.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467545" y="2132856"/>
            <a:ext cx="8215870" cy="21876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44061"/>
              </a:buClr>
              <a:buSzPts val="3240"/>
              <a:buFont typeface="Arial"/>
              <a:buNone/>
            </a:pPr>
            <a:r>
              <a:rPr lang="ru-RU" sz="3240" b="1" dirty="0" smtClean="0">
                <a:solidFill>
                  <a:srgbClr val="244061"/>
                </a:solidFill>
                <a:latin typeface="Arial"/>
                <a:ea typeface="Arial"/>
                <a:cs typeface="Arial"/>
                <a:sym typeface="Arial"/>
              </a:rPr>
              <a:t>Механизмы реализации проектов </a:t>
            </a:r>
            <a:r>
              <a:rPr lang="ru-RU" sz="3240" b="1" dirty="0" err="1" smtClean="0">
                <a:solidFill>
                  <a:srgbClr val="244061"/>
                </a:solidFill>
                <a:latin typeface="Arial"/>
                <a:ea typeface="Arial"/>
                <a:cs typeface="Arial"/>
                <a:sym typeface="Arial"/>
              </a:rPr>
              <a:t>редевелопмента</a:t>
            </a:r>
            <a:r>
              <a:rPr lang="ru-RU" sz="3240" dirty="0">
                <a:solidFill>
                  <a:srgbClr val="244061"/>
                </a:solidFill>
                <a:latin typeface="Arial"/>
                <a:ea typeface="Arial"/>
                <a:cs typeface="Arial"/>
                <a:sym typeface="Arial"/>
              </a:rPr>
              <a:t/>
            </a:r>
            <a:br>
              <a:rPr lang="ru-RU" sz="3240" dirty="0">
                <a:solidFill>
                  <a:srgbClr val="244061"/>
                </a:solidFill>
                <a:latin typeface="Arial"/>
                <a:ea typeface="Arial"/>
                <a:cs typeface="Arial"/>
                <a:sym typeface="Arial"/>
              </a:rPr>
            </a:br>
            <a:r>
              <a:rPr lang="ru-RU" sz="3240" dirty="0">
                <a:solidFill>
                  <a:srgbClr val="244061"/>
                </a:solidFill>
                <a:latin typeface="Arial"/>
                <a:ea typeface="Arial"/>
                <a:cs typeface="Arial"/>
                <a:sym typeface="Arial"/>
              </a:rPr>
              <a:t/>
            </a:r>
            <a:br>
              <a:rPr lang="ru-RU" sz="3240" dirty="0">
                <a:solidFill>
                  <a:srgbClr val="244061"/>
                </a:solidFill>
                <a:latin typeface="Arial"/>
                <a:ea typeface="Arial"/>
                <a:cs typeface="Arial"/>
                <a:sym typeface="Arial"/>
              </a:rPr>
            </a:br>
            <a:r>
              <a:rPr lang="ru-RU" sz="3240" dirty="0">
                <a:solidFill>
                  <a:srgbClr val="244061"/>
                </a:solidFill>
                <a:latin typeface="Arial"/>
                <a:ea typeface="Arial"/>
                <a:cs typeface="Arial"/>
                <a:sym typeface="Arial"/>
              </a:rPr>
              <a:t/>
            </a:r>
            <a:br>
              <a:rPr lang="ru-RU" sz="3240" dirty="0">
                <a:solidFill>
                  <a:srgbClr val="244061"/>
                </a:solidFill>
                <a:latin typeface="Arial"/>
                <a:ea typeface="Arial"/>
                <a:cs typeface="Arial"/>
                <a:sym typeface="Arial"/>
              </a:rPr>
            </a:br>
            <a:r>
              <a:rPr lang="ru-RU" sz="1800" dirty="0">
                <a:solidFill>
                  <a:srgbClr val="002060"/>
                </a:solidFill>
                <a:latin typeface="Arial"/>
                <a:ea typeface="Arial"/>
                <a:cs typeface="Arial"/>
                <a:sym typeface="Arial"/>
              </a:rPr>
              <a:t>Боброва Ксения</a:t>
            </a:r>
            <a:br>
              <a:rPr lang="ru-RU" sz="1800" dirty="0">
                <a:solidFill>
                  <a:srgbClr val="002060"/>
                </a:solidFill>
                <a:latin typeface="Arial"/>
                <a:ea typeface="Arial"/>
                <a:cs typeface="Arial"/>
                <a:sym typeface="Arial"/>
              </a:rPr>
            </a:br>
            <a:r>
              <a:rPr lang="ru-RU" sz="1800" dirty="0">
                <a:solidFill>
                  <a:srgbClr val="002060"/>
                </a:solidFill>
                <a:latin typeface="Arial"/>
                <a:ea typeface="Arial"/>
                <a:cs typeface="Arial"/>
                <a:sym typeface="Arial"/>
              </a:rPr>
              <a:t>архитектор</a:t>
            </a:r>
            <a:br>
              <a:rPr lang="ru-RU" sz="1800" dirty="0">
                <a:solidFill>
                  <a:srgbClr val="002060"/>
                </a:solidFill>
                <a:latin typeface="Arial"/>
                <a:ea typeface="Arial"/>
                <a:cs typeface="Arial"/>
                <a:sym typeface="Arial"/>
              </a:rPr>
            </a:br>
            <a:r>
              <a:rPr lang="ru-RU" sz="1800" dirty="0">
                <a:solidFill>
                  <a:srgbClr val="002060"/>
                </a:solidFill>
                <a:latin typeface="Arial"/>
                <a:ea typeface="Arial"/>
                <a:cs typeface="Arial"/>
                <a:sym typeface="Arial"/>
              </a:rPr>
              <a:t>Фонд «Институт экономики города»</a:t>
            </a:r>
            <a:endParaRPr sz="1800" dirty="0">
              <a:solidFill>
                <a:srgbClr val="002060"/>
              </a:solidFill>
              <a:latin typeface="Arial"/>
              <a:ea typeface="Arial"/>
              <a:cs typeface="Arial"/>
              <a:sym typeface="Arial"/>
            </a:endParaRPr>
          </a:p>
        </p:txBody>
      </p:sp>
      <p:sp>
        <p:nvSpPr>
          <p:cNvPr id="164" name="Google Shape;164;p25"/>
          <p:cNvSpPr txBox="1"/>
          <p:nvPr/>
        </p:nvSpPr>
        <p:spPr>
          <a:xfrm>
            <a:off x="351" y="6086934"/>
            <a:ext cx="9143649"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0" i="0" u="none" strike="noStrike" cap="none" dirty="0" smtClean="0">
                <a:solidFill>
                  <a:srgbClr val="002060"/>
                </a:solidFill>
                <a:latin typeface="Arial"/>
                <a:ea typeface="Arial"/>
                <a:cs typeface="Arial"/>
                <a:sym typeface="Arial"/>
              </a:rPr>
              <a:t>1</a:t>
            </a:r>
            <a:r>
              <a:rPr lang="en-US" sz="1400" b="0" i="0" u="none" strike="noStrike" cap="none" dirty="0" smtClean="0">
                <a:solidFill>
                  <a:srgbClr val="002060"/>
                </a:solidFill>
                <a:latin typeface="Arial"/>
                <a:ea typeface="Arial"/>
                <a:cs typeface="Arial"/>
                <a:sym typeface="Arial"/>
              </a:rPr>
              <a:t>0</a:t>
            </a:r>
            <a:r>
              <a:rPr lang="ru-RU" sz="1400" b="0" i="0" u="none" strike="noStrike" cap="none" dirty="0" smtClean="0">
                <a:solidFill>
                  <a:srgbClr val="002060"/>
                </a:solidFill>
                <a:latin typeface="Arial"/>
                <a:ea typeface="Arial"/>
                <a:cs typeface="Arial"/>
                <a:sym typeface="Arial"/>
              </a:rPr>
              <a:t> </a:t>
            </a:r>
            <a:r>
              <a:rPr lang="ru-RU" dirty="0" smtClean="0">
                <a:solidFill>
                  <a:srgbClr val="002060"/>
                </a:solidFill>
              </a:rPr>
              <a:t>апрел</a:t>
            </a:r>
            <a:r>
              <a:rPr lang="ru-RU" sz="1400" b="0" i="0" u="none" strike="noStrike" cap="none" dirty="0" smtClean="0">
                <a:solidFill>
                  <a:srgbClr val="002060"/>
                </a:solidFill>
                <a:latin typeface="Arial"/>
                <a:ea typeface="Arial"/>
                <a:cs typeface="Arial"/>
                <a:sym typeface="Arial"/>
              </a:rPr>
              <a:t>я </a:t>
            </a:r>
            <a:r>
              <a:rPr lang="ru-RU" sz="1400" b="0" i="0" u="none" strike="noStrike" cap="none" dirty="0">
                <a:solidFill>
                  <a:srgbClr val="002060"/>
                </a:solidFill>
                <a:latin typeface="Arial"/>
                <a:ea typeface="Arial"/>
                <a:cs typeface="Arial"/>
                <a:sym typeface="Arial"/>
              </a:rPr>
              <a:t>2019 года</a:t>
            </a:r>
            <a:endParaRPr sz="1400" b="0" i="0" u="none" strike="noStrike" cap="none" dirty="0">
              <a:solidFill>
                <a:srgbClr val="002060"/>
              </a:solidFill>
              <a:latin typeface="Arial"/>
              <a:ea typeface="Arial"/>
              <a:cs typeface="Arial"/>
              <a:sym typeface="Arial"/>
            </a:endParaRPr>
          </a:p>
        </p:txBody>
      </p:sp>
      <p:sp>
        <p:nvSpPr>
          <p:cNvPr id="165" name="Google Shape;165;p25"/>
          <p:cNvSpPr/>
          <p:nvPr/>
        </p:nvSpPr>
        <p:spPr>
          <a:xfrm>
            <a:off x="7779273" y="5504412"/>
            <a:ext cx="1008112" cy="954107"/>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25"/>
          <p:cNvSpPr/>
          <p:nvPr/>
        </p:nvSpPr>
        <p:spPr>
          <a:xfrm>
            <a:off x="7963293" y="5693433"/>
            <a:ext cx="640071" cy="5760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25"/>
          <p:cNvSpPr/>
          <p:nvPr/>
        </p:nvSpPr>
        <p:spPr>
          <a:xfrm>
            <a:off x="8144283" y="5837082"/>
            <a:ext cx="283062" cy="288032"/>
          </a:xfrm>
          <a:prstGeom prst="rect">
            <a:avLst/>
          </a:prstGeom>
          <a:solidFill>
            <a:srgbClr val="244061"/>
          </a:solidFill>
          <a:ln w="25400" cap="flat" cmpd="sng">
            <a:solidFill>
              <a:srgbClr val="244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8" name="Google Shape;168;p25"/>
          <p:cNvSpPr/>
          <p:nvPr/>
        </p:nvSpPr>
        <p:spPr>
          <a:xfrm>
            <a:off x="8169037" y="5981465"/>
            <a:ext cx="127490" cy="1116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9" name="Google Shape;169;p25"/>
          <p:cNvSpPr/>
          <p:nvPr/>
        </p:nvSpPr>
        <p:spPr>
          <a:xfrm>
            <a:off x="8388424" y="5651814"/>
            <a:ext cx="53806" cy="473300"/>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0" name="Google Shape;170;p25"/>
          <p:cNvSpPr/>
          <p:nvPr/>
        </p:nvSpPr>
        <p:spPr>
          <a:xfrm flipH="1">
            <a:off x="8256809" y="5837082"/>
            <a:ext cx="426606" cy="65701"/>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349829"/>
            <a:ext cx="8229600" cy="4525963"/>
          </a:xfrm>
        </p:spPr>
        <p:txBody>
          <a:bodyPr/>
          <a:lstStyle/>
          <a:p>
            <a:pPr marL="114300" indent="0">
              <a:buNone/>
            </a:pPr>
            <a:r>
              <a:rPr lang="ru-RU" sz="1600" dirty="0">
                <a:solidFill>
                  <a:srgbClr val="002060"/>
                </a:solidFill>
                <a:latin typeface="+mn-lt"/>
              </a:rPr>
              <a:t>Определение КУРТ включает в себя ряд организационных схем, существовавших ранее:</a:t>
            </a:r>
          </a:p>
          <a:p>
            <a:r>
              <a:rPr lang="ru-RU" sz="1600" dirty="0">
                <a:solidFill>
                  <a:srgbClr val="002060"/>
                </a:solidFill>
                <a:latin typeface="+mn-lt"/>
              </a:rPr>
              <a:t>развитие застроенной территории </a:t>
            </a:r>
            <a:r>
              <a:rPr lang="ru-RU" sz="1600" dirty="0" smtClean="0">
                <a:solidFill>
                  <a:srgbClr val="002060"/>
                </a:solidFill>
                <a:latin typeface="+mn-lt"/>
              </a:rPr>
              <a:t>(Статьи </a:t>
            </a:r>
            <a:r>
              <a:rPr lang="ru-RU" sz="1600" dirty="0">
                <a:solidFill>
                  <a:srgbClr val="002060"/>
                </a:solidFill>
                <a:latin typeface="+mn-lt"/>
              </a:rPr>
              <a:t>46</a:t>
            </a:r>
            <a:r>
              <a:rPr lang="ru-RU" sz="1600" baseline="30000" dirty="0">
                <a:solidFill>
                  <a:srgbClr val="002060"/>
                </a:solidFill>
                <a:latin typeface="+mn-lt"/>
              </a:rPr>
              <a:t>1-3 </a:t>
            </a:r>
            <a:r>
              <a:rPr lang="ru-RU" sz="1600" dirty="0" err="1">
                <a:solidFill>
                  <a:srgbClr val="002060"/>
                </a:solidFill>
                <a:latin typeface="+mn-lt"/>
              </a:rPr>
              <a:t>ГрК</a:t>
            </a:r>
            <a:r>
              <a:rPr lang="ru-RU" sz="1600" dirty="0">
                <a:solidFill>
                  <a:srgbClr val="002060"/>
                </a:solidFill>
                <a:latin typeface="+mn-lt"/>
              </a:rPr>
              <a:t> </a:t>
            </a:r>
            <a:r>
              <a:rPr lang="ru-RU" sz="1600" dirty="0" smtClean="0">
                <a:solidFill>
                  <a:srgbClr val="002060"/>
                </a:solidFill>
                <a:latin typeface="+mn-lt"/>
              </a:rPr>
              <a:t>РФ).</a:t>
            </a:r>
            <a:endParaRPr lang="ru-RU" sz="1600" dirty="0">
              <a:solidFill>
                <a:srgbClr val="002060"/>
              </a:solidFill>
              <a:latin typeface="+mn-lt"/>
            </a:endParaRPr>
          </a:p>
          <a:p>
            <a:r>
              <a:rPr lang="ru-RU" sz="1600" dirty="0" smtClean="0">
                <a:solidFill>
                  <a:srgbClr val="002060"/>
                </a:solidFill>
                <a:latin typeface="+mn-lt"/>
              </a:rPr>
              <a:t>комплексное </a:t>
            </a:r>
            <a:r>
              <a:rPr lang="ru-RU" sz="1600" dirty="0">
                <a:solidFill>
                  <a:srgbClr val="002060"/>
                </a:solidFill>
                <a:latin typeface="+mn-lt"/>
              </a:rPr>
              <a:t>освоение </a:t>
            </a:r>
            <a:r>
              <a:rPr lang="ru-RU" sz="1600" dirty="0" smtClean="0">
                <a:solidFill>
                  <a:srgbClr val="002060"/>
                </a:solidFill>
                <a:latin typeface="+mn-lt"/>
              </a:rPr>
              <a:t>территории (Статья </a:t>
            </a:r>
            <a:r>
              <a:rPr lang="ru-RU" sz="1600" dirty="0">
                <a:solidFill>
                  <a:srgbClr val="002060"/>
                </a:solidFill>
                <a:latin typeface="+mn-lt"/>
              </a:rPr>
              <a:t>46</a:t>
            </a:r>
            <a:r>
              <a:rPr lang="ru-RU" sz="1600" baseline="30000" dirty="0">
                <a:solidFill>
                  <a:srgbClr val="002060"/>
                </a:solidFill>
                <a:latin typeface="+mn-lt"/>
              </a:rPr>
              <a:t>4</a:t>
            </a:r>
            <a:r>
              <a:rPr lang="ru-RU" sz="1600" dirty="0">
                <a:solidFill>
                  <a:srgbClr val="002060"/>
                </a:solidFill>
                <a:latin typeface="+mn-lt"/>
              </a:rPr>
              <a:t> </a:t>
            </a:r>
            <a:r>
              <a:rPr lang="ru-RU" sz="1600" dirty="0" err="1">
                <a:solidFill>
                  <a:srgbClr val="002060"/>
                </a:solidFill>
                <a:latin typeface="+mn-lt"/>
              </a:rPr>
              <a:t>ГрК</a:t>
            </a:r>
            <a:r>
              <a:rPr lang="ru-RU" sz="1600" dirty="0">
                <a:solidFill>
                  <a:srgbClr val="002060"/>
                </a:solidFill>
                <a:latin typeface="+mn-lt"/>
              </a:rPr>
              <a:t> </a:t>
            </a:r>
            <a:r>
              <a:rPr lang="ru-RU" sz="1600" dirty="0" smtClean="0">
                <a:solidFill>
                  <a:srgbClr val="002060"/>
                </a:solidFill>
                <a:latin typeface="+mn-lt"/>
              </a:rPr>
              <a:t>РФ).</a:t>
            </a:r>
            <a:endParaRPr lang="ru-RU" sz="1600" dirty="0">
              <a:solidFill>
                <a:srgbClr val="002060"/>
              </a:solidFill>
              <a:latin typeface="+mn-lt"/>
            </a:endParaRPr>
          </a:p>
          <a:p>
            <a:r>
              <a:rPr lang="ru-RU" sz="1600" dirty="0" smtClean="0">
                <a:solidFill>
                  <a:srgbClr val="002060"/>
                </a:solidFill>
                <a:latin typeface="+mn-lt"/>
              </a:rPr>
              <a:t>освоение территории в целях строительства жилья экономического класса (Статьи </a:t>
            </a:r>
            <a:r>
              <a:rPr lang="ru-RU" sz="1600" dirty="0">
                <a:solidFill>
                  <a:srgbClr val="002060"/>
                </a:solidFill>
                <a:latin typeface="+mn-lt"/>
              </a:rPr>
              <a:t>46</a:t>
            </a:r>
            <a:r>
              <a:rPr lang="ru-RU" sz="1600" baseline="30000" dirty="0">
                <a:solidFill>
                  <a:srgbClr val="002060"/>
                </a:solidFill>
                <a:latin typeface="+mn-lt"/>
              </a:rPr>
              <a:t>5-8</a:t>
            </a:r>
            <a:r>
              <a:rPr lang="ru-RU" sz="1600" dirty="0">
                <a:solidFill>
                  <a:srgbClr val="002060"/>
                </a:solidFill>
                <a:latin typeface="+mn-lt"/>
              </a:rPr>
              <a:t> </a:t>
            </a:r>
            <a:r>
              <a:rPr lang="ru-RU" sz="1600" dirty="0" err="1">
                <a:solidFill>
                  <a:srgbClr val="002060"/>
                </a:solidFill>
                <a:latin typeface="+mn-lt"/>
              </a:rPr>
              <a:t>ГрК</a:t>
            </a:r>
            <a:r>
              <a:rPr lang="ru-RU" sz="1600" dirty="0">
                <a:solidFill>
                  <a:srgbClr val="002060"/>
                </a:solidFill>
                <a:latin typeface="+mn-lt"/>
              </a:rPr>
              <a:t> </a:t>
            </a:r>
            <a:r>
              <a:rPr lang="ru-RU" sz="1600" dirty="0" smtClean="0">
                <a:solidFill>
                  <a:srgbClr val="002060"/>
                </a:solidFill>
                <a:latin typeface="+mn-lt"/>
              </a:rPr>
              <a:t>РФ).</a:t>
            </a:r>
          </a:p>
          <a:p>
            <a:r>
              <a:rPr lang="ru-RU" sz="1600" dirty="0">
                <a:solidFill>
                  <a:srgbClr val="002060"/>
                </a:solidFill>
                <a:latin typeface="+mn-lt"/>
              </a:rPr>
              <a:t>комплексное развитие территории </a:t>
            </a:r>
            <a:r>
              <a:rPr lang="ru-RU" sz="1600" dirty="0" smtClean="0">
                <a:solidFill>
                  <a:srgbClr val="002060"/>
                </a:solidFill>
                <a:latin typeface="+mn-lt"/>
              </a:rPr>
              <a:t>по </a:t>
            </a:r>
            <a:r>
              <a:rPr lang="ru-RU" sz="1600" dirty="0">
                <a:solidFill>
                  <a:srgbClr val="002060"/>
                </a:solidFill>
                <a:latin typeface="+mn-lt"/>
              </a:rPr>
              <a:t>инициативе органов местного самоуправления </a:t>
            </a:r>
            <a:r>
              <a:rPr lang="ru-RU" sz="1600" dirty="0" smtClean="0">
                <a:solidFill>
                  <a:srgbClr val="002060"/>
                </a:solidFill>
                <a:latin typeface="+mn-lt"/>
              </a:rPr>
              <a:t>(</a:t>
            </a:r>
            <a:r>
              <a:rPr lang="ru-RU" sz="1600" dirty="0">
                <a:solidFill>
                  <a:srgbClr val="002060"/>
                </a:solidFill>
                <a:latin typeface="+mn-lt"/>
              </a:rPr>
              <a:t>Статьи 46</a:t>
            </a:r>
            <a:r>
              <a:rPr lang="ru-RU" sz="1600" baseline="30000" dirty="0">
                <a:solidFill>
                  <a:srgbClr val="002060"/>
                </a:solidFill>
                <a:latin typeface="+mn-lt"/>
              </a:rPr>
              <a:t>10-11</a:t>
            </a:r>
            <a:r>
              <a:rPr lang="ru-RU" sz="1600" dirty="0">
                <a:solidFill>
                  <a:srgbClr val="002060"/>
                </a:solidFill>
                <a:latin typeface="+mn-lt"/>
              </a:rPr>
              <a:t> </a:t>
            </a:r>
            <a:r>
              <a:rPr lang="ru-RU" sz="1600" dirty="0" err="1">
                <a:solidFill>
                  <a:srgbClr val="002060"/>
                </a:solidFill>
                <a:latin typeface="+mn-lt"/>
              </a:rPr>
              <a:t>ГрК</a:t>
            </a:r>
            <a:r>
              <a:rPr lang="ru-RU" sz="1600" dirty="0">
                <a:solidFill>
                  <a:srgbClr val="002060"/>
                </a:solidFill>
                <a:latin typeface="+mn-lt"/>
              </a:rPr>
              <a:t> </a:t>
            </a:r>
            <a:r>
              <a:rPr lang="ru-RU" sz="1600" dirty="0" smtClean="0">
                <a:solidFill>
                  <a:srgbClr val="002060"/>
                </a:solidFill>
                <a:latin typeface="+mn-lt"/>
              </a:rPr>
              <a:t>РФ)</a:t>
            </a:r>
          </a:p>
          <a:p>
            <a:pPr lvl="0"/>
            <a:r>
              <a:rPr lang="ru-RU" sz="1600" dirty="0" smtClean="0">
                <a:solidFill>
                  <a:srgbClr val="002060"/>
                </a:solidFill>
                <a:latin typeface="+mn-lt"/>
              </a:rPr>
              <a:t>комплексное </a:t>
            </a:r>
            <a:r>
              <a:rPr lang="ru-RU" sz="1600" dirty="0">
                <a:solidFill>
                  <a:srgbClr val="002060"/>
                </a:solidFill>
                <a:latin typeface="+mn-lt"/>
              </a:rPr>
              <a:t>развитие территории </a:t>
            </a:r>
            <a:r>
              <a:rPr lang="ru-RU" sz="1600" dirty="0" smtClean="0">
                <a:solidFill>
                  <a:srgbClr val="002060"/>
                </a:solidFill>
                <a:latin typeface="+mn-lt"/>
              </a:rPr>
              <a:t>по </a:t>
            </a:r>
            <a:r>
              <a:rPr lang="ru-RU" sz="1600" dirty="0">
                <a:solidFill>
                  <a:srgbClr val="002060"/>
                </a:solidFill>
                <a:latin typeface="+mn-lt"/>
              </a:rPr>
              <a:t>инициативе </a:t>
            </a:r>
            <a:r>
              <a:rPr lang="ru-RU" sz="1600" dirty="0" smtClean="0">
                <a:solidFill>
                  <a:srgbClr val="002060"/>
                </a:solidFill>
                <a:latin typeface="+mn-lt"/>
              </a:rPr>
              <a:t>правообладателей (Статья </a:t>
            </a:r>
            <a:r>
              <a:rPr lang="ru-RU" sz="1600" dirty="0">
                <a:solidFill>
                  <a:srgbClr val="002060"/>
                </a:solidFill>
                <a:latin typeface="+mn-lt"/>
              </a:rPr>
              <a:t>46</a:t>
            </a:r>
            <a:r>
              <a:rPr lang="ru-RU" sz="1600" baseline="30000" dirty="0">
                <a:solidFill>
                  <a:srgbClr val="002060"/>
                </a:solidFill>
                <a:latin typeface="+mn-lt"/>
              </a:rPr>
              <a:t>9</a:t>
            </a:r>
            <a:r>
              <a:rPr lang="ru-RU" sz="1600" dirty="0">
                <a:solidFill>
                  <a:srgbClr val="002060"/>
                </a:solidFill>
                <a:latin typeface="+mn-lt"/>
              </a:rPr>
              <a:t> </a:t>
            </a:r>
            <a:r>
              <a:rPr lang="ru-RU" sz="1600" dirty="0" err="1">
                <a:solidFill>
                  <a:srgbClr val="002060"/>
                </a:solidFill>
                <a:latin typeface="+mn-lt"/>
              </a:rPr>
              <a:t>ГрК</a:t>
            </a:r>
            <a:r>
              <a:rPr lang="ru-RU" sz="1600" dirty="0">
                <a:solidFill>
                  <a:srgbClr val="002060"/>
                </a:solidFill>
                <a:latin typeface="+mn-lt"/>
              </a:rPr>
              <a:t> </a:t>
            </a:r>
            <a:r>
              <a:rPr lang="ru-RU" sz="1600" dirty="0" smtClean="0">
                <a:solidFill>
                  <a:srgbClr val="002060"/>
                </a:solidFill>
                <a:latin typeface="+mn-lt"/>
              </a:rPr>
              <a:t>РФ).</a:t>
            </a:r>
            <a:endParaRPr lang="ru-RU" sz="1600" dirty="0">
              <a:solidFill>
                <a:srgbClr val="002060"/>
              </a:solidFill>
              <a:latin typeface="+mn-lt"/>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10</a:t>
            </a:fld>
            <a:endParaRPr lang="ru-RU"/>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Территории комплексного и устойчивого развития</a:t>
            </a:r>
            <a:endParaRPr sz="2400" b="1" dirty="0">
              <a:solidFill>
                <a:schemeClr val="bg1"/>
              </a:solidFill>
              <a:sym typeface="Arial"/>
            </a:endParaRPr>
          </a:p>
        </p:txBody>
      </p:sp>
    </p:spTree>
    <p:extLst>
      <p:ext uri="{BB962C8B-B14F-4D97-AF65-F5344CB8AC3E}">
        <p14:creationId xmlns:p14="http://schemas.microsoft.com/office/powerpoint/2010/main" val="99093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251858"/>
            <a:ext cx="8229600" cy="5138056"/>
          </a:xfrm>
        </p:spPr>
        <p:txBody>
          <a:bodyPr/>
          <a:lstStyle/>
          <a:p>
            <a:pPr marL="114300" indent="0">
              <a:buNone/>
            </a:pPr>
            <a:r>
              <a:rPr lang="ru-RU" sz="1600" dirty="0">
                <a:solidFill>
                  <a:srgbClr val="002060"/>
                </a:solidFill>
                <a:latin typeface="+mn-lt"/>
              </a:rPr>
              <a:t>1) фиксация порядка реализации потенциального проекта комплексного развития территории в виде блок-схем </a:t>
            </a:r>
            <a:endParaRPr lang="ru-RU" sz="1600" dirty="0" smtClean="0">
              <a:solidFill>
                <a:srgbClr val="002060"/>
              </a:solidFill>
              <a:latin typeface="+mn-lt"/>
            </a:endParaRPr>
          </a:p>
          <a:p>
            <a:pPr marL="114300" indent="0">
              <a:buNone/>
            </a:pPr>
            <a:r>
              <a:rPr lang="ru-RU" sz="1600" dirty="0" smtClean="0">
                <a:solidFill>
                  <a:srgbClr val="002060"/>
                </a:solidFill>
                <a:latin typeface="+mn-lt"/>
              </a:rPr>
              <a:t>2</a:t>
            </a:r>
            <a:r>
              <a:rPr lang="ru-RU" sz="1600" dirty="0">
                <a:solidFill>
                  <a:srgbClr val="002060"/>
                </a:solidFill>
                <a:latin typeface="+mn-lt"/>
              </a:rPr>
              <a:t>) описание сложившейся к январю 2019 года практики внесения изменений в ПЗЗ в соответствии с Федеральным законом № 373-ФЗ, включая</a:t>
            </a:r>
            <a:r>
              <a:rPr lang="ru-RU" sz="1600" dirty="0" smtClean="0">
                <a:solidFill>
                  <a:srgbClr val="002060"/>
                </a:solidFill>
                <a:latin typeface="+mn-lt"/>
              </a:rPr>
              <a:t>:</a:t>
            </a:r>
          </a:p>
          <a:p>
            <a:pPr marL="114300" indent="0">
              <a:buNone/>
            </a:pPr>
            <a:endParaRPr lang="ru-RU" sz="1600" dirty="0" smtClean="0">
              <a:solidFill>
                <a:srgbClr val="002060"/>
              </a:solidFill>
              <a:latin typeface="+mn-lt"/>
            </a:endParaRPr>
          </a:p>
          <a:p>
            <a:pPr marL="571500" lvl="1" indent="0">
              <a:buNone/>
            </a:pPr>
            <a:r>
              <a:rPr lang="ru-RU" sz="1600" dirty="0" smtClean="0">
                <a:solidFill>
                  <a:srgbClr val="002060"/>
                </a:solidFill>
                <a:latin typeface="+mn-lt"/>
              </a:rPr>
              <a:t>- 	наличие </a:t>
            </a:r>
            <a:r>
              <a:rPr lang="ru-RU" sz="1600" dirty="0">
                <a:solidFill>
                  <a:srgbClr val="002060"/>
                </a:solidFill>
                <a:latin typeface="+mn-lt"/>
              </a:rPr>
              <a:t>территорий КУРТ в ПЗЗ рассмотренных городов</a:t>
            </a:r>
          </a:p>
          <a:p>
            <a:pPr lvl="1">
              <a:buFontTx/>
              <a:buChar char="-"/>
            </a:pPr>
            <a:r>
              <a:rPr lang="ru-RU" sz="1600" dirty="0">
                <a:solidFill>
                  <a:srgbClr val="002060"/>
                </a:solidFill>
                <a:latin typeface="+mn-lt"/>
              </a:rPr>
              <a:t>наличие показателей минимально допустимого уровня обеспеченности соответствующей территории объектами коммунальной, транспортной, социальной инфраструктур, а также расчетных показателей максимально допустимого уровня территориальной доступности указанных объектов для </a:t>
            </a:r>
            <a:r>
              <a:rPr lang="ru-RU" sz="1600" dirty="0" smtClean="0">
                <a:solidFill>
                  <a:srgbClr val="002060"/>
                </a:solidFill>
                <a:latin typeface="+mn-lt"/>
              </a:rPr>
              <a:t>населения</a:t>
            </a:r>
          </a:p>
          <a:p>
            <a:pPr marL="571500" lvl="1" indent="0">
              <a:buNone/>
            </a:pPr>
            <a:endParaRPr lang="ru-RU" sz="1600" dirty="0">
              <a:solidFill>
                <a:srgbClr val="002060"/>
              </a:solidFill>
              <a:latin typeface="+mn-lt"/>
            </a:endParaRPr>
          </a:p>
          <a:p>
            <a:pPr marL="114300" indent="0">
              <a:buNone/>
            </a:pPr>
            <a:r>
              <a:rPr lang="ru-RU" sz="1600" dirty="0" smtClean="0">
                <a:solidFill>
                  <a:srgbClr val="002060"/>
                </a:solidFill>
                <a:latin typeface="+mn-lt"/>
              </a:rPr>
              <a:t>3</a:t>
            </a:r>
            <a:r>
              <a:rPr lang="ru-RU" sz="1600" dirty="0">
                <a:solidFill>
                  <a:srgbClr val="002060"/>
                </a:solidFill>
                <a:latin typeface="+mn-lt"/>
              </a:rPr>
              <a:t>) оценка соответствия сложившейся практики установления границ территорий КУРТ федеральному законодательству</a:t>
            </a:r>
          </a:p>
          <a:p>
            <a:pPr marL="114300" indent="0">
              <a:buNone/>
            </a:pPr>
            <a:endParaRPr lang="ru-RU" sz="1600" dirty="0" smtClean="0">
              <a:solidFill>
                <a:srgbClr val="002060"/>
              </a:solidFill>
              <a:latin typeface="+mn-lt"/>
            </a:endParaRPr>
          </a:p>
          <a:p>
            <a:pPr marL="114300" indent="0">
              <a:buNone/>
            </a:pPr>
            <a:r>
              <a:rPr lang="ru-RU" sz="1600" b="1" dirty="0" smtClean="0">
                <a:solidFill>
                  <a:srgbClr val="002060"/>
                </a:solidFill>
                <a:latin typeface="+mn-lt"/>
              </a:rPr>
              <a:t>20 городов:</a:t>
            </a:r>
          </a:p>
          <a:p>
            <a:pPr marL="114300" indent="0">
              <a:buNone/>
            </a:pPr>
            <a:r>
              <a:rPr lang="ru-RU" sz="1600" dirty="0">
                <a:solidFill>
                  <a:srgbClr val="002060"/>
                </a:solidFill>
                <a:latin typeface="+mn-lt"/>
              </a:rPr>
              <a:t>Новосибирск, Нижний Новгород, Челябинск, Екатеринбург, Ростов-на-Дону, Уфа, Красноярск, Волгоград, Владивосток, Казань, Омск, Самара, Пермь, Воронеж, Краснодар, Тюмень, Тольятти, Ижевск, Иркутск, Ярославль</a:t>
            </a: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11</a:t>
            </a:fld>
            <a:endParaRPr lang="ru-RU" dirty="0"/>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Практика внесения изменения в ПЗЗ</a:t>
            </a:r>
          </a:p>
          <a:p>
            <a:pPr lvl="0" algn="ctr"/>
            <a:r>
              <a:rPr lang="ru-RU" sz="2400" b="1" dirty="0">
                <a:solidFill>
                  <a:schemeClr val="bg1"/>
                </a:solidFill>
              </a:rPr>
              <a:t>в</a:t>
            </a:r>
            <a:r>
              <a:rPr lang="ru-RU" sz="2400" b="1" dirty="0" smtClean="0">
                <a:solidFill>
                  <a:schemeClr val="bg1"/>
                </a:solidFill>
              </a:rPr>
              <a:t> соответствии с № 373-ФЗ на примере 20 городов</a:t>
            </a:r>
            <a:endParaRPr sz="2400" b="1" dirty="0">
              <a:solidFill>
                <a:schemeClr val="bg1"/>
              </a:solidFill>
              <a:sym typeface="Arial"/>
            </a:endParaRPr>
          </a:p>
        </p:txBody>
      </p:sp>
    </p:spTree>
    <p:extLst>
      <p:ext uri="{BB962C8B-B14F-4D97-AF65-F5344CB8AC3E}">
        <p14:creationId xmlns:p14="http://schemas.microsoft.com/office/powerpoint/2010/main" val="367483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12</a:t>
            </a:fld>
            <a:endParaRPr lang="ru-RU"/>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Порядок реализации проекта КРТ</a:t>
            </a:r>
            <a:endParaRPr sz="2400" b="1" dirty="0">
              <a:solidFill>
                <a:schemeClr val="bg1"/>
              </a:solidFill>
              <a:sym typeface="Arial"/>
            </a:endParaRPr>
          </a:p>
        </p:txBody>
      </p:sp>
      <p:pic>
        <p:nvPicPr>
          <p:cNvPr id="2114"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294" y="1124745"/>
            <a:ext cx="3734957" cy="498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6"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5" y="1124744"/>
            <a:ext cx="4093156" cy="412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Прямоугольник 53"/>
          <p:cNvSpPr/>
          <p:nvPr/>
        </p:nvSpPr>
        <p:spPr>
          <a:xfrm>
            <a:off x="217715" y="6106887"/>
            <a:ext cx="4572000" cy="461665"/>
          </a:xfrm>
          <a:prstGeom prst="rect">
            <a:avLst/>
          </a:prstGeom>
        </p:spPr>
        <p:txBody>
          <a:bodyPr>
            <a:spAutoFit/>
          </a:bodyPr>
          <a:lstStyle/>
          <a:p>
            <a:r>
              <a:rPr lang="ru-RU" sz="1200" b="1" dirty="0">
                <a:solidFill>
                  <a:srgbClr val="002060"/>
                </a:solidFill>
              </a:rPr>
              <a:t>Порядок реализации проекта КРТ по инициативе правообладателей</a:t>
            </a:r>
            <a:endParaRPr lang="ru-RU" sz="1200" dirty="0">
              <a:solidFill>
                <a:srgbClr val="002060"/>
              </a:solidFill>
            </a:endParaRPr>
          </a:p>
        </p:txBody>
      </p:sp>
      <p:sp>
        <p:nvSpPr>
          <p:cNvPr id="58" name="Прямоугольник 57"/>
          <p:cNvSpPr/>
          <p:nvPr/>
        </p:nvSpPr>
        <p:spPr>
          <a:xfrm>
            <a:off x="4572000" y="6106887"/>
            <a:ext cx="4572000" cy="276999"/>
          </a:xfrm>
          <a:prstGeom prst="rect">
            <a:avLst/>
          </a:prstGeom>
        </p:spPr>
        <p:txBody>
          <a:bodyPr>
            <a:spAutoFit/>
          </a:bodyPr>
          <a:lstStyle/>
          <a:p>
            <a:r>
              <a:rPr lang="ru-RU" sz="1200" b="1" dirty="0">
                <a:solidFill>
                  <a:srgbClr val="002060"/>
                </a:solidFill>
              </a:rPr>
              <a:t>Порядок реализации проекта КРТ по инициативе </a:t>
            </a:r>
            <a:r>
              <a:rPr lang="ru-RU" sz="1200" b="1" dirty="0" smtClean="0">
                <a:solidFill>
                  <a:srgbClr val="002060"/>
                </a:solidFill>
              </a:rPr>
              <a:t>ОМСУ</a:t>
            </a:r>
            <a:endParaRPr lang="ru-RU" sz="1200" dirty="0">
              <a:solidFill>
                <a:srgbClr val="002060"/>
              </a:solidFill>
            </a:endParaRPr>
          </a:p>
        </p:txBody>
      </p:sp>
    </p:spTree>
    <p:extLst>
      <p:ext uri="{BB962C8B-B14F-4D97-AF65-F5344CB8AC3E}">
        <p14:creationId xmlns:p14="http://schemas.microsoft.com/office/powerpoint/2010/main" val="238682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13</a:t>
            </a:fld>
            <a:endParaRPr lang="ru-RU"/>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Путаница понятий</a:t>
            </a:r>
          </a:p>
          <a:p>
            <a:pPr lvl="0" algn="ctr"/>
            <a:r>
              <a:rPr lang="ru-RU" sz="2400" b="1" dirty="0" smtClean="0">
                <a:solidFill>
                  <a:schemeClr val="bg1"/>
                </a:solidFill>
                <a:sym typeface="Arial"/>
              </a:rPr>
              <a:t>«территориальная зона» и «территория»</a:t>
            </a:r>
            <a:endParaRPr sz="2400" b="1" dirty="0">
              <a:solidFill>
                <a:schemeClr val="bg1"/>
              </a:solidFill>
              <a:sym typeface="Arial"/>
            </a:endParaRPr>
          </a:p>
        </p:txBody>
      </p:sp>
      <p:sp>
        <p:nvSpPr>
          <p:cNvPr id="2" name="Текст 1"/>
          <p:cNvSpPr>
            <a:spLocks noGrp="1"/>
          </p:cNvSpPr>
          <p:nvPr>
            <p:ph type="body" idx="1"/>
          </p:nvPr>
        </p:nvSpPr>
        <p:spPr>
          <a:xfrm>
            <a:off x="457200" y="1230087"/>
            <a:ext cx="8229600" cy="1284514"/>
          </a:xfrm>
        </p:spPr>
        <p:txBody>
          <a:bodyPr/>
          <a:lstStyle/>
          <a:p>
            <a:pPr marL="114300" indent="0" algn="just">
              <a:buNone/>
            </a:pPr>
            <a:r>
              <a:rPr lang="ru-RU" sz="1400" b="1" dirty="0">
                <a:latin typeface="+mj-lt"/>
              </a:rPr>
              <a:t>Сравнение «территории, в границах которых предусматривается </a:t>
            </a:r>
            <a:r>
              <a:rPr lang="ru-RU" sz="1400" b="1" dirty="0" smtClean="0">
                <a:latin typeface="+mj-lt"/>
              </a:rPr>
              <a:t>осуществление деятельности </a:t>
            </a:r>
            <a:r>
              <a:rPr lang="ru-RU" sz="1400" b="1" dirty="0">
                <a:latin typeface="+mj-lt"/>
              </a:rPr>
              <a:t>по комплексному и устойчивому развитию территории, в случае планирования осуществления такой деятельности» (далее в таблице - территория КУРТ), и собственно территориальной зоны, в том числе попавшей в границы указанной территории (далее в таблице – территориальная зона)</a:t>
            </a:r>
            <a:endParaRPr lang="ru-RU" sz="1400" dirty="0">
              <a:latin typeface="+mj-l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90625043"/>
              </p:ext>
            </p:extLst>
          </p:nvPr>
        </p:nvGraphicFramePr>
        <p:xfrm>
          <a:off x="642257" y="2492235"/>
          <a:ext cx="8131629" cy="3290485"/>
        </p:xfrm>
        <a:graphic>
          <a:graphicData uri="http://schemas.openxmlformats.org/drawingml/2006/table">
            <a:tbl>
              <a:tblPr firstRow="1" firstCol="1" bandRow="1">
                <a:tableStyleId>{57D29050-AC0F-4C32-9E3C-A92CD5A7B537}</a:tableStyleId>
              </a:tblPr>
              <a:tblGrid>
                <a:gridCol w="2740264"/>
                <a:gridCol w="2647705"/>
                <a:gridCol w="2743660"/>
              </a:tblGrid>
              <a:tr h="188582">
                <a:tc>
                  <a:txBody>
                    <a:bodyPr/>
                    <a:lstStyle/>
                    <a:p>
                      <a:pPr algn="just">
                        <a:lnSpc>
                          <a:spcPct val="115000"/>
                        </a:lnSpc>
                        <a:spcAft>
                          <a:spcPts val="0"/>
                        </a:spcAft>
                      </a:pPr>
                      <a:r>
                        <a:rPr lang="ru-RU" sz="1100" b="1" dirty="0">
                          <a:effectLst/>
                        </a:rPr>
                        <a:t>Критерий сравнения</a:t>
                      </a:r>
                      <a:endParaRPr lang="ru-RU" sz="1000" b="1" dirty="0">
                        <a:effectLst/>
                        <a:latin typeface="Arial"/>
                        <a:ea typeface="Arial"/>
                      </a:endParaRPr>
                    </a:p>
                  </a:txBody>
                  <a:tcPr marL="61494" marR="61494" marT="0" marB="0"/>
                </a:tc>
                <a:tc>
                  <a:txBody>
                    <a:bodyPr/>
                    <a:lstStyle/>
                    <a:p>
                      <a:pPr algn="just">
                        <a:lnSpc>
                          <a:spcPct val="115000"/>
                        </a:lnSpc>
                        <a:spcAft>
                          <a:spcPts val="0"/>
                        </a:spcAft>
                      </a:pPr>
                      <a:r>
                        <a:rPr lang="ru-RU" sz="1100" b="1">
                          <a:effectLst/>
                        </a:rPr>
                        <a:t>Территориальная зона </a:t>
                      </a:r>
                      <a:endParaRPr lang="ru-RU" sz="1000" b="1">
                        <a:effectLst/>
                        <a:latin typeface="Arial"/>
                        <a:ea typeface="Arial"/>
                      </a:endParaRPr>
                    </a:p>
                  </a:txBody>
                  <a:tcPr marL="61494" marR="61494" marT="0" marB="0"/>
                </a:tc>
                <a:tc>
                  <a:txBody>
                    <a:bodyPr/>
                    <a:lstStyle/>
                    <a:p>
                      <a:pPr algn="just">
                        <a:lnSpc>
                          <a:spcPct val="115000"/>
                        </a:lnSpc>
                        <a:spcAft>
                          <a:spcPts val="0"/>
                        </a:spcAft>
                      </a:pPr>
                      <a:r>
                        <a:rPr lang="ru-RU" sz="1100" b="1" dirty="0">
                          <a:effectLst/>
                        </a:rPr>
                        <a:t>Территория КУРТ</a:t>
                      </a:r>
                      <a:endParaRPr lang="ru-RU" sz="1000" b="1" dirty="0">
                        <a:effectLst/>
                        <a:latin typeface="Arial"/>
                        <a:ea typeface="Arial"/>
                      </a:endParaRPr>
                    </a:p>
                  </a:txBody>
                  <a:tcPr marL="61494" marR="61494" marT="0" marB="0"/>
                </a:tc>
              </a:tr>
              <a:tr h="565745">
                <a:tc>
                  <a:txBody>
                    <a:bodyPr/>
                    <a:lstStyle/>
                    <a:p>
                      <a:pPr algn="just">
                        <a:lnSpc>
                          <a:spcPct val="115000"/>
                        </a:lnSpc>
                        <a:spcAft>
                          <a:spcPts val="0"/>
                        </a:spcAft>
                      </a:pPr>
                      <a:r>
                        <a:rPr lang="ru-RU" sz="1100">
                          <a:effectLst/>
                        </a:rPr>
                        <a:t>Наличие границ</a:t>
                      </a:r>
                      <a:endParaRPr lang="ru-RU" sz="1000">
                        <a:effectLst/>
                        <a:latin typeface="Arial"/>
                        <a:ea typeface="Arial"/>
                      </a:endParaRPr>
                    </a:p>
                  </a:txBody>
                  <a:tcPr marL="61494" marR="61494" marT="0" marB="0"/>
                </a:tc>
                <a:tc>
                  <a:txBody>
                    <a:bodyPr/>
                    <a:lstStyle/>
                    <a:p>
                      <a:pPr algn="ctr">
                        <a:lnSpc>
                          <a:spcPct val="115000"/>
                        </a:lnSpc>
                        <a:spcAft>
                          <a:spcPts val="0"/>
                        </a:spcAft>
                      </a:pPr>
                      <a:r>
                        <a:rPr lang="ru-RU" sz="1100">
                          <a:effectLst/>
                        </a:rPr>
                        <a:t>+</a:t>
                      </a:r>
                      <a:endParaRPr lang="ru-RU" sz="1000">
                        <a:effectLst/>
                        <a:latin typeface="Arial"/>
                        <a:ea typeface="Arial"/>
                      </a:endParaRPr>
                    </a:p>
                  </a:txBody>
                  <a:tcPr marL="61494" marR="61494" marT="0" marB="0" anchor="ctr"/>
                </a:tc>
                <a:tc>
                  <a:txBody>
                    <a:bodyPr/>
                    <a:lstStyle/>
                    <a:p>
                      <a:pPr algn="just">
                        <a:lnSpc>
                          <a:spcPct val="115000"/>
                        </a:lnSpc>
                        <a:spcAft>
                          <a:spcPts val="0"/>
                        </a:spcAft>
                      </a:pPr>
                      <a:r>
                        <a:rPr lang="ru-RU" sz="1100">
                          <a:effectLst/>
                        </a:rPr>
                        <a:t>Границы должны совпадать с одной или несколькими территориальными зонами</a:t>
                      </a:r>
                      <a:endParaRPr lang="ru-RU" sz="1000">
                        <a:effectLst/>
                        <a:latin typeface="Arial"/>
                        <a:ea typeface="Arial"/>
                      </a:endParaRPr>
                    </a:p>
                  </a:txBody>
                  <a:tcPr marL="61494" marR="61494" marT="0" marB="0"/>
                </a:tc>
              </a:tr>
              <a:tr h="764335">
                <a:tc>
                  <a:txBody>
                    <a:bodyPr/>
                    <a:lstStyle/>
                    <a:p>
                      <a:pPr algn="just">
                        <a:lnSpc>
                          <a:spcPct val="115000"/>
                        </a:lnSpc>
                        <a:spcAft>
                          <a:spcPts val="0"/>
                        </a:spcAft>
                      </a:pPr>
                      <a:r>
                        <a:rPr lang="ru-RU" sz="1100">
                          <a:effectLst/>
                        </a:rPr>
                        <a:t>Наличие видов разрешенного использования, размеры зем. участков, ограничения использования зем. участков</a:t>
                      </a:r>
                      <a:endParaRPr lang="ru-RU" sz="1000">
                        <a:effectLst/>
                        <a:latin typeface="Arial"/>
                        <a:ea typeface="Arial"/>
                      </a:endParaRPr>
                    </a:p>
                  </a:txBody>
                  <a:tcPr marL="61494" marR="61494" marT="0" marB="0"/>
                </a:tc>
                <a:tc>
                  <a:txBody>
                    <a:bodyPr/>
                    <a:lstStyle/>
                    <a:p>
                      <a:pPr algn="ctr">
                        <a:lnSpc>
                          <a:spcPct val="115000"/>
                        </a:lnSpc>
                        <a:spcAft>
                          <a:spcPts val="0"/>
                        </a:spcAft>
                      </a:pPr>
                      <a:r>
                        <a:rPr lang="ru-RU" sz="1300">
                          <a:effectLst/>
                        </a:rPr>
                        <a:t>+</a:t>
                      </a:r>
                      <a:endParaRPr lang="ru-RU" sz="1000">
                        <a:effectLst/>
                        <a:latin typeface="Arial"/>
                        <a:ea typeface="Arial"/>
                      </a:endParaRPr>
                    </a:p>
                  </a:txBody>
                  <a:tcPr marL="61494" marR="61494" marT="0" marB="0" anchor="ctr"/>
                </a:tc>
                <a:tc>
                  <a:txBody>
                    <a:bodyPr/>
                    <a:lstStyle/>
                    <a:p>
                      <a:pPr algn="ctr">
                        <a:lnSpc>
                          <a:spcPct val="115000"/>
                        </a:lnSpc>
                        <a:spcAft>
                          <a:spcPts val="0"/>
                        </a:spcAft>
                      </a:pPr>
                      <a:r>
                        <a:rPr lang="ru-RU" sz="1300">
                          <a:effectLst/>
                        </a:rPr>
                        <a:t>-</a:t>
                      </a:r>
                      <a:endParaRPr lang="ru-RU" sz="1000">
                        <a:effectLst/>
                        <a:latin typeface="Arial"/>
                        <a:ea typeface="Arial"/>
                      </a:endParaRPr>
                    </a:p>
                  </a:txBody>
                  <a:tcPr marL="61494" marR="61494" marT="0" marB="0" anchor="ctr"/>
                </a:tc>
              </a:tr>
              <a:tr h="964426">
                <a:tc>
                  <a:txBody>
                    <a:bodyPr/>
                    <a:lstStyle/>
                    <a:p>
                      <a:pPr algn="just">
                        <a:lnSpc>
                          <a:spcPct val="115000"/>
                        </a:lnSpc>
                        <a:spcAft>
                          <a:spcPts val="0"/>
                        </a:spcAft>
                      </a:pPr>
                      <a:r>
                        <a:rPr lang="ru-RU" sz="1100">
                          <a:effectLst/>
                        </a:rPr>
                        <a:t>В границах устанавливаются максимальные показатели доступности и минимальные показатели обеспеченности объектами инфраструктуры</a:t>
                      </a:r>
                      <a:endParaRPr lang="ru-RU" sz="1000">
                        <a:effectLst/>
                        <a:latin typeface="Arial"/>
                        <a:ea typeface="Arial"/>
                      </a:endParaRPr>
                    </a:p>
                  </a:txBody>
                  <a:tcPr marL="61494" marR="61494" marT="0" marB="0"/>
                </a:tc>
                <a:tc>
                  <a:txBody>
                    <a:bodyPr/>
                    <a:lstStyle/>
                    <a:p>
                      <a:pPr algn="ctr">
                        <a:lnSpc>
                          <a:spcPct val="115000"/>
                        </a:lnSpc>
                        <a:spcAft>
                          <a:spcPts val="0"/>
                        </a:spcAft>
                      </a:pPr>
                      <a:r>
                        <a:rPr lang="ru-RU" sz="1300">
                          <a:effectLst/>
                        </a:rPr>
                        <a:t>-</a:t>
                      </a:r>
                      <a:endParaRPr lang="ru-RU" sz="1000">
                        <a:effectLst/>
                        <a:latin typeface="Arial"/>
                        <a:ea typeface="Arial"/>
                      </a:endParaRPr>
                    </a:p>
                  </a:txBody>
                  <a:tcPr marL="61494" marR="61494" marT="0" marB="0" anchor="ctr"/>
                </a:tc>
                <a:tc>
                  <a:txBody>
                    <a:bodyPr/>
                    <a:lstStyle/>
                    <a:p>
                      <a:pPr algn="ctr">
                        <a:lnSpc>
                          <a:spcPct val="115000"/>
                        </a:lnSpc>
                        <a:spcAft>
                          <a:spcPts val="0"/>
                        </a:spcAft>
                      </a:pPr>
                      <a:r>
                        <a:rPr lang="ru-RU" sz="1300">
                          <a:effectLst/>
                        </a:rPr>
                        <a:t>+</a:t>
                      </a:r>
                      <a:endParaRPr lang="ru-RU" sz="1000">
                        <a:effectLst/>
                        <a:latin typeface="Arial"/>
                        <a:ea typeface="Arial"/>
                      </a:endParaRPr>
                    </a:p>
                  </a:txBody>
                  <a:tcPr marL="61494" marR="61494" marT="0" marB="0" anchor="ctr"/>
                </a:tc>
              </a:tr>
              <a:tr h="783771">
                <a:tc>
                  <a:txBody>
                    <a:bodyPr/>
                    <a:lstStyle/>
                    <a:p>
                      <a:pPr algn="just">
                        <a:lnSpc>
                          <a:spcPct val="115000"/>
                        </a:lnSpc>
                        <a:spcAft>
                          <a:spcPts val="0"/>
                        </a:spcAft>
                      </a:pPr>
                      <a:r>
                        <a:rPr lang="ru-RU" sz="1100" dirty="0">
                          <a:effectLst/>
                        </a:rPr>
                        <a:t>Юридический статус</a:t>
                      </a:r>
                      <a:endParaRPr lang="ru-RU" sz="1000" dirty="0">
                        <a:effectLst/>
                        <a:latin typeface="Arial"/>
                        <a:ea typeface="Arial"/>
                      </a:endParaRPr>
                    </a:p>
                  </a:txBody>
                  <a:tcPr marL="61494" marR="61494" marT="0" marB="0"/>
                </a:tc>
                <a:tc>
                  <a:txBody>
                    <a:bodyPr/>
                    <a:lstStyle/>
                    <a:p>
                      <a:pPr algn="just">
                        <a:lnSpc>
                          <a:spcPct val="115000"/>
                        </a:lnSpc>
                        <a:spcAft>
                          <a:spcPts val="0"/>
                        </a:spcAft>
                      </a:pPr>
                      <a:r>
                        <a:rPr lang="ru-RU" sz="1100">
                          <a:effectLst/>
                        </a:rPr>
                        <a:t>Относится к деятельности по зонированию территории, производимой для реализации прав и интересов всех правообладателей.</a:t>
                      </a:r>
                      <a:endParaRPr lang="ru-RU" sz="1000">
                        <a:effectLst/>
                        <a:latin typeface="Arial"/>
                        <a:ea typeface="Arial"/>
                      </a:endParaRPr>
                    </a:p>
                  </a:txBody>
                  <a:tcPr marL="61494" marR="61494" marT="0" marB="0"/>
                </a:tc>
                <a:tc>
                  <a:txBody>
                    <a:bodyPr/>
                    <a:lstStyle/>
                    <a:p>
                      <a:pPr algn="just">
                        <a:lnSpc>
                          <a:spcPct val="115000"/>
                        </a:lnSpc>
                        <a:spcAft>
                          <a:spcPts val="0"/>
                        </a:spcAft>
                      </a:pPr>
                      <a:r>
                        <a:rPr lang="ru-RU" sz="1100" dirty="0">
                          <a:effectLst/>
                        </a:rPr>
                        <a:t>Относиться к административному процессу – деятельности по развитию территории. В отношении территории КУРТ разрабатывается ДПТ.</a:t>
                      </a:r>
                      <a:endParaRPr lang="ru-RU" sz="1000" dirty="0">
                        <a:effectLst/>
                        <a:latin typeface="Arial"/>
                        <a:ea typeface="Arial"/>
                      </a:endParaRPr>
                    </a:p>
                  </a:txBody>
                  <a:tcPr marL="61494" marR="61494" marT="0" marB="0"/>
                </a:tc>
              </a:tr>
            </a:tbl>
          </a:graphicData>
        </a:graphic>
      </p:graphicFrame>
    </p:spTree>
    <p:extLst>
      <p:ext uri="{BB962C8B-B14F-4D97-AF65-F5344CB8AC3E}">
        <p14:creationId xmlns:p14="http://schemas.microsoft.com/office/powerpoint/2010/main" val="415136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14</a:t>
            </a:fld>
            <a:endParaRPr lang="ru-RU"/>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Способы отображения территорий комплексного и устойчивого развития</a:t>
            </a:r>
            <a:endParaRPr sz="2400" b="1" dirty="0">
              <a:solidFill>
                <a:schemeClr val="bg1"/>
              </a:solidFill>
              <a:sym typeface="Arial"/>
            </a:endParaRPr>
          </a:p>
        </p:txBody>
      </p:sp>
      <p:pic>
        <p:nvPicPr>
          <p:cNvPr id="6" name="Рисунок 5"/>
          <p:cNvPicPr/>
          <p:nvPr/>
        </p:nvPicPr>
        <p:blipFill rotWithShape="1">
          <a:blip r:embed="rId2"/>
          <a:srcRect l="5128" r="17521"/>
          <a:stretch/>
        </p:blipFill>
        <p:spPr bwMode="auto">
          <a:xfrm>
            <a:off x="270056" y="1854154"/>
            <a:ext cx="3008630" cy="2757805"/>
          </a:xfrm>
          <a:prstGeom prst="rect">
            <a:avLst/>
          </a:prstGeom>
          <a:ln>
            <a:noFill/>
          </a:ln>
          <a:extLst>
            <a:ext uri="{53640926-AAD7-44D8-BBD7-CCE9431645EC}">
              <a14:shadowObscured xmlns:a14="http://schemas.microsoft.com/office/drawing/2010/main"/>
            </a:ext>
          </a:extLst>
        </p:spPr>
      </p:pic>
      <p:pic>
        <p:nvPicPr>
          <p:cNvPr id="7" name="image3.png"/>
          <p:cNvPicPr/>
          <p:nvPr/>
        </p:nvPicPr>
        <p:blipFill rotWithShape="1">
          <a:blip r:embed="rId3"/>
          <a:srcRect l="14697" r="11319"/>
          <a:stretch/>
        </p:blipFill>
        <p:spPr>
          <a:xfrm>
            <a:off x="3393156" y="1854153"/>
            <a:ext cx="2550444" cy="2757805"/>
          </a:xfrm>
          <a:prstGeom prst="rect">
            <a:avLst/>
          </a:prstGeom>
          <a:ln/>
        </p:spPr>
      </p:pic>
      <p:pic>
        <p:nvPicPr>
          <p:cNvPr id="8" name="Рисунок 7"/>
          <p:cNvPicPr/>
          <p:nvPr/>
        </p:nvPicPr>
        <p:blipFill rotWithShape="1">
          <a:blip r:embed="rId4"/>
          <a:srcRect r="24763"/>
          <a:stretch/>
        </p:blipFill>
        <p:spPr>
          <a:xfrm>
            <a:off x="6191446" y="1854153"/>
            <a:ext cx="2579220" cy="2734556"/>
          </a:xfrm>
          <a:prstGeom prst="rect">
            <a:avLst/>
          </a:prstGeom>
        </p:spPr>
      </p:pic>
      <p:sp>
        <p:nvSpPr>
          <p:cNvPr id="9" name="Текст 1"/>
          <p:cNvSpPr>
            <a:spLocks noGrp="1"/>
          </p:cNvSpPr>
          <p:nvPr>
            <p:ph type="body" idx="1"/>
          </p:nvPr>
        </p:nvSpPr>
        <p:spPr>
          <a:xfrm>
            <a:off x="270056" y="4713515"/>
            <a:ext cx="3008630" cy="1284514"/>
          </a:xfrm>
        </p:spPr>
        <p:txBody>
          <a:bodyPr/>
          <a:lstStyle/>
          <a:p>
            <a:pPr marL="114300" indent="0">
              <a:buNone/>
            </a:pPr>
            <a:r>
              <a:rPr lang="ru-RU" sz="1200" dirty="0" smtClean="0">
                <a:latin typeface="+mj-lt"/>
              </a:rPr>
              <a:t>Фрагмент карты комплексного и устойчивого развития территорий Владивостока</a:t>
            </a:r>
            <a:endParaRPr lang="ru-RU" sz="1200" dirty="0">
              <a:latin typeface="+mj-lt"/>
            </a:endParaRPr>
          </a:p>
        </p:txBody>
      </p:sp>
      <p:sp>
        <p:nvSpPr>
          <p:cNvPr id="10" name="Текст 1"/>
          <p:cNvSpPr txBox="1">
            <a:spLocks/>
          </p:cNvSpPr>
          <p:nvPr/>
        </p:nvSpPr>
        <p:spPr>
          <a:xfrm>
            <a:off x="3278686" y="4688162"/>
            <a:ext cx="2817314" cy="128451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pPr>
            <a:r>
              <a:rPr lang="ru-RU" sz="1200" dirty="0">
                <a:latin typeface="+mj-lt"/>
              </a:rPr>
              <a:t>Фрагмент карты градостроительного зонирования ПЗЗ Новосибирска (синим показаны границы территорий комплексного и устойчивого развития)</a:t>
            </a:r>
          </a:p>
        </p:txBody>
      </p:sp>
      <p:sp>
        <p:nvSpPr>
          <p:cNvPr id="11" name="Текст 1"/>
          <p:cNvSpPr txBox="1">
            <a:spLocks/>
          </p:cNvSpPr>
          <p:nvPr/>
        </p:nvSpPr>
        <p:spPr>
          <a:xfrm>
            <a:off x="5943600" y="4728124"/>
            <a:ext cx="3065160" cy="128451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pPr>
            <a:r>
              <a:rPr lang="ru-RU" sz="1200" dirty="0" smtClean="0">
                <a:latin typeface="+mj-lt"/>
              </a:rPr>
              <a:t>Фрагмент карты </a:t>
            </a:r>
            <a:r>
              <a:rPr lang="ru-RU" sz="1200" dirty="0">
                <a:latin typeface="+mj-lt"/>
              </a:rPr>
              <a:t>градостроительного зонирования </a:t>
            </a:r>
            <a:br>
              <a:rPr lang="ru-RU" sz="1200" dirty="0">
                <a:latin typeface="+mj-lt"/>
              </a:rPr>
            </a:br>
            <a:r>
              <a:rPr lang="ru-RU" sz="1200" dirty="0">
                <a:latin typeface="+mj-lt"/>
              </a:rPr>
              <a:t>с отображением территорий, в границах которых предусматривается осуществление деятельности по комплексному и устойчивому развитию территории Нижнего Новгорода</a:t>
            </a:r>
          </a:p>
        </p:txBody>
      </p:sp>
    </p:spTree>
    <p:extLst>
      <p:ext uri="{BB962C8B-B14F-4D97-AF65-F5344CB8AC3E}">
        <p14:creationId xmlns:p14="http://schemas.microsoft.com/office/powerpoint/2010/main" val="309726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r>
              <a:rPr lang="ru-RU" sz="1800" b="1" dirty="0">
                <a:solidFill>
                  <a:srgbClr val="002060"/>
                </a:solidFill>
                <a:latin typeface="+mj-lt"/>
              </a:rPr>
              <a:t>Фиксация показателей обеспеченности территории КУРТ инфраструктурой произведена только в 4 из 20 рассмотренных ПЗЗ. </a:t>
            </a:r>
            <a:endParaRPr lang="ru-RU" sz="1800" b="1" dirty="0" smtClean="0">
              <a:solidFill>
                <a:srgbClr val="002060"/>
              </a:solidFill>
              <a:latin typeface="+mj-lt"/>
            </a:endParaRPr>
          </a:p>
          <a:p>
            <a:r>
              <a:rPr lang="ru-RU" sz="1800" dirty="0" smtClean="0">
                <a:solidFill>
                  <a:srgbClr val="002060"/>
                </a:solidFill>
                <a:latin typeface="+mj-lt"/>
              </a:rPr>
              <a:t>Практика </a:t>
            </a:r>
            <a:r>
              <a:rPr lang="ru-RU" sz="1800" dirty="0">
                <a:solidFill>
                  <a:srgbClr val="002060"/>
                </a:solidFill>
                <a:latin typeface="+mj-lt"/>
              </a:rPr>
              <a:t>фиксации расчетных показателей обеспеченности территории КУРТ инфраструктурой </a:t>
            </a:r>
            <a:r>
              <a:rPr lang="ru-RU" sz="1800" dirty="0" smtClean="0">
                <a:solidFill>
                  <a:srgbClr val="002060"/>
                </a:solidFill>
                <a:latin typeface="+mj-lt"/>
              </a:rPr>
              <a:t>различна:</a:t>
            </a:r>
          </a:p>
          <a:p>
            <a:pPr lvl="1"/>
            <a:r>
              <a:rPr lang="ru-RU" sz="1800" dirty="0" smtClean="0">
                <a:solidFill>
                  <a:srgbClr val="002060"/>
                </a:solidFill>
                <a:latin typeface="+mj-lt"/>
              </a:rPr>
              <a:t>ПЗЗ </a:t>
            </a:r>
            <a:r>
              <a:rPr lang="ru-RU" sz="1800" dirty="0">
                <a:solidFill>
                  <a:srgbClr val="002060"/>
                </a:solidFill>
                <a:latin typeface="+mj-lt"/>
              </a:rPr>
              <a:t>Нижнего Новгорода с данной целью выделена статья № 37. </a:t>
            </a:r>
            <a:endParaRPr lang="ru-RU" sz="1800" dirty="0" smtClean="0">
              <a:solidFill>
                <a:srgbClr val="002060"/>
              </a:solidFill>
              <a:latin typeface="+mj-lt"/>
            </a:endParaRPr>
          </a:p>
          <a:p>
            <a:pPr lvl="1"/>
            <a:r>
              <a:rPr lang="ru-RU" sz="1800" dirty="0" smtClean="0">
                <a:solidFill>
                  <a:srgbClr val="002060"/>
                </a:solidFill>
                <a:latin typeface="+mj-lt"/>
              </a:rPr>
              <a:t>В </a:t>
            </a:r>
            <a:r>
              <a:rPr lang="ru-RU" sz="1800" dirty="0">
                <a:solidFill>
                  <a:srgbClr val="002060"/>
                </a:solidFill>
                <a:latin typeface="+mj-lt"/>
              </a:rPr>
              <a:t>ПЗЗ Волгограда содержится ссылка на соответствующие разделы МНГП, которые представляют собой общий регламент, без выделения специальных показателей для территорий КУРТ. </a:t>
            </a:r>
            <a:endParaRPr lang="ru-RU" sz="1800" dirty="0" smtClean="0">
              <a:solidFill>
                <a:srgbClr val="002060"/>
              </a:solidFill>
              <a:latin typeface="+mj-lt"/>
            </a:endParaRPr>
          </a:p>
          <a:p>
            <a:pPr lvl="1"/>
            <a:r>
              <a:rPr lang="ru-RU" sz="1800" dirty="0" smtClean="0">
                <a:solidFill>
                  <a:srgbClr val="002060"/>
                </a:solidFill>
                <a:latin typeface="+mj-lt"/>
              </a:rPr>
              <a:t>Во </a:t>
            </a:r>
            <a:r>
              <a:rPr lang="ru-RU" sz="1800" dirty="0">
                <a:solidFill>
                  <a:srgbClr val="002060"/>
                </a:solidFill>
                <a:latin typeface="+mj-lt"/>
              </a:rPr>
              <a:t>Владивостоке для каждой территориальной зоны обозначены расчетные показатели обеспеченности территории КУРТ инфраструктурой. </a:t>
            </a:r>
            <a:endParaRPr lang="ru-RU" sz="1800" dirty="0" smtClean="0">
              <a:solidFill>
                <a:srgbClr val="002060"/>
              </a:solidFill>
              <a:latin typeface="+mj-lt"/>
            </a:endParaRPr>
          </a:p>
          <a:p>
            <a:pPr lvl="1"/>
            <a:r>
              <a:rPr lang="ru-RU" sz="1800" dirty="0" smtClean="0">
                <a:solidFill>
                  <a:srgbClr val="002060"/>
                </a:solidFill>
                <a:latin typeface="+mj-lt"/>
              </a:rPr>
              <a:t>В </a:t>
            </a:r>
            <a:r>
              <a:rPr lang="ru-RU" sz="1800" dirty="0">
                <a:solidFill>
                  <a:srgbClr val="002060"/>
                </a:solidFill>
                <a:latin typeface="+mj-lt"/>
              </a:rPr>
              <a:t>Екатеринбурге расчетные показатели обеспеченности территории установлены в отношении зоны КРТ. </a:t>
            </a:r>
          </a:p>
          <a:p>
            <a:pPr marL="114300" indent="0">
              <a:buNone/>
            </a:pPr>
            <a:endParaRPr lang="ru-RU" sz="1800" dirty="0">
              <a:solidFill>
                <a:srgbClr val="002060"/>
              </a:solidFill>
              <a:latin typeface="+mj-lt"/>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15</a:t>
            </a:fld>
            <a:endParaRPr lang="ru-RU"/>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a:solidFill>
                  <a:schemeClr val="bg1"/>
                </a:solidFill>
              </a:rPr>
              <a:t>П</a:t>
            </a:r>
            <a:r>
              <a:rPr lang="ru-RU" sz="2400" b="1" dirty="0" smtClean="0">
                <a:solidFill>
                  <a:schemeClr val="bg1"/>
                </a:solidFill>
              </a:rPr>
              <a:t>оказатели </a:t>
            </a:r>
            <a:r>
              <a:rPr lang="ru-RU" sz="2400" b="1" dirty="0">
                <a:solidFill>
                  <a:schemeClr val="bg1"/>
                </a:solidFill>
              </a:rPr>
              <a:t>минимально допустимого уровня обеспеченности </a:t>
            </a:r>
            <a:r>
              <a:rPr lang="ru-RU" sz="2400" b="1" dirty="0" smtClean="0">
                <a:solidFill>
                  <a:schemeClr val="bg1"/>
                </a:solidFill>
              </a:rPr>
              <a:t>территории КУРТ</a:t>
            </a:r>
          </a:p>
          <a:p>
            <a:pPr lvl="0" algn="ctr"/>
            <a:r>
              <a:rPr lang="ru-RU" sz="2400" b="1" dirty="0" smtClean="0">
                <a:solidFill>
                  <a:schemeClr val="bg1"/>
                </a:solidFill>
              </a:rPr>
              <a:t> объектами инфраструктуры</a:t>
            </a:r>
            <a:endParaRPr sz="2400" b="1" dirty="0">
              <a:solidFill>
                <a:schemeClr val="bg1"/>
              </a:solidFill>
              <a:sym typeface="Arial"/>
            </a:endParaRPr>
          </a:p>
        </p:txBody>
      </p:sp>
    </p:spTree>
    <p:extLst>
      <p:ext uri="{BB962C8B-B14F-4D97-AF65-F5344CB8AC3E}">
        <p14:creationId xmlns:p14="http://schemas.microsoft.com/office/powerpoint/2010/main" val="142961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338942"/>
            <a:ext cx="8229600" cy="4525963"/>
          </a:xfrm>
        </p:spPr>
        <p:txBody>
          <a:bodyPr/>
          <a:lstStyle/>
          <a:p>
            <a:r>
              <a:rPr lang="ru-RU" sz="1600" dirty="0">
                <a:solidFill>
                  <a:srgbClr val="002060"/>
                </a:solidFill>
                <a:latin typeface="+mj-lt"/>
              </a:rPr>
              <a:t>Из рассмотренных 20 ПЗЗ  до 1 июля 2017 года были внесены изменения в ПЗЗ только четырех городов: Челябинск, Ростов-на-Дону, Уфа, Красноярск.</a:t>
            </a:r>
          </a:p>
          <a:p>
            <a:r>
              <a:rPr lang="ru-RU" sz="1600" b="1" dirty="0" smtClean="0">
                <a:solidFill>
                  <a:srgbClr val="002060"/>
                </a:solidFill>
                <a:latin typeface="+mj-lt"/>
              </a:rPr>
              <a:t>Двум </a:t>
            </a:r>
            <a:r>
              <a:rPr lang="ru-RU" sz="1600" b="1" dirty="0">
                <a:solidFill>
                  <a:srgbClr val="002060"/>
                </a:solidFill>
                <a:latin typeface="+mj-lt"/>
              </a:rPr>
              <a:t>обязательным условиям для реализации КУРТ удовлетворяют ПЗЗ только 3 из 20 городов, это Владивосток, Нижний Новгород и Екатеринбург</a:t>
            </a:r>
            <a:r>
              <a:rPr lang="ru-RU" sz="1600" b="1" dirty="0" smtClean="0">
                <a:solidFill>
                  <a:srgbClr val="002060"/>
                </a:solidFill>
                <a:latin typeface="+mj-lt"/>
              </a:rPr>
              <a:t>. Ни в одном из данных городов не состоялось торгов на право заключения договора о КРТ по инициативе ОМСУ.</a:t>
            </a:r>
          </a:p>
          <a:p>
            <a:pPr fontAlgn="ctr"/>
            <a:r>
              <a:rPr lang="ru-RU" sz="1600" dirty="0" smtClean="0">
                <a:solidFill>
                  <a:srgbClr val="002060"/>
                </a:solidFill>
                <a:latin typeface="+mj-lt"/>
              </a:rPr>
              <a:t>По </a:t>
            </a:r>
            <a:r>
              <a:rPr lang="ru-RU" sz="1600" dirty="0">
                <a:solidFill>
                  <a:srgbClr val="002060"/>
                </a:solidFill>
                <a:latin typeface="+mj-lt"/>
              </a:rPr>
              <a:t>состоянию на январь 2019 года, всего в 12 документах зафиксированы изменения, связанные с введением КУРТ (Новосибирск, Нижний Новгород, Челябинск, Екатеринбург, Ростов-на-Дону, Уфа, Красноярск, Волгоград, Владивосток, Краснодар, Иркутск, Ярославль), из них:</a:t>
            </a:r>
          </a:p>
          <a:p>
            <a:pPr lvl="0"/>
            <a:r>
              <a:rPr lang="ru-RU" sz="1600" dirty="0">
                <a:solidFill>
                  <a:srgbClr val="002060"/>
                </a:solidFill>
                <a:latin typeface="+mj-lt"/>
              </a:rPr>
              <a:t>в 8 городах установлены территории КУРТ (Новосибирск, Нижний Новгород, Челябинск, Екатеринбург, Уфа, Красноярск, Владивосток</a:t>
            </a:r>
            <a:r>
              <a:rPr lang="ru-RU" sz="1600" dirty="0" smtClean="0">
                <a:solidFill>
                  <a:srgbClr val="002060"/>
                </a:solidFill>
                <a:latin typeface="+mj-lt"/>
              </a:rPr>
              <a:t>)</a:t>
            </a:r>
            <a:endParaRPr lang="ru-RU" sz="1600" dirty="0">
              <a:solidFill>
                <a:srgbClr val="002060"/>
              </a:solidFill>
              <a:latin typeface="+mj-lt"/>
            </a:endParaRPr>
          </a:p>
          <a:p>
            <a:pPr lvl="0"/>
            <a:r>
              <a:rPr lang="ru-RU" sz="1600" dirty="0" smtClean="0">
                <a:solidFill>
                  <a:srgbClr val="002060"/>
                </a:solidFill>
                <a:latin typeface="+mj-lt"/>
              </a:rPr>
              <a:t>В </a:t>
            </a:r>
            <a:r>
              <a:rPr lang="ru-RU" sz="1600" dirty="0">
                <a:solidFill>
                  <a:srgbClr val="002060"/>
                </a:solidFill>
                <a:latin typeface="+mj-lt"/>
              </a:rPr>
              <a:t>4</a:t>
            </a:r>
            <a:r>
              <a:rPr lang="ru-RU" sz="1600" dirty="0" smtClean="0">
                <a:solidFill>
                  <a:srgbClr val="002060"/>
                </a:solidFill>
                <a:latin typeface="+mj-lt"/>
              </a:rPr>
              <a:t> </a:t>
            </a:r>
            <a:r>
              <a:rPr lang="ru-RU" sz="1600" dirty="0">
                <a:solidFill>
                  <a:srgbClr val="002060"/>
                </a:solidFill>
                <a:latin typeface="+mj-lt"/>
              </a:rPr>
              <a:t>городах установлены расчетные показатели обеспеченности территории КУРТ инфраструктурой (Нижний Новгород, </a:t>
            </a:r>
            <a:r>
              <a:rPr lang="ru-RU" sz="1600" dirty="0" smtClean="0">
                <a:solidFill>
                  <a:srgbClr val="002060"/>
                </a:solidFill>
                <a:latin typeface="+mj-lt"/>
              </a:rPr>
              <a:t>Владивосток, Екатеринбург, Волгоград)</a:t>
            </a:r>
            <a:endParaRPr lang="ru-RU" sz="1600" dirty="0">
              <a:solidFill>
                <a:srgbClr val="002060"/>
              </a:solidFill>
              <a:latin typeface="+mj-lt"/>
            </a:endParaRPr>
          </a:p>
          <a:p>
            <a:pPr lvl="0"/>
            <a:r>
              <a:rPr lang="ru-RU" sz="1600" dirty="0" smtClean="0">
                <a:solidFill>
                  <a:srgbClr val="002060"/>
                </a:solidFill>
                <a:latin typeface="+mj-lt"/>
              </a:rPr>
              <a:t>В </a:t>
            </a:r>
            <a:r>
              <a:rPr lang="ru-RU" sz="1600" dirty="0">
                <a:solidFill>
                  <a:srgbClr val="002060"/>
                </a:solidFill>
                <a:latin typeface="+mj-lt"/>
              </a:rPr>
              <a:t>ПЗЗ 2 городов зафиксировано наличие градостроительных регламентов с предельными параметрами застройки в отношении </a:t>
            </a:r>
            <a:r>
              <a:rPr lang="ru-RU" sz="1600" dirty="0" smtClean="0">
                <a:solidFill>
                  <a:srgbClr val="002060"/>
                </a:solidFill>
                <a:latin typeface="+mj-lt"/>
              </a:rPr>
              <a:t>территориальной зоны, созданной с целью реализации проектов КУРТ (Екатеринбург </a:t>
            </a:r>
            <a:r>
              <a:rPr lang="ru-RU" sz="1600" dirty="0">
                <a:solidFill>
                  <a:srgbClr val="002060"/>
                </a:solidFill>
                <a:latin typeface="+mj-lt"/>
              </a:rPr>
              <a:t>и Волгоград</a:t>
            </a:r>
            <a:r>
              <a:rPr lang="ru-RU" sz="1600" dirty="0" smtClean="0">
                <a:solidFill>
                  <a:srgbClr val="002060"/>
                </a:solidFill>
                <a:latin typeface="+mj-lt"/>
              </a:rPr>
              <a:t>)</a:t>
            </a:r>
          </a:p>
          <a:p>
            <a:r>
              <a:rPr lang="ru-RU" sz="1600" dirty="0">
                <a:solidFill>
                  <a:srgbClr val="002060"/>
                </a:solidFill>
                <a:latin typeface="+mj-lt"/>
              </a:rPr>
              <a:t>Зафиксирована практика в Энгельсе, Южно-Сахалинске, Екатеринбурге.</a:t>
            </a:r>
          </a:p>
          <a:p>
            <a:pPr marL="114300" lvl="0" indent="0">
              <a:buNone/>
            </a:pPr>
            <a:r>
              <a:rPr lang="ru-RU" sz="1600" dirty="0" smtClean="0">
                <a:solidFill>
                  <a:srgbClr val="002060"/>
                </a:solidFill>
                <a:latin typeface="+mj-lt"/>
              </a:rPr>
              <a:t> </a:t>
            </a:r>
            <a:endParaRPr lang="ru-RU" sz="1600" dirty="0">
              <a:solidFill>
                <a:srgbClr val="002060"/>
              </a:solidFill>
              <a:latin typeface="+mj-lt"/>
            </a:endParaRPr>
          </a:p>
          <a:p>
            <a:pPr marL="114300" indent="0">
              <a:buNone/>
            </a:pPr>
            <a:endParaRPr lang="ru-RU" sz="1600" dirty="0">
              <a:solidFill>
                <a:srgbClr val="002060"/>
              </a:solidFill>
              <a:latin typeface="+mj-lt"/>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16</a:t>
            </a:fld>
            <a:endParaRPr lang="ru-RU" dirty="0"/>
          </a:p>
        </p:txBody>
      </p:sp>
      <p:sp>
        <p:nvSpPr>
          <p:cNvPr id="5"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Основные выводы анализа внесения изменений в ПЗЗ 20 городов в </a:t>
            </a:r>
            <a:r>
              <a:rPr lang="ru-RU" sz="2400" b="1" dirty="0" err="1" smtClean="0">
                <a:solidFill>
                  <a:schemeClr val="bg1"/>
                </a:solidFill>
              </a:rPr>
              <a:t>соответсвтвии</a:t>
            </a:r>
            <a:r>
              <a:rPr lang="ru-RU" sz="2400" b="1" dirty="0" smtClean="0">
                <a:solidFill>
                  <a:schemeClr val="bg1"/>
                </a:solidFill>
              </a:rPr>
              <a:t> с № 373-ФЗ</a:t>
            </a:r>
            <a:endParaRPr sz="2400" b="1" dirty="0">
              <a:solidFill>
                <a:schemeClr val="bg1"/>
              </a:solidFill>
              <a:sym typeface="Arial"/>
            </a:endParaRPr>
          </a:p>
        </p:txBody>
      </p:sp>
    </p:spTree>
    <p:extLst>
      <p:ext uri="{BB962C8B-B14F-4D97-AF65-F5344CB8AC3E}">
        <p14:creationId xmlns:p14="http://schemas.microsoft.com/office/powerpoint/2010/main" val="12630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17</a:t>
            </a:fld>
            <a:endParaRPr lang="ru-RU"/>
          </a:p>
        </p:txBody>
      </p:sp>
      <p:sp>
        <p:nvSpPr>
          <p:cNvPr id="6"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Ограничения для реализации проекта комплексного </a:t>
            </a:r>
            <a:r>
              <a:rPr lang="ru-RU" sz="2400" b="1" dirty="0">
                <a:solidFill>
                  <a:schemeClr val="bg1"/>
                </a:solidFill>
              </a:rPr>
              <a:t>развития </a:t>
            </a:r>
            <a:r>
              <a:rPr lang="ru-RU" sz="2400" b="1" dirty="0" smtClean="0">
                <a:solidFill>
                  <a:schemeClr val="bg1"/>
                </a:solidFill>
              </a:rPr>
              <a:t>территорий </a:t>
            </a:r>
            <a:r>
              <a:rPr lang="ru-RU" sz="2400" b="1" dirty="0">
                <a:solidFill>
                  <a:schemeClr val="bg1"/>
                </a:solidFill>
              </a:rPr>
              <a:t>(</a:t>
            </a:r>
            <a:r>
              <a:rPr lang="ru-RU" sz="2400" b="1" dirty="0" smtClean="0">
                <a:solidFill>
                  <a:schemeClr val="bg1"/>
                </a:solidFill>
              </a:rPr>
              <a:t>Ст.46.9-46.10 </a:t>
            </a:r>
            <a:r>
              <a:rPr lang="ru-RU" sz="2400" b="1" dirty="0" err="1">
                <a:solidFill>
                  <a:schemeClr val="bg1"/>
                </a:solidFill>
              </a:rPr>
              <a:t>ГрК</a:t>
            </a:r>
            <a:r>
              <a:rPr lang="ru-RU" sz="2400" b="1" dirty="0">
                <a:solidFill>
                  <a:schemeClr val="bg1"/>
                </a:solidFill>
              </a:rPr>
              <a:t> </a:t>
            </a:r>
            <a:r>
              <a:rPr lang="ru-RU" sz="2400" b="1" dirty="0" smtClean="0">
                <a:solidFill>
                  <a:schemeClr val="bg1"/>
                </a:solidFill>
              </a:rPr>
              <a:t>РФ)</a:t>
            </a:r>
            <a:endParaRPr sz="2400" b="1" dirty="0">
              <a:solidFill>
                <a:schemeClr val="bg1"/>
              </a:solidFill>
              <a:sym typeface="Arial"/>
            </a:endParaRPr>
          </a:p>
        </p:txBody>
      </p:sp>
      <p:sp>
        <p:nvSpPr>
          <p:cNvPr id="7" name="Google Shape;379;p39"/>
          <p:cNvSpPr txBox="1"/>
          <p:nvPr/>
        </p:nvSpPr>
        <p:spPr>
          <a:xfrm>
            <a:off x="638828" y="1273600"/>
            <a:ext cx="7954028" cy="5080308"/>
          </a:xfrm>
          <a:prstGeom prst="rect">
            <a:avLst/>
          </a:prstGeom>
          <a:noFill/>
          <a:ln>
            <a:noFill/>
          </a:ln>
        </p:spPr>
        <p:txBody>
          <a:bodyPr spcFirstLastPara="1" wrap="square" lIns="91425" tIns="91425" rIns="91425" bIns="91425" anchor="t" anchorCtr="0">
            <a:noAutofit/>
          </a:bodyPr>
          <a:lstStyle/>
          <a:p>
            <a:r>
              <a:rPr lang="ru-RU" sz="1800" dirty="0" smtClean="0">
                <a:solidFill>
                  <a:srgbClr val="002060"/>
                </a:solidFill>
              </a:rPr>
              <a:t>1</a:t>
            </a:r>
            <a:r>
              <a:rPr lang="ru-RU" sz="1800" dirty="0">
                <a:solidFill>
                  <a:srgbClr val="002060"/>
                </a:solidFill>
              </a:rPr>
              <a:t>. Сложности формирования границ </a:t>
            </a:r>
            <a:r>
              <a:rPr lang="ru-RU" sz="1800" dirty="0" smtClean="0">
                <a:solidFill>
                  <a:srgbClr val="002060"/>
                </a:solidFill>
              </a:rPr>
              <a:t>КРТ: Минимум </a:t>
            </a:r>
            <a:r>
              <a:rPr lang="ru-RU" sz="1800" dirty="0">
                <a:solidFill>
                  <a:srgbClr val="002060"/>
                </a:solidFill>
              </a:rPr>
              <a:t>50% территории должно включать нежилые объекты (признанные аварийными или подлежащими сносу в соответствии с муниципальной программой) и объекты, не соответствующие </a:t>
            </a:r>
            <a:r>
              <a:rPr lang="ru-RU" sz="1800" dirty="0" smtClean="0">
                <a:solidFill>
                  <a:srgbClr val="002060"/>
                </a:solidFill>
              </a:rPr>
              <a:t>град. регламентам. (Для КРТ по инициативе ОМСУ)</a:t>
            </a:r>
            <a:endParaRPr lang="ru-RU" sz="1800" dirty="0">
              <a:solidFill>
                <a:srgbClr val="002060"/>
              </a:solidFill>
            </a:endParaRPr>
          </a:p>
          <a:p>
            <a:r>
              <a:rPr lang="ru-RU" sz="1800" dirty="0" smtClean="0">
                <a:solidFill>
                  <a:srgbClr val="002060"/>
                </a:solidFill>
              </a:rPr>
              <a:t>2. Возможность </a:t>
            </a:r>
            <a:r>
              <a:rPr lang="ru-RU" sz="1800" dirty="0">
                <a:solidFill>
                  <a:srgbClr val="002060"/>
                </a:solidFill>
              </a:rPr>
              <a:t>предоставлять лицу, заключившему договор КРТ, без торгов свободные земельные участки в государственной, муниципальной собственности, расположенные в границах развития, только для строительства </a:t>
            </a:r>
            <a:r>
              <a:rPr lang="ru-RU" sz="1800" dirty="0" smtClean="0">
                <a:solidFill>
                  <a:srgbClr val="002060"/>
                </a:solidFill>
              </a:rPr>
              <a:t>инфраструктуры</a:t>
            </a:r>
          </a:p>
          <a:p>
            <a:r>
              <a:rPr lang="ru-RU" sz="1800" dirty="0" smtClean="0">
                <a:solidFill>
                  <a:srgbClr val="002060"/>
                </a:solidFill>
              </a:rPr>
              <a:t>3. </a:t>
            </a:r>
            <a:r>
              <a:rPr lang="ru-RU" sz="1800" dirty="0">
                <a:solidFill>
                  <a:srgbClr val="002060"/>
                </a:solidFill>
              </a:rPr>
              <a:t>Возможно утверждение документации по планировке территории КРТ без публичных слушаний и общественных обсуждений</a:t>
            </a:r>
            <a:r>
              <a:rPr lang="ru-RU" sz="1800" dirty="0" smtClean="0">
                <a:solidFill>
                  <a:srgbClr val="002060"/>
                </a:solidFill>
              </a:rPr>
              <a:t>.</a:t>
            </a:r>
          </a:p>
          <a:p>
            <a:r>
              <a:rPr lang="ru-RU" sz="1800" dirty="0" smtClean="0">
                <a:solidFill>
                  <a:srgbClr val="002060"/>
                </a:solidFill>
              </a:rPr>
              <a:t>4. Отсутствие </a:t>
            </a:r>
            <a:r>
              <a:rPr lang="ru-RU" sz="1800" dirty="0">
                <a:solidFill>
                  <a:srgbClr val="002060"/>
                </a:solidFill>
              </a:rPr>
              <a:t>прозрачного механизма </a:t>
            </a:r>
            <a:r>
              <a:rPr lang="ru-RU" sz="1800" dirty="0" smtClean="0">
                <a:solidFill>
                  <a:srgbClr val="002060"/>
                </a:solidFill>
              </a:rPr>
              <a:t>выкупа </a:t>
            </a:r>
            <a:r>
              <a:rPr lang="ru-RU" sz="1800" dirty="0">
                <a:solidFill>
                  <a:srgbClr val="002060"/>
                </a:solidFill>
              </a:rPr>
              <a:t>недвижимости при условии согласия на выкуп (либо предоставление иного жилья) большинства собственников недвижимости в границах КРТ. </a:t>
            </a:r>
            <a:endParaRPr lang="ru-RU" sz="1800" dirty="0" smtClean="0">
              <a:solidFill>
                <a:srgbClr val="002060"/>
              </a:solidFill>
            </a:endParaRPr>
          </a:p>
          <a:p>
            <a:pPr marL="152400" lvl="0" algn="just">
              <a:buClr>
                <a:schemeClr val="dk1"/>
              </a:buClr>
              <a:buSzPts val="1200"/>
            </a:pPr>
            <a:endParaRPr lang="ru-RU" sz="1800" dirty="0">
              <a:solidFill>
                <a:srgbClr val="002060"/>
              </a:solidFill>
            </a:endParaRPr>
          </a:p>
          <a:p>
            <a:pPr marL="152400" lvl="0" algn="just" rtl="0">
              <a:lnSpc>
                <a:spcPct val="100000"/>
              </a:lnSpc>
              <a:spcBef>
                <a:spcPts val="0"/>
              </a:spcBef>
              <a:spcAft>
                <a:spcPts val="0"/>
              </a:spcAft>
              <a:buClr>
                <a:schemeClr val="dk1"/>
              </a:buClr>
              <a:buSzPts val="1200"/>
            </a:pPr>
            <a:endParaRPr lang="ru-RU" sz="1800" dirty="0" smtClean="0">
              <a:solidFill>
                <a:srgbClr val="002060"/>
              </a:solidFill>
            </a:endParaRPr>
          </a:p>
          <a:p>
            <a:pPr marL="152400" lvl="0" algn="just" rtl="0">
              <a:lnSpc>
                <a:spcPct val="100000"/>
              </a:lnSpc>
              <a:spcBef>
                <a:spcPts val="0"/>
              </a:spcBef>
              <a:spcAft>
                <a:spcPts val="0"/>
              </a:spcAft>
              <a:buClr>
                <a:schemeClr val="dk1"/>
              </a:buClr>
              <a:buSzPts val="1200"/>
            </a:pPr>
            <a:endParaRPr sz="1800" dirty="0">
              <a:solidFill>
                <a:srgbClr val="002060"/>
              </a:solidFill>
            </a:endParaRPr>
          </a:p>
        </p:txBody>
      </p:sp>
    </p:spTree>
    <p:extLst>
      <p:ext uri="{BB962C8B-B14F-4D97-AF65-F5344CB8AC3E}">
        <p14:creationId xmlns:p14="http://schemas.microsoft.com/office/powerpoint/2010/main" val="113582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9"/>
        <p:cNvGrpSpPr/>
        <p:nvPr/>
      </p:nvGrpSpPr>
      <p:grpSpPr>
        <a:xfrm>
          <a:off x="0" y="0"/>
          <a:ext cx="0" cy="0"/>
          <a:chOff x="0" y="0"/>
          <a:chExt cx="0" cy="0"/>
        </a:xfrm>
      </p:grpSpPr>
      <p:sp>
        <p:nvSpPr>
          <p:cNvPr id="430" name="Google Shape;430;p43"/>
          <p:cNvSpPr txBox="1"/>
          <p:nvPr/>
        </p:nvSpPr>
        <p:spPr>
          <a:xfrm>
            <a:off x="833409" y="1652531"/>
            <a:ext cx="5622475" cy="101645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ru-RU" sz="2400" b="1" dirty="0" smtClean="0">
                <a:solidFill>
                  <a:srgbClr val="002060"/>
                </a:solidFill>
                <a:latin typeface="Times New Roman"/>
                <a:ea typeface="Times New Roman"/>
                <a:cs typeface="Times New Roman"/>
                <a:sym typeface="Times New Roman"/>
              </a:rPr>
              <a:t>Фонд «Институт экономики города»</a:t>
            </a:r>
          </a:p>
          <a:p>
            <a:pPr marL="0" marR="0" lvl="0" indent="0" rtl="0">
              <a:spcBef>
                <a:spcPts val="0"/>
              </a:spcBef>
              <a:spcAft>
                <a:spcPts val="0"/>
              </a:spcAft>
              <a:buNone/>
            </a:pPr>
            <a:endParaRPr lang="ru-RU" sz="1600" b="1" dirty="0" smtClean="0">
              <a:solidFill>
                <a:srgbClr val="002060"/>
              </a:solidFill>
              <a:latin typeface="Times New Roman"/>
              <a:ea typeface="Times New Roman"/>
              <a:cs typeface="Times New Roman"/>
              <a:sym typeface="Times New Roman"/>
            </a:endParaRPr>
          </a:p>
          <a:p>
            <a:pPr marL="0" marR="0" lvl="0" indent="0" rtl="0">
              <a:spcBef>
                <a:spcPts val="0"/>
              </a:spcBef>
              <a:spcAft>
                <a:spcPts val="0"/>
              </a:spcAft>
              <a:buNone/>
            </a:pPr>
            <a:r>
              <a:rPr lang="ru-RU" sz="1600" b="1" dirty="0" smtClean="0">
                <a:solidFill>
                  <a:srgbClr val="002060"/>
                </a:solidFill>
                <a:latin typeface="Times New Roman"/>
                <a:ea typeface="Times New Roman"/>
                <a:cs typeface="Times New Roman"/>
                <a:sym typeface="Times New Roman"/>
              </a:rPr>
              <a:t>Россия</a:t>
            </a:r>
            <a:r>
              <a:rPr lang="ru-RU" sz="1600" b="1" dirty="0">
                <a:solidFill>
                  <a:srgbClr val="002060"/>
                </a:solidFill>
                <a:latin typeface="Times New Roman"/>
                <a:ea typeface="Times New Roman"/>
                <a:cs typeface="Times New Roman"/>
                <a:sym typeface="Times New Roman"/>
              </a:rPr>
              <a:t>, 125009 Москва </a:t>
            </a:r>
            <a:endParaRPr dirty="0">
              <a:solidFill>
                <a:srgbClr val="002060"/>
              </a:solidFill>
            </a:endParaRPr>
          </a:p>
          <a:p>
            <a:pPr marL="0" marR="0" lvl="0" indent="0" rtl="0">
              <a:spcBef>
                <a:spcPts val="0"/>
              </a:spcBef>
              <a:spcAft>
                <a:spcPts val="0"/>
              </a:spcAft>
              <a:buNone/>
            </a:pPr>
            <a:r>
              <a:rPr lang="ru-RU" sz="1600" b="1" dirty="0">
                <a:solidFill>
                  <a:srgbClr val="002060"/>
                </a:solidFill>
                <a:latin typeface="Times New Roman"/>
                <a:ea typeface="Times New Roman"/>
                <a:cs typeface="Times New Roman"/>
                <a:sym typeface="Times New Roman"/>
              </a:rPr>
              <a:t>ул. Тверская, 20, стр. 1</a:t>
            </a:r>
            <a:endParaRPr sz="1600" b="1" dirty="0">
              <a:solidFill>
                <a:srgbClr val="002060"/>
              </a:solidFill>
              <a:latin typeface="Times New Roman"/>
              <a:ea typeface="Times New Roman"/>
              <a:cs typeface="Times New Roman"/>
              <a:sym typeface="Times New Roman"/>
            </a:endParaRPr>
          </a:p>
        </p:txBody>
      </p:sp>
      <p:sp>
        <p:nvSpPr>
          <p:cNvPr id="431" name="Google Shape;431;p43"/>
          <p:cNvSpPr txBox="1"/>
          <p:nvPr/>
        </p:nvSpPr>
        <p:spPr>
          <a:xfrm>
            <a:off x="827584" y="2806255"/>
            <a:ext cx="5544616"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u="sng" dirty="0">
              <a:solidFill>
                <a:schemeClr val="hlink"/>
              </a:solidFill>
              <a:latin typeface="Times New Roman"/>
              <a:ea typeface="Times New Roman"/>
              <a:cs typeface="Times New Roman"/>
              <a:sym typeface="Times New Roman"/>
              <a:hlinkClick r:id="rId3"/>
            </a:endParaRPr>
          </a:p>
          <a:p>
            <a:pPr marL="0" marR="0" lvl="0" indent="0" algn="l" rtl="0">
              <a:spcBef>
                <a:spcPts val="0"/>
              </a:spcBef>
              <a:spcAft>
                <a:spcPts val="0"/>
              </a:spcAft>
              <a:buNone/>
            </a:pPr>
            <a:r>
              <a:rPr lang="ru-RU" sz="1600" b="1" u="sng" dirty="0">
                <a:solidFill>
                  <a:srgbClr val="002060"/>
                </a:solidFill>
                <a:latin typeface="Times New Roman"/>
                <a:ea typeface="Times New Roman"/>
                <a:cs typeface="Times New Roman"/>
                <a:sym typeface="Times New Roman"/>
                <a:hlinkClick r:id="rId3"/>
              </a:rPr>
              <a:t>mailbox@urbaneconomics.ru</a:t>
            </a:r>
            <a:r>
              <a:rPr lang="ru-RU" sz="1600" b="1" dirty="0">
                <a:solidFill>
                  <a:srgbClr val="002060"/>
                </a:solidFill>
                <a:latin typeface="Times New Roman"/>
                <a:ea typeface="Times New Roman"/>
                <a:cs typeface="Times New Roman"/>
                <a:sym typeface="Times New Roman"/>
              </a:rPr>
              <a:t/>
            </a:r>
            <a:br>
              <a:rPr lang="ru-RU" sz="1600" b="1" dirty="0">
                <a:solidFill>
                  <a:srgbClr val="002060"/>
                </a:solidFill>
                <a:latin typeface="Times New Roman"/>
                <a:ea typeface="Times New Roman"/>
                <a:cs typeface="Times New Roman"/>
                <a:sym typeface="Times New Roman"/>
              </a:rPr>
            </a:br>
            <a:r>
              <a:rPr lang="ru-RU" sz="1600" b="1" dirty="0">
                <a:solidFill>
                  <a:srgbClr val="002060"/>
                </a:solidFill>
                <a:latin typeface="Times New Roman"/>
                <a:ea typeface="Times New Roman"/>
                <a:cs typeface="Times New Roman"/>
                <a:sym typeface="Times New Roman"/>
              </a:rPr>
              <a:t>тел./факс: +7(495) 363 50 47</a:t>
            </a:r>
            <a:br>
              <a:rPr lang="ru-RU" sz="1600" b="1" dirty="0">
                <a:solidFill>
                  <a:srgbClr val="002060"/>
                </a:solidFill>
                <a:latin typeface="Times New Roman"/>
                <a:ea typeface="Times New Roman"/>
                <a:cs typeface="Times New Roman"/>
                <a:sym typeface="Times New Roman"/>
              </a:rPr>
            </a:br>
            <a:r>
              <a:rPr lang="ru-RU" sz="1600" b="1" dirty="0">
                <a:solidFill>
                  <a:srgbClr val="002060"/>
                </a:solidFill>
                <a:latin typeface="Times New Roman"/>
                <a:ea typeface="Times New Roman"/>
                <a:cs typeface="Times New Roman"/>
                <a:sym typeface="Times New Roman"/>
              </a:rPr>
              <a:t>                  +7(495) 787 45 20</a:t>
            </a:r>
            <a:endParaRPr dirty="0">
              <a:solidFill>
                <a:srgbClr val="002060"/>
              </a:solidFill>
            </a:endParaRPr>
          </a:p>
          <a:p>
            <a:pPr marL="0" marR="0" lvl="0" indent="0" algn="l" rtl="0">
              <a:spcBef>
                <a:spcPts val="0"/>
              </a:spcBef>
              <a:spcAft>
                <a:spcPts val="0"/>
              </a:spcAft>
              <a:buNone/>
            </a:pPr>
            <a:endParaRPr sz="1600" b="1"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600" b="1" dirty="0">
                <a:solidFill>
                  <a:srgbClr val="002060"/>
                </a:solidFill>
                <a:latin typeface="Times New Roman"/>
                <a:ea typeface="Times New Roman"/>
                <a:cs typeface="Times New Roman"/>
                <a:sym typeface="Times New Roman"/>
              </a:rPr>
              <a:t>      facebook.com/</a:t>
            </a:r>
            <a:r>
              <a:rPr lang="ru-RU" sz="1600" b="1" dirty="0" err="1">
                <a:solidFill>
                  <a:srgbClr val="002060"/>
                </a:solidFill>
                <a:latin typeface="Times New Roman"/>
                <a:ea typeface="Times New Roman"/>
                <a:cs typeface="Times New Roman"/>
                <a:sym typeface="Times New Roman"/>
              </a:rPr>
              <a:t>UrbanEconomics</a:t>
            </a:r>
            <a:r>
              <a:rPr lang="ru-RU" sz="1600" b="1" dirty="0">
                <a:solidFill>
                  <a:srgbClr val="002060"/>
                </a:solidFill>
                <a:latin typeface="Times New Roman"/>
                <a:ea typeface="Times New Roman"/>
                <a:cs typeface="Times New Roman"/>
                <a:sym typeface="Times New Roman"/>
              </a:rPr>
              <a:t> </a:t>
            </a:r>
            <a:endParaRPr sz="1600" b="1" dirty="0">
              <a:solidFill>
                <a:srgbClr val="002060"/>
              </a:solidFill>
              <a:latin typeface="Times New Roman"/>
              <a:ea typeface="Times New Roman"/>
              <a:cs typeface="Times New Roman"/>
              <a:sym typeface="Times New Roman"/>
            </a:endParaRPr>
          </a:p>
          <a:p>
            <a:pPr marL="0" marR="0" lvl="0" indent="0" algn="ctr" rtl="0">
              <a:spcBef>
                <a:spcPts val="0"/>
              </a:spcBef>
              <a:spcAft>
                <a:spcPts val="0"/>
              </a:spcAft>
              <a:buNone/>
            </a:pPr>
            <a:endParaRPr sz="1600" b="1"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600" b="1" dirty="0">
                <a:solidFill>
                  <a:srgbClr val="002060"/>
                </a:solidFill>
                <a:latin typeface="Times New Roman"/>
                <a:ea typeface="Times New Roman"/>
                <a:cs typeface="Times New Roman"/>
                <a:sym typeface="Times New Roman"/>
              </a:rPr>
              <a:t>      twitter.com/</a:t>
            </a:r>
            <a:r>
              <a:rPr lang="ru-RU" sz="1600" b="1" dirty="0" err="1">
                <a:solidFill>
                  <a:srgbClr val="002060"/>
                </a:solidFill>
                <a:latin typeface="Times New Roman"/>
                <a:ea typeface="Times New Roman"/>
                <a:cs typeface="Times New Roman"/>
                <a:sym typeface="Times New Roman"/>
              </a:rPr>
              <a:t>UrbanEconRu</a:t>
            </a:r>
            <a:endParaRPr sz="1600" b="1"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endParaRPr sz="1600" dirty="0">
              <a:solidFill>
                <a:srgbClr val="002060"/>
              </a:solidFill>
              <a:latin typeface="Calibri"/>
              <a:ea typeface="Calibri"/>
              <a:cs typeface="Calibri"/>
              <a:sym typeface="Calibri"/>
            </a:endParaRPr>
          </a:p>
          <a:p>
            <a:pPr marL="0" marR="0" lvl="0" indent="0" algn="l" rtl="0">
              <a:spcBef>
                <a:spcPts val="0"/>
              </a:spcBef>
              <a:spcAft>
                <a:spcPts val="0"/>
              </a:spcAft>
              <a:buNone/>
            </a:pPr>
            <a:r>
              <a:rPr lang="ru-RU" sz="1600" b="1" dirty="0">
                <a:solidFill>
                  <a:srgbClr val="002060"/>
                </a:solidFill>
                <a:latin typeface="Times New Roman"/>
                <a:ea typeface="Times New Roman"/>
                <a:cs typeface="Times New Roman"/>
                <a:sym typeface="Times New Roman"/>
              </a:rPr>
              <a:t>        youtube.com/</a:t>
            </a:r>
            <a:r>
              <a:rPr lang="ru-RU" sz="1600" b="1" dirty="0" err="1">
                <a:solidFill>
                  <a:srgbClr val="002060"/>
                </a:solidFill>
                <a:latin typeface="Times New Roman"/>
                <a:ea typeface="Times New Roman"/>
                <a:cs typeface="Times New Roman"/>
                <a:sym typeface="Times New Roman"/>
              </a:rPr>
              <a:t>channel</a:t>
            </a:r>
            <a:r>
              <a:rPr lang="ru-RU" sz="1600" b="1" dirty="0">
                <a:solidFill>
                  <a:srgbClr val="002060"/>
                </a:solidFill>
                <a:latin typeface="Times New Roman"/>
                <a:ea typeface="Times New Roman"/>
                <a:cs typeface="Times New Roman"/>
                <a:sym typeface="Times New Roman"/>
              </a:rPr>
              <a:t>/UCq3VciO0o6y5RYqcejjRFnA </a:t>
            </a:r>
            <a:r>
              <a:rPr lang="ru-RU" sz="1600" b="1" dirty="0">
                <a:solidFill>
                  <a:srgbClr val="3477B2"/>
                </a:solidFill>
                <a:latin typeface="Times New Roman"/>
                <a:ea typeface="Times New Roman"/>
                <a:cs typeface="Times New Roman"/>
                <a:sym typeface="Times New Roman"/>
              </a:rPr>
              <a:t> </a:t>
            </a:r>
            <a:endParaRPr sz="1600" b="1" dirty="0">
              <a:solidFill>
                <a:srgbClr val="3477B2"/>
              </a:solidFill>
              <a:latin typeface="Times New Roman"/>
              <a:ea typeface="Times New Roman"/>
              <a:cs typeface="Times New Roman"/>
              <a:sym typeface="Times New Roman"/>
            </a:endParaRPr>
          </a:p>
        </p:txBody>
      </p:sp>
      <p:pic>
        <p:nvPicPr>
          <p:cNvPr id="432" name="Google Shape;432;p43" descr="C:\Users\bychkov\Desktop\Институт экономики города\Бланки\презентация\Facebook-App-Icona.jpg"/>
          <p:cNvPicPr preferRelativeResize="0"/>
          <p:nvPr/>
        </p:nvPicPr>
        <p:blipFill rotWithShape="1">
          <a:blip r:embed="rId4">
            <a:alphaModFix/>
          </a:blip>
          <a:srcRect/>
          <a:stretch/>
        </p:blipFill>
        <p:spPr>
          <a:xfrm>
            <a:off x="827584" y="4083527"/>
            <a:ext cx="279805" cy="279805"/>
          </a:xfrm>
          <a:prstGeom prst="rect">
            <a:avLst/>
          </a:prstGeom>
          <a:noFill/>
          <a:ln>
            <a:noFill/>
          </a:ln>
        </p:spPr>
      </p:pic>
      <p:pic>
        <p:nvPicPr>
          <p:cNvPr id="433" name="Google Shape;433;p43" descr="C:\Users\bychkov\Desktop\Институт экономики города\Бланки\презентация\Twitter-Button.png"/>
          <p:cNvPicPr preferRelativeResize="0"/>
          <p:nvPr/>
        </p:nvPicPr>
        <p:blipFill rotWithShape="1">
          <a:blip r:embed="rId5">
            <a:alphaModFix/>
          </a:blip>
          <a:srcRect/>
          <a:stretch/>
        </p:blipFill>
        <p:spPr>
          <a:xfrm>
            <a:off x="827584" y="4513186"/>
            <a:ext cx="279806" cy="279806"/>
          </a:xfrm>
          <a:prstGeom prst="rect">
            <a:avLst/>
          </a:prstGeom>
          <a:noFill/>
          <a:ln>
            <a:noFill/>
          </a:ln>
        </p:spPr>
      </p:pic>
      <p:pic>
        <p:nvPicPr>
          <p:cNvPr id="434" name="Google Shape;434;p43"/>
          <p:cNvPicPr preferRelativeResize="0"/>
          <p:nvPr/>
        </p:nvPicPr>
        <p:blipFill rotWithShape="1">
          <a:blip r:embed="rId6">
            <a:alphaModFix/>
          </a:blip>
          <a:srcRect/>
          <a:stretch/>
        </p:blipFill>
        <p:spPr>
          <a:xfrm>
            <a:off x="833409" y="5037357"/>
            <a:ext cx="279806" cy="307509"/>
          </a:xfrm>
          <a:prstGeom prst="rect">
            <a:avLst/>
          </a:prstGeom>
          <a:noFill/>
          <a:ln>
            <a:noFill/>
          </a:ln>
        </p:spPr>
      </p:pic>
      <p:sp>
        <p:nvSpPr>
          <p:cNvPr id="435" name="Google Shape;435;p43"/>
          <p:cNvSpPr/>
          <p:nvPr/>
        </p:nvSpPr>
        <p:spPr>
          <a:xfrm>
            <a:off x="0" y="0"/>
            <a:ext cx="9189250" cy="1412700"/>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Times New Roman"/>
              <a:ea typeface="Times New Roman"/>
              <a:cs typeface="Times New Roman"/>
              <a:sym typeface="Times New Roman"/>
            </a:endParaRPr>
          </a:p>
        </p:txBody>
      </p:sp>
      <p:sp>
        <p:nvSpPr>
          <p:cNvPr id="436" name="Google Shape;436;p43"/>
          <p:cNvSpPr txBox="1">
            <a:spLocks noGrp="1"/>
          </p:cNvSpPr>
          <p:nvPr>
            <p:ph type="title" idx="4294967295"/>
          </p:nvPr>
        </p:nvSpPr>
        <p:spPr>
          <a:xfrm>
            <a:off x="457200" y="37677"/>
            <a:ext cx="8229600" cy="138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2800"/>
              <a:buFont typeface="Times New Roman"/>
              <a:buNone/>
            </a:pPr>
            <a:r>
              <a:rPr lang="ru-RU" sz="2800" b="1" dirty="0" smtClean="0">
                <a:solidFill>
                  <a:srgbClr val="FFFFFF"/>
                </a:solidFill>
                <a:latin typeface="Arial"/>
                <a:ea typeface="Arial"/>
                <a:cs typeface="Arial"/>
                <a:sym typeface="Arial"/>
              </a:rPr>
              <a:t>Спасибо за внимание!</a:t>
            </a:r>
            <a:endParaRPr sz="2800" b="1" dirty="0">
              <a:solidFill>
                <a:srgbClr val="FFFFFF"/>
              </a:solidFill>
              <a:latin typeface="Arial"/>
              <a:ea typeface="Arial"/>
              <a:cs typeface="Arial"/>
              <a:sym typeface="Arial"/>
            </a:endParaRPr>
          </a:p>
        </p:txBody>
      </p:sp>
      <p:sp>
        <p:nvSpPr>
          <p:cNvPr id="9" name="Google Shape;165;p25"/>
          <p:cNvSpPr/>
          <p:nvPr/>
        </p:nvSpPr>
        <p:spPr>
          <a:xfrm>
            <a:off x="7779273" y="5504412"/>
            <a:ext cx="1008112" cy="954107"/>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66;p25"/>
          <p:cNvSpPr/>
          <p:nvPr/>
        </p:nvSpPr>
        <p:spPr>
          <a:xfrm>
            <a:off x="7963293" y="5693433"/>
            <a:ext cx="640071" cy="5760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67;p25"/>
          <p:cNvSpPr/>
          <p:nvPr/>
        </p:nvSpPr>
        <p:spPr>
          <a:xfrm>
            <a:off x="8144283" y="5837082"/>
            <a:ext cx="283062" cy="288032"/>
          </a:xfrm>
          <a:prstGeom prst="rect">
            <a:avLst/>
          </a:prstGeom>
          <a:solidFill>
            <a:srgbClr val="244061"/>
          </a:solidFill>
          <a:ln w="25400" cap="flat" cmpd="sng">
            <a:solidFill>
              <a:srgbClr val="244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68;p25"/>
          <p:cNvSpPr/>
          <p:nvPr/>
        </p:nvSpPr>
        <p:spPr>
          <a:xfrm>
            <a:off x="8169037" y="5981465"/>
            <a:ext cx="127490" cy="1116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69;p25"/>
          <p:cNvSpPr/>
          <p:nvPr/>
        </p:nvSpPr>
        <p:spPr>
          <a:xfrm>
            <a:off x="8388424" y="5651814"/>
            <a:ext cx="53806" cy="473300"/>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70;p25"/>
          <p:cNvSpPr/>
          <p:nvPr/>
        </p:nvSpPr>
        <p:spPr>
          <a:xfrm flipH="1">
            <a:off x="8256809" y="5837082"/>
            <a:ext cx="426606" cy="65701"/>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solidFill>
                  <a:schemeClr val="dk1"/>
                </a:solidFill>
                <a:latin typeface="Times New Roman"/>
                <a:ea typeface="Times New Roman"/>
                <a:cs typeface="Times New Roman"/>
                <a:sym typeface="Times New Roman"/>
              </a:rPr>
              <a:t>2</a:t>
            </a:fld>
            <a:endParaRPr>
              <a:solidFill>
                <a:schemeClr val="dk1"/>
              </a:solidFill>
              <a:latin typeface="Times New Roman"/>
              <a:ea typeface="Times New Roman"/>
              <a:cs typeface="Times New Roman"/>
              <a:sym typeface="Times New Roman"/>
            </a:endParaRPr>
          </a:p>
        </p:txBody>
      </p:sp>
      <p:sp>
        <p:nvSpPr>
          <p:cNvPr id="177" name="Google Shape;177;p2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7F7F7F"/>
                </a:solidFill>
                <a:latin typeface="Calibri"/>
                <a:ea typeface="Calibri"/>
                <a:cs typeface="Calibri"/>
                <a:sym typeface="Calibri"/>
              </a:rPr>
              <a:t>2</a:t>
            </a:fld>
            <a:endParaRPr sz="1200" b="0" i="0" u="none" strike="noStrike" cap="none">
              <a:solidFill>
                <a:srgbClr val="7F7F7F"/>
              </a:solidFill>
              <a:latin typeface="Calibri"/>
              <a:ea typeface="Calibri"/>
              <a:cs typeface="Calibri"/>
              <a:sym typeface="Calibri"/>
            </a:endParaRPr>
          </a:p>
        </p:txBody>
      </p:sp>
      <p:pic>
        <p:nvPicPr>
          <p:cNvPr id="178" name="Google Shape;178;p26"/>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179" name="Google Shape;179;p26"/>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b="0" i="0" u="none" strike="noStrike" cap="none">
                <a:solidFill>
                  <a:srgbClr val="888888"/>
                </a:solidFill>
                <a:latin typeface="Calibri"/>
                <a:ea typeface="Calibri"/>
                <a:cs typeface="Calibri"/>
                <a:sym typeface="Calibri"/>
              </a:rPr>
              <a:t>Институт экономики города</a:t>
            </a:r>
            <a:endParaRPr sz="1200" b="0" i="0" u="none" strike="noStrike" cap="none">
              <a:solidFill>
                <a:srgbClr val="888888"/>
              </a:solidFill>
              <a:latin typeface="Calibri"/>
              <a:ea typeface="Calibri"/>
              <a:cs typeface="Calibri"/>
              <a:sym typeface="Calibri"/>
            </a:endParaRPr>
          </a:p>
        </p:txBody>
      </p:sp>
      <p:sp>
        <p:nvSpPr>
          <p:cNvPr id="192" name="Google Shape;192;p26"/>
          <p:cNvSpPr/>
          <p:nvPr/>
        </p:nvSpPr>
        <p:spPr>
          <a:xfrm rot="-5400000">
            <a:off x="11023720" y="2151140"/>
            <a:ext cx="324037" cy="3087958"/>
          </a:xfrm>
          <a:prstGeom prst="leftBrace">
            <a:avLst>
              <a:gd name="adj1" fmla="val 8333"/>
              <a:gd name="adj2"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000000"/>
              </a:solidFill>
              <a:latin typeface="Calibri"/>
              <a:ea typeface="Calibri"/>
              <a:cs typeface="Calibri"/>
              <a:sym typeface="Calibri"/>
            </a:endParaRPr>
          </a:p>
        </p:txBody>
      </p:sp>
      <p:sp>
        <p:nvSpPr>
          <p:cNvPr id="195" name="Google Shape;195;p26"/>
          <p:cNvSpPr/>
          <p:nvPr/>
        </p:nvSpPr>
        <p:spPr>
          <a:xfrm>
            <a:off x="0" y="-33244"/>
            <a:ext cx="9144000" cy="1124744"/>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a:solidFill>
                  <a:schemeClr val="lt1"/>
                </a:solidFill>
                <a:latin typeface="Arial"/>
                <a:ea typeface="Arial"/>
                <a:cs typeface="Arial"/>
                <a:sym typeface="Arial"/>
              </a:rPr>
              <a:t>Градостроительная политика – инструмент жилищной политики </a:t>
            </a:r>
            <a:endParaRPr sz="2400">
              <a:solidFill>
                <a:srgbClr val="FFFFFF"/>
              </a:solidFill>
              <a:latin typeface="Arial"/>
              <a:ea typeface="Arial"/>
              <a:cs typeface="Arial"/>
              <a:sym typeface="Arial"/>
            </a:endParaRPr>
          </a:p>
        </p:txBody>
      </p:sp>
      <p:sp>
        <p:nvSpPr>
          <p:cNvPr id="23" name="Google Shape;188;p26"/>
          <p:cNvSpPr/>
          <p:nvPr/>
        </p:nvSpPr>
        <p:spPr>
          <a:xfrm>
            <a:off x="6348704" y="1806971"/>
            <a:ext cx="368039" cy="368039"/>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Стрелка вправо 1"/>
          <p:cNvSpPr/>
          <p:nvPr/>
        </p:nvSpPr>
        <p:spPr>
          <a:xfrm>
            <a:off x="539552" y="1307490"/>
            <a:ext cx="8107115" cy="123346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 name="Прямая соединительная линия 3"/>
          <p:cNvCxnSpPr/>
          <p:nvPr/>
        </p:nvCxnSpPr>
        <p:spPr>
          <a:xfrm>
            <a:off x="1781474" y="1411111"/>
            <a:ext cx="0" cy="854863"/>
          </a:xfrm>
          <a:prstGeom prst="line">
            <a:avLst/>
          </a:prstGeom>
        </p:spPr>
        <p:style>
          <a:lnRef idx="1">
            <a:schemeClr val="accent1"/>
          </a:lnRef>
          <a:fillRef idx="0">
            <a:schemeClr val="accent1"/>
          </a:fillRef>
          <a:effectRef idx="0">
            <a:schemeClr val="accent1"/>
          </a:effectRef>
          <a:fontRef idx="minor">
            <a:schemeClr val="tx1"/>
          </a:fontRef>
        </p:style>
      </p:cxnSp>
      <p:sp>
        <p:nvSpPr>
          <p:cNvPr id="28" name="Google Shape;190;p26"/>
          <p:cNvSpPr txBox="1"/>
          <p:nvPr/>
        </p:nvSpPr>
        <p:spPr>
          <a:xfrm>
            <a:off x="6261084" y="1625042"/>
            <a:ext cx="1358916" cy="640931"/>
          </a:xfrm>
          <a:prstGeom prst="rect">
            <a:avLst/>
          </a:prstGeom>
          <a:noFill/>
          <a:ln>
            <a:noFill/>
          </a:ln>
        </p:spPr>
        <p:txBody>
          <a:bodyPr spcFirstLastPara="1" wrap="square" lIns="195000" tIns="0" rIns="0" bIns="0" anchor="ctr" anchorCtr="0">
            <a:noAutofit/>
          </a:bodyPr>
          <a:lstStyle/>
          <a:p>
            <a:pPr marL="0" marR="0" lvl="0" indent="0" algn="l" rtl="0">
              <a:lnSpc>
                <a:spcPct val="90000"/>
              </a:lnSpc>
              <a:spcBef>
                <a:spcPts val="0"/>
              </a:spcBef>
              <a:spcAft>
                <a:spcPts val="0"/>
              </a:spcAft>
              <a:buNone/>
            </a:pPr>
            <a:r>
              <a:rPr lang="ru-RU" sz="1800" b="1" dirty="0">
                <a:solidFill>
                  <a:schemeClr val="bg2"/>
                </a:solidFill>
              </a:rPr>
              <a:t>С</a:t>
            </a:r>
            <a:r>
              <a:rPr lang="ru-RU" sz="1800" b="1" dirty="0" smtClean="0">
                <a:solidFill>
                  <a:schemeClr val="bg2"/>
                </a:solidFill>
              </a:rPr>
              <a:t>егодня</a:t>
            </a:r>
            <a:endParaRPr sz="1800" b="1" dirty="0">
              <a:solidFill>
                <a:schemeClr val="bg2"/>
              </a:solidFill>
            </a:endParaRPr>
          </a:p>
        </p:txBody>
      </p:sp>
      <p:sp>
        <p:nvSpPr>
          <p:cNvPr id="24" name="Google Shape;190;p26"/>
          <p:cNvSpPr txBox="1"/>
          <p:nvPr/>
        </p:nvSpPr>
        <p:spPr>
          <a:xfrm>
            <a:off x="782438" y="1614311"/>
            <a:ext cx="999035" cy="560699"/>
          </a:xfrm>
          <a:prstGeom prst="rect">
            <a:avLst/>
          </a:prstGeom>
          <a:noFill/>
          <a:ln>
            <a:noFill/>
          </a:ln>
        </p:spPr>
        <p:txBody>
          <a:bodyPr spcFirstLastPara="1" wrap="square" lIns="195000" tIns="0" rIns="0" bIns="0" anchor="ctr" anchorCtr="0">
            <a:noAutofit/>
          </a:bodyPr>
          <a:lstStyle/>
          <a:p>
            <a:pPr marL="0" marR="0" lvl="0" indent="0" algn="l" rtl="0">
              <a:lnSpc>
                <a:spcPct val="90000"/>
              </a:lnSpc>
              <a:spcBef>
                <a:spcPts val="0"/>
              </a:spcBef>
              <a:spcAft>
                <a:spcPts val="0"/>
              </a:spcAft>
              <a:buNone/>
            </a:pPr>
            <a:r>
              <a:rPr lang="ru-RU" sz="1800" b="1" dirty="0" smtClean="0">
                <a:solidFill>
                  <a:schemeClr val="bg2"/>
                </a:solidFill>
              </a:rPr>
              <a:t>2002 г.</a:t>
            </a:r>
            <a:endParaRPr sz="1800" b="1" dirty="0">
              <a:solidFill>
                <a:schemeClr val="bg2"/>
              </a:solidFill>
            </a:endParaRPr>
          </a:p>
        </p:txBody>
      </p:sp>
      <p:cxnSp>
        <p:nvCxnSpPr>
          <p:cNvPr id="30" name="Прямая соединительная линия 29"/>
          <p:cNvCxnSpPr/>
          <p:nvPr/>
        </p:nvCxnSpPr>
        <p:spPr>
          <a:xfrm>
            <a:off x="3519963" y="1411111"/>
            <a:ext cx="0" cy="854863"/>
          </a:xfrm>
          <a:prstGeom prst="line">
            <a:avLst/>
          </a:prstGeom>
        </p:spPr>
        <p:style>
          <a:lnRef idx="1">
            <a:schemeClr val="accent1"/>
          </a:lnRef>
          <a:fillRef idx="0">
            <a:schemeClr val="accent1"/>
          </a:fillRef>
          <a:effectRef idx="0">
            <a:schemeClr val="accent1"/>
          </a:effectRef>
          <a:fontRef idx="minor">
            <a:schemeClr val="tx1"/>
          </a:fontRef>
        </p:style>
      </p:cxnSp>
      <p:sp>
        <p:nvSpPr>
          <p:cNvPr id="31" name="Google Shape;190;p26"/>
          <p:cNvSpPr txBox="1"/>
          <p:nvPr/>
        </p:nvSpPr>
        <p:spPr>
          <a:xfrm>
            <a:off x="2568221" y="1614310"/>
            <a:ext cx="942247" cy="560699"/>
          </a:xfrm>
          <a:prstGeom prst="rect">
            <a:avLst/>
          </a:prstGeom>
          <a:noFill/>
          <a:ln>
            <a:noFill/>
          </a:ln>
        </p:spPr>
        <p:txBody>
          <a:bodyPr spcFirstLastPara="1" wrap="square" lIns="195000" tIns="0" rIns="0" bIns="0" anchor="ctr" anchorCtr="0">
            <a:noAutofit/>
          </a:bodyPr>
          <a:lstStyle/>
          <a:p>
            <a:pPr marL="0" marR="0" lvl="0" indent="0" algn="l" rtl="0">
              <a:lnSpc>
                <a:spcPct val="90000"/>
              </a:lnSpc>
              <a:spcBef>
                <a:spcPts val="0"/>
              </a:spcBef>
              <a:spcAft>
                <a:spcPts val="0"/>
              </a:spcAft>
              <a:buNone/>
            </a:pPr>
            <a:r>
              <a:rPr lang="ru-RU" sz="1800" b="1" dirty="0" smtClean="0">
                <a:solidFill>
                  <a:schemeClr val="bg2"/>
                </a:solidFill>
              </a:rPr>
              <a:t>2012 г.</a:t>
            </a:r>
            <a:endParaRPr sz="1800" b="1" dirty="0">
              <a:solidFill>
                <a:schemeClr val="bg2"/>
              </a:solidFill>
            </a:endParaRPr>
          </a:p>
        </p:txBody>
      </p:sp>
      <p:cxnSp>
        <p:nvCxnSpPr>
          <p:cNvPr id="32" name="Прямая соединительная линия 31"/>
          <p:cNvCxnSpPr/>
          <p:nvPr/>
        </p:nvCxnSpPr>
        <p:spPr>
          <a:xfrm>
            <a:off x="5226756" y="1411110"/>
            <a:ext cx="0" cy="854863"/>
          </a:xfrm>
          <a:prstGeom prst="line">
            <a:avLst/>
          </a:prstGeom>
        </p:spPr>
        <p:style>
          <a:lnRef idx="1">
            <a:schemeClr val="accent1"/>
          </a:lnRef>
          <a:fillRef idx="0">
            <a:schemeClr val="accent1"/>
          </a:fillRef>
          <a:effectRef idx="0">
            <a:schemeClr val="accent1"/>
          </a:effectRef>
          <a:fontRef idx="minor">
            <a:schemeClr val="tx1"/>
          </a:fontRef>
        </p:style>
      </p:cxnSp>
      <p:sp>
        <p:nvSpPr>
          <p:cNvPr id="33" name="Google Shape;190;p26"/>
          <p:cNvSpPr txBox="1"/>
          <p:nvPr/>
        </p:nvSpPr>
        <p:spPr>
          <a:xfrm>
            <a:off x="4275014" y="1614309"/>
            <a:ext cx="942247" cy="560699"/>
          </a:xfrm>
          <a:prstGeom prst="rect">
            <a:avLst/>
          </a:prstGeom>
          <a:noFill/>
          <a:ln>
            <a:noFill/>
          </a:ln>
        </p:spPr>
        <p:txBody>
          <a:bodyPr spcFirstLastPara="1" wrap="square" lIns="195000" tIns="0" rIns="0" bIns="0" anchor="ctr" anchorCtr="0">
            <a:noAutofit/>
          </a:bodyPr>
          <a:lstStyle/>
          <a:p>
            <a:pPr marL="0" marR="0" lvl="0" indent="0" algn="l" rtl="0">
              <a:lnSpc>
                <a:spcPct val="90000"/>
              </a:lnSpc>
              <a:spcBef>
                <a:spcPts val="0"/>
              </a:spcBef>
              <a:spcAft>
                <a:spcPts val="0"/>
              </a:spcAft>
              <a:buNone/>
            </a:pPr>
            <a:r>
              <a:rPr lang="ru-RU" sz="1800" b="1" dirty="0" smtClean="0">
                <a:solidFill>
                  <a:schemeClr val="bg2"/>
                </a:solidFill>
              </a:rPr>
              <a:t>2018 г.</a:t>
            </a:r>
            <a:endParaRPr sz="1800" b="1" dirty="0">
              <a:solidFill>
                <a:schemeClr val="bg2"/>
              </a:solidFill>
            </a:endParaRPr>
          </a:p>
        </p:txBody>
      </p:sp>
      <p:sp>
        <p:nvSpPr>
          <p:cNvPr id="6" name="Прямоугольник 5"/>
          <p:cNvSpPr/>
          <p:nvPr/>
        </p:nvSpPr>
        <p:spPr>
          <a:xfrm>
            <a:off x="539553" y="2540958"/>
            <a:ext cx="4687203" cy="3066628"/>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Google Shape;193;p26"/>
          <p:cNvSpPr txBox="1"/>
          <p:nvPr/>
        </p:nvSpPr>
        <p:spPr>
          <a:xfrm>
            <a:off x="539552" y="2540958"/>
            <a:ext cx="4583292"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i="0" u="sng" strike="noStrike" cap="none" dirty="0">
                <a:solidFill>
                  <a:schemeClr val="dk2"/>
                </a:solidFill>
                <a:latin typeface="Arial"/>
                <a:ea typeface="Arial"/>
                <a:cs typeface="Arial"/>
                <a:sym typeface="Arial"/>
              </a:rPr>
              <a:t>Достигнутые результаты:</a:t>
            </a:r>
            <a:endParaRPr dirty="0"/>
          </a:p>
          <a:p>
            <a:pPr marL="285750" marR="0" lvl="0" indent="-285750" algn="l" rtl="0">
              <a:spcBef>
                <a:spcPts val="0"/>
              </a:spcBef>
              <a:spcAft>
                <a:spcPts val="0"/>
              </a:spcAft>
              <a:buClr>
                <a:schemeClr val="dk2"/>
              </a:buClr>
              <a:buSzPts val="1800"/>
              <a:buFont typeface="Noto Sans Symbols"/>
              <a:buChar char="✓"/>
            </a:pPr>
            <a:r>
              <a:rPr lang="ru-RU" sz="1800" b="1" dirty="0">
                <a:solidFill>
                  <a:schemeClr val="dk2"/>
                </a:solidFill>
                <a:latin typeface="Arial"/>
                <a:ea typeface="Arial"/>
                <a:cs typeface="Arial"/>
                <a:sym typeface="Arial"/>
              </a:rPr>
              <a:t>рост доступности приобретения </a:t>
            </a:r>
            <a:r>
              <a:rPr lang="ru-RU" sz="1800" b="1" dirty="0" smtClean="0">
                <a:solidFill>
                  <a:schemeClr val="dk2"/>
                </a:solidFill>
                <a:latin typeface="Arial"/>
                <a:ea typeface="Arial"/>
                <a:cs typeface="Arial"/>
                <a:sym typeface="Arial"/>
              </a:rPr>
              <a:t>жилья:</a:t>
            </a:r>
          </a:p>
          <a:p>
            <a:pPr lvl="0">
              <a:buClr>
                <a:schemeClr val="dk2"/>
              </a:buClr>
              <a:buSzPts val="1800"/>
            </a:pPr>
            <a:r>
              <a:rPr lang="ru-RU" dirty="0" smtClean="0"/>
              <a:t>- за </a:t>
            </a:r>
            <a:r>
              <a:rPr lang="ru-RU" dirty="0"/>
              <a:t>19 лет с 1998 по 2017 </a:t>
            </a:r>
            <a:r>
              <a:rPr lang="ru-RU" dirty="0" smtClean="0"/>
              <a:t>гг.  </a:t>
            </a:r>
            <a:r>
              <a:rPr lang="ru-RU" dirty="0" err="1" smtClean="0"/>
              <a:t>коэфф</a:t>
            </a:r>
            <a:r>
              <a:rPr lang="ru-RU" dirty="0" smtClean="0"/>
              <a:t>. </a:t>
            </a:r>
            <a:r>
              <a:rPr lang="ru-RU" dirty="0"/>
              <a:t>доступности жилья сократился на 4,1 года – с 7,4 до 3,3 </a:t>
            </a:r>
            <a:r>
              <a:rPr lang="ru-RU" dirty="0" smtClean="0"/>
              <a:t>лет,</a:t>
            </a:r>
          </a:p>
          <a:p>
            <a:pPr lvl="0">
              <a:buClr>
                <a:schemeClr val="dk2"/>
              </a:buClr>
              <a:buSzPts val="1800"/>
            </a:pPr>
            <a:r>
              <a:rPr lang="ru-RU" dirty="0" smtClean="0"/>
              <a:t>- за </a:t>
            </a:r>
            <a:r>
              <a:rPr lang="ru-RU" dirty="0"/>
              <a:t>11 лет с 2006 по 2017 гг. </a:t>
            </a:r>
            <a:r>
              <a:rPr lang="ru-RU" dirty="0" smtClean="0"/>
              <a:t>доля </a:t>
            </a:r>
            <a:r>
              <a:rPr lang="ru-RU" dirty="0"/>
              <a:t>семей, имеющих возможность приобрести жилье при помощи собственных и заемных средств, увеличилась </a:t>
            </a:r>
            <a:r>
              <a:rPr lang="ru-RU" dirty="0" smtClean="0"/>
              <a:t>на </a:t>
            </a:r>
            <a:r>
              <a:rPr lang="ru-RU" dirty="0"/>
              <a:t>24 </a:t>
            </a:r>
            <a:r>
              <a:rPr lang="ru-RU" dirty="0" smtClean="0"/>
              <a:t>% </a:t>
            </a:r>
            <a:r>
              <a:rPr lang="ru-RU" dirty="0"/>
              <a:t> – </a:t>
            </a:r>
            <a:r>
              <a:rPr lang="ru-RU" dirty="0" smtClean="0"/>
              <a:t>с </a:t>
            </a:r>
            <a:r>
              <a:rPr lang="ru-RU" dirty="0"/>
              <a:t>18,6% до 42,6</a:t>
            </a:r>
            <a:r>
              <a:rPr lang="ru-RU" dirty="0" smtClean="0"/>
              <a:t>%.*</a:t>
            </a:r>
            <a:endParaRPr dirty="0"/>
          </a:p>
          <a:p>
            <a:pPr marL="285750" marR="0" lvl="0" indent="-285750" algn="l" rtl="0">
              <a:spcBef>
                <a:spcPts val="0"/>
              </a:spcBef>
              <a:spcAft>
                <a:spcPts val="0"/>
              </a:spcAft>
              <a:buClr>
                <a:schemeClr val="dk2"/>
              </a:buClr>
              <a:buSzPts val="1800"/>
              <a:buFont typeface="Noto Sans Symbols"/>
              <a:buChar char="✓"/>
            </a:pPr>
            <a:r>
              <a:rPr lang="ru-RU" sz="1800" b="1" dirty="0">
                <a:solidFill>
                  <a:schemeClr val="dk2"/>
                </a:solidFill>
                <a:latin typeface="Arial"/>
                <a:ea typeface="Arial"/>
                <a:cs typeface="Arial"/>
                <a:sym typeface="Arial"/>
              </a:rPr>
              <a:t>развитие ипотеки</a:t>
            </a:r>
            <a:endParaRPr dirty="0"/>
          </a:p>
          <a:p>
            <a:pPr marL="285750" marR="0" lvl="0" indent="-285750" algn="l" rtl="0">
              <a:spcBef>
                <a:spcPts val="0"/>
              </a:spcBef>
              <a:spcAft>
                <a:spcPts val="0"/>
              </a:spcAft>
              <a:buClr>
                <a:schemeClr val="dk2"/>
              </a:buClr>
              <a:buSzPts val="1800"/>
              <a:buFont typeface="Noto Sans Symbols"/>
              <a:buChar char="✓"/>
            </a:pPr>
            <a:r>
              <a:rPr lang="ru-RU" sz="1800" b="1" dirty="0">
                <a:solidFill>
                  <a:schemeClr val="dk2"/>
                </a:solidFill>
                <a:latin typeface="Arial"/>
                <a:ea typeface="Arial"/>
                <a:cs typeface="Arial"/>
                <a:sym typeface="Arial"/>
              </a:rPr>
              <a:t>увеличение обеспеченности жильем</a:t>
            </a:r>
            <a:endParaRPr dirty="0"/>
          </a:p>
          <a:p>
            <a:pPr marL="285750" marR="0" lvl="0" indent="-171450" algn="l" rtl="0">
              <a:spcBef>
                <a:spcPts val="0"/>
              </a:spcBef>
              <a:spcAft>
                <a:spcPts val="0"/>
              </a:spcAft>
              <a:buClr>
                <a:schemeClr val="dk1"/>
              </a:buClr>
              <a:buSzPts val="1800"/>
              <a:buFont typeface="Noto Sans Symbols"/>
              <a:buNone/>
            </a:pPr>
            <a:endParaRPr sz="1800" b="1" dirty="0">
              <a:solidFill>
                <a:schemeClr val="dk2"/>
              </a:solidFill>
              <a:latin typeface="Arial"/>
              <a:ea typeface="Arial"/>
              <a:cs typeface="Arial"/>
              <a:sym typeface="Arial"/>
            </a:endParaRPr>
          </a:p>
          <a:p>
            <a:pPr marL="0" marR="0" lvl="0" indent="0" algn="l" rtl="0">
              <a:spcBef>
                <a:spcPts val="0"/>
              </a:spcBef>
              <a:spcAft>
                <a:spcPts val="0"/>
              </a:spcAft>
              <a:buNone/>
            </a:pPr>
            <a:endParaRPr sz="1800" dirty="0">
              <a:solidFill>
                <a:schemeClr val="dk2"/>
              </a:solidFill>
              <a:latin typeface="Calibri"/>
              <a:ea typeface="Calibri"/>
              <a:cs typeface="Calibri"/>
              <a:sym typeface="Calibri"/>
            </a:endParaRPr>
          </a:p>
        </p:txBody>
      </p:sp>
      <p:sp>
        <p:nvSpPr>
          <p:cNvPr id="35" name="Прямоугольник 34"/>
          <p:cNvSpPr/>
          <p:nvPr/>
        </p:nvSpPr>
        <p:spPr>
          <a:xfrm>
            <a:off x="5276398" y="2540958"/>
            <a:ext cx="3370269" cy="3066628"/>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Google Shape;194;p26"/>
          <p:cNvSpPr txBox="1"/>
          <p:nvPr/>
        </p:nvSpPr>
        <p:spPr>
          <a:xfrm>
            <a:off x="5276398" y="2540958"/>
            <a:ext cx="3456384"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u="sng" dirty="0">
                <a:solidFill>
                  <a:schemeClr val="dk2"/>
                </a:solidFill>
                <a:latin typeface="Arial"/>
                <a:ea typeface="Arial"/>
                <a:cs typeface="Arial"/>
                <a:sym typeface="Arial"/>
              </a:rPr>
              <a:t>Новые задачи:</a:t>
            </a:r>
            <a:endParaRPr dirty="0"/>
          </a:p>
          <a:p>
            <a:pPr marL="285750" marR="0" lvl="0" indent="-285750" algn="l" rtl="0">
              <a:spcBef>
                <a:spcPts val="0"/>
              </a:spcBef>
              <a:spcAft>
                <a:spcPts val="0"/>
              </a:spcAft>
              <a:buClr>
                <a:schemeClr val="dk2"/>
              </a:buClr>
              <a:buSzPts val="1800"/>
              <a:buFont typeface="Noto Sans Symbols"/>
              <a:buChar char="✓"/>
            </a:pPr>
            <a:r>
              <a:rPr lang="ru-RU" sz="1800" b="1" dirty="0">
                <a:solidFill>
                  <a:schemeClr val="dk2"/>
                </a:solidFill>
                <a:latin typeface="Arial"/>
                <a:ea typeface="Arial"/>
                <a:cs typeface="Arial"/>
                <a:sym typeface="Arial"/>
              </a:rPr>
              <a:t>повышение качества городской среды и жилья</a:t>
            </a:r>
            <a:endParaRPr dirty="0"/>
          </a:p>
          <a:p>
            <a:pPr marL="285750" marR="0" lvl="0" indent="-285750" algn="l" rtl="0">
              <a:spcBef>
                <a:spcPts val="0"/>
              </a:spcBef>
              <a:spcAft>
                <a:spcPts val="0"/>
              </a:spcAft>
              <a:buClr>
                <a:schemeClr val="dk2"/>
              </a:buClr>
              <a:buSzPts val="1800"/>
              <a:buFont typeface="Noto Sans Symbols"/>
              <a:buChar char="✓"/>
            </a:pPr>
            <a:r>
              <a:rPr lang="ru-RU" sz="1800" b="1" dirty="0">
                <a:solidFill>
                  <a:schemeClr val="dk2"/>
                </a:solidFill>
                <a:latin typeface="Arial"/>
                <a:ea typeface="Arial"/>
                <a:cs typeface="Arial"/>
                <a:sym typeface="Arial"/>
              </a:rPr>
              <a:t>развитие новых форм жилья</a:t>
            </a:r>
            <a:endParaRPr dirty="0"/>
          </a:p>
          <a:p>
            <a:pPr marL="0" marR="0" lvl="0" indent="0" algn="l" rtl="0">
              <a:spcBef>
                <a:spcPts val="0"/>
              </a:spcBef>
              <a:spcAft>
                <a:spcPts val="0"/>
              </a:spcAft>
              <a:buNone/>
            </a:pPr>
            <a:endParaRPr sz="1800" b="1" dirty="0">
              <a:solidFill>
                <a:schemeClr val="dk2"/>
              </a:solidFill>
              <a:latin typeface="Arial"/>
              <a:ea typeface="Arial"/>
              <a:cs typeface="Arial"/>
              <a:sym typeface="Arial"/>
            </a:endParaRPr>
          </a:p>
          <a:p>
            <a:pPr marL="0" marR="0" lvl="0" indent="0" algn="l" rtl="0">
              <a:spcBef>
                <a:spcPts val="0"/>
              </a:spcBef>
              <a:spcAft>
                <a:spcPts val="0"/>
              </a:spcAft>
              <a:buNone/>
            </a:pPr>
            <a:endParaRPr sz="1800" dirty="0">
              <a:solidFill>
                <a:schemeClr val="dk2"/>
              </a:solidFill>
              <a:latin typeface="Calibri"/>
              <a:ea typeface="Calibri"/>
              <a:cs typeface="Calibri"/>
              <a:sym typeface="Calibri"/>
            </a:endParaRPr>
          </a:p>
        </p:txBody>
      </p:sp>
      <p:sp>
        <p:nvSpPr>
          <p:cNvPr id="21" name="Google Shape;260;p31"/>
          <p:cNvSpPr txBox="1"/>
          <p:nvPr/>
        </p:nvSpPr>
        <p:spPr>
          <a:xfrm>
            <a:off x="539552" y="5842646"/>
            <a:ext cx="8064896" cy="792088"/>
          </a:xfrm>
          <a:prstGeom prst="rect">
            <a:avLst/>
          </a:prstGeom>
          <a:noFill/>
          <a:ln>
            <a:noFill/>
          </a:ln>
        </p:spPr>
        <p:txBody>
          <a:bodyPr spcFirstLastPara="1" wrap="square" lIns="91425" tIns="45700" rIns="91425" bIns="45700" anchor="t" anchorCtr="0">
            <a:noAutofit/>
          </a:bodyPr>
          <a:lstStyle/>
          <a:p>
            <a:pPr lvl="0">
              <a:spcBef>
                <a:spcPts val="200"/>
              </a:spcBef>
              <a:buClr>
                <a:schemeClr val="dk1"/>
              </a:buClr>
              <a:buSzPts val="1000"/>
            </a:pPr>
            <a:r>
              <a:rPr lang="ru-RU" sz="900" dirty="0" smtClean="0">
                <a:solidFill>
                  <a:schemeClr val="dk1"/>
                </a:solidFill>
                <a:latin typeface="Arial"/>
                <a:ea typeface="Arial"/>
                <a:cs typeface="Arial"/>
                <a:sym typeface="Arial"/>
              </a:rPr>
              <a:t>* Источник: Аналитический доклад Фонда  ИЭГ: «Доступность жилья в России и зарубежных странах»// </a:t>
            </a:r>
            <a:r>
              <a:rPr lang="en-US" sz="900" dirty="0" smtClean="0">
                <a:solidFill>
                  <a:schemeClr val="dk1"/>
                </a:solidFill>
                <a:latin typeface="Arial"/>
                <a:ea typeface="Arial"/>
                <a:cs typeface="Arial"/>
                <a:sym typeface="Arial"/>
              </a:rPr>
              <a:t>URL: </a:t>
            </a:r>
            <a:r>
              <a:rPr lang="en-US" sz="900" dirty="0">
                <a:hlinkClick r:id="rId4"/>
              </a:rPr>
              <a:t>http://www.urbaneconomics.ru/sites/default/files/dostupnost_zhilya_v_rossii_i_zarubezhnyh_stranah.pdf</a:t>
            </a:r>
            <a:endParaRPr sz="9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1000"/>
              <a:buFont typeface="Arial"/>
              <a:buNone/>
            </a:pPr>
            <a:r>
              <a:rPr lang="ru-RU" sz="900" dirty="0" smtClean="0">
                <a:solidFill>
                  <a:schemeClr val="dk1"/>
                </a:solidFill>
                <a:latin typeface="Arial"/>
                <a:ea typeface="Arial"/>
                <a:cs typeface="Arial"/>
                <a:sym typeface="Arial"/>
              </a:rPr>
              <a:t>.</a:t>
            </a:r>
            <a:endParaRPr sz="9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body" idx="1"/>
          </p:nvPr>
        </p:nvSpPr>
        <p:spPr>
          <a:xfrm>
            <a:off x="457200" y="1340776"/>
            <a:ext cx="8229600" cy="4288800"/>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dk1"/>
              </a:buClr>
              <a:buSzPts val="1600"/>
              <a:buFont typeface="Wingdings" pitchFamily="2" charset="2"/>
              <a:buChar char="v"/>
            </a:pPr>
            <a:r>
              <a:rPr lang="ru-RU" sz="1800" dirty="0" smtClean="0">
                <a:solidFill>
                  <a:srgbClr val="002060"/>
                </a:solidFill>
                <a:latin typeface="+mj-lt"/>
                <a:ea typeface="Arial"/>
                <a:cs typeface="Arial"/>
                <a:sym typeface="Arial"/>
              </a:rPr>
              <a:t>Усиление </a:t>
            </a:r>
            <a:r>
              <a:rPr lang="ru-RU" sz="1800" dirty="0">
                <a:solidFill>
                  <a:srgbClr val="002060"/>
                </a:solidFill>
                <a:latin typeface="+mj-lt"/>
                <a:ea typeface="Arial"/>
                <a:cs typeface="Arial"/>
                <a:sym typeface="Arial"/>
              </a:rPr>
              <a:t>транспортной </a:t>
            </a:r>
            <a:r>
              <a:rPr lang="ru-RU" sz="1800" dirty="0" smtClean="0">
                <a:solidFill>
                  <a:srgbClr val="002060"/>
                </a:solidFill>
                <a:latin typeface="+mj-lt"/>
                <a:ea typeface="Arial"/>
                <a:cs typeface="Arial"/>
                <a:sym typeface="Arial"/>
              </a:rPr>
              <a:t>напряженности </a:t>
            </a:r>
            <a:endParaRPr sz="1800" dirty="0">
              <a:solidFill>
                <a:srgbClr val="002060"/>
              </a:solidFill>
              <a:latin typeface="+mj-lt"/>
            </a:endParaRPr>
          </a:p>
          <a:p>
            <a:pPr marL="342900" lvl="0" indent="-342900" algn="l" rtl="0">
              <a:lnSpc>
                <a:spcPct val="120000"/>
              </a:lnSpc>
              <a:spcBef>
                <a:spcPts val="320"/>
              </a:spcBef>
              <a:spcAft>
                <a:spcPts val="0"/>
              </a:spcAft>
              <a:buClr>
                <a:srgbClr val="002060"/>
              </a:buClr>
              <a:buSzPts val="1600"/>
              <a:buFont typeface="Wingdings" pitchFamily="2" charset="2"/>
              <a:buChar char="v"/>
            </a:pPr>
            <a:r>
              <a:rPr lang="ru-RU" sz="1800" dirty="0">
                <a:solidFill>
                  <a:srgbClr val="002060"/>
                </a:solidFill>
                <a:latin typeface="+mj-lt"/>
                <a:ea typeface="Arial"/>
                <a:cs typeface="Arial"/>
                <a:sym typeface="Arial"/>
              </a:rPr>
              <a:t>Разрастание и удорожание городской </a:t>
            </a:r>
            <a:r>
              <a:rPr lang="ru-RU" sz="1800" dirty="0" smtClean="0">
                <a:solidFill>
                  <a:srgbClr val="002060"/>
                </a:solidFill>
                <a:latin typeface="+mj-lt"/>
                <a:ea typeface="Arial"/>
                <a:cs typeface="Arial"/>
                <a:sym typeface="Arial"/>
              </a:rPr>
              <a:t>инфраструктуры</a:t>
            </a:r>
            <a:endParaRPr sz="1800" dirty="0">
              <a:solidFill>
                <a:srgbClr val="002060"/>
              </a:solidFill>
              <a:latin typeface="+mj-lt"/>
              <a:ea typeface="Arial"/>
              <a:cs typeface="Arial"/>
              <a:sym typeface="Arial"/>
            </a:endParaRPr>
          </a:p>
          <a:p>
            <a:pPr marL="342900" lvl="0" indent="-342900" algn="l" rtl="0">
              <a:lnSpc>
                <a:spcPct val="120000"/>
              </a:lnSpc>
              <a:spcBef>
                <a:spcPts val="320"/>
              </a:spcBef>
              <a:spcAft>
                <a:spcPts val="0"/>
              </a:spcAft>
              <a:buClr>
                <a:srgbClr val="002060"/>
              </a:buClr>
              <a:buSzPts val="1600"/>
              <a:buFont typeface="Wingdings" pitchFamily="2" charset="2"/>
              <a:buChar char="v"/>
            </a:pPr>
            <a:r>
              <a:rPr lang="ru-RU" sz="1800" dirty="0">
                <a:solidFill>
                  <a:srgbClr val="002060"/>
                </a:solidFill>
                <a:latin typeface="+mj-lt"/>
                <a:ea typeface="Arial"/>
                <a:cs typeface="Arial"/>
                <a:sym typeface="Arial"/>
              </a:rPr>
              <a:t>Ухудшение экологической </a:t>
            </a:r>
            <a:r>
              <a:rPr lang="ru-RU" sz="1800" dirty="0" smtClean="0">
                <a:solidFill>
                  <a:srgbClr val="002060"/>
                </a:solidFill>
                <a:latin typeface="+mj-lt"/>
                <a:ea typeface="Arial"/>
                <a:cs typeface="Arial"/>
                <a:sym typeface="Arial"/>
              </a:rPr>
              <a:t>обстановки</a:t>
            </a:r>
            <a:endParaRPr sz="1800" dirty="0">
              <a:solidFill>
                <a:srgbClr val="002060"/>
              </a:solidFill>
              <a:latin typeface="+mj-lt"/>
              <a:ea typeface="Arial"/>
              <a:cs typeface="Arial"/>
              <a:sym typeface="Arial"/>
            </a:endParaRPr>
          </a:p>
          <a:p>
            <a:pPr marL="342900" lvl="0">
              <a:lnSpc>
                <a:spcPct val="120000"/>
              </a:lnSpc>
              <a:spcBef>
                <a:spcPts val="320"/>
              </a:spcBef>
              <a:buClr>
                <a:srgbClr val="002060"/>
              </a:buClr>
              <a:buSzPts val="1600"/>
              <a:buFont typeface="Wingdings" pitchFamily="2" charset="2"/>
              <a:buChar char="v"/>
            </a:pPr>
            <a:r>
              <a:rPr lang="ru-RU" sz="1800" dirty="0" smtClean="0">
                <a:solidFill>
                  <a:srgbClr val="002060"/>
                </a:solidFill>
                <a:latin typeface="+mj-lt"/>
              </a:rPr>
              <a:t>Ограниченность </a:t>
            </a:r>
            <a:r>
              <a:rPr lang="ru-RU" sz="1800" dirty="0">
                <a:solidFill>
                  <a:srgbClr val="002060"/>
                </a:solidFill>
                <a:latin typeface="+mj-lt"/>
              </a:rPr>
              <a:t>разнообразия выбора досуга для жителей новых спальных </a:t>
            </a:r>
            <a:r>
              <a:rPr lang="ru-RU" sz="1800" dirty="0" smtClean="0">
                <a:solidFill>
                  <a:srgbClr val="002060"/>
                </a:solidFill>
                <a:latin typeface="+mj-lt"/>
              </a:rPr>
              <a:t>районов</a:t>
            </a:r>
          </a:p>
          <a:p>
            <a:pPr marL="0" lvl="0" indent="0">
              <a:lnSpc>
                <a:spcPct val="120000"/>
              </a:lnSpc>
              <a:spcBef>
                <a:spcPts val="320"/>
              </a:spcBef>
              <a:buClr>
                <a:srgbClr val="002060"/>
              </a:buClr>
              <a:buSzPts val="1600"/>
              <a:buNone/>
            </a:pPr>
            <a:endParaRPr sz="1600" dirty="0">
              <a:solidFill>
                <a:srgbClr val="002060"/>
              </a:solidFill>
              <a:latin typeface="+mj-lt"/>
              <a:ea typeface="Arial"/>
              <a:cs typeface="Arial"/>
              <a:sym typeface="Arial"/>
            </a:endParaRPr>
          </a:p>
          <a:p>
            <a:pPr marL="0" indent="0">
              <a:lnSpc>
                <a:spcPct val="120000"/>
              </a:lnSpc>
              <a:spcBef>
                <a:spcPts val="320"/>
              </a:spcBef>
              <a:buSzPts val="1600"/>
              <a:buNone/>
            </a:pPr>
            <a:r>
              <a:rPr lang="ru-RU" sz="1600" dirty="0">
                <a:solidFill>
                  <a:srgbClr val="002060"/>
                </a:solidFill>
                <a:latin typeface="Arial"/>
                <a:ea typeface="Arial"/>
                <a:cs typeface="Arial"/>
                <a:sym typeface="Arial"/>
              </a:rPr>
              <a:t>$1 </a:t>
            </a:r>
            <a:r>
              <a:rPr lang="ru-RU" sz="1600" dirty="0" smtClean="0">
                <a:solidFill>
                  <a:srgbClr val="002060"/>
                </a:solidFill>
                <a:latin typeface="Arial"/>
                <a:ea typeface="Arial"/>
                <a:cs typeface="Arial"/>
                <a:sym typeface="Arial"/>
              </a:rPr>
              <a:t>трлн</a:t>
            </a:r>
            <a:r>
              <a:rPr lang="en-US" sz="1600" dirty="0">
                <a:solidFill>
                  <a:srgbClr val="002060"/>
                </a:solidFill>
                <a:latin typeface="Arial"/>
                <a:ea typeface="Arial"/>
                <a:cs typeface="Arial"/>
                <a:sym typeface="Arial"/>
              </a:rPr>
              <a:t>.</a:t>
            </a:r>
            <a:r>
              <a:rPr lang="ru-RU" sz="1600" dirty="0" smtClean="0">
                <a:solidFill>
                  <a:srgbClr val="002060"/>
                </a:solidFill>
                <a:latin typeface="Arial"/>
                <a:ea typeface="Arial"/>
                <a:cs typeface="Arial"/>
                <a:sym typeface="Arial"/>
              </a:rPr>
              <a:t> </a:t>
            </a:r>
            <a:r>
              <a:rPr lang="ru-RU" sz="1600" dirty="0">
                <a:solidFill>
                  <a:srgbClr val="002060"/>
                </a:solidFill>
                <a:latin typeface="Arial"/>
                <a:ea typeface="Arial"/>
                <a:cs typeface="Arial"/>
                <a:sym typeface="Arial"/>
              </a:rPr>
              <a:t>в год*  обходится </a:t>
            </a:r>
            <a:r>
              <a:rPr lang="ru-RU" sz="1600" dirty="0" smtClean="0">
                <a:solidFill>
                  <a:srgbClr val="002060"/>
                </a:solidFill>
                <a:latin typeface="Arial"/>
                <a:ea typeface="Arial"/>
                <a:cs typeface="Arial"/>
                <a:sym typeface="Arial"/>
              </a:rPr>
              <a:t>США</a:t>
            </a:r>
            <a:r>
              <a:rPr lang="ru-RU" sz="1600" dirty="0" smtClean="0">
                <a:solidFill>
                  <a:srgbClr val="002060"/>
                </a:solidFill>
                <a:ea typeface="Arial"/>
              </a:rPr>
              <a:t> </a:t>
            </a:r>
            <a:r>
              <a:rPr lang="ru-RU" sz="1600" dirty="0" smtClean="0">
                <a:solidFill>
                  <a:srgbClr val="002060"/>
                </a:solidFill>
                <a:latin typeface="Arial"/>
                <a:ea typeface="Arial"/>
                <a:cs typeface="Arial"/>
                <a:sym typeface="Arial"/>
              </a:rPr>
              <a:t>расползание городов</a:t>
            </a:r>
          </a:p>
        </p:txBody>
      </p:sp>
      <p:sp>
        <p:nvSpPr>
          <p:cNvPr id="258" name="Google Shape;25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solidFill>
                  <a:srgbClr val="888888"/>
                </a:solidFill>
              </a:rPr>
              <a:t>3</a:t>
            </a:fld>
            <a:endParaRPr>
              <a:solidFill>
                <a:srgbClr val="888888"/>
              </a:solidFill>
            </a:endParaRPr>
          </a:p>
        </p:txBody>
      </p:sp>
      <p:sp>
        <p:nvSpPr>
          <p:cNvPr id="259" name="Google Shape;259;p31"/>
          <p:cNvSpPr/>
          <p:nvPr/>
        </p:nvSpPr>
        <p:spPr>
          <a:xfrm>
            <a:off x="0" y="-33244"/>
            <a:ext cx="9144000" cy="1124744"/>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smtClean="0">
                <a:solidFill>
                  <a:schemeClr val="lt1"/>
                </a:solidFill>
                <a:latin typeface="Arial"/>
                <a:ea typeface="Arial"/>
                <a:cs typeface="Arial"/>
                <a:sym typeface="Arial"/>
              </a:rPr>
              <a:t>Последствия </a:t>
            </a:r>
            <a:r>
              <a:rPr lang="ru-RU" sz="2400" b="1" dirty="0">
                <a:solidFill>
                  <a:schemeClr val="lt1"/>
                </a:solidFill>
                <a:latin typeface="Arial"/>
                <a:ea typeface="Arial"/>
                <a:cs typeface="Arial"/>
                <a:sym typeface="Arial"/>
              </a:rPr>
              <a:t>выбранного курса </a:t>
            </a:r>
            <a:r>
              <a:rPr lang="ru-RU" sz="2400" b="1" dirty="0" smtClean="0">
                <a:solidFill>
                  <a:schemeClr val="lt1"/>
                </a:solidFill>
                <a:latin typeface="Arial"/>
                <a:ea typeface="Arial"/>
                <a:cs typeface="Arial"/>
                <a:sym typeface="Arial"/>
              </a:rPr>
              <a:t>пространственного развития</a:t>
            </a:r>
            <a:endParaRPr sz="2400" dirty="0">
              <a:solidFill>
                <a:srgbClr val="FFFFFF"/>
              </a:solidFill>
              <a:latin typeface="Arial"/>
              <a:ea typeface="Arial"/>
              <a:cs typeface="Arial"/>
              <a:sym typeface="Arial"/>
            </a:endParaRPr>
          </a:p>
        </p:txBody>
      </p:sp>
      <p:sp>
        <p:nvSpPr>
          <p:cNvPr id="260" name="Google Shape;260;p31"/>
          <p:cNvSpPr txBox="1"/>
          <p:nvPr/>
        </p:nvSpPr>
        <p:spPr>
          <a:xfrm>
            <a:off x="539552" y="5842646"/>
            <a:ext cx="8064896" cy="792088"/>
          </a:xfrm>
          <a:prstGeom prst="rect">
            <a:avLst/>
          </a:prstGeom>
          <a:noFill/>
          <a:ln>
            <a:noFill/>
          </a:ln>
        </p:spPr>
        <p:txBody>
          <a:bodyPr spcFirstLastPara="1" wrap="square" lIns="91425" tIns="45700" rIns="91425" bIns="45700" anchor="t" anchorCtr="0">
            <a:noAutofit/>
          </a:bodyPr>
          <a:lstStyle/>
          <a:p>
            <a:pPr marL="0" marR="0" lvl="0" indent="0" algn="l" rtl="0">
              <a:spcBef>
                <a:spcPts val="200"/>
              </a:spcBef>
              <a:spcAft>
                <a:spcPts val="0"/>
              </a:spcAft>
              <a:buClr>
                <a:schemeClr val="dk1"/>
              </a:buClr>
              <a:buSzPts val="1000"/>
              <a:buFont typeface="Arial"/>
              <a:buNone/>
            </a:pPr>
            <a:r>
              <a:rPr lang="ru-RU" sz="900" dirty="0" smtClean="0">
                <a:solidFill>
                  <a:schemeClr val="dk1"/>
                </a:solidFill>
                <a:latin typeface="Arial"/>
                <a:ea typeface="Arial"/>
                <a:cs typeface="Arial"/>
                <a:sym typeface="Arial"/>
              </a:rPr>
              <a:t>* Источник: </a:t>
            </a:r>
            <a:r>
              <a:rPr lang="ru-RU" sz="900" dirty="0" err="1">
                <a:solidFill>
                  <a:schemeClr val="dk1"/>
                </a:solidFill>
                <a:latin typeface="Arial"/>
                <a:ea typeface="Arial"/>
                <a:cs typeface="Arial"/>
                <a:sym typeface="Arial"/>
              </a:rPr>
              <a:t>New</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Climate</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Economy</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Report</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Analysis</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of</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Public</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Policies</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That</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Unintentionally</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Encourage</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and</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Subsidize</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Urban</a:t>
            </a:r>
            <a:r>
              <a:rPr lang="ru-RU" sz="900" dirty="0">
                <a:solidFill>
                  <a:schemeClr val="dk1"/>
                </a:solidFill>
                <a:latin typeface="Arial"/>
                <a:ea typeface="Arial"/>
                <a:cs typeface="Arial"/>
                <a:sym typeface="Arial"/>
              </a:rPr>
              <a:t> </a:t>
            </a:r>
            <a:r>
              <a:rPr lang="ru-RU" sz="900" dirty="0" err="1">
                <a:solidFill>
                  <a:schemeClr val="dk1"/>
                </a:solidFill>
                <a:latin typeface="Arial"/>
                <a:ea typeface="Arial"/>
                <a:cs typeface="Arial"/>
                <a:sym typeface="Arial"/>
              </a:rPr>
              <a:t>Sprawl</a:t>
            </a:r>
            <a:r>
              <a:rPr lang="ru-RU" sz="900" dirty="0">
                <a:solidFill>
                  <a:schemeClr val="dk1"/>
                </a:solidFill>
                <a:latin typeface="Arial"/>
                <a:ea typeface="Arial"/>
                <a:cs typeface="Arial"/>
                <a:sym typeface="Arial"/>
              </a:rPr>
              <a:t> (2015</a:t>
            </a:r>
            <a:r>
              <a:rPr lang="ru-RU" sz="900" dirty="0" smtClean="0">
                <a:solidFill>
                  <a:schemeClr val="dk1"/>
                </a:solidFill>
                <a:latin typeface="Arial"/>
                <a:ea typeface="Arial"/>
                <a:cs typeface="Arial"/>
                <a:sym typeface="Arial"/>
              </a:rPr>
              <a:t>)</a:t>
            </a:r>
            <a:r>
              <a:rPr lang="en-US" sz="900" dirty="0" smtClean="0">
                <a:solidFill>
                  <a:schemeClr val="dk1"/>
                </a:solidFill>
                <a:latin typeface="Arial"/>
                <a:ea typeface="Arial"/>
                <a:cs typeface="Arial"/>
                <a:sym typeface="Arial"/>
              </a:rPr>
              <a:t>// URL:</a:t>
            </a:r>
            <a:r>
              <a:rPr lang="ru-RU" sz="900" dirty="0" smtClean="0">
                <a:solidFill>
                  <a:schemeClr val="dk1"/>
                </a:solidFill>
                <a:latin typeface="Arial"/>
                <a:ea typeface="Arial"/>
                <a:cs typeface="Arial"/>
                <a:sym typeface="Arial"/>
              </a:rPr>
              <a:t> </a:t>
            </a:r>
            <a:r>
              <a:rPr lang="ru-RU" sz="900" dirty="0">
                <a:solidFill>
                  <a:schemeClr val="dk1"/>
                </a:solidFill>
                <a:latin typeface="Arial"/>
                <a:ea typeface="Arial"/>
                <a:cs typeface="Arial"/>
                <a:sym typeface="Arial"/>
              </a:rPr>
              <a:t>http://static. </a:t>
            </a:r>
            <a:r>
              <a:rPr lang="ru-RU" sz="900" dirty="0" err="1" smtClean="0">
                <a:solidFill>
                  <a:schemeClr val="dk1"/>
                </a:solidFill>
                <a:latin typeface="Arial"/>
                <a:ea typeface="Arial"/>
                <a:cs typeface="Arial"/>
                <a:sym typeface="Arial"/>
              </a:rPr>
              <a:t>newclimateeconomy.report</a:t>
            </a:r>
            <a:r>
              <a:rPr lang="ru-RU" sz="900" dirty="0" smtClean="0">
                <a:solidFill>
                  <a:schemeClr val="dk1"/>
                </a:solidFill>
                <a:latin typeface="Arial"/>
                <a:ea typeface="Arial"/>
                <a:cs typeface="Arial"/>
                <a:sym typeface="Arial"/>
              </a:rPr>
              <a:t>/</a:t>
            </a:r>
            <a:r>
              <a:rPr lang="ru-RU" sz="900" dirty="0" err="1" smtClean="0">
                <a:solidFill>
                  <a:schemeClr val="dk1"/>
                </a:solidFill>
                <a:latin typeface="Arial"/>
                <a:ea typeface="Arial"/>
                <a:cs typeface="Arial"/>
                <a:sym typeface="Arial"/>
              </a:rPr>
              <a:t>wp-content</a:t>
            </a:r>
            <a:r>
              <a:rPr lang="ru-RU" sz="900" dirty="0" smtClean="0">
                <a:solidFill>
                  <a:schemeClr val="dk1"/>
                </a:solidFill>
                <a:latin typeface="Arial"/>
                <a:ea typeface="Arial"/>
                <a:cs typeface="Arial"/>
                <a:sym typeface="Arial"/>
              </a:rPr>
              <a:t>/</a:t>
            </a:r>
            <a:r>
              <a:rPr lang="ru-RU" sz="900" dirty="0" err="1" smtClean="0">
                <a:solidFill>
                  <a:schemeClr val="dk1"/>
                </a:solidFill>
                <a:latin typeface="Arial"/>
                <a:ea typeface="Arial"/>
                <a:cs typeface="Arial"/>
                <a:sym typeface="Arial"/>
              </a:rPr>
              <a:t>uploads</a:t>
            </a:r>
            <a:r>
              <a:rPr lang="ru-RU" sz="900" dirty="0" smtClean="0">
                <a:solidFill>
                  <a:schemeClr val="dk1"/>
                </a:solidFill>
                <a:latin typeface="Arial"/>
                <a:ea typeface="Arial"/>
                <a:cs typeface="Arial"/>
                <a:sym typeface="Arial"/>
              </a:rPr>
              <a:t>/2015/03/public-policies-encourage-sprawl-nce-report.pdf.</a:t>
            </a:r>
            <a:r>
              <a:rPr lang="en-US" sz="900" dirty="0" smtClean="0">
                <a:solidFill>
                  <a:schemeClr val="dk1"/>
                </a:solidFill>
                <a:latin typeface="Arial"/>
                <a:ea typeface="Arial"/>
                <a:cs typeface="Arial"/>
                <a:sym typeface="Arial"/>
              </a:rPr>
              <a:t> </a:t>
            </a:r>
            <a:r>
              <a:rPr lang="ru-RU" sz="900" dirty="0" smtClean="0">
                <a:solidFill>
                  <a:schemeClr val="dk1"/>
                </a:solidFill>
                <a:latin typeface="Arial"/>
                <a:ea typeface="Arial"/>
                <a:cs typeface="Arial"/>
                <a:sym typeface="Arial"/>
              </a:rPr>
              <a:t> </a:t>
            </a:r>
            <a:endParaRPr sz="9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1000"/>
              <a:buFont typeface="Arial"/>
              <a:buNone/>
            </a:pPr>
            <a:r>
              <a:rPr lang="ru-RU" sz="900" dirty="0" smtClean="0">
                <a:solidFill>
                  <a:schemeClr val="dk1"/>
                </a:solidFill>
                <a:latin typeface="Arial"/>
                <a:ea typeface="Arial"/>
                <a:cs typeface="Arial"/>
                <a:sym typeface="Arial"/>
              </a:rPr>
              <a:t>.</a:t>
            </a:r>
            <a:endParaRPr sz="900" dirty="0">
              <a:solidFill>
                <a:schemeClr val="dk1"/>
              </a:solidFill>
              <a:latin typeface="Arial"/>
              <a:ea typeface="Arial"/>
              <a:cs typeface="Arial"/>
              <a:sym typeface="Arial"/>
            </a:endParaRPr>
          </a:p>
        </p:txBody>
      </p:sp>
      <p:pic>
        <p:nvPicPr>
          <p:cNvPr id="261" name="Google Shape;261;p31"/>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262" name="Google Shape;262;p31"/>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Calibri"/>
                <a:ea typeface="Calibri"/>
                <a:cs typeface="Calibri"/>
                <a:sym typeface="Calibri"/>
              </a:rPr>
              <a:t>Институт экономики города</a:t>
            </a:r>
            <a:endParaRPr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p:nvPr/>
        </p:nvSpPr>
        <p:spPr>
          <a:xfrm>
            <a:off x="457200" y="1153274"/>
            <a:ext cx="3971581" cy="4928037"/>
          </a:xfrm>
          <a:prstGeom prst="rect">
            <a:avLst/>
          </a:prstGeom>
          <a:noFill/>
          <a:ln>
            <a:noFill/>
          </a:ln>
        </p:spPr>
        <p:txBody>
          <a:bodyPr spcFirstLastPara="1" wrap="square" lIns="91425" tIns="45700" rIns="91425" bIns="45700" anchor="t" anchorCtr="0">
            <a:noAutofit/>
          </a:bodyPr>
          <a:lstStyle/>
          <a:p>
            <a:pPr marL="342900" lvl="0" indent="-336550" algn="l" rtl="0">
              <a:spcBef>
                <a:spcPts val="320"/>
              </a:spcBef>
              <a:spcAft>
                <a:spcPts val="0"/>
              </a:spcAft>
              <a:buClr>
                <a:srgbClr val="002060"/>
              </a:buClr>
              <a:buSzPts val="1500"/>
              <a:buChar char="❖"/>
            </a:pPr>
            <a:r>
              <a:rPr lang="ru-RU" sz="1800" dirty="0" smtClean="0">
                <a:solidFill>
                  <a:srgbClr val="002060"/>
                </a:solidFill>
              </a:rPr>
              <a:t>Доля ветхого и аварийного жилищного фонда в РФ – 2,4*</a:t>
            </a:r>
          </a:p>
          <a:p>
            <a:pPr marL="342900" lvl="0" indent="-336550" algn="l" rtl="0">
              <a:spcBef>
                <a:spcPts val="320"/>
              </a:spcBef>
              <a:spcAft>
                <a:spcPts val="0"/>
              </a:spcAft>
              <a:buClr>
                <a:srgbClr val="002060"/>
              </a:buClr>
              <a:buSzPts val="1500"/>
              <a:buChar char="❖"/>
            </a:pPr>
            <a:r>
              <a:rPr lang="ru-RU" sz="1800" dirty="0" smtClean="0">
                <a:solidFill>
                  <a:srgbClr val="002060"/>
                </a:solidFill>
              </a:rPr>
              <a:t>Застроенными территориями занимаются в ограниченном объеме</a:t>
            </a:r>
          </a:p>
          <a:p>
            <a:pPr marL="6350">
              <a:spcBef>
                <a:spcPts val="320"/>
              </a:spcBef>
              <a:buClr>
                <a:srgbClr val="002060"/>
              </a:buClr>
              <a:buSzPts val="1500"/>
            </a:pPr>
            <a:r>
              <a:rPr lang="ru-RU" dirty="0"/>
              <a:t>Лишь около 20 %** территорий крупных городов (с населением более 250 тыс. человек), нуждающихся в преобразовании, реально вовлекаются в проекты по обновлению таких территорий</a:t>
            </a:r>
          </a:p>
          <a:p>
            <a:pPr marL="342900" indent="-336550">
              <a:spcBef>
                <a:spcPts val="320"/>
              </a:spcBef>
              <a:buClr>
                <a:srgbClr val="002060"/>
              </a:buClr>
              <a:buSzPts val="1500"/>
              <a:buFont typeface="Arial"/>
              <a:buChar char="❖"/>
            </a:pPr>
            <a:r>
              <a:rPr lang="ru-RU" sz="1800" dirty="0" smtClean="0">
                <a:solidFill>
                  <a:srgbClr val="002060"/>
                </a:solidFill>
              </a:rPr>
              <a:t>Формирование опыта реновации Москвы</a:t>
            </a:r>
          </a:p>
          <a:p>
            <a:pPr marL="342900" indent="-336550">
              <a:spcBef>
                <a:spcPts val="320"/>
              </a:spcBef>
              <a:buClr>
                <a:srgbClr val="002060"/>
              </a:buClr>
              <a:buSzPts val="1500"/>
              <a:buFont typeface="Arial"/>
              <a:buChar char="❖"/>
            </a:pPr>
            <a:r>
              <a:rPr lang="ru-RU" sz="1800" dirty="0" smtClean="0">
                <a:solidFill>
                  <a:srgbClr val="002060"/>
                </a:solidFill>
              </a:rPr>
              <a:t>Проект ФЗ № 550294-7 «О реновации жилищного фонда в РФ»</a:t>
            </a:r>
          </a:p>
          <a:p>
            <a:pPr marL="342900" indent="-336550">
              <a:spcBef>
                <a:spcPts val="320"/>
              </a:spcBef>
              <a:buClr>
                <a:srgbClr val="002060"/>
              </a:buClr>
              <a:buSzPts val="1500"/>
              <a:buFont typeface="Arial"/>
              <a:buChar char="❖"/>
            </a:pPr>
            <a:r>
              <a:rPr lang="ru-RU" sz="1800" dirty="0" smtClean="0">
                <a:solidFill>
                  <a:srgbClr val="002060"/>
                </a:solidFill>
              </a:rPr>
              <a:t>Деятельность фонда Реформы ЖКХ</a:t>
            </a:r>
          </a:p>
          <a:p>
            <a:pPr marL="6350" lvl="1">
              <a:spcBef>
                <a:spcPts val="320"/>
              </a:spcBef>
              <a:buClr>
                <a:srgbClr val="002060"/>
              </a:buClr>
              <a:buSzPts val="1500"/>
            </a:pPr>
            <a:endParaRPr lang="ru-RU" dirty="0" smtClean="0"/>
          </a:p>
          <a:p>
            <a:pPr marL="6350" lvl="1">
              <a:spcBef>
                <a:spcPts val="320"/>
              </a:spcBef>
              <a:buClr>
                <a:srgbClr val="002060"/>
              </a:buClr>
              <a:buSzPts val="1500"/>
            </a:pPr>
            <a:endParaRPr dirty="0">
              <a:solidFill>
                <a:srgbClr val="002060"/>
              </a:solidFill>
            </a:endParaRPr>
          </a:p>
        </p:txBody>
      </p:sp>
      <p:sp>
        <p:nvSpPr>
          <p:cNvPr id="203" name="Google Shape;203;p27"/>
          <p:cNvSpPr txBox="1"/>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sz="1200">
                <a:solidFill>
                  <a:srgbClr val="000000"/>
                </a:solidFill>
                <a:latin typeface="Times New Roman"/>
                <a:ea typeface="Times New Roman"/>
                <a:cs typeface="Times New Roman"/>
                <a:sym typeface="Times New Roman"/>
              </a:rPr>
              <a:t>4</a:t>
            </a:fld>
            <a:endParaRPr sz="1200">
              <a:solidFill>
                <a:srgbClr val="000000"/>
              </a:solidFill>
              <a:latin typeface="Times New Roman"/>
              <a:ea typeface="Times New Roman"/>
              <a:cs typeface="Times New Roman"/>
              <a:sym typeface="Times New Roman"/>
            </a:endParaRPr>
          </a:p>
        </p:txBody>
      </p:sp>
      <p:sp>
        <p:nvSpPr>
          <p:cNvPr id="204" name="Google Shape;204;p27"/>
          <p:cNvSpPr txBox="1"/>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ru-RU" sz="1200">
                <a:solidFill>
                  <a:srgbClr val="7F7F7F"/>
                </a:solidFill>
                <a:latin typeface="Calibri"/>
                <a:ea typeface="Calibri"/>
                <a:cs typeface="Calibri"/>
                <a:sym typeface="Calibri"/>
              </a:rPr>
              <a:t>4</a:t>
            </a:fld>
            <a:endParaRPr sz="1200">
              <a:solidFill>
                <a:srgbClr val="7F7F7F"/>
              </a:solidFill>
              <a:latin typeface="Calibri"/>
              <a:ea typeface="Calibri"/>
              <a:cs typeface="Calibri"/>
              <a:sym typeface="Calibri"/>
            </a:endParaRPr>
          </a:p>
        </p:txBody>
      </p:sp>
      <p:pic>
        <p:nvPicPr>
          <p:cNvPr id="205" name="Google Shape;205;p27"/>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206" name="Google Shape;206;p27"/>
          <p:cNvSpPr txBox="1"/>
          <p:nvPr/>
        </p:nvSpPr>
        <p:spPr>
          <a:xfrm>
            <a:off x="3505200" y="6388348"/>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Calibri"/>
                <a:ea typeface="Calibri"/>
                <a:cs typeface="Calibri"/>
                <a:sym typeface="Calibri"/>
              </a:rPr>
              <a:t>Институт экономики города</a:t>
            </a:r>
            <a:endParaRPr sz="1200">
              <a:solidFill>
                <a:srgbClr val="888888"/>
              </a:solidFill>
              <a:latin typeface="Calibri"/>
              <a:ea typeface="Calibri"/>
              <a:cs typeface="Calibri"/>
              <a:sym typeface="Calibri"/>
            </a:endParaRPr>
          </a:p>
        </p:txBody>
      </p:sp>
      <p:sp>
        <p:nvSpPr>
          <p:cNvPr id="207" name="Google Shape;207;p27"/>
          <p:cNvSpPr/>
          <p:nvPr/>
        </p:nvSpPr>
        <p:spPr>
          <a:xfrm>
            <a:off x="0" y="-33244"/>
            <a:ext cx="9144000" cy="1124700"/>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rgbClr val="FFFFFF"/>
                </a:solidFill>
                <a:latin typeface="Arial"/>
                <a:ea typeface="Arial"/>
                <a:cs typeface="Arial"/>
                <a:sym typeface="Arial"/>
              </a:rPr>
              <a:t/>
            </a:r>
            <a:br>
              <a:rPr lang="ru-RU" sz="2400" b="1" dirty="0">
                <a:solidFill>
                  <a:srgbClr val="FFFFFF"/>
                </a:solidFill>
                <a:latin typeface="Arial"/>
                <a:ea typeface="Arial"/>
                <a:cs typeface="Arial"/>
                <a:sym typeface="Arial"/>
              </a:rPr>
            </a:br>
            <a:r>
              <a:rPr lang="ru-RU" sz="2400" b="1" dirty="0">
                <a:solidFill>
                  <a:srgbClr val="FFFFFF"/>
                </a:solidFill>
                <a:latin typeface="Arial"/>
                <a:ea typeface="Arial"/>
                <a:cs typeface="Arial"/>
                <a:sym typeface="Arial"/>
              </a:rPr>
              <a:t>Актуальность вопросов </a:t>
            </a:r>
            <a:r>
              <a:rPr lang="ru-RU" sz="2400" b="1" dirty="0" err="1" smtClean="0">
                <a:solidFill>
                  <a:srgbClr val="FFFFFF"/>
                </a:solidFill>
                <a:latin typeface="Arial"/>
                <a:ea typeface="Arial"/>
                <a:cs typeface="Arial"/>
                <a:sym typeface="Arial"/>
              </a:rPr>
              <a:t>редевелопмента</a:t>
            </a:r>
            <a:r>
              <a:rPr lang="ru-RU" sz="2400" b="1" dirty="0">
                <a:solidFill>
                  <a:srgbClr val="FFFFFF"/>
                </a:solidFill>
                <a:latin typeface="Arial"/>
                <a:ea typeface="Arial"/>
                <a:cs typeface="Arial"/>
                <a:sym typeface="Arial"/>
              </a:rPr>
              <a:t/>
            </a:r>
            <a:br>
              <a:rPr lang="ru-RU" sz="2400" b="1" dirty="0">
                <a:solidFill>
                  <a:srgbClr val="FFFFFF"/>
                </a:solidFill>
                <a:latin typeface="Arial"/>
                <a:ea typeface="Arial"/>
                <a:cs typeface="Arial"/>
                <a:sym typeface="Arial"/>
              </a:rPr>
            </a:br>
            <a:endParaRPr sz="2400" dirty="0">
              <a:solidFill>
                <a:srgbClr val="FFFFFF"/>
              </a:solidFill>
              <a:latin typeface="Arial"/>
              <a:ea typeface="Arial"/>
              <a:cs typeface="Arial"/>
              <a:sym typeface="Arial"/>
            </a:endParaRPr>
          </a:p>
        </p:txBody>
      </p:sp>
      <p:pic>
        <p:nvPicPr>
          <p:cNvPr id="208" name="Google Shape;208;p27"/>
          <p:cNvPicPr preferRelativeResize="0"/>
          <p:nvPr/>
        </p:nvPicPr>
        <p:blipFill rotWithShape="1">
          <a:blip r:embed="rId4">
            <a:alphaModFix/>
          </a:blip>
          <a:srcRect/>
          <a:stretch/>
        </p:blipFill>
        <p:spPr>
          <a:xfrm>
            <a:off x="9397675" y="3190802"/>
            <a:ext cx="5486400" cy="3320400"/>
          </a:xfrm>
          <a:prstGeom prst="rect">
            <a:avLst/>
          </a:prstGeom>
          <a:noFill/>
          <a:ln>
            <a:noFill/>
          </a:ln>
        </p:spPr>
      </p:pic>
      <p:sp>
        <p:nvSpPr>
          <p:cNvPr id="212" name="Google Shape;212;p27"/>
          <p:cNvSpPr txBox="1"/>
          <p:nvPr/>
        </p:nvSpPr>
        <p:spPr>
          <a:xfrm>
            <a:off x="457200" y="5871569"/>
            <a:ext cx="8229600" cy="484781"/>
          </a:xfrm>
          <a:prstGeom prst="rect">
            <a:avLst/>
          </a:prstGeom>
          <a:noFill/>
          <a:ln>
            <a:noFill/>
          </a:ln>
        </p:spPr>
        <p:txBody>
          <a:bodyPr spcFirstLastPara="1" wrap="square" lIns="91425" tIns="45700" rIns="91425" bIns="45700" anchor="t" anchorCtr="0">
            <a:noAutofit/>
          </a:bodyPr>
          <a:lstStyle/>
          <a:p>
            <a:pPr lvl="0">
              <a:buClr>
                <a:schemeClr val="dk1"/>
              </a:buClr>
              <a:buSzPts val="1000"/>
            </a:pPr>
            <a:r>
              <a:rPr lang="ru-RU" sz="900" dirty="0" smtClean="0"/>
              <a:t>* ЕМИСС Государственная статистика// </a:t>
            </a:r>
            <a:r>
              <a:rPr lang="en-US" sz="900" dirty="0" smtClean="0"/>
              <a:t>URL: </a:t>
            </a:r>
            <a:r>
              <a:rPr lang="ru-RU" sz="900" dirty="0" smtClean="0"/>
              <a:t> </a:t>
            </a:r>
            <a:r>
              <a:rPr lang="en-US" sz="900" dirty="0">
                <a:hlinkClick r:id="rId5"/>
              </a:rPr>
              <a:t>https://</a:t>
            </a:r>
            <a:r>
              <a:rPr lang="en-US" sz="900" dirty="0" smtClean="0">
                <a:hlinkClick r:id="rId5"/>
              </a:rPr>
              <a:t>fedstat.ru/indicator/43709</a:t>
            </a:r>
            <a:r>
              <a:rPr lang="ru-RU" sz="900" dirty="0" smtClean="0"/>
              <a:t> </a:t>
            </a:r>
          </a:p>
          <a:p>
            <a:pPr lvl="0">
              <a:buClr>
                <a:schemeClr val="dk1"/>
              </a:buClr>
              <a:buSzPts val="1000"/>
            </a:pPr>
            <a:r>
              <a:rPr lang="ru-RU" sz="900" dirty="0" smtClean="0"/>
              <a:t>**Источник: Проект </a:t>
            </a:r>
            <a:r>
              <a:rPr lang="ru-RU" sz="900" dirty="0"/>
              <a:t>ИЭГ по теме «Разработка комплекса нормативных правовых актов, направленных на совершенствование отношений в сфере развития застроенных территорий»// </a:t>
            </a:r>
            <a:r>
              <a:rPr lang="en-US" sz="900" dirty="0"/>
              <a:t>URL</a:t>
            </a:r>
            <a:r>
              <a:rPr lang="ru-RU" sz="900" dirty="0"/>
              <a:t>: </a:t>
            </a:r>
            <a:r>
              <a:rPr lang="ru-RU" sz="900" u="sng" dirty="0">
                <a:hlinkClick r:id="rId6"/>
              </a:rPr>
              <a:t>http://www.urbaneconomics.ru/sites/default/files/koncepciya_rzt_01_04_14_itog</a:t>
            </a:r>
            <a:endParaRPr sz="900" dirty="0">
              <a:solidFill>
                <a:schemeClr val="dk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807" y="1318049"/>
            <a:ext cx="4696915" cy="374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solidFill>
                  <a:schemeClr val="dk1"/>
                </a:solidFill>
                <a:latin typeface="Arial"/>
                <a:ea typeface="Arial"/>
                <a:cs typeface="Arial"/>
                <a:sym typeface="Arial"/>
              </a:rPr>
              <a:t>5</a:t>
            </a:fld>
            <a:endParaRPr>
              <a:solidFill>
                <a:schemeClr val="dk1"/>
              </a:solidFill>
              <a:latin typeface="Arial"/>
              <a:ea typeface="Arial"/>
              <a:cs typeface="Arial"/>
              <a:sym typeface="Arial"/>
            </a:endParaRPr>
          </a:p>
        </p:txBody>
      </p:sp>
      <p:pic>
        <p:nvPicPr>
          <p:cNvPr id="314" name="Google Shape;314;p36"/>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315" name="Google Shape;315;p36"/>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Arial"/>
                <a:ea typeface="Arial"/>
                <a:cs typeface="Arial"/>
                <a:sym typeface="Arial"/>
              </a:rPr>
              <a:t>Институт экономики города</a:t>
            </a:r>
            <a:endParaRPr sz="1200">
              <a:solidFill>
                <a:srgbClr val="888888"/>
              </a:solidFill>
              <a:latin typeface="Arial"/>
              <a:ea typeface="Arial"/>
              <a:cs typeface="Arial"/>
              <a:sym typeface="Arial"/>
            </a:endParaRPr>
          </a:p>
        </p:txBody>
      </p:sp>
      <p:grpSp>
        <p:nvGrpSpPr>
          <p:cNvPr id="316" name="Google Shape;316;p36"/>
          <p:cNvGrpSpPr/>
          <p:nvPr/>
        </p:nvGrpSpPr>
        <p:grpSpPr>
          <a:xfrm>
            <a:off x="498853" y="1916874"/>
            <a:ext cx="8002276" cy="3457977"/>
            <a:chOff x="31309" y="42"/>
            <a:chExt cx="8002276" cy="3457977"/>
          </a:xfrm>
        </p:grpSpPr>
        <p:sp>
          <p:nvSpPr>
            <p:cNvPr id="317" name="Google Shape;317;p36"/>
            <p:cNvSpPr/>
            <p:nvPr/>
          </p:nvSpPr>
          <p:spPr>
            <a:xfrm>
              <a:off x="31309" y="42"/>
              <a:ext cx="8002276" cy="1686818"/>
            </a:xfrm>
            <a:prstGeom prst="roundRect">
              <a:avLst>
                <a:gd name="adj" fmla="val 16667"/>
              </a:avLst>
            </a:prstGeom>
            <a:solidFill>
              <a:srgbClr val="4674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txBox="1"/>
            <p:nvPr/>
          </p:nvSpPr>
          <p:spPr>
            <a:xfrm>
              <a:off x="113653" y="82386"/>
              <a:ext cx="7837588" cy="152213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ru-RU" sz="1800" dirty="0">
                  <a:solidFill>
                    <a:schemeClr val="lt1"/>
                  </a:solidFill>
                  <a:latin typeface="Arial"/>
                  <a:ea typeface="Arial"/>
                  <a:cs typeface="Arial"/>
                  <a:sym typeface="Arial"/>
                </a:rPr>
                <a:t>Естественная регенерация </a:t>
              </a:r>
              <a:endParaRPr dirty="0"/>
            </a:p>
            <a:p>
              <a:pPr marL="0" marR="0" lvl="0" indent="0" algn="ctr" rtl="0">
                <a:lnSpc>
                  <a:spcPct val="90000"/>
                </a:lnSpc>
                <a:spcBef>
                  <a:spcPts val="630"/>
                </a:spcBef>
                <a:spcAft>
                  <a:spcPts val="0"/>
                </a:spcAft>
                <a:buNone/>
              </a:pPr>
              <a:r>
                <a:rPr lang="ru-RU" sz="1800" dirty="0">
                  <a:solidFill>
                    <a:schemeClr val="lt1"/>
                  </a:solidFill>
                  <a:latin typeface="Arial"/>
                  <a:ea typeface="Arial"/>
                  <a:cs typeface="Arial"/>
                  <a:sym typeface="Arial"/>
                </a:rPr>
                <a:t>(</a:t>
              </a:r>
              <a:r>
                <a:rPr lang="ru-RU" sz="1800" dirty="0" err="1">
                  <a:solidFill>
                    <a:schemeClr val="lt1"/>
                  </a:solidFill>
                  <a:latin typeface="Arial"/>
                  <a:ea typeface="Arial"/>
                  <a:cs typeface="Arial"/>
                  <a:sym typeface="Arial"/>
                </a:rPr>
                <a:t>пообъектная</a:t>
              </a:r>
              <a:r>
                <a:rPr lang="ru-RU" sz="1800" dirty="0">
                  <a:solidFill>
                    <a:schemeClr val="lt1"/>
                  </a:solidFill>
                  <a:latin typeface="Arial"/>
                  <a:ea typeface="Arial"/>
                  <a:cs typeface="Arial"/>
                  <a:sym typeface="Arial"/>
                </a:rPr>
                <a:t>; осуществляется в разные моменты времени собственниками недвижимости)</a:t>
              </a:r>
              <a:endParaRPr sz="1800" dirty="0">
                <a:solidFill>
                  <a:srgbClr val="0F243E"/>
                </a:solidFill>
                <a:latin typeface="Calibri"/>
                <a:ea typeface="Calibri"/>
                <a:cs typeface="Calibri"/>
                <a:sym typeface="Calibri"/>
              </a:endParaRPr>
            </a:p>
          </p:txBody>
        </p:sp>
        <p:sp>
          <p:nvSpPr>
            <p:cNvPr id="319" name="Google Shape;319;p36"/>
            <p:cNvSpPr/>
            <p:nvPr/>
          </p:nvSpPr>
          <p:spPr>
            <a:xfrm>
              <a:off x="31309" y="1771201"/>
              <a:ext cx="8002276" cy="1686818"/>
            </a:xfrm>
            <a:prstGeom prst="roundRect">
              <a:avLst>
                <a:gd name="adj" fmla="val 16667"/>
              </a:avLst>
            </a:prstGeom>
            <a:solidFill>
              <a:srgbClr val="9EB2D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txBox="1"/>
            <p:nvPr/>
          </p:nvSpPr>
          <p:spPr>
            <a:xfrm>
              <a:off x="113653" y="1853545"/>
              <a:ext cx="7837588" cy="152213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ru-RU" sz="1800" dirty="0">
                  <a:solidFill>
                    <a:schemeClr val="lt1"/>
                  </a:solidFill>
                  <a:latin typeface="Arial"/>
                  <a:ea typeface="Arial"/>
                  <a:cs typeface="Arial"/>
                  <a:sym typeface="Arial"/>
                </a:rPr>
                <a:t>Комплексная регенерация (не менее одного квартала; осуществляется в форме единого проекта и, как правило, внешним инвестором или органами местного самоуправления после выкупа недвижимости)</a:t>
              </a:r>
              <a:endParaRPr sz="1800" dirty="0">
                <a:solidFill>
                  <a:srgbClr val="0F243E"/>
                </a:solidFill>
                <a:latin typeface="Calibri"/>
                <a:ea typeface="Calibri"/>
                <a:cs typeface="Calibri"/>
                <a:sym typeface="Calibri"/>
              </a:endParaRPr>
            </a:p>
          </p:txBody>
        </p:sp>
      </p:grpSp>
      <p:sp>
        <p:nvSpPr>
          <p:cNvPr id="322" name="Google Shape;322;p36"/>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smtClean="0">
                <a:solidFill>
                  <a:schemeClr val="lt1"/>
                </a:solidFill>
                <a:latin typeface="Arial"/>
                <a:ea typeface="Arial"/>
                <a:cs typeface="Arial"/>
                <a:sym typeface="Arial"/>
              </a:rPr>
              <a:t>Формы регенерации городской застройки</a:t>
            </a:r>
            <a:endParaRPr sz="2400" dirty="0">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solidFill>
                  <a:schemeClr val="dk1"/>
                </a:solidFill>
                <a:latin typeface="Arial"/>
                <a:ea typeface="Arial"/>
                <a:cs typeface="Arial"/>
                <a:sym typeface="Arial"/>
              </a:rPr>
              <a:t>6</a:t>
            </a:fld>
            <a:endParaRPr>
              <a:solidFill>
                <a:schemeClr val="dk1"/>
              </a:solidFill>
              <a:latin typeface="Arial"/>
              <a:ea typeface="Arial"/>
              <a:cs typeface="Arial"/>
              <a:sym typeface="Arial"/>
            </a:endParaRPr>
          </a:p>
        </p:txBody>
      </p:sp>
      <p:pic>
        <p:nvPicPr>
          <p:cNvPr id="329" name="Google Shape;329;p37"/>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330" name="Google Shape;330;p37"/>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Arial"/>
                <a:ea typeface="Arial"/>
                <a:cs typeface="Arial"/>
                <a:sym typeface="Arial"/>
              </a:rPr>
              <a:t>Институт экономики города</a:t>
            </a:r>
            <a:endParaRPr sz="1200">
              <a:solidFill>
                <a:srgbClr val="888888"/>
              </a:solidFill>
              <a:latin typeface="Arial"/>
              <a:ea typeface="Arial"/>
              <a:cs typeface="Arial"/>
              <a:sym typeface="Arial"/>
            </a:endParaRPr>
          </a:p>
        </p:txBody>
      </p:sp>
      <p:grpSp>
        <p:nvGrpSpPr>
          <p:cNvPr id="331" name="Google Shape;331;p37"/>
          <p:cNvGrpSpPr/>
          <p:nvPr/>
        </p:nvGrpSpPr>
        <p:grpSpPr>
          <a:xfrm>
            <a:off x="387864" y="3338541"/>
            <a:ext cx="3949731" cy="2884360"/>
            <a:chOff x="-152796" y="0"/>
            <a:chExt cx="9090291" cy="3655253"/>
          </a:xfrm>
        </p:grpSpPr>
        <p:sp>
          <p:nvSpPr>
            <p:cNvPr id="332" name="Google Shape;332;p37"/>
            <p:cNvSpPr txBox="1"/>
            <p:nvPr/>
          </p:nvSpPr>
          <p:spPr>
            <a:xfrm>
              <a:off x="-152796" y="334650"/>
              <a:ext cx="2600323" cy="8801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solidFill>
                    <a:schemeClr val="dk1"/>
                  </a:solidFill>
                  <a:latin typeface="Arial"/>
                  <a:ea typeface="Arial"/>
                  <a:cs typeface="Arial"/>
                  <a:sym typeface="Arial"/>
                </a:rPr>
                <a:t>Повышение стоимости территории</a:t>
              </a:r>
              <a:endParaRPr sz="1200">
                <a:solidFill>
                  <a:schemeClr val="dk1"/>
                </a:solidFill>
                <a:latin typeface="Arial"/>
                <a:ea typeface="Arial"/>
                <a:cs typeface="Arial"/>
                <a:sym typeface="Arial"/>
              </a:endParaRPr>
            </a:p>
          </p:txBody>
        </p:sp>
        <p:sp>
          <p:nvSpPr>
            <p:cNvPr id="333" name="Google Shape;333;p37"/>
            <p:cNvSpPr/>
            <p:nvPr/>
          </p:nvSpPr>
          <p:spPr>
            <a:xfrm>
              <a:off x="342900" y="2514600"/>
              <a:ext cx="1531317" cy="520043"/>
            </a:xfrm>
            <a:prstGeom prst="rect">
              <a:avLst/>
            </a:prstGeom>
            <a:solidFill>
              <a:srgbClr val="244061"/>
            </a:solidFill>
            <a:ln w="25400" cap="flat" cmpd="sng">
              <a:solidFill>
                <a:srgbClr val="24406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 name="Google Shape;334;p37"/>
            <p:cNvSpPr/>
            <p:nvPr/>
          </p:nvSpPr>
          <p:spPr>
            <a:xfrm>
              <a:off x="2600325" y="2495550"/>
              <a:ext cx="1670560" cy="520043"/>
            </a:xfrm>
            <a:prstGeom prst="rect">
              <a:avLst/>
            </a:prstGeom>
            <a:solidFill>
              <a:srgbClr val="244061"/>
            </a:solidFill>
            <a:ln w="25400" cap="flat" cmpd="sng">
              <a:solidFill>
                <a:srgbClr val="24406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37"/>
            <p:cNvSpPr/>
            <p:nvPr/>
          </p:nvSpPr>
          <p:spPr>
            <a:xfrm>
              <a:off x="2600326" y="0"/>
              <a:ext cx="1670561" cy="2484276"/>
            </a:xfrm>
            <a:prstGeom prst="rect">
              <a:avLst/>
            </a:prstGeom>
            <a:solidFill>
              <a:srgbClr val="EB8900"/>
            </a:solidFill>
            <a:ln w="25400" cap="flat" cmpd="sng">
              <a:solidFill>
                <a:srgbClr val="EB89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Google Shape;336;p37"/>
            <p:cNvSpPr txBox="1"/>
            <p:nvPr/>
          </p:nvSpPr>
          <p:spPr>
            <a:xfrm>
              <a:off x="2213249" y="3028510"/>
              <a:ext cx="2675254" cy="617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200">
                  <a:solidFill>
                    <a:schemeClr val="dk1"/>
                  </a:solidFill>
                  <a:latin typeface="Arial"/>
                  <a:ea typeface="Arial"/>
                  <a:cs typeface="Arial"/>
                  <a:sym typeface="Arial"/>
                </a:rPr>
                <a:t>Стоимость территории </a:t>
              </a:r>
              <a:r>
                <a:rPr lang="ru-RU" sz="1200" b="1">
                  <a:solidFill>
                    <a:schemeClr val="dk1"/>
                  </a:solidFill>
                  <a:latin typeface="Arial"/>
                  <a:ea typeface="Arial"/>
                  <a:cs typeface="Arial"/>
                  <a:sym typeface="Arial"/>
                </a:rPr>
                <a:t>после</a:t>
              </a:r>
              <a:r>
                <a:rPr lang="ru-RU"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cxnSp>
          <p:nvCxnSpPr>
            <p:cNvPr id="337" name="Google Shape;337;p37"/>
            <p:cNvCxnSpPr/>
            <p:nvPr/>
          </p:nvCxnSpPr>
          <p:spPr>
            <a:xfrm rot="10800000" flipH="1">
              <a:off x="1295400" y="933450"/>
              <a:ext cx="1152128" cy="1188132"/>
            </a:xfrm>
            <a:prstGeom prst="straightConnector1">
              <a:avLst/>
            </a:prstGeom>
            <a:noFill/>
            <a:ln w="57150" cap="flat" cmpd="sng">
              <a:solidFill>
                <a:srgbClr val="244061"/>
              </a:solidFill>
              <a:prstDash val="solid"/>
              <a:round/>
              <a:headEnd type="none" w="sm" len="sm"/>
              <a:tailEnd type="stealth" w="med" len="med"/>
            </a:ln>
          </p:spPr>
        </p:cxnSp>
        <p:sp>
          <p:nvSpPr>
            <p:cNvPr id="338" name="Google Shape;338;p37"/>
            <p:cNvSpPr txBox="1"/>
            <p:nvPr/>
          </p:nvSpPr>
          <p:spPr>
            <a:xfrm>
              <a:off x="5886436" y="399993"/>
              <a:ext cx="2232025" cy="441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solidFill>
                    <a:schemeClr val="dk1"/>
                  </a:solidFill>
                  <a:latin typeface="Arial"/>
                  <a:ea typeface="Arial"/>
                  <a:cs typeface="Arial"/>
                  <a:sym typeface="Arial"/>
                </a:rPr>
                <a:t>Инвестор</a:t>
              </a:r>
              <a:endParaRPr sz="1200">
                <a:solidFill>
                  <a:schemeClr val="dk1"/>
                </a:solidFill>
                <a:latin typeface="Arial"/>
                <a:ea typeface="Arial"/>
                <a:cs typeface="Arial"/>
                <a:sym typeface="Arial"/>
              </a:endParaRPr>
            </a:p>
          </p:txBody>
        </p:sp>
        <p:sp>
          <p:nvSpPr>
            <p:cNvPr id="339" name="Google Shape;339;p37"/>
            <p:cNvSpPr txBox="1"/>
            <p:nvPr/>
          </p:nvSpPr>
          <p:spPr>
            <a:xfrm>
              <a:off x="5924536" y="1021158"/>
              <a:ext cx="2347595" cy="441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solidFill>
                    <a:schemeClr val="dk1"/>
                  </a:solidFill>
                  <a:latin typeface="Arial"/>
                  <a:ea typeface="Arial"/>
                  <a:cs typeface="Arial"/>
                  <a:sym typeface="Arial"/>
                </a:rPr>
                <a:t>Город</a:t>
              </a:r>
              <a:endParaRPr sz="1200">
                <a:solidFill>
                  <a:schemeClr val="dk1"/>
                </a:solidFill>
                <a:latin typeface="Arial"/>
                <a:ea typeface="Arial"/>
                <a:cs typeface="Arial"/>
                <a:sym typeface="Arial"/>
              </a:endParaRPr>
            </a:p>
          </p:txBody>
        </p:sp>
        <p:sp>
          <p:nvSpPr>
            <p:cNvPr id="340" name="Google Shape;340;p37"/>
            <p:cNvSpPr txBox="1"/>
            <p:nvPr/>
          </p:nvSpPr>
          <p:spPr>
            <a:xfrm>
              <a:off x="5943150" y="1717035"/>
              <a:ext cx="2994345" cy="6149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solidFill>
                    <a:schemeClr val="dk1"/>
                  </a:solidFill>
                  <a:latin typeface="Arial"/>
                  <a:ea typeface="Arial"/>
                  <a:cs typeface="Arial"/>
                  <a:sym typeface="Arial"/>
                </a:rPr>
                <a:t>Собственники недвижимости</a:t>
              </a:r>
              <a:endParaRPr sz="1200">
                <a:solidFill>
                  <a:schemeClr val="dk1"/>
                </a:solidFill>
                <a:latin typeface="Arial"/>
                <a:ea typeface="Arial"/>
                <a:cs typeface="Arial"/>
                <a:sym typeface="Arial"/>
              </a:endParaRPr>
            </a:p>
          </p:txBody>
        </p:sp>
        <p:cxnSp>
          <p:nvCxnSpPr>
            <p:cNvPr id="341" name="Google Shape;341;p37"/>
            <p:cNvCxnSpPr/>
            <p:nvPr/>
          </p:nvCxnSpPr>
          <p:spPr>
            <a:xfrm>
              <a:off x="4600574" y="1886213"/>
              <a:ext cx="1142154" cy="0"/>
            </a:xfrm>
            <a:prstGeom prst="straightConnector1">
              <a:avLst/>
            </a:prstGeom>
            <a:noFill/>
            <a:ln w="57150" cap="flat" cmpd="sng">
              <a:solidFill>
                <a:srgbClr val="244061"/>
              </a:solidFill>
              <a:prstDash val="solid"/>
              <a:round/>
              <a:headEnd type="none" w="sm" len="sm"/>
              <a:tailEnd type="stealth" w="med" len="med"/>
            </a:ln>
          </p:spPr>
        </p:cxnSp>
        <p:sp>
          <p:nvSpPr>
            <p:cNvPr id="342" name="Google Shape;342;p37"/>
            <p:cNvSpPr/>
            <p:nvPr/>
          </p:nvSpPr>
          <p:spPr>
            <a:xfrm>
              <a:off x="-152796" y="3038034"/>
              <a:ext cx="2427367" cy="617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200">
                  <a:solidFill>
                    <a:schemeClr val="dk1"/>
                  </a:solidFill>
                  <a:latin typeface="Arial"/>
                  <a:ea typeface="Arial"/>
                  <a:cs typeface="Arial"/>
                  <a:sym typeface="Arial"/>
                </a:rPr>
                <a:t>Стоимость территории </a:t>
              </a:r>
              <a:r>
                <a:rPr lang="ru-RU" sz="1200" b="1">
                  <a:solidFill>
                    <a:schemeClr val="dk1"/>
                  </a:solidFill>
                  <a:latin typeface="Arial"/>
                  <a:ea typeface="Arial"/>
                  <a:cs typeface="Arial"/>
                  <a:sym typeface="Arial"/>
                </a:rPr>
                <a:t>до</a:t>
              </a:r>
              <a:endParaRPr sz="1200">
                <a:solidFill>
                  <a:schemeClr val="dk1"/>
                </a:solidFill>
                <a:latin typeface="Arial"/>
                <a:ea typeface="Arial"/>
                <a:cs typeface="Arial"/>
                <a:sym typeface="Arial"/>
              </a:endParaRPr>
            </a:p>
          </p:txBody>
        </p:sp>
      </p:grpSp>
      <p:grpSp>
        <p:nvGrpSpPr>
          <p:cNvPr id="343" name="Google Shape;343;p37"/>
          <p:cNvGrpSpPr/>
          <p:nvPr/>
        </p:nvGrpSpPr>
        <p:grpSpPr>
          <a:xfrm>
            <a:off x="3347864" y="1391249"/>
            <a:ext cx="5688631" cy="3423303"/>
            <a:chOff x="-505768" y="111471"/>
            <a:chExt cx="7090141" cy="4158293"/>
          </a:xfrm>
        </p:grpSpPr>
        <p:sp>
          <p:nvSpPr>
            <p:cNvPr id="344" name="Google Shape;344;p37"/>
            <p:cNvSpPr/>
            <p:nvPr/>
          </p:nvSpPr>
          <p:spPr>
            <a:xfrm>
              <a:off x="4107262" y="274266"/>
              <a:ext cx="2344219" cy="1214985"/>
            </a:xfrm>
            <a:prstGeom prst="ellipse">
              <a:avLst/>
            </a:prstGeom>
            <a:noFill/>
            <a:ln w="9525"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200">
                  <a:solidFill>
                    <a:srgbClr val="000000"/>
                  </a:solidFill>
                  <a:latin typeface="Arial"/>
                  <a:ea typeface="Arial"/>
                  <a:cs typeface="Arial"/>
                  <a:sym typeface="Arial"/>
                </a:rPr>
                <a:t>Собственники  </a:t>
              </a:r>
              <a:endParaRPr sz="1400">
                <a:solidFill>
                  <a:schemeClr val="dk1"/>
                </a:solidFill>
                <a:latin typeface="Arial"/>
                <a:ea typeface="Arial"/>
                <a:cs typeface="Arial"/>
                <a:sym typeface="Arial"/>
              </a:endParaRPr>
            </a:p>
          </p:txBody>
        </p:sp>
        <p:sp>
          <p:nvSpPr>
            <p:cNvPr id="345" name="Google Shape;345;p37"/>
            <p:cNvSpPr/>
            <p:nvPr/>
          </p:nvSpPr>
          <p:spPr>
            <a:xfrm>
              <a:off x="2201529" y="111471"/>
              <a:ext cx="1487103" cy="1487103"/>
            </a:xfrm>
            <a:prstGeom prst="ellipse">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200">
                  <a:solidFill>
                    <a:srgbClr val="000000"/>
                  </a:solidFill>
                  <a:latin typeface="Arial"/>
                  <a:ea typeface="Arial"/>
                  <a:cs typeface="Arial"/>
                  <a:sym typeface="Arial"/>
                </a:rPr>
                <a:t>Проект редеве-лопмента </a:t>
              </a:r>
              <a:endParaRPr sz="1400">
                <a:solidFill>
                  <a:schemeClr val="dk1"/>
                </a:solidFill>
                <a:latin typeface="Arial"/>
                <a:ea typeface="Arial"/>
                <a:cs typeface="Arial"/>
                <a:sym typeface="Arial"/>
              </a:endParaRPr>
            </a:p>
          </p:txBody>
        </p:sp>
        <p:cxnSp>
          <p:nvCxnSpPr>
            <p:cNvPr id="346" name="Google Shape;346;p37"/>
            <p:cNvCxnSpPr/>
            <p:nvPr/>
          </p:nvCxnSpPr>
          <p:spPr>
            <a:xfrm>
              <a:off x="3811354" y="855024"/>
              <a:ext cx="295910" cy="0"/>
            </a:xfrm>
            <a:prstGeom prst="straightConnector1">
              <a:avLst/>
            </a:prstGeom>
            <a:noFill/>
            <a:ln w="9525" cap="flat" cmpd="sng">
              <a:solidFill>
                <a:srgbClr val="1F497D"/>
              </a:solidFill>
              <a:prstDash val="solid"/>
              <a:round/>
              <a:headEnd type="none" w="sm" len="sm"/>
              <a:tailEnd type="stealth" w="med" len="med"/>
            </a:ln>
          </p:spPr>
        </p:cxnSp>
        <p:cxnSp>
          <p:nvCxnSpPr>
            <p:cNvPr id="347" name="Google Shape;347;p37"/>
            <p:cNvCxnSpPr/>
            <p:nvPr/>
          </p:nvCxnSpPr>
          <p:spPr>
            <a:xfrm rot="10800000">
              <a:off x="1710047" y="855024"/>
              <a:ext cx="260985" cy="0"/>
            </a:xfrm>
            <a:prstGeom prst="straightConnector1">
              <a:avLst/>
            </a:prstGeom>
            <a:noFill/>
            <a:ln w="9525" cap="flat" cmpd="sng">
              <a:solidFill>
                <a:srgbClr val="1F497D"/>
              </a:solidFill>
              <a:prstDash val="solid"/>
              <a:round/>
              <a:headEnd type="none" w="sm" len="sm"/>
              <a:tailEnd type="stealth" w="med" len="med"/>
            </a:ln>
          </p:spPr>
        </p:cxnSp>
        <p:cxnSp>
          <p:nvCxnSpPr>
            <p:cNvPr id="348" name="Google Shape;348;p37"/>
            <p:cNvCxnSpPr/>
            <p:nvPr/>
          </p:nvCxnSpPr>
          <p:spPr>
            <a:xfrm>
              <a:off x="2945080" y="1864426"/>
              <a:ext cx="0" cy="415290"/>
            </a:xfrm>
            <a:prstGeom prst="straightConnector1">
              <a:avLst/>
            </a:prstGeom>
            <a:noFill/>
            <a:ln w="9525" cap="flat" cmpd="sng">
              <a:solidFill>
                <a:srgbClr val="1F497D"/>
              </a:solidFill>
              <a:prstDash val="solid"/>
              <a:round/>
              <a:headEnd type="none" w="sm" len="sm"/>
              <a:tailEnd type="stealth" w="med" len="med"/>
            </a:ln>
          </p:spPr>
        </p:cxnSp>
        <p:sp>
          <p:nvSpPr>
            <p:cNvPr id="349" name="Google Shape;349;p37"/>
            <p:cNvSpPr/>
            <p:nvPr/>
          </p:nvSpPr>
          <p:spPr>
            <a:xfrm>
              <a:off x="-505768" y="1581554"/>
              <a:ext cx="2586737" cy="1210945"/>
            </a:xfrm>
            <a:prstGeom prst="rect">
              <a:avLst/>
            </a:prstGeom>
            <a:noFill/>
            <a:ln>
              <a:noFill/>
            </a:ln>
          </p:spPr>
          <p:txBody>
            <a:bodyPr spcFirstLastPara="1" wrap="square" lIns="91425" tIns="45700" rIns="91425" bIns="45700" anchor="ctr" anchorCtr="0">
              <a:noAutofit/>
            </a:bodyPr>
            <a:lstStyle/>
            <a:p>
              <a:pPr marL="23495" marR="0" lvl="0" indent="0" algn="l" rtl="0">
                <a:lnSpc>
                  <a:spcPct val="120000"/>
                </a:lnSpc>
                <a:spcBef>
                  <a:spcPts val="0"/>
                </a:spcBef>
                <a:spcAft>
                  <a:spcPts val="0"/>
                </a:spcAft>
                <a:buNone/>
              </a:pPr>
              <a:r>
                <a:rPr lang="ru-RU" sz="1000">
                  <a:solidFill>
                    <a:srgbClr val="000000"/>
                  </a:solidFill>
                  <a:latin typeface="Arial"/>
                  <a:ea typeface="Arial"/>
                  <a:cs typeface="Arial"/>
                  <a:sym typeface="Arial"/>
                </a:rPr>
                <a:t>− улучшение качества городской территории</a:t>
              </a:r>
              <a:endParaRPr sz="1400">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ru-RU" sz="1000">
                  <a:solidFill>
                    <a:srgbClr val="000000"/>
                  </a:solidFill>
                  <a:latin typeface="Arial"/>
                  <a:ea typeface="Arial"/>
                  <a:cs typeface="Arial"/>
                  <a:sym typeface="Arial"/>
                </a:rPr>
                <a:t>−решение проблемы ветхого аварийного жилья</a:t>
              </a:r>
              <a:endParaRPr sz="1400">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ru-RU" sz="1000">
                  <a:solidFill>
                    <a:srgbClr val="000000"/>
                  </a:solidFill>
                  <a:latin typeface="Arial"/>
                  <a:ea typeface="Arial"/>
                  <a:cs typeface="Arial"/>
                  <a:sym typeface="Arial"/>
                </a:rPr>
                <a:t>−повышение доходов от налогов на недвижимость</a:t>
              </a:r>
              <a:endParaRPr sz="1400">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ru-RU" sz="1000" b="1">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350" name="Google Shape;350;p37"/>
            <p:cNvSpPr/>
            <p:nvPr/>
          </p:nvSpPr>
          <p:spPr>
            <a:xfrm>
              <a:off x="3811353" y="1598574"/>
              <a:ext cx="2773020" cy="1210945"/>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None/>
              </a:pPr>
              <a:r>
                <a:rPr lang="ru-RU" sz="1000">
                  <a:solidFill>
                    <a:srgbClr val="000000"/>
                  </a:solidFill>
                  <a:latin typeface="Arial"/>
                  <a:ea typeface="Arial"/>
                  <a:cs typeface="Arial"/>
                  <a:sym typeface="Arial"/>
                </a:rPr>
                <a:t>− улучшение жилищных условий</a:t>
              </a:r>
              <a:endParaRPr sz="1400">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ru-RU" sz="1000">
                  <a:solidFill>
                    <a:srgbClr val="000000"/>
                  </a:solidFill>
                  <a:latin typeface="Arial"/>
                  <a:ea typeface="Arial"/>
                  <a:cs typeface="Arial"/>
                  <a:sym typeface="Arial"/>
                </a:rPr>
                <a:t>−доходы от продажи недвижимости или от участия в проекте</a:t>
              </a:r>
              <a:endParaRPr sz="1400">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ru-RU" sz="1000" b="1">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351" name="Google Shape;351;p37"/>
            <p:cNvSpPr/>
            <p:nvPr/>
          </p:nvSpPr>
          <p:spPr>
            <a:xfrm>
              <a:off x="2291938" y="3819549"/>
              <a:ext cx="1947545" cy="450215"/>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None/>
              </a:pPr>
              <a:r>
                <a:rPr lang="ru-RU" sz="1000">
                  <a:solidFill>
                    <a:srgbClr val="000000"/>
                  </a:solidFill>
                  <a:latin typeface="Arial"/>
                  <a:ea typeface="Arial"/>
                  <a:cs typeface="Arial"/>
                  <a:sym typeface="Arial"/>
                </a:rPr>
                <a:t>−прибыль</a:t>
              </a:r>
              <a:endParaRPr sz="1400">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ru-RU" sz="1000" b="1">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352" name="Google Shape;352;p37"/>
            <p:cNvSpPr/>
            <p:nvPr/>
          </p:nvSpPr>
          <p:spPr>
            <a:xfrm>
              <a:off x="2066191" y="2410692"/>
              <a:ext cx="1757778" cy="1287912"/>
            </a:xfrm>
            <a:prstGeom prst="ellipse">
              <a:avLst/>
            </a:prstGeom>
            <a:noFill/>
            <a:ln w="9525"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ru-RU" sz="1200">
                  <a:solidFill>
                    <a:srgbClr val="000000"/>
                  </a:solidFill>
                  <a:latin typeface="Arial"/>
                  <a:ea typeface="Arial"/>
                  <a:cs typeface="Arial"/>
                  <a:sym typeface="Arial"/>
                </a:rPr>
                <a:t>Инвесторы</a:t>
              </a:r>
              <a:endParaRPr sz="1400">
                <a:solidFill>
                  <a:schemeClr val="dk1"/>
                </a:solidFill>
                <a:latin typeface="Arial"/>
                <a:ea typeface="Arial"/>
                <a:cs typeface="Arial"/>
                <a:sym typeface="Arial"/>
              </a:endParaRPr>
            </a:p>
          </p:txBody>
        </p:sp>
        <p:sp>
          <p:nvSpPr>
            <p:cNvPr id="353" name="Google Shape;353;p37"/>
            <p:cNvSpPr/>
            <p:nvPr/>
          </p:nvSpPr>
          <p:spPr>
            <a:xfrm>
              <a:off x="-382856" y="274266"/>
              <a:ext cx="2002747" cy="1158609"/>
            </a:xfrm>
            <a:prstGeom prst="ellipse">
              <a:avLst/>
            </a:prstGeom>
            <a:noFill/>
            <a:ln w="9525"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ru-RU" sz="1200">
                  <a:solidFill>
                    <a:srgbClr val="000000"/>
                  </a:solidFill>
                  <a:latin typeface="Arial"/>
                  <a:ea typeface="Arial"/>
                  <a:cs typeface="Arial"/>
                  <a:sym typeface="Arial"/>
                </a:rPr>
                <a:t>Город</a:t>
              </a:r>
              <a:endParaRPr sz="1400">
                <a:solidFill>
                  <a:schemeClr val="dk1"/>
                </a:solidFill>
                <a:latin typeface="Arial"/>
                <a:ea typeface="Arial"/>
                <a:cs typeface="Arial"/>
                <a:sym typeface="Arial"/>
              </a:endParaRPr>
            </a:p>
          </p:txBody>
        </p:sp>
      </p:grpSp>
      <p:cxnSp>
        <p:nvCxnSpPr>
          <p:cNvPr id="354" name="Google Shape;354;p37"/>
          <p:cNvCxnSpPr/>
          <p:nvPr/>
        </p:nvCxnSpPr>
        <p:spPr>
          <a:xfrm>
            <a:off x="2453268" y="4106113"/>
            <a:ext cx="496282" cy="0"/>
          </a:xfrm>
          <a:prstGeom prst="straightConnector1">
            <a:avLst/>
          </a:prstGeom>
          <a:noFill/>
          <a:ln w="57150" cap="flat" cmpd="sng">
            <a:solidFill>
              <a:srgbClr val="244061"/>
            </a:solidFill>
            <a:prstDash val="solid"/>
            <a:round/>
            <a:headEnd type="none" w="sm" len="sm"/>
            <a:tailEnd type="stealth" w="med" len="med"/>
          </a:ln>
        </p:spPr>
      </p:cxnSp>
      <p:cxnSp>
        <p:nvCxnSpPr>
          <p:cNvPr id="355" name="Google Shape;355;p37"/>
          <p:cNvCxnSpPr/>
          <p:nvPr/>
        </p:nvCxnSpPr>
        <p:spPr>
          <a:xfrm>
            <a:off x="2453268" y="3618228"/>
            <a:ext cx="496282" cy="0"/>
          </a:xfrm>
          <a:prstGeom prst="straightConnector1">
            <a:avLst/>
          </a:prstGeom>
          <a:noFill/>
          <a:ln w="57150" cap="flat" cmpd="sng">
            <a:solidFill>
              <a:srgbClr val="244061"/>
            </a:solidFill>
            <a:prstDash val="solid"/>
            <a:round/>
            <a:headEnd type="none" w="sm" len="sm"/>
            <a:tailEnd type="stealth" w="med" len="med"/>
          </a:ln>
        </p:spPr>
      </p:cxnSp>
      <p:sp>
        <p:nvSpPr>
          <p:cNvPr id="356" name="Google Shape;356;p37"/>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chemeClr val="lt1"/>
                </a:solidFill>
                <a:latin typeface="Arial"/>
                <a:ea typeface="Arial"/>
                <a:cs typeface="Arial"/>
                <a:sym typeface="Arial"/>
              </a:rPr>
              <a:t>Принцип экономической обоснованности проекта </a:t>
            </a:r>
            <a:r>
              <a:rPr lang="ru-RU" sz="2400" b="1" dirty="0" err="1">
                <a:solidFill>
                  <a:schemeClr val="lt1"/>
                </a:solidFill>
                <a:latin typeface="Arial"/>
                <a:ea typeface="Arial"/>
                <a:cs typeface="Arial"/>
                <a:sym typeface="Arial"/>
              </a:rPr>
              <a:t>редевелопмента</a:t>
            </a:r>
            <a:endParaRPr sz="2400" dirty="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solidFill>
                  <a:schemeClr val="dk1"/>
                </a:solidFill>
                <a:latin typeface="Times New Roman"/>
                <a:ea typeface="Times New Roman"/>
                <a:cs typeface="Times New Roman"/>
                <a:sym typeface="Times New Roman"/>
              </a:rPr>
              <a:t>7</a:t>
            </a:fld>
            <a:endParaRPr>
              <a:solidFill>
                <a:schemeClr val="dk1"/>
              </a:solidFill>
              <a:latin typeface="Times New Roman"/>
              <a:ea typeface="Times New Roman"/>
              <a:cs typeface="Times New Roman"/>
              <a:sym typeface="Times New Roman"/>
            </a:endParaRPr>
          </a:p>
        </p:txBody>
      </p:sp>
      <p:sp>
        <p:nvSpPr>
          <p:cNvPr id="363" name="Google Shape;363;p3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ru-RU" sz="1200">
                <a:solidFill>
                  <a:srgbClr val="7F7F7F"/>
                </a:solidFill>
                <a:latin typeface="Calibri"/>
                <a:ea typeface="Calibri"/>
                <a:cs typeface="Calibri"/>
                <a:sym typeface="Calibri"/>
              </a:rPr>
              <a:t>7</a:t>
            </a:fld>
            <a:endParaRPr sz="1200">
              <a:solidFill>
                <a:srgbClr val="7F7F7F"/>
              </a:solidFill>
              <a:latin typeface="Calibri"/>
              <a:ea typeface="Calibri"/>
              <a:cs typeface="Calibri"/>
              <a:sym typeface="Calibri"/>
            </a:endParaRPr>
          </a:p>
        </p:txBody>
      </p:sp>
      <p:pic>
        <p:nvPicPr>
          <p:cNvPr id="364" name="Google Shape;364;p38"/>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365" name="Google Shape;365;p38"/>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Calibri"/>
                <a:ea typeface="Calibri"/>
                <a:cs typeface="Calibri"/>
                <a:sym typeface="Calibri"/>
              </a:rPr>
              <a:t>Институт экономики города</a:t>
            </a:r>
            <a:endParaRPr sz="1200">
              <a:solidFill>
                <a:srgbClr val="888888"/>
              </a:solidFill>
              <a:latin typeface="Calibri"/>
              <a:ea typeface="Calibri"/>
              <a:cs typeface="Calibri"/>
              <a:sym typeface="Calibri"/>
            </a:endParaRPr>
          </a:p>
        </p:txBody>
      </p:sp>
      <p:sp>
        <p:nvSpPr>
          <p:cNvPr id="366" name="Google Shape;366;p38"/>
          <p:cNvSpPr/>
          <p:nvPr/>
        </p:nvSpPr>
        <p:spPr>
          <a:xfrm>
            <a:off x="395536" y="1244727"/>
            <a:ext cx="8291264" cy="4801314"/>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400"/>
              <a:buFont typeface="+mj-lt"/>
              <a:buAutoNum type="arabicPeriod"/>
            </a:pPr>
            <a:r>
              <a:rPr lang="ru-RU" sz="2400" dirty="0">
                <a:solidFill>
                  <a:schemeClr val="dk1"/>
                </a:solidFill>
                <a:sym typeface="Arial"/>
              </a:rPr>
              <a:t>Взаимодействие участников в рамках договора развития застроенных территорий (Ст.46.2 </a:t>
            </a:r>
            <a:r>
              <a:rPr lang="ru-RU" sz="2400" dirty="0" err="1">
                <a:solidFill>
                  <a:schemeClr val="dk1"/>
                </a:solidFill>
                <a:sym typeface="Arial"/>
              </a:rPr>
              <a:t>ГрК</a:t>
            </a:r>
            <a:r>
              <a:rPr lang="ru-RU" sz="2400" dirty="0">
                <a:solidFill>
                  <a:schemeClr val="dk1"/>
                </a:solidFill>
                <a:sym typeface="Arial"/>
              </a:rPr>
              <a:t> </a:t>
            </a:r>
            <a:r>
              <a:rPr lang="ru-RU" sz="2400" dirty="0" smtClean="0">
                <a:solidFill>
                  <a:schemeClr val="dk1"/>
                </a:solidFill>
                <a:sym typeface="Arial"/>
              </a:rPr>
              <a:t>РФ) (с 2006 года)</a:t>
            </a:r>
            <a:endParaRPr sz="2400" dirty="0">
              <a:solidFill>
                <a:schemeClr val="dk1"/>
              </a:solidFill>
              <a:sym typeface="Arial"/>
            </a:endParaRPr>
          </a:p>
          <a:p>
            <a:pPr marL="457200" marR="0" lvl="0" indent="-457200" algn="l" rtl="0">
              <a:spcBef>
                <a:spcPts val="0"/>
              </a:spcBef>
              <a:spcAft>
                <a:spcPts val="0"/>
              </a:spcAft>
              <a:buClr>
                <a:schemeClr val="dk1"/>
              </a:buClr>
              <a:buSzPts val="2400"/>
              <a:buFont typeface="+mj-lt"/>
              <a:buAutoNum type="arabicPeriod"/>
            </a:pPr>
            <a:r>
              <a:rPr lang="ru-RU" sz="2400" dirty="0">
                <a:solidFill>
                  <a:schemeClr val="dk1"/>
                </a:solidFill>
                <a:sym typeface="Arial"/>
              </a:rPr>
              <a:t>Взаимодействие участников проектов комплексного развития территорий (КРТ) по инициативе органов местного самоуправления (Ст. 46.10 </a:t>
            </a:r>
            <a:r>
              <a:rPr lang="ru-RU" sz="2400" dirty="0" err="1">
                <a:solidFill>
                  <a:schemeClr val="dk1"/>
                </a:solidFill>
                <a:sym typeface="Arial"/>
              </a:rPr>
              <a:t>ГрК</a:t>
            </a:r>
            <a:r>
              <a:rPr lang="ru-RU" sz="2400" dirty="0">
                <a:solidFill>
                  <a:schemeClr val="dk1"/>
                </a:solidFill>
                <a:sym typeface="Arial"/>
              </a:rPr>
              <a:t> РФ</a:t>
            </a:r>
            <a:r>
              <a:rPr lang="ru-RU" sz="2400" dirty="0" smtClean="0">
                <a:solidFill>
                  <a:schemeClr val="dk1"/>
                </a:solidFill>
                <a:sym typeface="Arial"/>
              </a:rPr>
              <a:t>) (с 2017 года)</a:t>
            </a:r>
            <a:endParaRPr sz="2400" dirty="0">
              <a:solidFill>
                <a:schemeClr val="dk1"/>
              </a:solidFill>
              <a:sym typeface="Arial"/>
            </a:endParaRPr>
          </a:p>
          <a:p>
            <a:pPr marL="457200" indent="-457200">
              <a:buClr>
                <a:schemeClr val="dk1"/>
              </a:buClr>
              <a:buSzPts val="2400"/>
              <a:buFont typeface="+mj-lt"/>
              <a:buAutoNum type="arabicPeriod"/>
            </a:pPr>
            <a:r>
              <a:rPr lang="ru-RU" sz="2400" dirty="0">
                <a:solidFill>
                  <a:schemeClr val="dk1"/>
                </a:solidFill>
                <a:sym typeface="Arial"/>
              </a:rPr>
              <a:t>Взаимодействие участников проектов КРТ по инициативе правообладателей недвижимости </a:t>
            </a:r>
            <a:endParaRPr lang="ru-RU" sz="2400" dirty="0" smtClean="0">
              <a:solidFill>
                <a:schemeClr val="dk1"/>
              </a:solidFill>
              <a:sym typeface="Arial"/>
            </a:endParaRPr>
          </a:p>
          <a:p>
            <a:pPr>
              <a:buClr>
                <a:schemeClr val="dk1"/>
              </a:buClr>
              <a:buSzPts val="2400"/>
            </a:pPr>
            <a:r>
              <a:rPr lang="ru-RU" sz="2400" dirty="0" smtClean="0">
                <a:solidFill>
                  <a:schemeClr val="dk1"/>
                </a:solidFill>
              </a:rPr>
              <a:t>      </a:t>
            </a:r>
            <a:r>
              <a:rPr lang="ru-RU" sz="2400" dirty="0" smtClean="0">
                <a:solidFill>
                  <a:schemeClr val="dk1"/>
                </a:solidFill>
                <a:sym typeface="Arial"/>
              </a:rPr>
              <a:t>(</a:t>
            </a:r>
            <a:r>
              <a:rPr lang="ru-RU" sz="2400" dirty="0">
                <a:solidFill>
                  <a:schemeClr val="dk1"/>
                </a:solidFill>
                <a:sym typeface="Arial"/>
              </a:rPr>
              <a:t>Ст. 46.9 </a:t>
            </a:r>
            <a:r>
              <a:rPr lang="ru-RU" sz="2400" dirty="0" err="1">
                <a:solidFill>
                  <a:schemeClr val="dk1"/>
                </a:solidFill>
                <a:sym typeface="Arial"/>
              </a:rPr>
              <a:t>ГрК</a:t>
            </a:r>
            <a:r>
              <a:rPr lang="ru-RU" sz="2400" dirty="0">
                <a:solidFill>
                  <a:schemeClr val="dk1"/>
                </a:solidFill>
                <a:sym typeface="Arial"/>
              </a:rPr>
              <a:t> РФ</a:t>
            </a:r>
            <a:r>
              <a:rPr lang="ru-RU" sz="2400" dirty="0">
                <a:solidFill>
                  <a:schemeClr val="dk1"/>
                </a:solidFill>
              </a:rPr>
              <a:t>) (с 2017 года)</a:t>
            </a:r>
          </a:p>
          <a:p>
            <a:pPr marR="0" lvl="0" algn="l" rtl="0">
              <a:spcBef>
                <a:spcPts val="0"/>
              </a:spcBef>
              <a:spcAft>
                <a:spcPts val="0"/>
              </a:spcAft>
              <a:buClr>
                <a:schemeClr val="dk1"/>
              </a:buClr>
              <a:buSzPts val="2400"/>
            </a:pPr>
            <a:r>
              <a:rPr lang="ru-RU" sz="2400" dirty="0" smtClean="0">
                <a:solidFill>
                  <a:schemeClr val="dk1"/>
                </a:solidFill>
                <a:sym typeface="Arial"/>
              </a:rPr>
              <a:t>4. Реализация </a:t>
            </a:r>
            <a:r>
              <a:rPr lang="ru-RU" sz="2400" dirty="0">
                <a:solidFill>
                  <a:schemeClr val="dk1"/>
                </a:solidFill>
                <a:sym typeface="Arial"/>
              </a:rPr>
              <a:t>проекта без оформления договорных отношений между органом местного самоуправления и частным инвестором, правообладателями недвижимости</a:t>
            </a:r>
            <a:endParaRPr sz="2400" dirty="0">
              <a:solidFill>
                <a:schemeClr val="dk1"/>
              </a:solidFill>
              <a:sym typeface="Arial"/>
            </a:endParaRPr>
          </a:p>
          <a:p>
            <a:pPr marL="285750" marR="0" lvl="0" indent="-171450" algn="l" rtl="0">
              <a:spcBef>
                <a:spcPts val="0"/>
              </a:spcBef>
              <a:spcAft>
                <a:spcPts val="0"/>
              </a:spcAft>
              <a:buClr>
                <a:schemeClr val="dk1"/>
              </a:buClr>
              <a:buSzPts val="1800"/>
              <a:buFont typeface="Noto Sans Symbols"/>
              <a:buNone/>
            </a:pPr>
            <a:endParaRPr sz="2400" dirty="0">
              <a:solidFill>
                <a:schemeClr val="dk1"/>
              </a:solidFill>
              <a:sym typeface="Arial"/>
            </a:endParaRPr>
          </a:p>
        </p:txBody>
      </p:sp>
      <p:sp>
        <p:nvSpPr>
          <p:cNvPr id="367" name="Google Shape;367;p38"/>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a:solidFill>
                  <a:schemeClr val="lt1"/>
                </a:solidFill>
                <a:latin typeface="Arial"/>
                <a:ea typeface="Arial"/>
                <a:cs typeface="Arial"/>
                <a:sym typeface="Arial"/>
              </a:rPr>
              <a:t>Существующие </a:t>
            </a:r>
            <a:r>
              <a:rPr lang="ru-RU" sz="2400" b="1" dirty="0" smtClean="0">
                <a:solidFill>
                  <a:schemeClr val="lt1"/>
                </a:solidFill>
                <a:latin typeface="Arial"/>
                <a:ea typeface="Arial"/>
                <a:cs typeface="Arial"/>
                <a:sym typeface="Arial"/>
              </a:rPr>
              <a:t>правовые механизмы реализации </a:t>
            </a:r>
            <a:r>
              <a:rPr lang="ru-RU" sz="2400" b="1" dirty="0">
                <a:solidFill>
                  <a:schemeClr val="lt1"/>
                </a:solidFill>
                <a:latin typeface="Arial"/>
                <a:ea typeface="Arial"/>
                <a:cs typeface="Arial"/>
                <a:sym typeface="Arial"/>
              </a:rPr>
              <a:t>проектов </a:t>
            </a:r>
            <a:r>
              <a:rPr lang="ru-RU" sz="2400" b="1" dirty="0" err="1">
                <a:solidFill>
                  <a:schemeClr val="lt1"/>
                </a:solidFill>
                <a:latin typeface="Arial"/>
                <a:ea typeface="Arial"/>
                <a:cs typeface="Arial"/>
                <a:sym typeface="Arial"/>
              </a:rPr>
              <a:t>редевелопмента</a:t>
            </a:r>
            <a:endParaRPr sz="2400" dirty="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8</a:t>
            </a:fld>
            <a:endParaRPr lang="ru-RU" dirty="0"/>
          </a:p>
        </p:txBody>
      </p:sp>
      <p:sp>
        <p:nvSpPr>
          <p:cNvPr id="7" name="Прямоугольник 6"/>
          <p:cNvSpPr/>
          <p:nvPr/>
        </p:nvSpPr>
        <p:spPr>
          <a:xfrm>
            <a:off x="616927" y="1288811"/>
            <a:ext cx="8180024" cy="369332"/>
          </a:xfrm>
          <a:prstGeom prst="rect">
            <a:avLst/>
          </a:prstGeom>
        </p:spPr>
        <p:txBody>
          <a:bodyPr wrap="square">
            <a:spAutoFit/>
          </a:bodyPr>
          <a:lstStyle/>
          <a:p>
            <a:pPr algn="just"/>
            <a:r>
              <a:rPr lang="ru-RU" sz="1800" b="1" dirty="0" smtClean="0">
                <a:solidFill>
                  <a:srgbClr val="000000"/>
                </a:solidFill>
                <a:latin typeface="+mj-lt"/>
              </a:rPr>
              <a:t>Только 1,3% </a:t>
            </a:r>
            <a:r>
              <a:rPr lang="ru-RU" sz="1800" dirty="0">
                <a:solidFill>
                  <a:srgbClr val="000000"/>
                </a:solidFill>
                <a:latin typeface="+mj-lt"/>
              </a:rPr>
              <a:t>жилищного строительства осуществляется по проектам </a:t>
            </a:r>
            <a:r>
              <a:rPr lang="ru-RU" sz="1800" dirty="0" smtClean="0">
                <a:solidFill>
                  <a:srgbClr val="000000"/>
                </a:solidFill>
                <a:latin typeface="+mj-lt"/>
              </a:rPr>
              <a:t>РЗТ </a:t>
            </a:r>
            <a:endParaRPr lang="ru-RU" sz="1800" dirty="0">
              <a:latin typeface="+mj-lt"/>
            </a:endParaRPr>
          </a:p>
        </p:txBody>
      </p:sp>
      <p:sp>
        <p:nvSpPr>
          <p:cNvPr id="8" name="Прямоугольник 7"/>
          <p:cNvSpPr/>
          <p:nvPr/>
        </p:nvSpPr>
        <p:spPr>
          <a:xfrm>
            <a:off x="1318444" y="5239220"/>
            <a:ext cx="6507111" cy="830997"/>
          </a:xfrm>
          <a:prstGeom prst="rect">
            <a:avLst/>
          </a:prstGeom>
        </p:spPr>
        <p:txBody>
          <a:bodyPr wrap="square">
            <a:spAutoFit/>
          </a:bodyPr>
          <a:lstStyle/>
          <a:p>
            <a:pPr algn="just"/>
            <a:r>
              <a:rPr lang="ru-RU" sz="1200" dirty="0" smtClean="0">
                <a:solidFill>
                  <a:srgbClr val="000000"/>
                </a:solidFill>
                <a:latin typeface="+mj-lt"/>
              </a:rPr>
              <a:t>В проектных </a:t>
            </a:r>
            <a:r>
              <a:rPr lang="ru-RU" sz="1200" dirty="0">
                <a:solidFill>
                  <a:srgbClr val="000000"/>
                </a:solidFill>
                <a:latin typeface="+mj-lt"/>
              </a:rPr>
              <a:t>декларациях </a:t>
            </a:r>
            <a:r>
              <a:rPr lang="ru-RU" sz="1200" dirty="0" smtClean="0">
                <a:solidFill>
                  <a:srgbClr val="000000"/>
                </a:solidFill>
                <a:latin typeface="+mj-lt"/>
              </a:rPr>
              <a:t>отражены </a:t>
            </a:r>
            <a:r>
              <a:rPr lang="ru-RU" sz="1200" dirty="0">
                <a:solidFill>
                  <a:srgbClr val="000000"/>
                </a:solidFill>
                <a:latin typeface="+mj-lt"/>
              </a:rPr>
              <a:t>не все проекты КОТ и РЗТ, т.к. соответствующие поля в проектных декларациях появились только с </a:t>
            </a:r>
            <a:r>
              <a:rPr lang="ru-RU" sz="1200" dirty="0" smtClean="0">
                <a:solidFill>
                  <a:srgbClr val="000000"/>
                </a:solidFill>
                <a:latin typeface="+mj-lt"/>
              </a:rPr>
              <a:t>01.01.2017г. </a:t>
            </a:r>
          </a:p>
          <a:p>
            <a:pPr algn="just"/>
            <a:r>
              <a:rPr lang="ru-RU" sz="1200" dirty="0" smtClean="0">
                <a:solidFill>
                  <a:srgbClr val="000000"/>
                </a:solidFill>
                <a:latin typeface="+mj-lt"/>
              </a:rPr>
              <a:t>Но даже по объектам с РС, </a:t>
            </a:r>
            <a:r>
              <a:rPr lang="ru-RU" sz="1200" dirty="0">
                <a:solidFill>
                  <a:srgbClr val="000000"/>
                </a:solidFill>
                <a:latin typeface="+mj-lt"/>
              </a:rPr>
              <a:t>выданными после 01.01.2017г. </a:t>
            </a:r>
            <a:r>
              <a:rPr lang="ru-RU" sz="1200" dirty="0" smtClean="0">
                <a:solidFill>
                  <a:srgbClr val="000000"/>
                </a:solidFill>
                <a:latin typeface="+mj-lt"/>
              </a:rPr>
              <a:t>доля </a:t>
            </a:r>
            <a:r>
              <a:rPr lang="ru-RU" sz="1200" dirty="0">
                <a:solidFill>
                  <a:srgbClr val="000000"/>
                </a:solidFill>
                <a:latin typeface="+mj-lt"/>
              </a:rPr>
              <a:t>проектов КОТ составляет </a:t>
            </a:r>
            <a:r>
              <a:rPr lang="ru-RU" sz="1200" dirty="0" smtClean="0">
                <a:solidFill>
                  <a:srgbClr val="000000"/>
                </a:solidFill>
                <a:latin typeface="+mj-lt"/>
              </a:rPr>
              <a:t>2,5%, </a:t>
            </a:r>
            <a:r>
              <a:rPr lang="ru-RU" sz="1200" dirty="0">
                <a:solidFill>
                  <a:srgbClr val="000000"/>
                </a:solidFill>
                <a:latin typeface="+mj-lt"/>
              </a:rPr>
              <a:t>а РЗТ — </a:t>
            </a:r>
            <a:r>
              <a:rPr lang="ru-RU" sz="1200" dirty="0" smtClean="0">
                <a:solidFill>
                  <a:srgbClr val="000000"/>
                </a:solidFill>
                <a:latin typeface="+mj-lt"/>
              </a:rPr>
              <a:t>2,2%.</a:t>
            </a:r>
            <a:endParaRPr lang="ru-RU" sz="1200" dirty="0">
              <a:latin typeface="+mj-lt"/>
            </a:endParaRPr>
          </a:p>
        </p:txBody>
      </p:sp>
      <p:pic>
        <p:nvPicPr>
          <p:cNvPr id="9" name="Рисунок 8"/>
          <p:cNvPicPr>
            <a:picLocks noChangeAspect="1"/>
          </p:cNvPicPr>
          <p:nvPr/>
        </p:nvPicPr>
        <p:blipFill>
          <a:blip r:embed="rId2"/>
          <a:stretch>
            <a:fillRect/>
          </a:stretch>
        </p:blipFill>
        <p:spPr>
          <a:xfrm>
            <a:off x="1333040" y="1823248"/>
            <a:ext cx="6507111" cy="3415972"/>
          </a:xfrm>
          <a:prstGeom prst="rect">
            <a:avLst/>
          </a:prstGeom>
        </p:spPr>
      </p:pic>
      <p:sp>
        <p:nvSpPr>
          <p:cNvPr id="10" name="Google Shape;212;p27"/>
          <p:cNvSpPr txBox="1"/>
          <p:nvPr/>
        </p:nvSpPr>
        <p:spPr>
          <a:xfrm>
            <a:off x="457200" y="6079788"/>
            <a:ext cx="5226000" cy="28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Arial"/>
              <a:buNone/>
            </a:pPr>
            <a:r>
              <a:rPr lang="ru-RU" sz="900" dirty="0" smtClean="0">
                <a:solidFill>
                  <a:schemeClr val="dk1"/>
                </a:solidFill>
              </a:rPr>
              <a:t>Источник </a:t>
            </a:r>
            <a:r>
              <a:rPr lang="ru-RU" sz="900" dirty="0">
                <a:solidFill>
                  <a:schemeClr val="dk1"/>
                </a:solidFill>
              </a:rPr>
              <a:t>данных: </a:t>
            </a:r>
            <a:r>
              <a:rPr lang="ru-RU" sz="900" dirty="0" smtClean="0">
                <a:solidFill>
                  <a:schemeClr val="dk1"/>
                </a:solidFill>
              </a:rPr>
              <a:t>Портал ЕРЗ. Исследование на февраль 2019 г.</a:t>
            </a:r>
            <a:endParaRPr sz="900" dirty="0">
              <a:solidFill>
                <a:schemeClr val="dk1"/>
              </a:solidFill>
            </a:endParaRPr>
          </a:p>
        </p:txBody>
      </p:sp>
      <p:sp>
        <p:nvSpPr>
          <p:cNvPr id="11" name="Google Shape;367;p38"/>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b="1" dirty="0" smtClean="0">
                <a:solidFill>
                  <a:schemeClr val="lt1"/>
                </a:solidFill>
                <a:latin typeface="Arial"/>
                <a:ea typeface="Arial"/>
                <a:cs typeface="Arial"/>
                <a:sym typeface="Arial"/>
              </a:rPr>
              <a:t>Доля РЗТ в объеме текущего строительства</a:t>
            </a:r>
            <a:endParaRPr sz="2400" dirty="0">
              <a:solidFill>
                <a:srgbClr val="FFFFFF"/>
              </a:solidFill>
              <a:latin typeface="Arial"/>
              <a:ea typeface="Arial"/>
              <a:cs typeface="Arial"/>
              <a:sym typeface="Arial"/>
            </a:endParaRPr>
          </a:p>
        </p:txBody>
      </p:sp>
      <p:pic>
        <p:nvPicPr>
          <p:cNvPr id="12" name="Google Shape;364;p38"/>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13" name="Google Shape;365;p38"/>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Calibri"/>
                <a:ea typeface="Calibri"/>
                <a:cs typeface="Calibri"/>
                <a:sym typeface="Calibri"/>
              </a:rPr>
              <a:t>Институт экономики города</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103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solidFill>
                  <a:schemeClr val="dk1"/>
                </a:solidFill>
                <a:latin typeface="Times New Roman"/>
                <a:ea typeface="Times New Roman"/>
                <a:cs typeface="Times New Roman"/>
                <a:sym typeface="Times New Roman"/>
              </a:rPr>
              <a:t>9</a:t>
            </a:fld>
            <a:endParaRPr>
              <a:solidFill>
                <a:schemeClr val="dk1"/>
              </a:solidFill>
              <a:latin typeface="Times New Roman"/>
              <a:ea typeface="Times New Roman"/>
              <a:cs typeface="Times New Roman"/>
              <a:sym typeface="Times New Roman"/>
            </a:endParaRPr>
          </a:p>
        </p:txBody>
      </p:sp>
      <p:pic>
        <p:nvPicPr>
          <p:cNvPr id="375" name="Google Shape;375;p39"/>
          <p:cNvPicPr preferRelativeResize="0"/>
          <p:nvPr/>
        </p:nvPicPr>
        <p:blipFill rotWithShape="1">
          <a:blip r:embed="rId3">
            <a:alphaModFix/>
          </a:blip>
          <a:srcRect/>
          <a:stretch/>
        </p:blipFill>
        <p:spPr>
          <a:xfrm>
            <a:off x="539552" y="6388348"/>
            <a:ext cx="242887" cy="238126"/>
          </a:xfrm>
          <a:prstGeom prst="rect">
            <a:avLst/>
          </a:prstGeom>
          <a:noFill/>
          <a:ln>
            <a:noFill/>
          </a:ln>
        </p:spPr>
      </p:pic>
      <p:sp>
        <p:nvSpPr>
          <p:cNvPr id="376" name="Google Shape;376;p39"/>
          <p:cNvSpPr txBox="1"/>
          <p:nvPr/>
        </p:nvSpPr>
        <p:spPr>
          <a:xfrm>
            <a:off x="3505200" y="6388348"/>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u-RU" sz="1200">
                <a:solidFill>
                  <a:srgbClr val="888888"/>
                </a:solidFill>
                <a:latin typeface="Calibri"/>
                <a:ea typeface="Calibri"/>
                <a:cs typeface="Calibri"/>
                <a:sym typeface="Calibri"/>
              </a:rPr>
              <a:t>Институт экономики города</a:t>
            </a:r>
            <a:endParaRPr sz="1200">
              <a:solidFill>
                <a:srgbClr val="888888"/>
              </a:solidFill>
              <a:latin typeface="Calibri"/>
              <a:ea typeface="Calibri"/>
              <a:cs typeface="Calibri"/>
              <a:sym typeface="Calibri"/>
            </a:endParaRPr>
          </a:p>
        </p:txBody>
      </p:sp>
      <p:sp>
        <p:nvSpPr>
          <p:cNvPr id="377" name="Google Shape;377;p39"/>
          <p:cNvSpPr/>
          <p:nvPr/>
        </p:nvSpPr>
        <p:spPr>
          <a:xfrm>
            <a:off x="0" y="0"/>
            <a:ext cx="9144000" cy="1124744"/>
          </a:xfrm>
          <a:prstGeom prst="rect">
            <a:avLst/>
          </a:prstGeom>
          <a:solidFill>
            <a:srgbClr val="244061"/>
          </a:solidFill>
          <a:ln>
            <a:noFill/>
          </a:ln>
        </p:spPr>
        <p:txBody>
          <a:bodyPr spcFirstLastPara="1" wrap="square" lIns="91425" tIns="45700" rIns="91425" bIns="45700" anchor="ctr" anchorCtr="0">
            <a:noAutofit/>
          </a:bodyPr>
          <a:lstStyle/>
          <a:p>
            <a:pPr lvl="0" algn="ctr"/>
            <a:r>
              <a:rPr lang="ru-RU" sz="2400" b="1" dirty="0" smtClean="0">
                <a:solidFill>
                  <a:schemeClr val="bg1"/>
                </a:solidFill>
              </a:rPr>
              <a:t>Ограничения для реализации проекта </a:t>
            </a:r>
            <a:r>
              <a:rPr lang="ru-RU" sz="2400" b="1" dirty="0" err="1" smtClean="0">
                <a:solidFill>
                  <a:schemeClr val="bg1"/>
                </a:solidFill>
              </a:rPr>
              <a:t>редевелопмента</a:t>
            </a:r>
            <a:r>
              <a:rPr lang="ru-RU" sz="2400" b="1" dirty="0" smtClean="0">
                <a:solidFill>
                  <a:schemeClr val="bg1"/>
                </a:solidFill>
              </a:rPr>
              <a:t> в </a:t>
            </a:r>
            <a:r>
              <a:rPr lang="ru-RU" sz="2400" b="1" dirty="0">
                <a:solidFill>
                  <a:schemeClr val="bg1"/>
                </a:solidFill>
              </a:rPr>
              <a:t>рамках договора развития застроенных территорий (Ст.46.2 </a:t>
            </a:r>
            <a:r>
              <a:rPr lang="ru-RU" sz="2400" b="1" dirty="0" err="1">
                <a:solidFill>
                  <a:schemeClr val="bg1"/>
                </a:solidFill>
              </a:rPr>
              <a:t>ГрК</a:t>
            </a:r>
            <a:r>
              <a:rPr lang="ru-RU" sz="2400" b="1" dirty="0">
                <a:solidFill>
                  <a:schemeClr val="bg1"/>
                </a:solidFill>
              </a:rPr>
              <a:t> </a:t>
            </a:r>
            <a:r>
              <a:rPr lang="ru-RU" sz="2400" b="1" dirty="0" smtClean="0">
                <a:solidFill>
                  <a:schemeClr val="bg1"/>
                </a:solidFill>
              </a:rPr>
              <a:t>РФ)</a:t>
            </a:r>
            <a:endParaRPr sz="2400" b="1" dirty="0">
              <a:solidFill>
                <a:schemeClr val="bg1"/>
              </a:solidFill>
              <a:sym typeface="Arial"/>
            </a:endParaRPr>
          </a:p>
        </p:txBody>
      </p:sp>
      <p:sp>
        <p:nvSpPr>
          <p:cNvPr id="378" name="Google Shape;378;p39"/>
          <p:cNvSpPr txBox="1"/>
          <p:nvPr/>
        </p:nvSpPr>
        <p:spPr>
          <a:xfrm>
            <a:off x="539552" y="1273600"/>
            <a:ext cx="7902990" cy="4801523"/>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Wingdings" pitchFamily="2" charset="2"/>
              <a:buChar char="v"/>
            </a:pPr>
            <a:r>
              <a:rPr lang="ru-RU" sz="1800" dirty="0" smtClean="0">
                <a:solidFill>
                  <a:srgbClr val="002060"/>
                </a:solidFill>
              </a:rPr>
              <a:t>Невозможно </a:t>
            </a:r>
            <a:r>
              <a:rPr lang="ru-RU" sz="1800" dirty="0">
                <a:solidFill>
                  <a:srgbClr val="002060"/>
                </a:solidFill>
              </a:rPr>
              <a:t>применить схему к территории с </a:t>
            </a:r>
            <a:r>
              <a:rPr lang="ru-RU" sz="1800" dirty="0" smtClean="0">
                <a:solidFill>
                  <a:srgbClr val="002060"/>
                </a:solidFill>
              </a:rPr>
              <a:t>ИЖС или нежилой территории.</a:t>
            </a:r>
          </a:p>
          <a:p>
            <a:pPr marL="457200" indent="-304800">
              <a:buClr>
                <a:schemeClr val="dk1"/>
              </a:buClr>
              <a:buSzPts val="1200"/>
              <a:buFont typeface="Wingdings" pitchFamily="2" charset="2"/>
              <a:buChar char="v"/>
            </a:pPr>
            <a:r>
              <a:rPr lang="ru-RU" sz="1800" dirty="0">
                <a:solidFill>
                  <a:srgbClr val="002060"/>
                </a:solidFill>
              </a:rPr>
              <a:t>Отсутствие механизма изъятия (до введения КУРТ).</a:t>
            </a:r>
          </a:p>
          <a:p>
            <a:pPr marL="457200" lvl="0" indent="-304800" algn="l" rtl="0">
              <a:lnSpc>
                <a:spcPct val="100000"/>
              </a:lnSpc>
              <a:spcBef>
                <a:spcPts val="0"/>
              </a:spcBef>
              <a:spcAft>
                <a:spcPts val="0"/>
              </a:spcAft>
              <a:buClr>
                <a:schemeClr val="dk1"/>
              </a:buClr>
              <a:buSzPts val="1200"/>
              <a:buFont typeface="Wingdings" pitchFamily="2" charset="2"/>
              <a:buChar char="v"/>
            </a:pPr>
            <a:r>
              <a:rPr lang="ru-RU" sz="1800" dirty="0" smtClean="0">
                <a:solidFill>
                  <a:srgbClr val="002060"/>
                </a:solidFill>
              </a:rPr>
              <a:t>Нерентабельность </a:t>
            </a:r>
            <a:r>
              <a:rPr lang="ru-RU" sz="1800" dirty="0">
                <a:solidFill>
                  <a:srgbClr val="002060"/>
                </a:solidFill>
              </a:rPr>
              <a:t>проектов по причине малой площади территорий, длительности срока окупаемости проекта.</a:t>
            </a:r>
            <a:endParaRPr sz="1800" dirty="0">
              <a:solidFill>
                <a:srgbClr val="002060"/>
              </a:solidFill>
            </a:endParaRPr>
          </a:p>
          <a:p>
            <a:pPr marL="457200" lvl="0" indent="-304800" algn="l" rtl="0">
              <a:lnSpc>
                <a:spcPct val="100000"/>
              </a:lnSpc>
              <a:spcBef>
                <a:spcPts val="0"/>
              </a:spcBef>
              <a:spcAft>
                <a:spcPts val="0"/>
              </a:spcAft>
              <a:buClr>
                <a:schemeClr val="dk1"/>
              </a:buClr>
              <a:buSzPts val="1200"/>
              <a:buFont typeface="Wingdings" pitchFamily="2" charset="2"/>
              <a:buChar char="v"/>
            </a:pPr>
            <a:r>
              <a:rPr lang="ru-RU" sz="1800" dirty="0" smtClean="0">
                <a:solidFill>
                  <a:srgbClr val="002060"/>
                </a:solidFill>
              </a:rPr>
              <a:t>Высокая </a:t>
            </a:r>
            <a:r>
              <a:rPr lang="ru-RU" sz="1800" dirty="0">
                <a:solidFill>
                  <a:srgbClr val="002060"/>
                </a:solidFill>
              </a:rPr>
              <a:t>вероятность блокирования реализации проекта.</a:t>
            </a:r>
            <a:endParaRPr sz="1800" dirty="0">
              <a:solidFill>
                <a:srgbClr val="002060"/>
              </a:solidFill>
            </a:endParaRPr>
          </a:p>
          <a:p>
            <a:pPr marL="457200" lvl="0" indent="-304800" algn="l" rtl="0">
              <a:lnSpc>
                <a:spcPct val="100000"/>
              </a:lnSpc>
              <a:spcBef>
                <a:spcPts val="0"/>
              </a:spcBef>
              <a:spcAft>
                <a:spcPts val="0"/>
              </a:spcAft>
              <a:buClr>
                <a:schemeClr val="dk1"/>
              </a:buClr>
              <a:buSzPts val="1200"/>
              <a:buFont typeface="Wingdings" pitchFamily="2" charset="2"/>
              <a:buChar char="v"/>
            </a:pPr>
            <a:r>
              <a:rPr lang="ru-RU" sz="1800" dirty="0">
                <a:solidFill>
                  <a:srgbClr val="002060"/>
                </a:solidFill>
              </a:rPr>
              <a:t>Отсутствие в законодательстве порядка выкупа инвестором объектов недвижимости (кроме аварийных МКД).</a:t>
            </a:r>
            <a:endParaRPr sz="1800" dirty="0">
              <a:solidFill>
                <a:srgbClr val="002060"/>
              </a:solidFill>
            </a:endParaRPr>
          </a:p>
          <a:p>
            <a:pPr marL="457200" lvl="0" indent="-304800" algn="l" rtl="0">
              <a:lnSpc>
                <a:spcPct val="100000"/>
              </a:lnSpc>
              <a:spcBef>
                <a:spcPts val="0"/>
              </a:spcBef>
              <a:spcAft>
                <a:spcPts val="0"/>
              </a:spcAft>
              <a:buClr>
                <a:schemeClr val="dk1"/>
              </a:buClr>
              <a:buSzPts val="1200"/>
              <a:buFont typeface="Wingdings" pitchFamily="2" charset="2"/>
              <a:buChar char="v"/>
            </a:pPr>
            <a:r>
              <a:rPr lang="ru-RU" sz="1800" dirty="0" smtClean="0">
                <a:solidFill>
                  <a:srgbClr val="002060"/>
                </a:solidFill>
              </a:rPr>
              <a:t>Нежелание инвесторов заниматься переселением граждан.</a:t>
            </a:r>
            <a:endParaRPr sz="1800" dirty="0">
              <a:solidFill>
                <a:srgbClr val="002060"/>
              </a:solidFill>
            </a:endParaRPr>
          </a:p>
          <a:p>
            <a:pPr marL="457200" lvl="0" indent="-304800" algn="l" rtl="0">
              <a:lnSpc>
                <a:spcPct val="100000"/>
              </a:lnSpc>
              <a:spcBef>
                <a:spcPts val="0"/>
              </a:spcBef>
              <a:spcAft>
                <a:spcPts val="0"/>
              </a:spcAft>
              <a:buClr>
                <a:schemeClr val="dk1"/>
              </a:buClr>
              <a:buSzPts val="1200"/>
              <a:buFont typeface="Wingdings" pitchFamily="2" charset="2"/>
              <a:buChar char="v"/>
            </a:pPr>
            <a:r>
              <a:rPr lang="ru-RU" sz="1800" dirty="0" smtClean="0">
                <a:solidFill>
                  <a:srgbClr val="002060"/>
                </a:solidFill>
              </a:rPr>
              <a:t>Недостаток </a:t>
            </a:r>
            <a:r>
              <a:rPr lang="ru-RU" sz="1800" dirty="0">
                <a:solidFill>
                  <a:srgbClr val="002060"/>
                </a:solidFill>
              </a:rPr>
              <a:t>квалифицированных кадров для качественного моделирования проектов РЗТ и определения оптимальных условий проведения аукционов на право заключения договоров о РЗТ</a:t>
            </a:r>
            <a:r>
              <a:rPr lang="ru-RU" sz="1800" dirty="0" smtClean="0">
                <a:solidFill>
                  <a:srgbClr val="002060"/>
                </a:solidFill>
              </a:rPr>
              <a:t>.</a:t>
            </a:r>
          </a:p>
          <a:p>
            <a:pPr marL="457200" indent="-304800">
              <a:buClr>
                <a:schemeClr val="dk1"/>
              </a:buClr>
              <a:buSzPts val="1200"/>
              <a:buFont typeface="Wingdings" pitchFamily="2" charset="2"/>
              <a:buChar char="v"/>
            </a:pPr>
            <a:r>
              <a:rPr lang="ru-RU" sz="1800" dirty="0">
                <a:solidFill>
                  <a:srgbClr val="002060"/>
                </a:solidFill>
              </a:rPr>
              <a:t>Упразднения возможности включать, объекты, не соответствующие градостроительному регламенту.</a:t>
            </a:r>
          </a:p>
          <a:p>
            <a:pPr marL="152400" lvl="0" algn="l" rtl="0">
              <a:lnSpc>
                <a:spcPct val="100000"/>
              </a:lnSpc>
              <a:spcBef>
                <a:spcPts val="0"/>
              </a:spcBef>
              <a:spcAft>
                <a:spcPts val="0"/>
              </a:spcAft>
              <a:buClr>
                <a:schemeClr val="dk1"/>
              </a:buClr>
              <a:buSzPts val="1200"/>
            </a:pPr>
            <a:endParaRPr sz="1800" dirty="0">
              <a:solidFill>
                <a:srgbClr val="002060"/>
              </a:solidFill>
            </a:endParaRPr>
          </a:p>
        </p:txBody>
      </p:sp>
      <p:sp>
        <p:nvSpPr>
          <p:cNvPr id="9" name="Google Shape;212;p27"/>
          <p:cNvSpPr txBox="1"/>
          <p:nvPr/>
        </p:nvSpPr>
        <p:spPr>
          <a:xfrm>
            <a:off x="457200" y="6055053"/>
            <a:ext cx="8229600" cy="288000"/>
          </a:xfrm>
          <a:prstGeom prst="rect">
            <a:avLst/>
          </a:prstGeom>
          <a:noFill/>
          <a:ln>
            <a:noFill/>
          </a:ln>
        </p:spPr>
        <p:txBody>
          <a:bodyPr spcFirstLastPara="1" wrap="square" lIns="91425" tIns="45700" rIns="91425" bIns="45700" anchor="t" anchorCtr="0">
            <a:noAutofit/>
          </a:bodyPr>
          <a:lstStyle/>
          <a:p>
            <a:pPr lvl="0">
              <a:buClr>
                <a:schemeClr val="dk1"/>
              </a:buClr>
              <a:buSzPts val="1000"/>
            </a:pPr>
            <a:r>
              <a:rPr lang="ru-RU" sz="900" dirty="0" smtClean="0">
                <a:solidFill>
                  <a:schemeClr val="dk1"/>
                </a:solidFill>
              </a:rPr>
              <a:t>Источник </a:t>
            </a:r>
            <a:r>
              <a:rPr lang="ru-RU" sz="900" dirty="0">
                <a:solidFill>
                  <a:schemeClr val="dk1"/>
                </a:solidFill>
              </a:rPr>
              <a:t>данных: </a:t>
            </a:r>
            <a:r>
              <a:rPr lang="ru-RU" sz="900" dirty="0" smtClean="0">
                <a:solidFill>
                  <a:schemeClr val="dk1"/>
                </a:solidFill>
              </a:rPr>
              <a:t>Проект Фонда ИЭГ «Город для жизни»// </a:t>
            </a:r>
            <a:r>
              <a:rPr lang="en-US" sz="900" dirty="0" smtClean="0">
                <a:solidFill>
                  <a:schemeClr val="dk1"/>
                </a:solidFill>
              </a:rPr>
              <a:t>URL: </a:t>
            </a:r>
            <a:r>
              <a:rPr lang="en-US" sz="900" dirty="0">
                <a:hlinkClick r:id="rId4"/>
              </a:rPr>
              <a:t>http://www.urbaneconomics.ru/sites/default/files/razvitie_zastroennyh_territoriy_analiticheskiy_material_3.03.17.pdf</a:t>
            </a:r>
            <a:endParaRPr sz="900" dirty="0">
              <a:solidFill>
                <a:schemeClr val="dk1"/>
              </a:solidFill>
            </a:endParaRPr>
          </a:p>
        </p:txBody>
      </p:sp>
    </p:spTree>
  </p:cSld>
  <p:clrMapOvr>
    <a:masterClrMapping/>
  </p:clrMapOvr>
</p:sld>
</file>

<file path=ppt/theme/theme1.xml><?xml version="1.0" encoding="utf-8"?>
<a:theme xmlns:a="http://schemas.openxmlformats.org/drawingml/2006/main" name="1_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1682</Words>
  <Application>Microsoft Office PowerPoint</Application>
  <PresentationFormat>Экран (4:3)</PresentationFormat>
  <Paragraphs>198</Paragraphs>
  <Slides>18</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1_Тема Office</vt:lpstr>
      <vt:lpstr>Тема Office</vt:lpstr>
      <vt:lpstr>Механизмы реализации проектов редевелопмента   Боброва Ксения архитектор Фонд «Институт экономики города»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Механизмы реализации проектов редевелопмента   Боброва Ксения архитектор Фонд «Институт экономики города»</dc:title>
  <dc:creator>Ксения В. Боброва</dc:creator>
  <cp:lastModifiedBy>Ксения В. Боброва</cp:lastModifiedBy>
  <cp:revision>58</cp:revision>
  <dcterms:modified xsi:type="dcterms:W3CDTF">2019-04-11T11:37:36Z</dcterms:modified>
</cp:coreProperties>
</file>