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48" r:id="rId1"/>
  </p:sldMasterIdLst>
  <p:notesMasterIdLst>
    <p:notesMasterId r:id="rId19"/>
  </p:notesMasterIdLst>
  <p:sldIdLst>
    <p:sldId id="262" r:id="rId2"/>
    <p:sldId id="355" r:id="rId3"/>
    <p:sldId id="353" r:id="rId4"/>
    <p:sldId id="331" r:id="rId5"/>
    <p:sldId id="346" r:id="rId6"/>
    <p:sldId id="352" r:id="rId7"/>
    <p:sldId id="351" r:id="rId8"/>
    <p:sldId id="349" r:id="rId9"/>
    <p:sldId id="348" r:id="rId10"/>
    <p:sldId id="350" r:id="rId11"/>
    <p:sldId id="339" r:id="rId12"/>
    <p:sldId id="341" r:id="rId13"/>
    <p:sldId id="356" r:id="rId14"/>
    <p:sldId id="342" r:id="rId15"/>
    <p:sldId id="344" r:id="rId16"/>
    <p:sldId id="345" r:id="rId17"/>
    <p:sldId id="354" r:id="rId18"/>
  </p:sldIdLst>
  <p:sldSz cx="9144000" cy="6858000" type="screen4x3"/>
  <p:notesSz cx="6797675" cy="9926638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горь Колесников" initials="ИК" lastIdx="8" clrIdx="0"/>
  <p:cmAuthor id="1" name="Марина C. Гильманова" initials="МCГ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3477B2"/>
    <a:srgbClr val="E59C09"/>
    <a:srgbClr val="4F81BD"/>
    <a:srgbClr val="D9D9D9"/>
    <a:srgbClr val="FFE0A3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3" autoAdjust="0"/>
    <p:restoredTop sz="96095" autoAdjust="0"/>
  </p:normalViewPr>
  <p:slideViewPr>
    <p:cSldViewPr>
      <p:cViewPr>
        <p:scale>
          <a:sx n="80" d="100"/>
          <a:sy n="80" d="100"/>
        </p:scale>
        <p:origin x="-2430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035834062408871E-2"/>
          <c:y val="4.3650793650793648E-2"/>
          <c:w val="0.68098388743073779"/>
          <c:h val="0.81571428571428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предложения жилых помещений по суммарной площади квартир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4 кв. 2012</c:v>
                </c:pt>
                <c:pt idx="1">
                  <c:v>4 кв. 2013</c:v>
                </c:pt>
                <c:pt idx="2">
                  <c:v>4 кв. 2014</c:v>
                </c:pt>
                <c:pt idx="3">
                  <c:v>4 кв. 2015</c:v>
                </c:pt>
                <c:pt idx="4">
                  <c:v>4 кв. 2016</c:v>
                </c:pt>
                <c:pt idx="5">
                  <c:v>4 кв. 2017</c:v>
                </c:pt>
                <c:pt idx="6">
                  <c:v>4 кв. 2018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900.4</c:v>
                </c:pt>
                <c:pt idx="1">
                  <c:v>1183</c:v>
                </c:pt>
                <c:pt idx="2">
                  <c:v>1394.5</c:v>
                </c:pt>
                <c:pt idx="3">
                  <c:v>1968.6</c:v>
                </c:pt>
                <c:pt idx="4">
                  <c:v>2204.8000000000002</c:v>
                </c:pt>
                <c:pt idx="5">
                  <c:v>2746.5</c:v>
                </c:pt>
                <c:pt idx="6">
                  <c:v>2472.1999999999998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предложения апартаментов по суммарной площади объектов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4 кв. 2012</c:v>
                </c:pt>
                <c:pt idx="1">
                  <c:v>4 кв. 2013</c:v>
                </c:pt>
                <c:pt idx="2">
                  <c:v>4 кв. 2014</c:v>
                </c:pt>
                <c:pt idx="3">
                  <c:v>4 кв. 2015</c:v>
                </c:pt>
                <c:pt idx="4">
                  <c:v>4 кв. 2016</c:v>
                </c:pt>
                <c:pt idx="5">
                  <c:v>4 кв. 2017</c:v>
                </c:pt>
                <c:pt idx="6">
                  <c:v>4 кв. 2018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167.9</c:v>
                </c:pt>
                <c:pt idx="1">
                  <c:v>416</c:v>
                </c:pt>
                <c:pt idx="2">
                  <c:v>616.70000000000005</c:v>
                </c:pt>
                <c:pt idx="3">
                  <c:v>693.3</c:v>
                </c:pt>
                <c:pt idx="4">
                  <c:v>635.1</c:v>
                </c:pt>
                <c:pt idx="5">
                  <c:v>666.8</c:v>
                </c:pt>
                <c:pt idx="6">
                  <c:v>639.70000000000005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47456"/>
        <c:axId val="38376576"/>
      </c:barChart>
      <c:catAx>
        <c:axId val="313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376576"/>
        <c:crosses val="autoZero"/>
        <c:auto val="1"/>
        <c:lblAlgn val="ctr"/>
        <c:lblOffset val="100"/>
        <c:noMultiLvlLbl val="0"/>
      </c:catAx>
      <c:valAx>
        <c:axId val="3837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134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16343490304718"/>
          <c:y val="0.16298342541436464"/>
          <c:w val="0.20083102493074792"/>
          <c:h val="0.6104972375690608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62962962962965E-2"/>
          <c:y val="0.24525215598050243"/>
          <c:w val="0.91203703703703709"/>
          <c:h val="0.594620047494063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предложения апартаментов по классу, суммарная площадь объектов 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2.5398866356897165E-3"/>
                  <c:y val="-2.5342580672259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7776916399267182E-2"/>
                  <c:y val="-5.9500690520712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Стандарт</c:v>
                </c:pt>
                <c:pt idx="1">
                  <c:v>Комфорт </c:v>
                </c:pt>
                <c:pt idx="2">
                  <c:v>Премиум</c:v>
                </c:pt>
                <c:pt idx="3">
                  <c:v>Элита </c:v>
                </c:pt>
                <c:pt idx="4">
                  <c:v>Бизнес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1E-3</c:v>
                </c:pt>
                <c:pt idx="1">
                  <c:v>0.17699999999999999</c:v>
                </c:pt>
                <c:pt idx="2">
                  <c:v>0.32100000000000001</c:v>
                </c:pt>
                <c:pt idx="3">
                  <c:v>8.7999999999999995E-2</c:v>
                </c:pt>
                <c:pt idx="4">
                  <c:v>0.41399999999999998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ЮАО</c:v>
                </c:pt>
                <c:pt idx="1">
                  <c:v>ЮВАО</c:v>
                </c:pt>
                <c:pt idx="2">
                  <c:v>ЮЗАО</c:v>
                </c:pt>
                <c:pt idx="3">
                  <c:v>ВАО</c:v>
                </c:pt>
                <c:pt idx="4">
                  <c:v>СВАО</c:v>
                </c:pt>
                <c:pt idx="5">
                  <c:v>СЗАО</c:v>
                </c:pt>
                <c:pt idx="6">
                  <c:v>САО</c:v>
                </c:pt>
                <c:pt idx="7">
                  <c:v>ЦАО</c:v>
                </c:pt>
                <c:pt idx="8">
                  <c:v>ЗАО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3.4000000000000002E-2</c:v>
                </c:pt>
                <c:pt idx="1">
                  <c:v>2E-3</c:v>
                </c:pt>
                <c:pt idx="2">
                  <c:v>1.7000000000000001E-2</c:v>
                </c:pt>
                <c:pt idx="3">
                  <c:v>1.4E-2</c:v>
                </c:pt>
                <c:pt idx="4">
                  <c:v>0.193</c:v>
                </c:pt>
                <c:pt idx="5">
                  <c:v>7.1999999999999995E-2</c:v>
                </c:pt>
                <c:pt idx="6">
                  <c:v>0.21</c:v>
                </c:pt>
                <c:pt idx="7">
                  <c:v>0.439</c:v>
                </c:pt>
                <c:pt idx="8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6429-5EE1-4044-A8A3-239ED09AF62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5ABA-CEFC-458A-A8BC-8DC1F51F9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5ABA-CEFC-458A-A8BC-8DC1F51F92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5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5ABA-CEFC-458A-A8BC-8DC1F51F92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5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5ABA-CEFC-458A-A8BC-8DC1F51F928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5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6216-AB26-403B-B0DD-9B5413109A0A}" type="datetime1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E789-44F7-434E-8C18-7AE8C71E12F5}" type="datetime1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E67-803F-47EB-8FED-C154291AB2E9}" type="datetime1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6F1B-83B0-44CF-A0CA-16CA543117E3}" type="datetime1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F2EB-E1E2-47CE-AB1A-9FAD3D5C6690}" type="datetime1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1199-C65B-4A3E-87C4-921006D63AA5}" type="datetime1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911-D97F-46D0-A8C1-91775A83F276}" type="datetime1">
              <a:rPr lang="ru-RU" smtClean="0"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2A54-58B4-4243-AAB6-E7AC06CD0660}" type="datetime1">
              <a:rPr lang="ru-RU" smtClean="0"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A4E-CA1D-4C29-86DF-883DCEEACC6D}" type="datetime1">
              <a:rPr lang="ru-RU" smtClean="0"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A1C-B21C-403B-ABCA-6072B2EC3CE3}" type="datetime1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80DB-DF31-40D1-B5A2-B8354CF76789}" type="datetime1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3477B2"/>
          </a:fgClr>
          <a:bgClr>
            <a:srgbClr val="3477B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6577-E1FE-4FCE-BA88-212FE7ED54B6}" type="datetime1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2" y="-243409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976102"/>
            <a:ext cx="8136904" cy="454226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 и основные тенденции развития рынка апартаментов в Российской Федерации</a:t>
            </a:r>
            <a:r>
              <a:rPr lang="ru-RU" sz="3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Игуменов Е.В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2019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1" y="15096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СТРУКТУРА ПРЕДЛОЖЕНИЯ АПАРТАМЕНТОВ ПО АДМИНИСТРАТИВНЫМ ОКРУГАМ Г. МОСКВЫ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9940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40567430"/>
              </p:ext>
            </p:extLst>
          </p:nvPr>
        </p:nvGraphicFramePr>
        <p:xfrm>
          <a:off x="0" y="1036077"/>
          <a:ext cx="8901112" cy="469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5516" y="560421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</a:rPr>
              <a:t>Основной объем предложения сконцентрирован в Центральном и Северном административных </a:t>
            </a:r>
            <a:r>
              <a:rPr lang="ru-RU" sz="2000" dirty="0" smtClean="0">
                <a:solidFill>
                  <a:schemeClr val="bg1"/>
                </a:solidFill>
              </a:rPr>
              <a:t>округах г. Москвы: реконструкция производственных территорий под коммерческую и офисную недвижимость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5116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625" y="3577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ПРЕИМУЩЕСТВА И НЕДОСТАТКИ АПАРТАМЕНТОВ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3610744" cy="40389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Инфраструктурная доступность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Широкие возможности внутренне планировки помещений апартаментов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FFC000"/>
                </a:solidFill>
              </a:rPr>
              <a:t>Более низкая стоимость кв. м (15-20</a:t>
            </a:r>
            <a:r>
              <a:rPr lang="ru-RU" sz="2400" b="1" dirty="0" smtClean="0">
                <a:solidFill>
                  <a:srgbClr val="FFC000"/>
                </a:solidFill>
              </a:rPr>
              <a:t>%) - ?</a:t>
            </a:r>
            <a:endParaRPr lang="ru-RU" sz="2400" b="1" dirty="0">
              <a:solidFill>
                <a:srgbClr val="FFC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4584853" y="1988840"/>
            <a:ext cx="4038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Невозможность регистрации по ПМЖ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Отсутствие гарантий, предусмотренных сан-</a:t>
            </a:r>
            <a:r>
              <a:rPr lang="ru-RU" sz="2400" dirty="0" err="1" smtClean="0">
                <a:solidFill>
                  <a:schemeClr val="bg1"/>
                </a:solidFill>
              </a:rPr>
              <a:t>эпид</a:t>
            </a:r>
            <a:r>
              <a:rPr lang="ru-RU" sz="2400" dirty="0" smtClean="0">
                <a:solidFill>
                  <a:schemeClr val="bg1"/>
                </a:solidFill>
              </a:rPr>
              <a:t>. законодательством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Повышенная плата за коммунальные услуги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Повышенное налогообложение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Риски при банкротстве застройщика</a:t>
            </a:r>
          </a:p>
          <a:p>
            <a:pPr algn="just"/>
            <a:endParaRPr lang="ru-RU" sz="2000" dirty="0" smtClean="0">
              <a:solidFill>
                <a:schemeClr val="bg1"/>
              </a:solidFill>
            </a:endParaRPr>
          </a:p>
          <a:p>
            <a:pPr algn="just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Крест 15"/>
          <p:cNvSpPr/>
          <p:nvPr/>
        </p:nvSpPr>
        <p:spPr>
          <a:xfrm>
            <a:off x="1763688" y="1305510"/>
            <a:ext cx="674823" cy="576064"/>
          </a:xfrm>
          <a:prstGeom prst="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1413522"/>
            <a:ext cx="759043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5116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625" y="3577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СХЕМЫ ПРИОБРЕТЕНИЯ АПАРТАМЕНТОВ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340768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u="sng" dirty="0">
                <a:solidFill>
                  <a:srgbClr val="FFC000"/>
                </a:solidFill>
              </a:rPr>
              <a:t>купля-продажа апартаментов на основании института долевого участия в строительстве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b="1" u="sng" dirty="0" smtClean="0">
              <a:solidFill>
                <a:srgbClr val="FFC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1"/>
                </a:solidFill>
              </a:rPr>
              <a:t>заключение </a:t>
            </a:r>
            <a:r>
              <a:rPr lang="ru-RU" sz="2800" b="1" dirty="0">
                <a:solidFill>
                  <a:schemeClr val="bg1"/>
                </a:solidFill>
              </a:rPr>
              <a:t>предварительного договора </a:t>
            </a:r>
            <a:r>
              <a:rPr lang="ru-RU" sz="2800" b="1" dirty="0" smtClean="0">
                <a:solidFill>
                  <a:schemeClr val="bg1"/>
                </a:solidFill>
              </a:rPr>
              <a:t>купли-продажи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1"/>
                </a:solidFill>
              </a:rPr>
              <a:t>купля-продажа </a:t>
            </a:r>
            <a:r>
              <a:rPr lang="ru-RU" sz="2800" b="1" dirty="0">
                <a:solidFill>
                  <a:schemeClr val="bg1"/>
                </a:solidFill>
              </a:rPr>
              <a:t>доли в праве собственности на многофункциональное </a:t>
            </a:r>
            <a:r>
              <a:rPr lang="ru-RU" sz="2800" b="1" dirty="0" smtClean="0">
                <a:solidFill>
                  <a:schemeClr val="bg1"/>
                </a:solidFill>
              </a:rPr>
              <a:t>здание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пользование апартаментами </a:t>
            </a:r>
            <a:r>
              <a:rPr lang="ru-RU" sz="2800" b="1" dirty="0">
                <a:solidFill>
                  <a:schemeClr val="bg1"/>
                </a:solidFill>
              </a:rPr>
              <a:t>на основании договора </a:t>
            </a:r>
            <a:r>
              <a:rPr lang="ru-RU" sz="2800" b="1" dirty="0" smtClean="0">
                <a:solidFill>
                  <a:schemeClr val="bg1"/>
                </a:solidFill>
              </a:rPr>
              <a:t>аренды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5116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625" y="3577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ИНФОРМАЦИЯ О КОЛИЧЕСТВЕ СУДЕБНЫХ СПОРОВ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977003"/>
              </p:ext>
            </p:extLst>
          </p:nvPr>
        </p:nvGraphicFramePr>
        <p:xfrm>
          <a:off x="395536" y="1340768"/>
          <a:ext cx="8352928" cy="146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542"/>
                <a:gridCol w="679922"/>
                <a:gridCol w="1122587"/>
                <a:gridCol w="1003725"/>
                <a:gridCol w="1003725"/>
                <a:gridCol w="1003725"/>
                <a:gridCol w="1342702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2013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2014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2016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2017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2018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93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судебных споров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129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184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236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286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357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456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328498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Начиная </a:t>
            </a:r>
            <a:r>
              <a:rPr lang="ru-RU" sz="2400" dirty="0">
                <a:solidFill>
                  <a:schemeClr val="bg1"/>
                </a:solidFill>
              </a:rPr>
              <a:t>с 2014 года наблюдается устойчивый рост количества судебных споров, имеющих своим предметом отношения по поводу апартаментов: количество таких споров в </a:t>
            </a:r>
            <a:r>
              <a:rPr lang="ru-RU" sz="2400" dirty="0" smtClean="0">
                <a:solidFill>
                  <a:schemeClr val="bg1"/>
                </a:solidFill>
              </a:rPr>
              <a:t>2018 </a:t>
            </a:r>
            <a:r>
              <a:rPr lang="ru-RU" sz="2400" dirty="0">
                <a:solidFill>
                  <a:schemeClr val="bg1"/>
                </a:solidFill>
              </a:rPr>
              <a:t>году по отношению к 2013 году возросло более чем в </a:t>
            </a:r>
            <a:r>
              <a:rPr lang="ru-RU" sz="2400" dirty="0" smtClean="0">
                <a:solidFill>
                  <a:schemeClr val="bg1"/>
                </a:solidFill>
              </a:rPr>
              <a:t>три раза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</a:rPr>
              <a:t>Большинство споров </a:t>
            </a:r>
            <a:r>
              <a:rPr lang="ru-RU" sz="2400" dirty="0" smtClean="0">
                <a:solidFill>
                  <a:schemeClr val="bg1"/>
                </a:solidFill>
              </a:rPr>
              <a:t>связано с </a:t>
            </a:r>
            <a:r>
              <a:rPr lang="ru-RU" sz="2400" dirty="0">
                <a:solidFill>
                  <a:schemeClr val="bg1"/>
                </a:solidFill>
              </a:rPr>
              <a:t>приобретением </a:t>
            </a:r>
            <a:r>
              <a:rPr lang="ru-RU" sz="2400" dirty="0" smtClean="0">
                <a:solidFill>
                  <a:schemeClr val="bg1"/>
                </a:solidFill>
              </a:rPr>
              <a:t>апартаментов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678752" y="2276872"/>
            <a:ext cx="5976670" cy="36004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6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209327"/>
            <a:ext cx="81437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Предметы судебных споров</a:t>
            </a:r>
            <a:endParaRPr lang="ru-RU" sz="28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68760"/>
            <a:ext cx="90364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разрыв </a:t>
            </a:r>
            <a:r>
              <a:rPr lang="ru-RU" sz="2000" dirty="0">
                <a:solidFill>
                  <a:schemeClr val="bg1"/>
                </a:solidFill>
              </a:rPr>
              <a:t>между правовым статусом «апартаментов» как нежилых помещений и их фактическим использованием для </a:t>
            </a:r>
            <a:r>
              <a:rPr lang="ru-RU" sz="2000" dirty="0" smtClean="0">
                <a:solidFill>
                  <a:schemeClr val="bg1"/>
                </a:solidFill>
              </a:rPr>
              <a:t>проживания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C000"/>
                </a:solidFill>
              </a:rPr>
              <a:t>трудности </a:t>
            </a:r>
            <a:r>
              <a:rPr lang="ru-RU" sz="2000" dirty="0">
                <a:solidFill>
                  <a:srgbClr val="FFC000"/>
                </a:solidFill>
              </a:rPr>
              <a:t>применения стандартной процедуры перевода нежилых помещений в жилые помещения для </a:t>
            </a:r>
            <a:r>
              <a:rPr lang="ru-RU" sz="2000" dirty="0" smtClean="0">
                <a:solidFill>
                  <a:srgbClr val="FFC000"/>
                </a:solidFill>
              </a:rPr>
              <a:t>апартаментов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</a:rPr>
              <a:t>обоснованность применения </a:t>
            </a:r>
            <a:r>
              <a:rPr lang="ru-RU" sz="2000" dirty="0" smtClean="0">
                <a:solidFill>
                  <a:schemeClr val="bg1"/>
                </a:solidFill>
              </a:rPr>
              <a:t>Закона «</a:t>
            </a:r>
            <a:r>
              <a:rPr lang="ru-RU" sz="2000" dirty="0">
                <a:solidFill>
                  <a:schemeClr val="bg1"/>
                </a:solidFill>
              </a:rPr>
              <a:t>О защите прав потребителей» 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C000"/>
                </a:solidFill>
              </a:rPr>
              <a:t>конфликт интересов собственников, проживающих в апартаментах, и смежных, использующих их  в предпринимательских целях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особенности оплаты коммунальных услуг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C000"/>
                </a:solidFill>
              </a:rPr>
              <a:t>размещение </a:t>
            </a:r>
            <a:r>
              <a:rPr lang="ru-RU" sz="2000" dirty="0">
                <a:solidFill>
                  <a:srgbClr val="FFC000"/>
                </a:solidFill>
              </a:rPr>
              <a:t>«многофункциональных зданий» с апартаментами в территориальных зонах, где не предусмотрена возможность жилищного </a:t>
            </a:r>
            <a:r>
              <a:rPr lang="ru-RU" sz="2000" dirty="0" smtClean="0">
                <a:solidFill>
                  <a:srgbClr val="FFC000"/>
                </a:solidFill>
              </a:rPr>
              <a:t>строительства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перепрофилирование </a:t>
            </a:r>
            <a:r>
              <a:rPr lang="ru-RU" sz="2000" dirty="0">
                <a:solidFill>
                  <a:schemeClr val="bg1"/>
                </a:solidFill>
              </a:rPr>
              <a:t>гостиниц в чисто «апартаментные» здания </a:t>
            </a:r>
            <a:r>
              <a:rPr lang="ru-RU" sz="2000" dirty="0" smtClean="0">
                <a:solidFill>
                  <a:schemeClr val="bg1"/>
                </a:solidFill>
              </a:rPr>
              <a:t>в процессе строительства и оформления разрешительной документации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C000"/>
                </a:solidFill>
              </a:rPr>
              <a:t>правовая </a:t>
            </a:r>
            <a:r>
              <a:rPr lang="ru-RU" sz="2000" dirty="0">
                <a:solidFill>
                  <a:srgbClr val="FFC000"/>
                </a:solidFill>
              </a:rPr>
              <a:t>квалификация отношений, складывающихся при привлечении денежных средств граждан в рамках института долевого участия в </a:t>
            </a:r>
            <a:r>
              <a:rPr lang="ru-RU" sz="2000" dirty="0" smtClean="0">
                <a:solidFill>
                  <a:srgbClr val="FFC000"/>
                </a:solidFill>
              </a:rPr>
              <a:t>строительстве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bg1"/>
              </a:solidFill>
            </a:endParaRPr>
          </a:p>
          <a:p>
            <a:pPr algn="just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01961" y="15096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ЗАКОНОДАТЕЛЬНЫЕ ИНИЦИАТИВЫ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368967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Законопроект, подготовленный Минстроем 2017 г.: попытка узаконить возможность пост. </a:t>
            </a:r>
            <a:r>
              <a:rPr lang="ru-RU" sz="2800" dirty="0">
                <a:solidFill>
                  <a:schemeClr val="bg1"/>
                </a:solidFill>
              </a:rPr>
              <a:t>р</a:t>
            </a:r>
            <a:r>
              <a:rPr lang="ru-RU" sz="2800" dirty="0" smtClean="0">
                <a:solidFill>
                  <a:schemeClr val="bg1"/>
                </a:solidFill>
              </a:rPr>
              <a:t>егистрации  в апартаментах –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отклонен </a:t>
            </a:r>
            <a:r>
              <a:rPr lang="ru-RU" sz="2800" dirty="0" smtClean="0">
                <a:solidFill>
                  <a:srgbClr val="FFC000"/>
                </a:solidFill>
              </a:rPr>
              <a:t>(нечеткое определение объекта регулирования)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Законопроект № 488847-7 (</a:t>
            </a:r>
            <a:r>
              <a:rPr lang="ru-RU" sz="2800" dirty="0" err="1" smtClean="0">
                <a:solidFill>
                  <a:schemeClr val="bg1"/>
                </a:solidFill>
              </a:rPr>
              <a:t>А.Сидякин</a:t>
            </a:r>
            <a:r>
              <a:rPr lang="ru-RU" sz="2800" dirty="0" smtClean="0">
                <a:solidFill>
                  <a:schemeClr val="bg1"/>
                </a:solidFill>
              </a:rPr>
              <a:t>): попытка перевода апартаментов в разряд жилья, введение «жилых» и «нежилых» апартаментов –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отозван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92D050"/>
                </a:solidFill>
              </a:rPr>
              <a:t>Новый законопроект </a:t>
            </a:r>
            <a:r>
              <a:rPr lang="ru-RU" sz="2800" dirty="0" smtClean="0">
                <a:solidFill>
                  <a:schemeClr val="bg1"/>
                </a:solidFill>
              </a:rPr>
              <a:t>о статусе апартаментов (</a:t>
            </a:r>
            <a:r>
              <a:rPr lang="ru-RU" sz="2800" dirty="0" err="1" smtClean="0">
                <a:solidFill>
                  <a:schemeClr val="bg1"/>
                </a:solidFill>
              </a:rPr>
              <a:t>Н.Николаев</a:t>
            </a:r>
            <a:r>
              <a:rPr lang="ru-RU" sz="2800" dirty="0" smtClean="0">
                <a:solidFill>
                  <a:schemeClr val="bg1"/>
                </a:solidFill>
              </a:rPr>
              <a:t>): планируется внесение в ГД в весеннюю сессию текущего года</a:t>
            </a:r>
          </a:p>
          <a:p>
            <a:pPr algn="just"/>
            <a:endParaRPr lang="ru-RU" sz="28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2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АПАРТАМЕНТЫ: БЫТЬ ИЛИ НЕ БЫТЬ?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1220" y="1111490"/>
            <a:ext cx="836156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</a:rPr>
              <a:t>Апартаменты уверенно заняли свою нишу на рынке </a:t>
            </a:r>
            <a:r>
              <a:rPr lang="ru-RU" sz="2800" dirty="0" smtClean="0">
                <a:solidFill>
                  <a:schemeClr val="bg1"/>
                </a:solidFill>
              </a:rPr>
              <a:t>недвижимости (несмотря на «специфичность»)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</a:rPr>
              <a:t>Тенденция к удорожанию (постепенному приближению к стоимости квартир) апартаментов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  Проблемы, связанные с возникновением апартаментов, продолжают нарастать ввиду отсутствия правовой базы</a:t>
            </a:r>
            <a:endParaRPr lang="ru-RU" sz="28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Необходим подход, учитывающий как социально-экономический, так и архитектурно-планировочный (градостроительный) аспекты существования апартаментов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4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2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 smtClean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dirty="0" smtClean="0">
              <a:solidFill>
                <a:schemeClr val="bg1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Спасибо за внимание!</a:t>
            </a:r>
            <a:endParaRPr lang="ru-RU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2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Цель и задачи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0152" y="1196752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u="sng" dirty="0" smtClean="0">
                <a:solidFill>
                  <a:srgbClr val="92D050"/>
                </a:solidFill>
              </a:rPr>
              <a:t>Цель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О</a:t>
            </a:r>
            <a:r>
              <a:rPr lang="ru-RU" sz="2800" b="1" dirty="0" smtClean="0">
                <a:solidFill>
                  <a:schemeClr val="bg1"/>
                </a:solidFill>
              </a:rPr>
              <a:t>ценка </a:t>
            </a:r>
            <a:r>
              <a:rPr lang="ru-RU" sz="2800" b="1" dirty="0">
                <a:solidFill>
                  <a:schemeClr val="bg1"/>
                </a:solidFill>
              </a:rPr>
              <a:t>правовых условий развития рынка апартаментов в </a:t>
            </a:r>
            <a:r>
              <a:rPr lang="ru-RU" sz="2800" b="1" dirty="0" smtClean="0">
                <a:solidFill>
                  <a:schemeClr val="bg1"/>
                </a:solidFill>
              </a:rPr>
              <a:t>России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ru-RU" sz="2600" dirty="0" smtClean="0">
              <a:solidFill>
                <a:schemeClr val="bg1"/>
              </a:solidFill>
            </a:endParaRPr>
          </a:p>
          <a:p>
            <a:pPr algn="ctr"/>
            <a:r>
              <a:rPr lang="ru-RU" sz="2600" b="1" u="sng" dirty="0" smtClean="0">
                <a:solidFill>
                  <a:srgbClr val="FFFF00"/>
                </a:solidFill>
              </a:rPr>
              <a:t>Задачи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</a:rPr>
              <a:t>Условия и предпосылки возникновения 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</a:rPr>
              <a:t>Состояние правоприменительной практики</a:t>
            </a:r>
            <a:endParaRPr lang="ru-RU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</a:rPr>
              <a:t>Анализ законодательных инициатив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</a:rPr>
              <a:t>Оценка перспектив развития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2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ИСТОКИ: ЗАРУБЕЖНЫЙ ОПЫТ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41277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bg1"/>
                </a:solidFill>
              </a:rPr>
              <a:t>Период </a:t>
            </a:r>
            <a:r>
              <a:rPr lang="ru-RU" sz="2600" dirty="0" err="1" smtClean="0">
                <a:solidFill>
                  <a:schemeClr val="bg1"/>
                </a:solidFill>
              </a:rPr>
              <a:t>деиндустриализации</a:t>
            </a:r>
            <a:r>
              <a:rPr lang="ru-RU" sz="2600" dirty="0" smtClean="0">
                <a:solidFill>
                  <a:schemeClr val="bg1"/>
                </a:solidFill>
              </a:rPr>
              <a:t>: возникновение «фабричного» жилья («</a:t>
            </a:r>
            <a:r>
              <a:rPr lang="ru-RU" sz="2600" dirty="0" err="1" smtClean="0">
                <a:solidFill>
                  <a:schemeClr val="bg1"/>
                </a:solidFill>
              </a:rPr>
              <a:t>лофтов</a:t>
            </a:r>
            <a:r>
              <a:rPr lang="ru-RU" sz="2600" dirty="0" smtClean="0">
                <a:solidFill>
                  <a:schemeClr val="bg1"/>
                </a:solidFill>
              </a:rPr>
              <a:t>») в США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bg1"/>
                </a:solidFill>
              </a:rPr>
              <a:t>Политика уравнивания статуса индустриальных и офисных зданий в Великобритании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bg1"/>
                </a:solidFill>
              </a:rPr>
              <a:t>Концепция смешанного использования («</a:t>
            </a:r>
            <a:r>
              <a:rPr lang="en-US" sz="2600" dirty="0" smtClean="0">
                <a:solidFill>
                  <a:schemeClr val="bg1"/>
                </a:solidFill>
              </a:rPr>
              <a:t>Mixed use</a:t>
            </a:r>
            <a:r>
              <a:rPr lang="ru-RU" sz="2600" dirty="0" smtClean="0">
                <a:solidFill>
                  <a:schemeClr val="bg1"/>
                </a:solidFill>
              </a:rPr>
              <a:t>») и ее преимущества:</a:t>
            </a:r>
          </a:p>
          <a:p>
            <a:pPr marL="914345" lvl="1" indent="-457200"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bg1"/>
                </a:solidFill>
              </a:rPr>
              <a:t>сокращение расстояний между местами проживания граждан, их работы и </a:t>
            </a:r>
            <a:r>
              <a:rPr lang="ru-RU" sz="2000" dirty="0" smtClean="0">
                <a:solidFill>
                  <a:schemeClr val="bg1"/>
                </a:solidFill>
              </a:rPr>
              <a:t>досуга (компактность города)</a:t>
            </a:r>
          </a:p>
          <a:p>
            <a:pPr marL="914345" lvl="1" indent="-457200"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высокая доступность жилья в черте города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От политики стимулирующего зонирования («</a:t>
            </a:r>
            <a:r>
              <a:rPr lang="en-US" sz="2400" dirty="0" smtClean="0">
                <a:solidFill>
                  <a:schemeClr val="bg1"/>
                </a:solidFill>
              </a:rPr>
              <a:t>Insensitive Zoning</a:t>
            </a:r>
            <a:r>
              <a:rPr lang="ru-RU" sz="2400" dirty="0" smtClean="0">
                <a:solidFill>
                  <a:schemeClr val="bg1"/>
                </a:solidFill>
              </a:rPr>
              <a:t>» до запрета смешанного использования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0066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209327"/>
            <a:ext cx="81437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ЧТО ТАКОЕ АПАРТАМЕНТЫ: ГДЕ И ПОЧЕМУ ОНИ ВОЗНИКАЮТ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849" y="1414252"/>
            <a:ext cx="801437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bg1"/>
                </a:solidFill>
              </a:rPr>
              <a:t>Стали возникать в связи с падением спроса на коммерческую недвижимость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bg1"/>
                </a:solidFill>
              </a:rPr>
              <a:t>Размещаются в центральных районах крупных городов (Москва, Санкт-Петербург, Екатеринбург, Сочи)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bg1"/>
                </a:solidFill>
              </a:rPr>
              <a:t>Являются разновидностью </a:t>
            </a:r>
            <a:r>
              <a:rPr lang="ru-RU" sz="3200" u="sng" dirty="0" smtClean="0">
                <a:solidFill>
                  <a:srgbClr val="FFC000"/>
                </a:solidFill>
              </a:rPr>
              <a:t>нежилых помещений</a:t>
            </a:r>
            <a:endParaRPr lang="ru-RU" sz="32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bg1"/>
                </a:solidFill>
              </a:rPr>
              <a:t>Создаются </a:t>
            </a:r>
            <a:r>
              <a:rPr lang="ru-RU" sz="3200" u="sng" dirty="0" smtClean="0">
                <a:solidFill>
                  <a:srgbClr val="FFC000"/>
                </a:solidFill>
              </a:rPr>
              <a:t>в территориальных зонах, исключающих возможность жилищного строительства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1" y="15096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ЦИФРЫ ПО ИТОГАМ 2018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00127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В Москве было введено в эксплуатацию апартаментов общей площадью более 600 тыс. кв. м, в Санкт-Петербурге  более 150 </a:t>
            </a:r>
            <a:r>
              <a:rPr lang="ru-RU" sz="2800" dirty="0">
                <a:solidFill>
                  <a:schemeClr val="bg1"/>
                </a:solidFill>
              </a:rPr>
              <a:t>тыс. кв. </a:t>
            </a:r>
            <a:r>
              <a:rPr lang="ru-RU" sz="2800" dirty="0" smtClean="0">
                <a:solidFill>
                  <a:schemeClr val="bg1"/>
                </a:solidFill>
              </a:rPr>
              <a:t>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Основной объем апартаментов (32,1 %) относится к площадям до 50 кв. </a:t>
            </a:r>
            <a:r>
              <a:rPr lang="ru-RU" sz="2800" dirty="0" smtClean="0">
                <a:solidFill>
                  <a:schemeClr val="bg1"/>
                </a:solidFill>
              </a:rPr>
              <a:t>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Средневзвешенная цена в Москве - более </a:t>
            </a:r>
            <a:r>
              <a:rPr lang="ru-RU" sz="2800" dirty="0" smtClean="0">
                <a:solidFill>
                  <a:srgbClr val="FFC000"/>
                </a:solidFill>
              </a:rPr>
              <a:t>380,6 тыс. руб.</a:t>
            </a:r>
            <a:r>
              <a:rPr lang="en-US" sz="2800" dirty="0" smtClean="0">
                <a:solidFill>
                  <a:srgbClr val="FFC000"/>
                </a:solidFill>
              </a:rPr>
              <a:t>/</a:t>
            </a:r>
            <a:r>
              <a:rPr lang="ru-RU" sz="2800" dirty="0" smtClean="0">
                <a:solidFill>
                  <a:srgbClr val="FFC000"/>
                </a:solidFill>
              </a:rPr>
              <a:t> кв. м</a:t>
            </a:r>
          </a:p>
          <a:p>
            <a:pPr marL="80004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Элит-класс – 907,7 </a:t>
            </a:r>
            <a:r>
              <a:rPr lang="ru-RU" sz="2000" dirty="0">
                <a:solidFill>
                  <a:schemeClr val="bg1"/>
                </a:solidFill>
              </a:rPr>
              <a:t>тыс. руб.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ru-RU" sz="2000" dirty="0">
                <a:solidFill>
                  <a:schemeClr val="bg1"/>
                </a:solidFill>
              </a:rPr>
              <a:t> кв. м</a:t>
            </a:r>
          </a:p>
          <a:p>
            <a:pPr marL="80004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Премиум-класс – 492,6 тыс</a:t>
            </a:r>
            <a:r>
              <a:rPr lang="ru-RU" sz="2000" dirty="0">
                <a:solidFill>
                  <a:schemeClr val="bg1"/>
                </a:solidFill>
              </a:rPr>
              <a:t>. руб.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ru-RU" sz="2000" dirty="0">
                <a:solidFill>
                  <a:schemeClr val="bg1"/>
                </a:solidFill>
              </a:rPr>
              <a:t> кв. м</a:t>
            </a:r>
          </a:p>
          <a:p>
            <a:pPr marL="80004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Бизнес-класс – 278,1 </a:t>
            </a:r>
            <a:r>
              <a:rPr lang="ru-RU" sz="2000" dirty="0">
                <a:solidFill>
                  <a:schemeClr val="bg1"/>
                </a:solidFill>
              </a:rPr>
              <a:t>тыс. руб.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ru-RU" sz="2000" dirty="0">
                <a:solidFill>
                  <a:schemeClr val="bg1"/>
                </a:solidFill>
              </a:rPr>
              <a:t> кв. м</a:t>
            </a:r>
          </a:p>
          <a:p>
            <a:pPr marL="80004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Комфорт-класс – 190,5 </a:t>
            </a:r>
            <a:r>
              <a:rPr lang="ru-RU" sz="2000" dirty="0">
                <a:solidFill>
                  <a:schemeClr val="bg1"/>
                </a:solidFill>
              </a:rPr>
              <a:t>тыс. руб.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ru-RU" sz="2000" dirty="0">
                <a:solidFill>
                  <a:schemeClr val="bg1"/>
                </a:solidFill>
              </a:rPr>
              <a:t> кв. м</a:t>
            </a:r>
          </a:p>
          <a:p>
            <a:pPr marL="800045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Стандарт-класс – 156,6 тыс</a:t>
            </a:r>
            <a:r>
              <a:rPr lang="ru-RU" sz="2000" dirty="0">
                <a:solidFill>
                  <a:schemeClr val="bg1"/>
                </a:solidFill>
              </a:rPr>
              <a:t>. руб.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ru-RU" sz="2000" dirty="0">
                <a:solidFill>
                  <a:schemeClr val="bg1"/>
                </a:solidFill>
              </a:rPr>
              <a:t> кв. </a:t>
            </a:r>
            <a:r>
              <a:rPr lang="ru-RU" sz="2000" dirty="0" smtClean="0">
                <a:solidFill>
                  <a:schemeClr val="bg1"/>
                </a:solidFill>
              </a:rPr>
              <a:t>м</a:t>
            </a:r>
          </a:p>
          <a:p>
            <a:pPr marL="800045" lvl="1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3568" y="15096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ДИНАМИКА РОССИЙСКОЙ ПРАКТИКИ РАЗВИТИЯ РЫНКА АПАРТАМЕНТОВ, Г. МОСКВА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9940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420936"/>
              </p:ext>
            </p:extLst>
          </p:nvPr>
        </p:nvGraphicFramePr>
        <p:xfrm>
          <a:off x="611560" y="1412776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20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3568" y="15096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ДИНАМИКА СРЕДНЕВЗВЕШЕННОЙ СТОИМОСТИ 1 КВ. М АПАРТАМЕНТОВ, Г. МОСКВА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9940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Igumenov\Desktop\ДИнамика средневзвешенной стоимости 1 кв.м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45" y="1412776"/>
            <a:ext cx="72771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68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836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1" y="150967"/>
            <a:ext cx="831692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СТРУКТУРА ПРЕДЛОЖЕНИЯ АПАРТАМЕНТОВ В РАСПРЕДЕЛЕНИИ ПО БЮДЖЕТУ (ИХ СТОИМОСТИ), Г. МОСКВА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9940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Igumenov\Desktop\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9" y="1412776"/>
            <a:ext cx="815878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3659" y="5013176"/>
            <a:ext cx="82845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Значительная </a:t>
            </a:r>
            <a:r>
              <a:rPr lang="ru-RU" sz="2400" dirty="0">
                <a:solidFill>
                  <a:schemeClr val="bg1"/>
                </a:solidFill>
              </a:rPr>
              <a:t>часть апартаментов относится к ценовой категории, превышающей 25 млн </a:t>
            </a:r>
            <a:r>
              <a:rPr lang="ru-RU" sz="2400" dirty="0" smtClean="0">
                <a:solidFill>
                  <a:schemeClr val="bg1"/>
                </a:solidFill>
              </a:rPr>
              <a:t>рублей</a:t>
            </a:r>
            <a:endParaRPr lang="ru-RU" sz="24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65552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9571" y="15096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2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bg1"/>
                </a:solidFill>
              </a:rPr>
              <a:t>СТРУКТУРА ПРЕДЛОЖЕНИЯ АПАРТАМЕНТОВ ПО КЛАССУ, СУММАРНАЯ ПЛОЩАДЬ ОБЪЕКТОВ, Г. МОСКВА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9940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579653527"/>
              </p:ext>
            </p:extLst>
          </p:nvPr>
        </p:nvGraphicFramePr>
        <p:xfrm>
          <a:off x="570642" y="1073355"/>
          <a:ext cx="7344816" cy="435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32619" y="5019437"/>
            <a:ext cx="85689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Кратный разброс по стоимости в зависимости от принадлежности апартаментов к тому или иному классу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Существенная </a:t>
            </a:r>
            <a:r>
              <a:rPr lang="ru-RU" sz="2000" dirty="0">
                <a:solidFill>
                  <a:schemeClr val="bg1"/>
                </a:solidFill>
              </a:rPr>
              <a:t>доля предложения </a:t>
            </a:r>
            <a:r>
              <a:rPr lang="ru-RU" sz="2000" dirty="0" smtClean="0">
                <a:solidFill>
                  <a:schemeClr val="bg1"/>
                </a:solidFill>
              </a:rPr>
              <a:t>- сегмент </a:t>
            </a:r>
            <a:r>
              <a:rPr lang="ru-RU" sz="2000" dirty="0">
                <a:solidFill>
                  <a:schemeClr val="bg1"/>
                </a:solidFill>
              </a:rPr>
              <a:t>«</a:t>
            </a:r>
            <a:r>
              <a:rPr lang="ru-RU" sz="2000" dirty="0" smtClean="0">
                <a:solidFill>
                  <a:schemeClr val="bg1"/>
                </a:solidFill>
              </a:rPr>
              <a:t>бизнес», «элит» - класса (дополнительной жилье, дорогостоящие отделочные материалы)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42888</TotalTime>
  <Words>790</Words>
  <Application>Microsoft Office PowerPoint</Application>
  <PresentationFormat>Экран (4:3)</PresentationFormat>
  <Paragraphs>124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Практика и основные тенденции развития рынка апартаментов в Российской Федерации  Игуменов Е.В  Москва, 2019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И НЕДОСТАТКИ АПАРТАМЕНТОВ</vt:lpstr>
      <vt:lpstr>СХЕМЫ ПРИОБРЕТЕНИЯ АПАРТАМЕНТОВ</vt:lpstr>
      <vt:lpstr>ИНФОРМАЦИЯ О КОЛИЧЕСТВЕ СУДЕБНЫХ СПОРОВ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«Наемное жилье - новая городская экономика и жилищная политика»  Информация для сопоставления и выбора проектов с позиции градостроительного окружения</dc:title>
  <dc:creator>Евгений Игуменов</dc:creator>
  <cp:lastModifiedBy>Евгений Игуменов</cp:lastModifiedBy>
  <cp:revision>856</cp:revision>
  <cp:lastPrinted>2018-09-04T10:13:12Z</cp:lastPrinted>
  <dcterms:created xsi:type="dcterms:W3CDTF">2016-09-15T11:48:06Z</dcterms:created>
  <dcterms:modified xsi:type="dcterms:W3CDTF">2019-04-11T13:10:31Z</dcterms:modified>
</cp:coreProperties>
</file>