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8">
  <p:sldMasterIdLst>
    <p:sldMasterId id="2147483648" r:id="rId1"/>
  </p:sldMasterIdLst>
  <p:notesMasterIdLst>
    <p:notesMasterId r:id="rId19"/>
  </p:notesMasterIdLst>
  <p:sldIdLst>
    <p:sldId id="262" r:id="rId2"/>
    <p:sldId id="355" r:id="rId3"/>
    <p:sldId id="353" r:id="rId4"/>
    <p:sldId id="331" r:id="rId5"/>
    <p:sldId id="346" r:id="rId6"/>
    <p:sldId id="352" r:id="rId7"/>
    <p:sldId id="351" r:id="rId8"/>
    <p:sldId id="349" r:id="rId9"/>
    <p:sldId id="348" r:id="rId10"/>
    <p:sldId id="350" r:id="rId11"/>
    <p:sldId id="339" r:id="rId12"/>
    <p:sldId id="341" r:id="rId13"/>
    <p:sldId id="356" r:id="rId14"/>
    <p:sldId id="342" r:id="rId15"/>
    <p:sldId id="344" r:id="rId16"/>
    <p:sldId id="345" r:id="rId17"/>
    <p:sldId id="354" r:id="rId18"/>
  </p:sldIdLst>
  <p:sldSz cx="9144000" cy="6858000" type="screen4x3"/>
  <p:notesSz cx="6797675" cy="9926638"/>
  <p:defaultTextStyle>
    <a:defPPr>
      <a:defRPr lang="ru-RU"/>
    </a:defPPr>
    <a:lvl1pPr marL="0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5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0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35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81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26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71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16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61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Игорь Колесников" initials="ИК" lastIdx="8" clrIdx="0"/>
  <p:cmAuthor id="1" name="Марина C. Гильманова" initials="МCГ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4061"/>
    <a:srgbClr val="3477B2"/>
    <a:srgbClr val="E59C09"/>
    <a:srgbClr val="4F81BD"/>
    <a:srgbClr val="D9D9D9"/>
    <a:srgbClr val="FFE0A3"/>
    <a:srgbClr val="FFCC66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03" autoAdjust="0"/>
    <p:restoredTop sz="96095" autoAdjust="0"/>
  </p:normalViewPr>
  <p:slideViewPr>
    <p:cSldViewPr>
      <p:cViewPr>
        <p:scale>
          <a:sx n="80" d="100"/>
          <a:sy n="80" d="100"/>
        </p:scale>
        <p:origin x="-2430" y="-7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2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8.1035834062408871E-2"/>
          <c:y val="4.3650793650793648E-2"/>
          <c:w val="0.68098388743073779"/>
          <c:h val="0.8157142857142857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Объем предложения жилых помещений по суммарной площади квартир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4 кв. 2012</c:v>
                </c:pt>
                <c:pt idx="1">
                  <c:v>4 кв. 2013</c:v>
                </c:pt>
                <c:pt idx="2">
                  <c:v>4 кв. 2014</c:v>
                </c:pt>
                <c:pt idx="3">
                  <c:v>4 кв. 2015</c:v>
                </c:pt>
                <c:pt idx="4">
                  <c:v>4 кв. 2016</c:v>
                </c:pt>
                <c:pt idx="5">
                  <c:v>4 кв. 2017</c:v>
                </c:pt>
                <c:pt idx="6">
                  <c:v>4 кв. 2018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900.4</c:v>
                </c:pt>
                <c:pt idx="1">
                  <c:v>1183</c:v>
                </c:pt>
                <c:pt idx="2">
                  <c:v>1394.5</c:v>
                </c:pt>
                <c:pt idx="3">
                  <c:v>1968.6</c:v>
                </c:pt>
                <c:pt idx="4">
                  <c:v>2204.8000000000002</c:v>
                </c:pt>
                <c:pt idx="5">
                  <c:v>2746.5</c:v>
                </c:pt>
                <c:pt idx="6">
                  <c:v>2472.1999999999998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Объем предложения апартаментов по суммарной площади объектов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4 кв. 2012</c:v>
                </c:pt>
                <c:pt idx="1">
                  <c:v>4 кв. 2013</c:v>
                </c:pt>
                <c:pt idx="2">
                  <c:v>4 кв. 2014</c:v>
                </c:pt>
                <c:pt idx="3">
                  <c:v>4 кв. 2015</c:v>
                </c:pt>
                <c:pt idx="4">
                  <c:v>4 кв. 2016</c:v>
                </c:pt>
                <c:pt idx="5">
                  <c:v>4 кв. 2017</c:v>
                </c:pt>
                <c:pt idx="6">
                  <c:v>4 кв. 2018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167.9</c:v>
                </c:pt>
                <c:pt idx="1">
                  <c:v>416</c:v>
                </c:pt>
                <c:pt idx="2">
                  <c:v>616.70000000000005</c:v>
                </c:pt>
                <c:pt idx="3">
                  <c:v>693.3</c:v>
                </c:pt>
                <c:pt idx="4">
                  <c:v>635.1</c:v>
                </c:pt>
                <c:pt idx="5">
                  <c:v>666.8</c:v>
                </c:pt>
                <c:pt idx="6">
                  <c:v>639.70000000000005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1347456"/>
        <c:axId val="38376576"/>
      </c:barChart>
      <c:catAx>
        <c:axId val="313474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38376576"/>
        <c:crosses val="autoZero"/>
        <c:auto val="1"/>
        <c:lblAlgn val="ctr"/>
        <c:lblOffset val="100"/>
        <c:noMultiLvlLbl val="0"/>
      </c:catAx>
      <c:valAx>
        <c:axId val="383765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ru-RU"/>
          </a:p>
        </c:txPr>
        <c:crossAx val="3134745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8116343490304718"/>
          <c:y val="0.16298342541436464"/>
          <c:w val="0.20083102493074792"/>
          <c:h val="0.61049723756906082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>
          <a:solidFill>
            <a:schemeClr val="bg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7962962962962965E-2"/>
          <c:y val="0.24525215598050243"/>
          <c:w val="0.91203703703703709"/>
          <c:h val="0.59462004749406316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предложения апартаментов по классу, суммарная площадь объектов </c:v>
                </c:pt>
              </c:strCache>
            </c:strRef>
          </c:tx>
          <c:explosion val="8"/>
          <c:dLbls>
            <c:dLbl>
              <c:idx val="0"/>
              <c:layout>
                <c:manualLayout>
                  <c:x val="2.5398866356897165E-3"/>
                  <c:y val="-2.53425806722598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3.7776916399267182E-2"/>
                  <c:y val="-5.95006905207125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0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Лист1!$A$2:$A$6</c:f>
              <c:strCache>
                <c:ptCount val="5"/>
                <c:pt idx="0">
                  <c:v>Стандарт</c:v>
                </c:pt>
                <c:pt idx="1">
                  <c:v>Комфорт </c:v>
                </c:pt>
                <c:pt idx="2">
                  <c:v>Премиум</c:v>
                </c:pt>
                <c:pt idx="3">
                  <c:v>Элита </c:v>
                </c:pt>
                <c:pt idx="4">
                  <c:v>Бизнес</c:v>
                </c:pt>
              </c:strCache>
            </c:strRef>
          </c:cat>
          <c:val>
            <c:numRef>
              <c:f>Лист1!$B$2:$B$6</c:f>
              <c:numCache>
                <c:formatCode>0.0%</c:formatCode>
                <c:ptCount val="5"/>
                <c:pt idx="0">
                  <c:v>1E-3</c:v>
                </c:pt>
                <c:pt idx="1">
                  <c:v>0.17699999999999999</c:v>
                </c:pt>
                <c:pt idx="2">
                  <c:v>0.32100000000000001</c:v>
                </c:pt>
                <c:pt idx="3">
                  <c:v>8.7999999999999995E-2</c:v>
                </c:pt>
                <c:pt idx="4">
                  <c:v>0.41399999999999998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2400">
              <a:solidFill>
                <a:schemeClr val="bg1"/>
              </a:solidFill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Столбец2</c:v>
                </c:pt>
              </c:strCache>
            </c:strRef>
          </c:tx>
          <c:explosion val="25"/>
          <c:dLbls>
            <c:txPr>
              <a:bodyPr/>
              <a:lstStyle/>
              <a:p>
                <a:pPr>
                  <a:defRPr sz="180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Лист1!$A$2:$A$10</c:f>
              <c:strCache>
                <c:ptCount val="9"/>
                <c:pt idx="0">
                  <c:v>ЮАО</c:v>
                </c:pt>
                <c:pt idx="1">
                  <c:v>ЮВАО</c:v>
                </c:pt>
                <c:pt idx="2">
                  <c:v>ЮЗАО</c:v>
                </c:pt>
                <c:pt idx="3">
                  <c:v>ВАО</c:v>
                </c:pt>
                <c:pt idx="4">
                  <c:v>СВАО</c:v>
                </c:pt>
                <c:pt idx="5">
                  <c:v>СЗАО</c:v>
                </c:pt>
                <c:pt idx="6">
                  <c:v>САО</c:v>
                </c:pt>
                <c:pt idx="7">
                  <c:v>ЦАО</c:v>
                </c:pt>
                <c:pt idx="8">
                  <c:v>ЗАО</c:v>
                </c:pt>
              </c:strCache>
            </c:strRef>
          </c:cat>
          <c:val>
            <c:numRef>
              <c:f>Лист1!$B$2:$B$10</c:f>
              <c:numCache>
                <c:formatCode>0.0%</c:formatCode>
                <c:ptCount val="9"/>
                <c:pt idx="0">
                  <c:v>3.4000000000000002E-2</c:v>
                </c:pt>
                <c:pt idx="1">
                  <c:v>2E-3</c:v>
                </c:pt>
                <c:pt idx="2">
                  <c:v>1.7000000000000001E-2</c:v>
                </c:pt>
                <c:pt idx="3">
                  <c:v>1.4E-2</c:v>
                </c:pt>
                <c:pt idx="4">
                  <c:v>0.193</c:v>
                </c:pt>
                <c:pt idx="5">
                  <c:v>7.1999999999999995E-2</c:v>
                </c:pt>
                <c:pt idx="6">
                  <c:v>0.21</c:v>
                </c:pt>
                <c:pt idx="7">
                  <c:v>0.439</c:v>
                </c:pt>
                <c:pt idx="8">
                  <c:v>0.02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800">
              <a:solidFill>
                <a:schemeClr val="bg1"/>
              </a:solidFill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3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5" y="0"/>
            <a:ext cx="2945659" cy="4963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4F6429-5EE1-4044-A8A3-239ED09AF62B}" type="datetimeFigureOut">
              <a:rPr lang="ru-RU" smtClean="0"/>
              <a:t>11.04.2019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28583"/>
            <a:ext cx="2945659" cy="4963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5" y="9428583"/>
            <a:ext cx="2945659" cy="4963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AD5ABA-CEFC-458A-A8BC-8DC1F51F92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104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D5ABA-CEFC-458A-A8BC-8DC1F51F9280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09540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D5ABA-CEFC-458A-A8BC-8DC1F51F9280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09540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D5ABA-CEFC-458A-A8BC-8DC1F51F9280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09540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56216-AB26-403B-B0DD-9B5413109A0A}" type="datetime1">
              <a:rPr lang="ru-RU" smtClean="0"/>
              <a:t>11.04.2019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DE789-44F7-434E-8C18-7AE8C71E12F5}" type="datetime1">
              <a:rPr lang="ru-RU" smtClean="0"/>
              <a:t>11.04.2019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2CE67-803F-47EB-8FED-C154291AB2E9}" type="datetime1">
              <a:rPr lang="ru-RU" smtClean="0"/>
              <a:t>11.04.2019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E6F1B-83B0-44CF-A0CA-16CA543117E3}" type="datetime1">
              <a:rPr lang="ru-RU" smtClean="0"/>
              <a:t>11.04.2019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4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9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3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5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2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87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1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16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FF2EB-E1E2-47CE-AB1A-9FAD3D5C6690}" type="datetime1">
              <a:rPr lang="ru-RU" smtClean="0"/>
              <a:t>11.04.2019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F1199-C65B-4A3E-87C4-921006D63AA5}" type="datetime1">
              <a:rPr lang="ru-RU" smtClean="0"/>
              <a:t>11.04.2019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5" indent="0">
              <a:buNone/>
              <a:defRPr sz="2000" b="1"/>
            </a:lvl2pPr>
            <a:lvl3pPr marL="914290" indent="0">
              <a:buNone/>
              <a:defRPr sz="1800" b="1"/>
            </a:lvl3pPr>
            <a:lvl4pPr marL="1371435" indent="0">
              <a:buNone/>
              <a:defRPr sz="1600" b="1"/>
            </a:lvl4pPr>
            <a:lvl5pPr marL="1828581" indent="0">
              <a:buNone/>
              <a:defRPr sz="1600" b="1"/>
            </a:lvl5pPr>
            <a:lvl6pPr marL="2285726" indent="0">
              <a:buNone/>
              <a:defRPr sz="1600" b="1"/>
            </a:lvl6pPr>
            <a:lvl7pPr marL="2742871" indent="0">
              <a:buNone/>
              <a:defRPr sz="1600" b="1"/>
            </a:lvl7pPr>
            <a:lvl8pPr marL="3200016" indent="0">
              <a:buNone/>
              <a:defRPr sz="1600" b="1"/>
            </a:lvl8pPr>
            <a:lvl9pPr marL="3657161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5" indent="0">
              <a:buNone/>
              <a:defRPr sz="2000" b="1"/>
            </a:lvl2pPr>
            <a:lvl3pPr marL="914290" indent="0">
              <a:buNone/>
              <a:defRPr sz="1800" b="1"/>
            </a:lvl3pPr>
            <a:lvl4pPr marL="1371435" indent="0">
              <a:buNone/>
              <a:defRPr sz="1600" b="1"/>
            </a:lvl4pPr>
            <a:lvl5pPr marL="1828581" indent="0">
              <a:buNone/>
              <a:defRPr sz="1600" b="1"/>
            </a:lvl5pPr>
            <a:lvl6pPr marL="2285726" indent="0">
              <a:buNone/>
              <a:defRPr sz="1600" b="1"/>
            </a:lvl6pPr>
            <a:lvl7pPr marL="2742871" indent="0">
              <a:buNone/>
              <a:defRPr sz="1600" b="1"/>
            </a:lvl7pPr>
            <a:lvl8pPr marL="3200016" indent="0">
              <a:buNone/>
              <a:defRPr sz="1600" b="1"/>
            </a:lvl8pPr>
            <a:lvl9pPr marL="3657161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F5911-D97F-46D0-A8C1-91775A83F276}" type="datetime1">
              <a:rPr lang="ru-RU" smtClean="0"/>
              <a:t>11.04.2019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A2A54-58B4-4243-AAB6-E7AC06CD0660}" type="datetime1">
              <a:rPr lang="ru-RU" smtClean="0"/>
              <a:t>11.04.2019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51A4E-CA1D-4C29-86DF-883DCEEACC6D}" type="datetime1">
              <a:rPr lang="ru-RU" smtClean="0"/>
              <a:t>11.04.2019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45" indent="0">
              <a:buNone/>
              <a:defRPr sz="1200"/>
            </a:lvl2pPr>
            <a:lvl3pPr marL="914290" indent="0">
              <a:buNone/>
              <a:defRPr sz="1000"/>
            </a:lvl3pPr>
            <a:lvl4pPr marL="1371435" indent="0">
              <a:buNone/>
              <a:defRPr sz="900"/>
            </a:lvl4pPr>
            <a:lvl5pPr marL="1828581" indent="0">
              <a:buNone/>
              <a:defRPr sz="900"/>
            </a:lvl5pPr>
            <a:lvl6pPr marL="2285726" indent="0">
              <a:buNone/>
              <a:defRPr sz="900"/>
            </a:lvl6pPr>
            <a:lvl7pPr marL="2742871" indent="0">
              <a:buNone/>
              <a:defRPr sz="900"/>
            </a:lvl7pPr>
            <a:lvl8pPr marL="3200016" indent="0">
              <a:buNone/>
              <a:defRPr sz="900"/>
            </a:lvl8pPr>
            <a:lvl9pPr marL="3657161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0BA1C-B21C-403B-ABCA-6072B2EC3CE3}" type="datetime1">
              <a:rPr lang="ru-RU" smtClean="0"/>
              <a:t>11.04.2019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45" indent="0">
              <a:buNone/>
              <a:defRPr sz="2800"/>
            </a:lvl2pPr>
            <a:lvl3pPr marL="914290" indent="0">
              <a:buNone/>
              <a:defRPr sz="2400"/>
            </a:lvl3pPr>
            <a:lvl4pPr marL="1371435" indent="0">
              <a:buNone/>
              <a:defRPr sz="2000"/>
            </a:lvl4pPr>
            <a:lvl5pPr marL="1828581" indent="0">
              <a:buNone/>
              <a:defRPr sz="2000"/>
            </a:lvl5pPr>
            <a:lvl6pPr marL="2285726" indent="0">
              <a:buNone/>
              <a:defRPr sz="2000"/>
            </a:lvl6pPr>
            <a:lvl7pPr marL="2742871" indent="0">
              <a:buNone/>
              <a:defRPr sz="2000"/>
            </a:lvl7pPr>
            <a:lvl8pPr marL="3200016" indent="0">
              <a:buNone/>
              <a:defRPr sz="2000"/>
            </a:lvl8pPr>
            <a:lvl9pPr marL="3657161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45" indent="0">
              <a:buNone/>
              <a:defRPr sz="1200"/>
            </a:lvl2pPr>
            <a:lvl3pPr marL="914290" indent="0">
              <a:buNone/>
              <a:defRPr sz="1000"/>
            </a:lvl3pPr>
            <a:lvl4pPr marL="1371435" indent="0">
              <a:buNone/>
              <a:defRPr sz="900"/>
            </a:lvl4pPr>
            <a:lvl5pPr marL="1828581" indent="0">
              <a:buNone/>
              <a:defRPr sz="900"/>
            </a:lvl5pPr>
            <a:lvl6pPr marL="2285726" indent="0">
              <a:buNone/>
              <a:defRPr sz="900"/>
            </a:lvl6pPr>
            <a:lvl7pPr marL="2742871" indent="0">
              <a:buNone/>
              <a:defRPr sz="900"/>
            </a:lvl7pPr>
            <a:lvl8pPr marL="3200016" indent="0">
              <a:buNone/>
              <a:defRPr sz="900"/>
            </a:lvl8pPr>
            <a:lvl9pPr marL="3657161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A80DB-DF31-40D1-B5A2-B8354CF76789}" type="datetime1">
              <a:rPr lang="ru-RU" smtClean="0"/>
              <a:t>11.04.2019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DnDiag">
          <a:fgClr>
            <a:srgbClr val="3477B2"/>
          </a:fgClr>
          <a:bgClr>
            <a:srgbClr val="3477B2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29" tIns="45715" rIns="91429" bIns="4571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29" tIns="45715" rIns="91429" bIns="4571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CC6577-E1FE-4FCE-BA88-212FE7ED54B6}" type="datetime1">
              <a:rPr lang="ru-RU" smtClean="0"/>
              <a:t>11.04.2019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29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59" indent="-342859" algn="l" defTabSz="91429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61" indent="-285716" algn="l" defTabSz="91429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63" indent="-228573" algn="l" defTabSz="91429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08" indent="-228573" algn="l" defTabSz="91429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53" indent="-228573" algn="l" defTabSz="91429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98" indent="-228573" algn="l" defTabSz="91429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43" indent="-228573" algn="l" defTabSz="91429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89" indent="-228573" algn="l" defTabSz="91429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34" indent="-228573" algn="l" defTabSz="91429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5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90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35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81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26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71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16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61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002" y="-243409"/>
            <a:ext cx="9143299" cy="6981289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755576" y="976102"/>
            <a:ext cx="8136904" cy="4542267"/>
          </a:xfrm>
        </p:spPr>
        <p:txBody>
          <a:bodyPr>
            <a:normAutofit fontScale="90000"/>
          </a:bodyPr>
          <a:lstStyle/>
          <a:p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000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100" b="1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Практика и основные тенденции развития рынка апартаментов в Российской Федерации</a:t>
            </a:r>
            <a:r>
              <a:rPr lang="ru-RU" sz="3100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100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100" i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100" i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7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Игуменов Е.В</a:t>
            </a:r>
            <a:br>
              <a:rPr lang="ru-RU" sz="27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7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7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Москва, 2019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2380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-58360"/>
            <a:ext cx="9144000" cy="112474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8225" y="6381750"/>
            <a:ext cx="485775" cy="476250"/>
          </a:xfrm>
          <a:prstGeom prst="rect">
            <a:avLst/>
          </a:prstGeom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10</a:t>
            </a:fld>
            <a:endParaRPr lang="ru-RU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719571" y="150967"/>
            <a:ext cx="7704855" cy="706090"/>
          </a:xfrm>
          <a:prstGeom prst="rect">
            <a:avLst/>
          </a:prstGeom>
          <a:noFill/>
        </p:spPr>
        <p:txBody>
          <a:bodyPr vert="horz" lIns="91429" tIns="45715" rIns="91429" bIns="45715" rtlCol="0" anchor="ctr">
            <a:noAutofit/>
          </a:bodyPr>
          <a:lstStyle>
            <a:lvl1pPr algn="ctr" defTabSz="91429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 smtClean="0">
                <a:solidFill>
                  <a:prstClr val="white"/>
                </a:solidFill>
                <a:cs typeface="Arial" panose="020B0604020202020204" pitchFamily="34" charset="0"/>
              </a:rPr>
              <a:t>СТРУКТУРА ПРЕДЛОЖЕНИЯ АПАРТАМЕНТОВ ПО АДМИНИСТРАТИВНЫМ ОКРУГАМ Г. МОСКВЫ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1412776"/>
            <a:ext cx="799288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 smtClean="0">
              <a:solidFill>
                <a:schemeClr val="bg1"/>
              </a:solidFill>
            </a:endParaRPr>
          </a:p>
          <a:p>
            <a:endParaRPr lang="ru-RU" sz="2400" dirty="0" smtClean="0">
              <a:solidFill>
                <a:schemeClr val="bg1"/>
              </a:solidFill>
            </a:endParaRP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1399405"/>
            <a:ext cx="84969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 smtClean="0">
              <a:solidFill>
                <a:schemeClr val="bg1"/>
              </a:solidFill>
            </a:endParaRPr>
          </a:p>
          <a:p>
            <a:endParaRPr lang="ru-RU" sz="2400" dirty="0">
              <a:solidFill>
                <a:schemeClr val="bg1"/>
              </a:solidFill>
            </a:endParaRP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4240567430"/>
              </p:ext>
            </p:extLst>
          </p:nvPr>
        </p:nvGraphicFramePr>
        <p:xfrm>
          <a:off x="0" y="1036077"/>
          <a:ext cx="8901112" cy="46971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215516" y="5604212"/>
            <a:ext cx="864096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solidFill>
                  <a:schemeClr val="bg1"/>
                </a:solidFill>
              </a:rPr>
              <a:t>Основной объем предложения сконцентрирован в Центральном и Северном административных </a:t>
            </a:r>
            <a:r>
              <a:rPr lang="ru-RU" sz="2000" dirty="0" smtClean="0">
                <a:solidFill>
                  <a:schemeClr val="bg1"/>
                </a:solidFill>
              </a:rPr>
              <a:t>округах г. Москвы: реконструкция производственных территорий под коммерческую и офисную недвижимость</a:t>
            </a:r>
            <a:endParaRPr lang="ru-RU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3642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-25116"/>
            <a:ext cx="9144000" cy="112474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8225" y="6381750"/>
            <a:ext cx="485775" cy="476250"/>
          </a:xfrm>
          <a:prstGeom prst="rect">
            <a:avLst/>
          </a:prstGeom>
        </p:spPr>
      </p:pic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428625" y="35773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ПРЕИМУЩЕСТВА И НЕДОСТАТКИ АПАРТАМЕНТОВ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467544" y="2060848"/>
            <a:ext cx="3610744" cy="4038946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ru-RU" sz="2400" dirty="0" smtClean="0">
                <a:solidFill>
                  <a:schemeClr val="bg1"/>
                </a:solidFill>
              </a:rPr>
              <a:t>Инфраструктурная доступность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ru-RU" sz="2400" dirty="0" smtClean="0">
                <a:solidFill>
                  <a:schemeClr val="bg1"/>
                </a:solidFill>
              </a:rPr>
              <a:t>Широкие возможности внутренне планировки помещений апартаментов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ru-RU" sz="2400" b="1" dirty="0">
                <a:solidFill>
                  <a:srgbClr val="FFC000"/>
                </a:solidFill>
              </a:rPr>
              <a:t>Более низкая стоимость кв. м (15-20</a:t>
            </a:r>
            <a:r>
              <a:rPr lang="ru-RU" sz="2400" b="1" dirty="0" smtClean="0">
                <a:solidFill>
                  <a:srgbClr val="FFC000"/>
                </a:solidFill>
              </a:rPr>
              <a:t>%) - ?</a:t>
            </a:r>
            <a:endParaRPr lang="ru-RU" sz="2400" b="1" dirty="0">
              <a:solidFill>
                <a:srgbClr val="FFC000"/>
              </a:solidFill>
            </a:endParaRPr>
          </a:p>
          <a:p>
            <a:pPr algn="just">
              <a:buFont typeface="Wingdings" panose="05000000000000000000" pitchFamily="2" charset="2"/>
              <a:buChar char="§"/>
            </a:pP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15" name="Объект 14"/>
          <p:cNvSpPr>
            <a:spLocks noGrp="1"/>
          </p:cNvSpPr>
          <p:nvPr>
            <p:ph sz="half" idx="2"/>
          </p:nvPr>
        </p:nvSpPr>
        <p:spPr>
          <a:xfrm>
            <a:off x="4584853" y="1988840"/>
            <a:ext cx="4038600" cy="4525963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ru-RU" sz="2400" dirty="0" smtClean="0">
                <a:solidFill>
                  <a:schemeClr val="bg1"/>
                </a:solidFill>
              </a:rPr>
              <a:t>Невозможность регистрации по ПМЖ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ru-RU" sz="2400" dirty="0" smtClean="0">
                <a:solidFill>
                  <a:schemeClr val="bg1"/>
                </a:solidFill>
              </a:rPr>
              <a:t>Отсутствие гарантий, предусмотренных сан-</a:t>
            </a:r>
            <a:r>
              <a:rPr lang="ru-RU" sz="2400" dirty="0" err="1" smtClean="0">
                <a:solidFill>
                  <a:schemeClr val="bg1"/>
                </a:solidFill>
              </a:rPr>
              <a:t>эпид</a:t>
            </a:r>
            <a:r>
              <a:rPr lang="ru-RU" sz="2400" dirty="0" smtClean="0">
                <a:solidFill>
                  <a:schemeClr val="bg1"/>
                </a:solidFill>
              </a:rPr>
              <a:t>. законодательством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ru-RU" sz="2400" dirty="0" smtClean="0">
                <a:solidFill>
                  <a:schemeClr val="bg1"/>
                </a:solidFill>
              </a:rPr>
              <a:t>Повышенная плата за коммунальные услуги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ru-RU" sz="2400" dirty="0" smtClean="0">
                <a:solidFill>
                  <a:schemeClr val="bg1"/>
                </a:solidFill>
              </a:rPr>
              <a:t>Повышенное налогообложение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ru-RU" sz="2400" dirty="0" smtClean="0">
                <a:solidFill>
                  <a:schemeClr val="bg1"/>
                </a:solidFill>
              </a:rPr>
              <a:t>Риски при банкротстве застройщика</a:t>
            </a:r>
          </a:p>
          <a:p>
            <a:pPr algn="just"/>
            <a:endParaRPr lang="ru-RU" sz="2000" dirty="0" smtClean="0">
              <a:solidFill>
                <a:schemeClr val="bg1"/>
              </a:solidFill>
            </a:endParaRPr>
          </a:p>
          <a:p>
            <a:pPr algn="just"/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11</a:t>
            </a:fld>
            <a:endParaRPr lang="ru-RU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Крест 15"/>
          <p:cNvSpPr/>
          <p:nvPr/>
        </p:nvSpPr>
        <p:spPr>
          <a:xfrm>
            <a:off x="1763688" y="1305510"/>
            <a:ext cx="674823" cy="576064"/>
          </a:xfrm>
          <a:prstGeom prst="plus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6372200" y="1413522"/>
            <a:ext cx="759043" cy="36004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4954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-25116"/>
            <a:ext cx="9144000" cy="112474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8225" y="6381750"/>
            <a:ext cx="485775" cy="476250"/>
          </a:xfrm>
          <a:prstGeom prst="rect">
            <a:avLst/>
          </a:prstGeom>
        </p:spPr>
      </p:pic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428625" y="35773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СХЕМЫ ПРИОБРЕТЕНИЯ АПАРТАМЕНТОВ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12</a:t>
            </a:fld>
            <a:endParaRPr lang="ru-RU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7544" y="1340768"/>
            <a:ext cx="799288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sz="2800" b="1" u="sng" dirty="0">
                <a:solidFill>
                  <a:srgbClr val="FFC000"/>
                </a:solidFill>
              </a:rPr>
              <a:t>купля-продажа апартаментов на основании института долевого участия в строительстве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endParaRPr lang="ru-RU" sz="2800" b="1" u="sng" dirty="0" smtClean="0">
              <a:solidFill>
                <a:srgbClr val="FFC000"/>
              </a:solidFill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sz="2800" b="1" dirty="0" smtClean="0">
                <a:solidFill>
                  <a:schemeClr val="bg1"/>
                </a:solidFill>
              </a:rPr>
              <a:t>заключение </a:t>
            </a:r>
            <a:r>
              <a:rPr lang="ru-RU" sz="2800" b="1" dirty="0">
                <a:solidFill>
                  <a:schemeClr val="bg1"/>
                </a:solidFill>
              </a:rPr>
              <a:t>предварительного договора </a:t>
            </a:r>
            <a:r>
              <a:rPr lang="ru-RU" sz="2800" b="1" dirty="0" smtClean="0">
                <a:solidFill>
                  <a:schemeClr val="bg1"/>
                </a:solidFill>
              </a:rPr>
              <a:t>купли-продажи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endParaRPr lang="ru-RU" sz="2800" b="1" dirty="0" smtClean="0">
              <a:solidFill>
                <a:schemeClr val="bg1"/>
              </a:solidFill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sz="2800" b="1" dirty="0" smtClean="0">
                <a:solidFill>
                  <a:schemeClr val="bg1"/>
                </a:solidFill>
              </a:rPr>
              <a:t>купля-продажа </a:t>
            </a:r>
            <a:r>
              <a:rPr lang="ru-RU" sz="2800" b="1" dirty="0">
                <a:solidFill>
                  <a:schemeClr val="bg1"/>
                </a:solidFill>
              </a:rPr>
              <a:t>доли в праве собственности на многофункциональное </a:t>
            </a:r>
            <a:r>
              <a:rPr lang="ru-RU" sz="2800" b="1" dirty="0" smtClean="0">
                <a:solidFill>
                  <a:schemeClr val="bg1"/>
                </a:solidFill>
              </a:rPr>
              <a:t>здание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endParaRPr lang="ru-RU" sz="2800" b="1" dirty="0">
              <a:solidFill>
                <a:schemeClr val="bg1"/>
              </a:solidFill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sz="2800" b="1" dirty="0">
                <a:solidFill>
                  <a:schemeClr val="bg1"/>
                </a:solidFill>
              </a:rPr>
              <a:t> </a:t>
            </a:r>
            <a:r>
              <a:rPr lang="ru-RU" sz="2800" b="1" dirty="0" smtClean="0">
                <a:solidFill>
                  <a:schemeClr val="bg1"/>
                </a:solidFill>
              </a:rPr>
              <a:t>пользование апартаментами </a:t>
            </a:r>
            <a:r>
              <a:rPr lang="ru-RU" sz="2800" b="1" dirty="0">
                <a:solidFill>
                  <a:schemeClr val="bg1"/>
                </a:solidFill>
              </a:rPr>
              <a:t>на основании договора </a:t>
            </a:r>
            <a:r>
              <a:rPr lang="ru-RU" sz="2800" b="1" dirty="0" smtClean="0">
                <a:solidFill>
                  <a:schemeClr val="bg1"/>
                </a:solidFill>
              </a:rPr>
              <a:t>аренды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endParaRPr lang="ru-RU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1845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-25116"/>
            <a:ext cx="9144000" cy="112474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8225" y="6381750"/>
            <a:ext cx="485775" cy="476250"/>
          </a:xfrm>
          <a:prstGeom prst="rect">
            <a:avLst/>
          </a:prstGeom>
        </p:spPr>
      </p:pic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428625" y="35773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ИНФОРМАЦИЯ О КОЛИЧЕСТВЕ СУДЕБНЫХ СПОРОВ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13</a:t>
            </a:fld>
            <a:endParaRPr lang="ru-RU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0977003"/>
              </p:ext>
            </p:extLst>
          </p:nvPr>
        </p:nvGraphicFramePr>
        <p:xfrm>
          <a:off x="395536" y="1340768"/>
          <a:ext cx="8352928" cy="14665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96542"/>
                <a:gridCol w="679922"/>
                <a:gridCol w="1122587"/>
                <a:gridCol w="1003725"/>
                <a:gridCol w="1003725"/>
                <a:gridCol w="1003725"/>
                <a:gridCol w="1342702"/>
              </a:tblGrid>
              <a:tr h="43204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Год</a:t>
                      </a:r>
                      <a:endParaRPr lang="ru-RU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2013</a:t>
                      </a:r>
                      <a:endParaRPr lang="ru-RU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2014</a:t>
                      </a:r>
                      <a:endParaRPr lang="ru-RU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2015</a:t>
                      </a:r>
                      <a:endParaRPr lang="ru-RU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2016</a:t>
                      </a:r>
                      <a:endParaRPr lang="ru-RU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2017</a:t>
                      </a:r>
                      <a:endParaRPr lang="ru-RU" sz="2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2018</a:t>
                      </a:r>
                      <a:endParaRPr lang="ru-RU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0939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Количество судебных споров</a:t>
                      </a:r>
                      <a:endParaRPr lang="ru-RU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129</a:t>
                      </a:r>
                      <a:endParaRPr lang="ru-RU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184</a:t>
                      </a:r>
                      <a:endParaRPr lang="ru-RU" sz="2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236</a:t>
                      </a:r>
                      <a:endParaRPr lang="ru-RU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286</a:t>
                      </a:r>
                      <a:endParaRPr lang="ru-RU" sz="2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357</a:t>
                      </a:r>
                      <a:endParaRPr lang="ru-RU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456</a:t>
                      </a:r>
                      <a:endParaRPr lang="ru-RU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395536" y="3284984"/>
            <a:ext cx="835292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chemeClr val="bg1"/>
                </a:solidFill>
              </a:rPr>
              <a:t>Начиная </a:t>
            </a:r>
            <a:r>
              <a:rPr lang="ru-RU" sz="2400" dirty="0">
                <a:solidFill>
                  <a:schemeClr val="bg1"/>
                </a:solidFill>
              </a:rPr>
              <a:t>с 2014 года наблюдается устойчивый рост количества судебных споров, имеющих своим предметом отношения по поводу апартаментов: количество таких споров в </a:t>
            </a:r>
            <a:r>
              <a:rPr lang="ru-RU" sz="2400" dirty="0" smtClean="0">
                <a:solidFill>
                  <a:schemeClr val="bg1"/>
                </a:solidFill>
              </a:rPr>
              <a:t>2018 </a:t>
            </a:r>
            <a:r>
              <a:rPr lang="ru-RU" sz="2400" dirty="0">
                <a:solidFill>
                  <a:schemeClr val="bg1"/>
                </a:solidFill>
              </a:rPr>
              <a:t>году по отношению к 2013 году возросло более чем в </a:t>
            </a:r>
            <a:r>
              <a:rPr lang="ru-RU" sz="2400" dirty="0" smtClean="0">
                <a:solidFill>
                  <a:schemeClr val="bg1"/>
                </a:solidFill>
              </a:rPr>
              <a:t>три раза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chemeClr val="bg1"/>
                </a:solidFill>
              </a:rPr>
              <a:t>Большинство споров </a:t>
            </a:r>
            <a:r>
              <a:rPr lang="ru-RU" sz="2400" dirty="0" smtClean="0">
                <a:solidFill>
                  <a:schemeClr val="bg1"/>
                </a:solidFill>
              </a:rPr>
              <a:t>связано с </a:t>
            </a:r>
            <a:r>
              <a:rPr lang="ru-RU" sz="2400" dirty="0">
                <a:solidFill>
                  <a:schemeClr val="bg1"/>
                </a:solidFill>
              </a:rPr>
              <a:t>приобретением </a:t>
            </a:r>
            <a:r>
              <a:rPr lang="ru-RU" sz="2400" dirty="0" smtClean="0">
                <a:solidFill>
                  <a:schemeClr val="bg1"/>
                </a:solidFill>
              </a:rPr>
              <a:t>апартаментов</a:t>
            </a:r>
            <a:endParaRPr lang="ru-RU" sz="2400" dirty="0">
              <a:solidFill>
                <a:schemeClr val="bg1"/>
              </a:solidFill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 flipV="1">
            <a:off x="2678752" y="2276872"/>
            <a:ext cx="5976670" cy="36004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6657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112474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8225" y="6381750"/>
            <a:ext cx="485775" cy="476250"/>
          </a:xfrm>
          <a:prstGeom prst="rect">
            <a:avLst/>
          </a:prstGeom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14</a:t>
            </a:fld>
            <a:endParaRPr lang="ru-RU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611560" y="209327"/>
            <a:ext cx="8143774" cy="706090"/>
          </a:xfrm>
          <a:prstGeom prst="rect">
            <a:avLst/>
          </a:prstGeom>
          <a:noFill/>
        </p:spPr>
        <p:txBody>
          <a:bodyPr vert="horz" lIns="91429" tIns="45715" rIns="91429" bIns="45715" rtlCol="0" anchor="ctr">
            <a:noAutofit/>
          </a:bodyPr>
          <a:lstStyle>
            <a:lvl1pPr algn="ctr" defTabSz="91429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 smtClean="0">
                <a:solidFill>
                  <a:schemeClr val="bg1"/>
                </a:solidFill>
              </a:rPr>
              <a:t>Предметы судебных споров</a:t>
            </a:r>
            <a:endParaRPr lang="ru-RU" sz="2800" b="1" dirty="0" smtClean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268760"/>
            <a:ext cx="9036496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chemeClr val="bg1"/>
                </a:solidFill>
              </a:rPr>
              <a:t>разрыв </a:t>
            </a:r>
            <a:r>
              <a:rPr lang="ru-RU" sz="2000" dirty="0">
                <a:solidFill>
                  <a:schemeClr val="bg1"/>
                </a:solidFill>
              </a:rPr>
              <a:t>между правовым статусом «апартаментов» как нежилых помещений и их фактическим использованием для </a:t>
            </a:r>
            <a:r>
              <a:rPr lang="ru-RU" sz="2000" dirty="0" smtClean="0">
                <a:solidFill>
                  <a:schemeClr val="bg1"/>
                </a:solidFill>
              </a:rPr>
              <a:t>проживания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rgbClr val="FFC000"/>
                </a:solidFill>
              </a:rPr>
              <a:t>трудности </a:t>
            </a:r>
            <a:r>
              <a:rPr lang="ru-RU" sz="2000" dirty="0">
                <a:solidFill>
                  <a:srgbClr val="FFC000"/>
                </a:solidFill>
              </a:rPr>
              <a:t>применения стандартной процедуры перевода нежилых помещений в жилые помещения для </a:t>
            </a:r>
            <a:r>
              <a:rPr lang="ru-RU" sz="2000" dirty="0" smtClean="0">
                <a:solidFill>
                  <a:srgbClr val="FFC000"/>
                </a:solidFill>
              </a:rPr>
              <a:t>апартаментов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bg1"/>
                </a:solidFill>
              </a:rPr>
              <a:t>обоснованность применения </a:t>
            </a:r>
            <a:r>
              <a:rPr lang="ru-RU" sz="2000" dirty="0" smtClean="0">
                <a:solidFill>
                  <a:schemeClr val="bg1"/>
                </a:solidFill>
              </a:rPr>
              <a:t>Закона «</a:t>
            </a:r>
            <a:r>
              <a:rPr lang="ru-RU" sz="2000" dirty="0">
                <a:solidFill>
                  <a:schemeClr val="bg1"/>
                </a:solidFill>
              </a:rPr>
              <a:t>О защите прав потребителей» </a:t>
            </a:r>
            <a:endParaRPr lang="ru-RU" sz="2000" dirty="0" smtClean="0">
              <a:solidFill>
                <a:schemeClr val="bg1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rgbClr val="FFC000"/>
                </a:solidFill>
              </a:rPr>
              <a:t>конфликт интересов собственников, проживающих в апартаментах, и смежных, использующих их  в предпринимательских целях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chemeClr val="bg1"/>
                </a:solidFill>
              </a:rPr>
              <a:t>особенности оплаты коммунальных услуг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rgbClr val="FFC000"/>
                </a:solidFill>
              </a:rPr>
              <a:t>размещение </a:t>
            </a:r>
            <a:r>
              <a:rPr lang="ru-RU" sz="2000" dirty="0">
                <a:solidFill>
                  <a:srgbClr val="FFC000"/>
                </a:solidFill>
              </a:rPr>
              <a:t>«многофункциональных зданий» с апартаментами в территориальных зонах, где не предусмотрена возможность жилищного </a:t>
            </a:r>
            <a:r>
              <a:rPr lang="ru-RU" sz="2000" dirty="0" smtClean="0">
                <a:solidFill>
                  <a:srgbClr val="FFC000"/>
                </a:solidFill>
              </a:rPr>
              <a:t>строительства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chemeClr val="bg1"/>
                </a:solidFill>
              </a:rPr>
              <a:t>перепрофилирование </a:t>
            </a:r>
            <a:r>
              <a:rPr lang="ru-RU" sz="2000" dirty="0">
                <a:solidFill>
                  <a:schemeClr val="bg1"/>
                </a:solidFill>
              </a:rPr>
              <a:t>гостиниц в чисто «апартаментные» здания </a:t>
            </a:r>
            <a:r>
              <a:rPr lang="ru-RU" sz="2000" dirty="0" smtClean="0">
                <a:solidFill>
                  <a:schemeClr val="bg1"/>
                </a:solidFill>
              </a:rPr>
              <a:t>в процессе строительства и оформления разрешительной документации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rgbClr val="FFC000"/>
                </a:solidFill>
              </a:rPr>
              <a:t>правовая </a:t>
            </a:r>
            <a:r>
              <a:rPr lang="ru-RU" sz="2000" dirty="0">
                <a:solidFill>
                  <a:srgbClr val="FFC000"/>
                </a:solidFill>
              </a:rPr>
              <a:t>квалификация отношений, складывающихся при привлечении денежных средств граждан в рамках института долевого участия в </a:t>
            </a:r>
            <a:r>
              <a:rPr lang="ru-RU" sz="2000" dirty="0" smtClean="0">
                <a:solidFill>
                  <a:srgbClr val="FFC000"/>
                </a:solidFill>
              </a:rPr>
              <a:t>строительстве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2000" dirty="0" smtClean="0">
              <a:solidFill>
                <a:schemeClr val="bg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2000" dirty="0" smtClean="0">
              <a:solidFill>
                <a:schemeClr val="bg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2000" dirty="0" smtClean="0">
              <a:solidFill>
                <a:schemeClr val="bg1"/>
              </a:solidFill>
            </a:endParaRPr>
          </a:p>
          <a:p>
            <a:pPr algn="just"/>
            <a:endParaRPr lang="ru-RU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4914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-58360"/>
            <a:ext cx="9144000" cy="112474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8225" y="6381750"/>
            <a:ext cx="485775" cy="476250"/>
          </a:xfrm>
          <a:prstGeom prst="rect">
            <a:avLst/>
          </a:prstGeom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15</a:t>
            </a:fld>
            <a:endParaRPr lang="ru-RU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701961" y="150967"/>
            <a:ext cx="7704855" cy="706090"/>
          </a:xfrm>
          <a:prstGeom prst="rect">
            <a:avLst/>
          </a:prstGeom>
          <a:noFill/>
        </p:spPr>
        <p:txBody>
          <a:bodyPr vert="horz" lIns="91429" tIns="45715" rIns="91429" bIns="45715" rtlCol="0" anchor="ctr">
            <a:noAutofit/>
          </a:bodyPr>
          <a:lstStyle>
            <a:lvl1pPr algn="ctr" defTabSz="91429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 smtClean="0">
                <a:solidFill>
                  <a:prstClr val="white"/>
                </a:solidFill>
                <a:cs typeface="Arial" panose="020B0604020202020204" pitchFamily="34" charset="0"/>
              </a:rPr>
              <a:t>ЗАКОНОДАТЕЛЬНЫЕ ИНИЦИАТИВЫ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23528" y="1368967"/>
            <a:ext cx="864096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chemeClr val="bg1"/>
                </a:solidFill>
              </a:rPr>
              <a:t>Законопроект, подготовленный Минстроем 2017 г.: попытка узаконить возможность пост. </a:t>
            </a:r>
            <a:r>
              <a:rPr lang="ru-RU" sz="2800" dirty="0">
                <a:solidFill>
                  <a:schemeClr val="bg1"/>
                </a:solidFill>
              </a:rPr>
              <a:t>р</a:t>
            </a:r>
            <a:r>
              <a:rPr lang="ru-RU" sz="2800" dirty="0" smtClean="0">
                <a:solidFill>
                  <a:schemeClr val="bg1"/>
                </a:solidFill>
              </a:rPr>
              <a:t>егистрации  в апартаментах – </a:t>
            </a:r>
            <a:r>
              <a:rPr lang="ru-RU" sz="2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отклонен </a:t>
            </a:r>
            <a:r>
              <a:rPr lang="ru-RU" sz="2800" dirty="0" smtClean="0">
                <a:solidFill>
                  <a:srgbClr val="FFC000"/>
                </a:solidFill>
              </a:rPr>
              <a:t>(нечеткое определение объекта регулирования)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chemeClr val="bg1"/>
                </a:solidFill>
              </a:rPr>
              <a:t>Законопроект № 488847-7 (</a:t>
            </a:r>
            <a:r>
              <a:rPr lang="ru-RU" sz="2800" dirty="0" err="1" smtClean="0">
                <a:solidFill>
                  <a:schemeClr val="bg1"/>
                </a:solidFill>
              </a:rPr>
              <a:t>А.Сидякин</a:t>
            </a:r>
            <a:r>
              <a:rPr lang="ru-RU" sz="2800" dirty="0" smtClean="0">
                <a:solidFill>
                  <a:schemeClr val="bg1"/>
                </a:solidFill>
              </a:rPr>
              <a:t>): попытка перевода апартаментов в разряд жилья, введение «жилых» и «нежилых» апартаментов – </a:t>
            </a:r>
            <a:r>
              <a:rPr lang="ru-RU" sz="2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отозван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92D050"/>
                </a:solidFill>
              </a:rPr>
              <a:t>Новый законопроект </a:t>
            </a:r>
            <a:r>
              <a:rPr lang="ru-RU" sz="2800" dirty="0" smtClean="0">
                <a:solidFill>
                  <a:schemeClr val="bg1"/>
                </a:solidFill>
              </a:rPr>
              <a:t>о статусе апартаментов (</a:t>
            </a:r>
            <a:r>
              <a:rPr lang="ru-RU" sz="2800" dirty="0" err="1" smtClean="0">
                <a:solidFill>
                  <a:schemeClr val="bg1"/>
                </a:solidFill>
              </a:rPr>
              <a:t>Н.Николаев</a:t>
            </a:r>
            <a:r>
              <a:rPr lang="ru-RU" sz="2800" dirty="0" smtClean="0">
                <a:solidFill>
                  <a:schemeClr val="bg1"/>
                </a:solidFill>
              </a:rPr>
              <a:t>): планируется внесение в ГД в весеннюю сессию текущего года</a:t>
            </a:r>
          </a:p>
          <a:p>
            <a:pPr algn="just"/>
            <a:endParaRPr lang="ru-RU" sz="2800" dirty="0" smtClean="0">
              <a:solidFill>
                <a:schemeClr val="bg1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ru-RU" sz="28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1944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-58360"/>
            <a:ext cx="9144000" cy="112474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8225" y="6381750"/>
            <a:ext cx="485775" cy="476250"/>
          </a:xfrm>
          <a:prstGeom prst="rect">
            <a:avLst/>
          </a:prstGeom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16</a:t>
            </a:fld>
            <a:endParaRPr lang="ru-RU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719572" y="209327"/>
            <a:ext cx="7704855" cy="706090"/>
          </a:xfrm>
          <a:prstGeom prst="rect">
            <a:avLst/>
          </a:prstGeom>
          <a:noFill/>
        </p:spPr>
        <p:txBody>
          <a:bodyPr vert="horz" lIns="91429" tIns="45715" rIns="91429" bIns="45715" rtlCol="0" anchor="ctr">
            <a:noAutofit/>
          </a:bodyPr>
          <a:lstStyle>
            <a:lvl1pPr algn="ctr" defTabSz="91429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 smtClean="0">
                <a:solidFill>
                  <a:prstClr val="white"/>
                </a:solidFill>
                <a:cs typeface="Arial" panose="020B0604020202020204" pitchFamily="34" charset="0"/>
              </a:rPr>
              <a:t>АПАРТАМЕНТЫ: БЫТЬ ИЛИ НЕ БЫТЬ?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91220" y="1111490"/>
            <a:ext cx="8361560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800" dirty="0">
                <a:solidFill>
                  <a:schemeClr val="bg1"/>
                </a:solidFill>
              </a:rPr>
              <a:t>Апартаменты уверенно заняли свою нишу на рынке </a:t>
            </a:r>
            <a:r>
              <a:rPr lang="ru-RU" sz="2800" dirty="0" smtClean="0">
                <a:solidFill>
                  <a:schemeClr val="bg1"/>
                </a:solidFill>
              </a:rPr>
              <a:t>недвижимости (несмотря на «специфичность»)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800" dirty="0">
                <a:solidFill>
                  <a:schemeClr val="bg1"/>
                </a:solidFill>
              </a:rPr>
              <a:t>Тенденция к удорожанию (постепенному приближению к стоимости квартир) апартаментов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800" dirty="0" smtClean="0">
                <a:solidFill>
                  <a:schemeClr val="bg1"/>
                </a:solidFill>
              </a:rPr>
              <a:t>  Проблемы, связанные с возникновением апартаментов, продолжают нарастать ввиду отсутствия правовой базы</a:t>
            </a:r>
            <a:endParaRPr lang="ru-RU" sz="2800" dirty="0">
              <a:solidFill>
                <a:schemeClr val="bg1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800" dirty="0" smtClean="0">
                <a:solidFill>
                  <a:schemeClr val="bg1"/>
                </a:solidFill>
              </a:rPr>
              <a:t>Необходим подход, учитывающий как социально-экономический, так и архитектурно-планировочный (градостроительный) аспекты существования апартаментов</a:t>
            </a:r>
          </a:p>
          <a:p>
            <a:endParaRPr lang="ru-RU" sz="2800" dirty="0" smtClean="0">
              <a:solidFill>
                <a:schemeClr val="bg1"/>
              </a:solidFill>
            </a:endParaRPr>
          </a:p>
          <a:p>
            <a:endParaRPr lang="ru-RU" sz="2400" dirty="0" smtClean="0">
              <a:solidFill>
                <a:schemeClr val="bg1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34495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-58360"/>
            <a:ext cx="9144000" cy="112474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8225" y="6381750"/>
            <a:ext cx="485775" cy="476250"/>
          </a:xfrm>
          <a:prstGeom prst="rect">
            <a:avLst/>
          </a:prstGeom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17</a:t>
            </a:fld>
            <a:endParaRPr lang="ru-RU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719572" y="209327"/>
            <a:ext cx="7704855" cy="706090"/>
          </a:xfrm>
          <a:prstGeom prst="rect">
            <a:avLst/>
          </a:prstGeom>
          <a:noFill/>
        </p:spPr>
        <p:txBody>
          <a:bodyPr vert="horz" lIns="91429" tIns="45715" rIns="91429" bIns="45715" rtlCol="0" anchor="ctr">
            <a:noAutofit/>
          </a:bodyPr>
          <a:lstStyle>
            <a:lvl1pPr algn="ctr" defTabSz="91429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2800" b="1" dirty="0" smtClean="0">
              <a:solidFill>
                <a:prstClr val="white"/>
              </a:solidFill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1412776"/>
            <a:ext cx="799288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6000" dirty="0" smtClean="0">
              <a:solidFill>
                <a:schemeClr val="bg1"/>
              </a:solidFill>
            </a:endParaRPr>
          </a:p>
          <a:p>
            <a:pPr algn="ctr"/>
            <a:r>
              <a:rPr lang="ru-RU" sz="6000" b="1" dirty="0" smtClean="0">
                <a:solidFill>
                  <a:srgbClr val="FFC000"/>
                </a:solidFill>
              </a:rPr>
              <a:t>Спасибо за внимание!</a:t>
            </a:r>
            <a:endParaRPr lang="ru-RU" sz="44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540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-58360"/>
            <a:ext cx="9144000" cy="112474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8225" y="6381750"/>
            <a:ext cx="485775" cy="476250"/>
          </a:xfrm>
          <a:prstGeom prst="rect">
            <a:avLst/>
          </a:prstGeom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2</a:t>
            </a:fld>
            <a:endParaRPr lang="ru-RU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719572" y="209327"/>
            <a:ext cx="7704855" cy="706090"/>
          </a:xfrm>
          <a:prstGeom prst="rect">
            <a:avLst/>
          </a:prstGeom>
          <a:noFill/>
        </p:spPr>
        <p:txBody>
          <a:bodyPr vert="horz" lIns="91429" tIns="45715" rIns="91429" bIns="45715" rtlCol="0" anchor="ctr">
            <a:noAutofit/>
          </a:bodyPr>
          <a:lstStyle>
            <a:lvl1pPr algn="ctr" defTabSz="91429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 smtClean="0">
                <a:solidFill>
                  <a:prstClr val="white"/>
                </a:solidFill>
                <a:cs typeface="Arial" panose="020B0604020202020204" pitchFamily="34" charset="0"/>
              </a:rPr>
              <a:t>Цель и задачи исследования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260152" y="1196752"/>
            <a:ext cx="8640960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600" b="1" u="sng" dirty="0" smtClean="0">
                <a:solidFill>
                  <a:srgbClr val="92D050"/>
                </a:solidFill>
              </a:rPr>
              <a:t>Цель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ru-RU" sz="2600" b="1" dirty="0" smtClean="0">
                <a:solidFill>
                  <a:schemeClr val="bg1"/>
                </a:solidFill>
              </a:rPr>
              <a:t> </a:t>
            </a:r>
            <a:r>
              <a:rPr lang="ru-RU" sz="2800" b="1" dirty="0">
                <a:solidFill>
                  <a:schemeClr val="bg1"/>
                </a:solidFill>
              </a:rPr>
              <a:t>О</a:t>
            </a:r>
            <a:r>
              <a:rPr lang="ru-RU" sz="2800" b="1" dirty="0" smtClean="0">
                <a:solidFill>
                  <a:schemeClr val="bg1"/>
                </a:solidFill>
              </a:rPr>
              <a:t>ценка </a:t>
            </a:r>
            <a:r>
              <a:rPr lang="ru-RU" sz="2800" b="1" dirty="0">
                <a:solidFill>
                  <a:schemeClr val="bg1"/>
                </a:solidFill>
              </a:rPr>
              <a:t>правовых условий развития рынка апартаментов в </a:t>
            </a:r>
            <a:r>
              <a:rPr lang="ru-RU" sz="2800" b="1" dirty="0" smtClean="0">
                <a:solidFill>
                  <a:schemeClr val="bg1"/>
                </a:solidFill>
              </a:rPr>
              <a:t>России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endParaRPr lang="ru-RU" sz="2600" dirty="0" smtClean="0">
              <a:solidFill>
                <a:schemeClr val="bg1"/>
              </a:solidFill>
            </a:endParaRPr>
          </a:p>
          <a:p>
            <a:pPr algn="ctr"/>
            <a:r>
              <a:rPr lang="ru-RU" sz="2600" b="1" u="sng" dirty="0" smtClean="0">
                <a:solidFill>
                  <a:srgbClr val="FFFF00"/>
                </a:solidFill>
              </a:rPr>
              <a:t>Задачи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ru-RU" sz="2800" b="1" dirty="0" smtClean="0">
                <a:solidFill>
                  <a:schemeClr val="bg1"/>
                </a:solidFill>
              </a:rPr>
              <a:t>Условия и предпосылки возникновения  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ru-RU" sz="2800" b="1" dirty="0" smtClean="0">
                <a:solidFill>
                  <a:schemeClr val="bg1"/>
                </a:solidFill>
              </a:rPr>
              <a:t>Состояние правоприменительной практики</a:t>
            </a:r>
            <a:endParaRPr lang="ru-RU" sz="2800" b="1" dirty="0">
              <a:solidFill>
                <a:schemeClr val="bg1"/>
              </a:solidFill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ru-RU" sz="2800" b="1" dirty="0" smtClean="0">
                <a:solidFill>
                  <a:schemeClr val="bg1"/>
                </a:solidFill>
              </a:rPr>
              <a:t>Анализ законодательных инициатив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ru-RU" sz="2800" b="1" dirty="0" smtClean="0">
                <a:solidFill>
                  <a:schemeClr val="bg1"/>
                </a:solidFill>
              </a:rPr>
              <a:t>Оценка перспектив развития </a:t>
            </a:r>
            <a:endParaRPr lang="ru-RU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0450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-58360"/>
            <a:ext cx="9144000" cy="112474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8225" y="6381750"/>
            <a:ext cx="485775" cy="476250"/>
          </a:xfrm>
          <a:prstGeom prst="rect">
            <a:avLst/>
          </a:prstGeom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3</a:t>
            </a:fld>
            <a:endParaRPr lang="ru-RU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719572" y="209327"/>
            <a:ext cx="7704855" cy="706090"/>
          </a:xfrm>
          <a:prstGeom prst="rect">
            <a:avLst/>
          </a:prstGeom>
          <a:noFill/>
        </p:spPr>
        <p:txBody>
          <a:bodyPr vert="horz" lIns="91429" tIns="45715" rIns="91429" bIns="45715" rtlCol="0" anchor="ctr">
            <a:noAutofit/>
          </a:bodyPr>
          <a:lstStyle>
            <a:lvl1pPr algn="ctr" defTabSz="91429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 smtClean="0">
                <a:solidFill>
                  <a:prstClr val="white"/>
                </a:solidFill>
                <a:cs typeface="Arial" panose="020B0604020202020204" pitchFamily="34" charset="0"/>
              </a:rPr>
              <a:t>ИСТОКИ: ЗАРУБЕЖНЫЙ ОПЫТ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23528" y="1412776"/>
            <a:ext cx="864096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sz="2600" dirty="0" smtClean="0">
                <a:solidFill>
                  <a:schemeClr val="bg1"/>
                </a:solidFill>
              </a:rPr>
              <a:t>Период </a:t>
            </a:r>
            <a:r>
              <a:rPr lang="ru-RU" sz="2600" dirty="0" err="1" smtClean="0">
                <a:solidFill>
                  <a:schemeClr val="bg1"/>
                </a:solidFill>
              </a:rPr>
              <a:t>деиндустриализации</a:t>
            </a:r>
            <a:r>
              <a:rPr lang="ru-RU" sz="2600" dirty="0" smtClean="0">
                <a:solidFill>
                  <a:schemeClr val="bg1"/>
                </a:solidFill>
              </a:rPr>
              <a:t>: возникновение «фабричного» жилья («</a:t>
            </a:r>
            <a:r>
              <a:rPr lang="ru-RU" sz="2600" dirty="0" err="1" smtClean="0">
                <a:solidFill>
                  <a:schemeClr val="bg1"/>
                </a:solidFill>
              </a:rPr>
              <a:t>лофтов</a:t>
            </a:r>
            <a:r>
              <a:rPr lang="ru-RU" sz="2600" dirty="0" smtClean="0">
                <a:solidFill>
                  <a:schemeClr val="bg1"/>
                </a:solidFill>
              </a:rPr>
              <a:t>») в США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sz="2600" dirty="0" smtClean="0">
                <a:solidFill>
                  <a:schemeClr val="bg1"/>
                </a:solidFill>
              </a:rPr>
              <a:t>Политика уравнивания статуса индустриальных и офисных зданий в Великобритании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sz="2600" dirty="0" smtClean="0">
                <a:solidFill>
                  <a:schemeClr val="bg1"/>
                </a:solidFill>
              </a:rPr>
              <a:t>Концепция смешанного использования («</a:t>
            </a:r>
            <a:r>
              <a:rPr lang="en-US" sz="2600" dirty="0" smtClean="0">
                <a:solidFill>
                  <a:schemeClr val="bg1"/>
                </a:solidFill>
              </a:rPr>
              <a:t>Mixed use</a:t>
            </a:r>
            <a:r>
              <a:rPr lang="ru-RU" sz="2600" dirty="0" smtClean="0">
                <a:solidFill>
                  <a:schemeClr val="bg1"/>
                </a:solidFill>
              </a:rPr>
              <a:t>») и ее преимущества:</a:t>
            </a:r>
          </a:p>
          <a:p>
            <a:pPr marL="914345" lvl="1" indent="-457200" algn="just">
              <a:buFont typeface="Wingdings" pitchFamily="2" charset="2"/>
              <a:buChar char="§"/>
            </a:pPr>
            <a:r>
              <a:rPr lang="ru-RU" sz="2000" dirty="0">
                <a:solidFill>
                  <a:schemeClr val="bg1"/>
                </a:solidFill>
              </a:rPr>
              <a:t>сокращение расстояний между местами проживания граждан, их работы и </a:t>
            </a:r>
            <a:r>
              <a:rPr lang="ru-RU" sz="2000" dirty="0" smtClean="0">
                <a:solidFill>
                  <a:schemeClr val="bg1"/>
                </a:solidFill>
              </a:rPr>
              <a:t>досуга (компактность города)</a:t>
            </a:r>
          </a:p>
          <a:p>
            <a:pPr marL="914345" lvl="1" indent="-457200" algn="just">
              <a:buFont typeface="Wingdings" pitchFamily="2" charset="2"/>
              <a:buChar char="§"/>
            </a:pPr>
            <a:r>
              <a:rPr lang="ru-RU" sz="2000" dirty="0" smtClean="0">
                <a:solidFill>
                  <a:schemeClr val="bg1"/>
                </a:solidFill>
              </a:rPr>
              <a:t>высокая доступность жилья в черте города</a:t>
            </a:r>
            <a:endParaRPr lang="ru-RU" sz="2000" dirty="0">
              <a:solidFill>
                <a:schemeClr val="bg1"/>
              </a:solidFill>
            </a:endParaRP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400" dirty="0" smtClean="0">
                <a:solidFill>
                  <a:schemeClr val="bg1"/>
                </a:solidFill>
              </a:rPr>
              <a:t>От политики стимулирующего зонирования («</a:t>
            </a:r>
            <a:r>
              <a:rPr lang="en-US" sz="2400" dirty="0" smtClean="0">
                <a:solidFill>
                  <a:schemeClr val="bg1"/>
                </a:solidFill>
              </a:rPr>
              <a:t>Insensitive Zoning</a:t>
            </a:r>
            <a:r>
              <a:rPr lang="ru-RU" sz="2400" dirty="0" smtClean="0">
                <a:solidFill>
                  <a:schemeClr val="bg1"/>
                </a:solidFill>
              </a:rPr>
              <a:t>» до запрета смешанного использования</a:t>
            </a:r>
          </a:p>
        </p:txBody>
      </p:sp>
    </p:spTree>
    <p:extLst>
      <p:ext uri="{BB962C8B-B14F-4D97-AF65-F5344CB8AC3E}">
        <p14:creationId xmlns:p14="http://schemas.microsoft.com/office/powerpoint/2010/main" val="3006600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112474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8225" y="6381750"/>
            <a:ext cx="485775" cy="476250"/>
          </a:xfrm>
          <a:prstGeom prst="rect">
            <a:avLst/>
          </a:prstGeom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4</a:t>
            </a:fld>
            <a:endParaRPr lang="ru-RU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611560" y="209327"/>
            <a:ext cx="8143774" cy="706090"/>
          </a:xfrm>
          <a:prstGeom prst="rect">
            <a:avLst/>
          </a:prstGeom>
          <a:noFill/>
        </p:spPr>
        <p:txBody>
          <a:bodyPr vert="horz" lIns="91429" tIns="45715" rIns="91429" bIns="45715" rtlCol="0" anchor="ctr">
            <a:noAutofit/>
          </a:bodyPr>
          <a:lstStyle>
            <a:lvl1pPr algn="ctr" defTabSz="91429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 smtClean="0">
                <a:solidFill>
                  <a:schemeClr val="bg1"/>
                </a:solidFill>
              </a:rPr>
              <a:t>ЧТО ТАКОЕ АПАРТАМЕНТЫ: ГДЕ И ПОЧЕМУ ОНИ ВОЗНИКАЮТ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3849" y="1414252"/>
            <a:ext cx="8014376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sz="3200" dirty="0">
                <a:solidFill>
                  <a:schemeClr val="bg1"/>
                </a:solidFill>
              </a:rPr>
              <a:t>Стали возникать в связи с падением спроса на коммерческую недвижимость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sz="3200" dirty="0">
                <a:solidFill>
                  <a:schemeClr val="bg1"/>
                </a:solidFill>
              </a:rPr>
              <a:t>Размещаются в центральных районах крупных городов (Москва, Санкт-Петербург, Екатеринбург, Сочи)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sz="3200" dirty="0" smtClean="0">
                <a:solidFill>
                  <a:schemeClr val="bg1"/>
                </a:solidFill>
              </a:rPr>
              <a:t>Являются разновидностью </a:t>
            </a:r>
            <a:r>
              <a:rPr lang="ru-RU" sz="3200" u="sng" dirty="0" smtClean="0">
                <a:solidFill>
                  <a:srgbClr val="FFC000"/>
                </a:solidFill>
              </a:rPr>
              <a:t>нежилых помещений</a:t>
            </a:r>
            <a:endParaRPr lang="ru-RU" sz="3200" dirty="0" smtClean="0">
              <a:solidFill>
                <a:schemeClr val="bg1"/>
              </a:solidFill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sz="3200" dirty="0" smtClean="0">
                <a:solidFill>
                  <a:schemeClr val="bg1"/>
                </a:solidFill>
              </a:rPr>
              <a:t>Создаются </a:t>
            </a:r>
            <a:r>
              <a:rPr lang="ru-RU" sz="3200" u="sng" dirty="0" smtClean="0">
                <a:solidFill>
                  <a:srgbClr val="FFC000"/>
                </a:solidFill>
              </a:rPr>
              <a:t>в территориальных зонах, исключающих возможность жилищного строительства</a:t>
            </a:r>
          </a:p>
          <a:p>
            <a:endParaRPr lang="ru-RU" sz="2800" dirty="0" smtClean="0">
              <a:solidFill>
                <a:schemeClr val="bg1"/>
              </a:solidFill>
            </a:endParaRPr>
          </a:p>
          <a:p>
            <a:endParaRPr lang="ru-RU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1199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-58360"/>
            <a:ext cx="9144000" cy="112474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8225" y="6381750"/>
            <a:ext cx="485775" cy="476250"/>
          </a:xfrm>
          <a:prstGeom prst="rect">
            <a:avLst/>
          </a:prstGeom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5</a:t>
            </a:fld>
            <a:endParaRPr lang="ru-RU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719571" y="150967"/>
            <a:ext cx="7704855" cy="706090"/>
          </a:xfrm>
          <a:prstGeom prst="rect">
            <a:avLst/>
          </a:prstGeom>
          <a:noFill/>
        </p:spPr>
        <p:txBody>
          <a:bodyPr vert="horz" lIns="91429" tIns="45715" rIns="91429" bIns="45715" rtlCol="0" anchor="ctr">
            <a:noAutofit/>
          </a:bodyPr>
          <a:lstStyle>
            <a:lvl1pPr algn="ctr" defTabSz="91429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 smtClean="0">
                <a:solidFill>
                  <a:prstClr val="white"/>
                </a:solidFill>
                <a:cs typeface="Arial" panose="020B0604020202020204" pitchFamily="34" charset="0"/>
              </a:rPr>
              <a:t>ЦИФРЫ ПО ИТОГАМ 2018 ГОДА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1412776"/>
            <a:ext cx="799288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 smtClean="0">
              <a:solidFill>
                <a:schemeClr val="bg1"/>
              </a:solidFill>
            </a:endParaRPr>
          </a:p>
          <a:p>
            <a:endParaRPr lang="ru-RU" sz="2400" dirty="0" smtClean="0">
              <a:solidFill>
                <a:schemeClr val="bg1"/>
              </a:solidFill>
            </a:endParaRP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1100127"/>
            <a:ext cx="849694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chemeClr val="bg1"/>
                </a:solidFill>
              </a:rPr>
              <a:t>В Москве было введено в эксплуатацию апартаментов общей площадью более 600 тыс. кв. м, в Санкт-Петербурге  более 150 </a:t>
            </a:r>
            <a:r>
              <a:rPr lang="ru-RU" sz="2800" dirty="0">
                <a:solidFill>
                  <a:schemeClr val="bg1"/>
                </a:solidFill>
              </a:rPr>
              <a:t>тыс. кв. </a:t>
            </a:r>
            <a:r>
              <a:rPr lang="ru-RU" sz="2800" dirty="0" smtClean="0">
                <a:solidFill>
                  <a:schemeClr val="bg1"/>
                </a:solidFill>
              </a:rPr>
              <a:t>м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chemeClr val="bg1"/>
                </a:solidFill>
              </a:rPr>
              <a:t>Основной объем апартаментов (32,1 %) относится к площадям до 50 кв. </a:t>
            </a:r>
            <a:r>
              <a:rPr lang="ru-RU" sz="2800" dirty="0" smtClean="0">
                <a:solidFill>
                  <a:schemeClr val="bg1"/>
                </a:solidFill>
              </a:rPr>
              <a:t>м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chemeClr val="bg1"/>
                </a:solidFill>
              </a:rPr>
              <a:t>Средневзвешенная цена в Москве - более </a:t>
            </a:r>
            <a:r>
              <a:rPr lang="ru-RU" sz="2800" dirty="0" smtClean="0">
                <a:solidFill>
                  <a:srgbClr val="FFC000"/>
                </a:solidFill>
              </a:rPr>
              <a:t>380,6 тыс. руб.</a:t>
            </a:r>
            <a:r>
              <a:rPr lang="en-US" sz="2800" dirty="0" smtClean="0">
                <a:solidFill>
                  <a:srgbClr val="FFC000"/>
                </a:solidFill>
              </a:rPr>
              <a:t>/</a:t>
            </a:r>
            <a:r>
              <a:rPr lang="ru-RU" sz="2800" dirty="0" smtClean="0">
                <a:solidFill>
                  <a:srgbClr val="FFC000"/>
                </a:solidFill>
              </a:rPr>
              <a:t> кв. м</a:t>
            </a:r>
          </a:p>
          <a:p>
            <a:pPr marL="800045" lvl="1" indent="-342900" algn="just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bg1"/>
                </a:solidFill>
              </a:rPr>
              <a:t>Элит-класс – 907,7 </a:t>
            </a:r>
            <a:r>
              <a:rPr lang="ru-RU" sz="2000" dirty="0">
                <a:solidFill>
                  <a:schemeClr val="bg1"/>
                </a:solidFill>
              </a:rPr>
              <a:t>тыс. руб.</a:t>
            </a:r>
            <a:r>
              <a:rPr lang="en-US" sz="2000" dirty="0">
                <a:solidFill>
                  <a:schemeClr val="bg1"/>
                </a:solidFill>
              </a:rPr>
              <a:t>/</a:t>
            </a:r>
            <a:r>
              <a:rPr lang="ru-RU" sz="2000" dirty="0">
                <a:solidFill>
                  <a:schemeClr val="bg1"/>
                </a:solidFill>
              </a:rPr>
              <a:t> кв. м</a:t>
            </a:r>
          </a:p>
          <a:p>
            <a:pPr marL="800045" lvl="1" indent="-342900" algn="just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bg1"/>
                </a:solidFill>
              </a:rPr>
              <a:t>Премиум-класс – 492,6 тыс</a:t>
            </a:r>
            <a:r>
              <a:rPr lang="ru-RU" sz="2000" dirty="0">
                <a:solidFill>
                  <a:schemeClr val="bg1"/>
                </a:solidFill>
              </a:rPr>
              <a:t>. руб.</a:t>
            </a:r>
            <a:r>
              <a:rPr lang="en-US" sz="2000" dirty="0">
                <a:solidFill>
                  <a:schemeClr val="bg1"/>
                </a:solidFill>
              </a:rPr>
              <a:t>/</a:t>
            </a:r>
            <a:r>
              <a:rPr lang="ru-RU" sz="2000" dirty="0">
                <a:solidFill>
                  <a:schemeClr val="bg1"/>
                </a:solidFill>
              </a:rPr>
              <a:t> кв. м</a:t>
            </a:r>
          </a:p>
          <a:p>
            <a:pPr marL="800045" lvl="1" indent="-342900" algn="just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bg1"/>
                </a:solidFill>
              </a:rPr>
              <a:t>Бизнес-класс – 278,1 </a:t>
            </a:r>
            <a:r>
              <a:rPr lang="ru-RU" sz="2000" dirty="0">
                <a:solidFill>
                  <a:schemeClr val="bg1"/>
                </a:solidFill>
              </a:rPr>
              <a:t>тыс. руб.</a:t>
            </a:r>
            <a:r>
              <a:rPr lang="en-US" sz="2000" dirty="0">
                <a:solidFill>
                  <a:schemeClr val="bg1"/>
                </a:solidFill>
              </a:rPr>
              <a:t>/</a:t>
            </a:r>
            <a:r>
              <a:rPr lang="ru-RU" sz="2000" dirty="0">
                <a:solidFill>
                  <a:schemeClr val="bg1"/>
                </a:solidFill>
              </a:rPr>
              <a:t> кв. м</a:t>
            </a:r>
          </a:p>
          <a:p>
            <a:pPr marL="800045" lvl="1" indent="-342900" algn="just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bg1"/>
                </a:solidFill>
              </a:rPr>
              <a:t>Комфорт-класс – 190,5 </a:t>
            </a:r>
            <a:r>
              <a:rPr lang="ru-RU" sz="2000" dirty="0">
                <a:solidFill>
                  <a:schemeClr val="bg1"/>
                </a:solidFill>
              </a:rPr>
              <a:t>тыс. руб.</a:t>
            </a:r>
            <a:r>
              <a:rPr lang="en-US" sz="2000" dirty="0">
                <a:solidFill>
                  <a:schemeClr val="bg1"/>
                </a:solidFill>
              </a:rPr>
              <a:t>/</a:t>
            </a:r>
            <a:r>
              <a:rPr lang="ru-RU" sz="2000" dirty="0">
                <a:solidFill>
                  <a:schemeClr val="bg1"/>
                </a:solidFill>
              </a:rPr>
              <a:t> кв. м</a:t>
            </a:r>
          </a:p>
          <a:p>
            <a:pPr marL="800045" lvl="1" indent="-342900" algn="just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bg1"/>
                </a:solidFill>
              </a:rPr>
              <a:t>Стандарт-класс – 156,6 тыс</a:t>
            </a:r>
            <a:r>
              <a:rPr lang="ru-RU" sz="2000" dirty="0">
                <a:solidFill>
                  <a:schemeClr val="bg1"/>
                </a:solidFill>
              </a:rPr>
              <a:t>. руб.</a:t>
            </a:r>
            <a:r>
              <a:rPr lang="en-US" sz="2000" dirty="0">
                <a:solidFill>
                  <a:schemeClr val="bg1"/>
                </a:solidFill>
              </a:rPr>
              <a:t>/</a:t>
            </a:r>
            <a:r>
              <a:rPr lang="ru-RU" sz="2000" dirty="0">
                <a:solidFill>
                  <a:schemeClr val="bg1"/>
                </a:solidFill>
              </a:rPr>
              <a:t> кв. </a:t>
            </a:r>
            <a:r>
              <a:rPr lang="ru-RU" sz="2000" dirty="0" smtClean="0">
                <a:solidFill>
                  <a:schemeClr val="bg1"/>
                </a:solidFill>
              </a:rPr>
              <a:t>м</a:t>
            </a:r>
          </a:p>
          <a:p>
            <a:pPr marL="800045" lvl="1" indent="-342900" algn="just">
              <a:buFont typeface="Arial" panose="020B0604020202020204" pitchFamily="34" charset="0"/>
              <a:buChar char="•"/>
            </a:pPr>
            <a:endParaRPr lang="ru-RU" sz="24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6200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-58360"/>
            <a:ext cx="9144000" cy="112474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8225" y="6381750"/>
            <a:ext cx="485775" cy="476250"/>
          </a:xfrm>
          <a:prstGeom prst="rect">
            <a:avLst/>
          </a:prstGeom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6</a:t>
            </a:fld>
            <a:endParaRPr lang="ru-RU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683568" y="150967"/>
            <a:ext cx="7704855" cy="706090"/>
          </a:xfrm>
          <a:prstGeom prst="rect">
            <a:avLst/>
          </a:prstGeom>
          <a:noFill/>
        </p:spPr>
        <p:txBody>
          <a:bodyPr vert="horz" lIns="91429" tIns="45715" rIns="91429" bIns="45715" rtlCol="0" anchor="ctr">
            <a:noAutofit/>
          </a:bodyPr>
          <a:lstStyle>
            <a:lvl1pPr algn="ctr" defTabSz="91429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 smtClean="0">
                <a:solidFill>
                  <a:prstClr val="white"/>
                </a:solidFill>
                <a:cs typeface="Arial" panose="020B0604020202020204" pitchFamily="34" charset="0"/>
              </a:rPr>
              <a:t>ДИНАМИКА РОССИЙСКОЙ ПРАКТИКИ РАЗВИТИЯ РЫНКА АПАРТАМЕНТОВ, Г. МОСКВА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1412776"/>
            <a:ext cx="799288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 smtClean="0">
              <a:solidFill>
                <a:schemeClr val="bg1"/>
              </a:solidFill>
            </a:endParaRPr>
          </a:p>
          <a:p>
            <a:endParaRPr lang="ru-RU" sz="2400" dirty="0" smtClean="0">
              <a:solidFill>
                <a:schemeClr val="bg1"/>
              </a:solidFill>
            </a:endParaRP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1399405"/>
            <a:ext cx="84969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 smtClean="0">
              <a:solidFill>
                <a:schemeClr val="bg1"/>
              </a:solidFill>
            </a:endParaRPr>
          </a:p>
          <a:p>
            <a:endParaRPr lang="ru-RU" sz="2400" dirty="0">
              <a:solidFill>
                <a:schemeClr val="bg1"/>
              </a:solidFill>
            </a:endParaRPr>
          </a:p>
        </p:txBody>
      </p:sp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30420936"/>
              </p:ext>
            </p:extLst>
          </p:nvPr>
        </p:nvGraphicFramePr>
        <p:xfrm>
          <a:off x="611560" y="1412776"/>
          <a:ext cx="8208912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782057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-58360"/>
            <a:ext cx="9144000" cy="112474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8225" y="6381750"/>
            <a:ext cx="485775" cy="476250"/>
          </a:xfrm>
          <a:prstGeom prst="rect">
            <a:avLst/>
          </a:prstGeom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7</a:t>
            </a:fld>
            <a:endParaRPr lang="ru-RU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683568" y="150967"/>
            <a:ext cx="7704855" cy="706090"/>
          </a:xfrm>
          <a:prstGeom prst="rect">
            <a:avLst/>
          </a:prstGeom>
          <a:noFill/>
        </p:spPr>
        <p:txBody>
          <a:bodyPr vert="horz" lIns="91429" tIns="45715" rIns="91429" bIns="45715" rtlCol="0" anchor="ctr">
            <a:noAutofit/>
          </a:bodyPr>
          <a:lstStyle>
            <a:lvl1pPr algn="ctr" defTabSz="91429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 smtClean="0">
                <a:solidFill>
                  <a:prstClr val="white"/>
                </a:solidFill>
                <a:cs typeface="Arial" panose="020B0604020202020204" pitchFamily="34" charset="0"/>
              </a:rPr>
              <a:t>ДИНАМИКА СРЕДНЕВЗВЕШЕННОЙ СТОИМОСТИ 1 КВ. М АПАРТАМЕНТОВ, Г. МОСКВА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1412776"/>
            <a:ext cx="799288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 smtClean="0">
              <a:solidFill>
                <a:schemeClr val="bg1"/>
              </a:solidFill>
            </a:endParaRPr>
          </a:p>
          <a:p>
            <a:endParaRPr lang="ru-RU" sz="2400" dirty="0" smtClean="0">
              <a:solidFill>
                <a:schemeClr val="bg1"/>
              </a:solidFill>
            </a:endParaRP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1399405"/>
            <a:ext cx="84969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 smtClean="0">
              <a:solidFill>
                <a:schemeClr val="bg1"/>
              </a:solidFill>
            </a:endParaRPr>
          </a:p>
          <a:p>
            <a:endParaRPr lang="ru-RU" sz="2400" dirty="0">
              <a:solidFill>
                <a:schemeClr val="bg1"/>
              </a:solidFill>
            </a:endParaRPr>
          </a:p>
        </p:txBody>
      </p:sp>
      <p:pic>
        <p:nvPicPr>
          <p:cNvPr id="2050" name="Picture 2" descr="C:\Users\Igumenov\Desktop\ДИнамика средневзвешенной стоимости 1 кв.м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445" y="1412776"/>
            <a:ext cx="7277100" cy="4104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1687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-58360"/>
            <a:ext cx="9144000" cy="112474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8225" y="6381750"/>
            <a:ext cx="485775" cy="476250"/>
          </a:xfrm>
          <a:prstGeom prst="rect">
            <a:avLst/>
          </a:prstGeom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8</a:t>
            </a:fld>
            <a:endParaRPr lang="ru-RU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719571" y="150967"/>
            <a:ext cx="8316925" cy="706090"/>
          </a:xfrm>
          <a:prstGeom prst="rect">
            <a:avLst/>
          </a:prstGeom>
          <a:noFill/>
        </p:spPr>
        <p:txBody>
          <a:bodyPr vert="horz" lIns="91429" tIns="45715" rIns="91429" bIns="45715" rtlCol="0" anchor="ctr">
            <a:noAutofit/>
          </a:bodyPr>
          <a:lstStyle>
            <a:lvl1pPr algn="ctr" defTabSz="91429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smtClean="0">
                <a:solidFill>
                  <a:prstClr val="white"/>
                </a:solidFill>
                <a:cs typeface="Arial" panose="020B0604020202020204" pitchFamily="34" charset="0"/>
              </a:rPr>
              <a:t>СТРУКТУРА ПРЕДЛОЖЕНИЯ АПАРТАМЕНТОВ В РАСПРЕДЕЛЕНИИ ПО БЮДЖЕТУ (ИХ СТОИМОСТИ), Г. МОСКВА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1412776"/>
            <a:ext cx="799288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 smtClean="0">
              <a:solidFill>
                <a:schemeClr val="bg1"/>
              </a:solidFill>
            </a:endParaRPr>
          </a:p>
          <a:p>
            <a:endParaRPr lang="ru-RU" sz="2400" dirty="0" smtClean="0">
              <a:solidFill>
                <a:schemeClr val="bg1"/>
              </a:solidFill>
            </a:endParaRP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1399405"/>
            <a:ext cx="84969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 smtClean="0">
              <a:solidFill>
                <a:schemeClr val="bg1"/>
              </a:solidFill>
            </a:endParaRPr>
          </a:p>
          <a:p>
            <a:endParaRPr lang="ru-RU" sz="2400" dirty="0">
              <a:solidFill>
                <a:schemeClr val="bg1"/>
              </a:solidFill>
            </a:endParaRPr>
          </a:p>
        </p:txBody>
      </p:sp>
      <p:pic>
        <p:nvPicPr>
          <p:cNvPr id="1027" name="Picture 3" descr="C:\Users\Igumenov\Desktop\_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659" y="1412776"/>
            <a:ext cx="8158781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373659" y="5013176"/>
            <a:ext cx="828456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chemeClr val="bg1"/>
                </a:solidFill>
              </a:rPr>
              <a:t>Значительная </a:t>
            </a:r>
            <a:r>
              <a:rPr lang="ru-RU" sz="2400" dirty="0">
                <a:solidFill>
                  <a:schemeClr val="bg1"/>
                </a:solidFill>
              </a:rPr>
              <a:t>часть апартаментов относится к ценовой категории, превышающей 25 млн </a:t>
            </a:r>
            <a:r>
              <a:rPr lang="ru-RU" sz="2400" dirty="0" smtClean="0">
                <a:solidFill>
                  <a:schemeClr val="bg1"/>
                </a:solidFill>
              </a:rPr>
              <a:t>рублей</a:t>
            </a:r>
            <a:endParaRPr lang="ru-RU" sz="2400" dirty="0">
              <a:solidFill>
                <a:schemeClr val="bg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3642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-65552"/>
            <a:ext cx="9144000" cy="112474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8225" y="6381750"/>
            <a:ext cx="485775" cy="476250"/>
          </a:xfrm>
          <a:prstGeom prst="rect">
            <a:avLst/>
          </a:prstGeom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9</a:t>
            </a:fld>
            <a:endParaRPr lang="ru-RU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719571" y="150967"/>
            <a:ext cx="7704855" cy="706090"/>
          </a:xfrm>
          <a:prstGeom prst="rect">
            <a:avLst/>
          </a:prstGeom>
          <a:noFill/>
        </p:spPr>
        <p:txBody>
          <a:bodyPr vert="horz" lIns="91429" tIns="45715" rIns="91429" bIns="45715" rtlCol="0" anchor="ctr">
            <a:noAutofit/>
          </a:bodyPr>
          <a:lstStyle>
            <a:lvl1pPr algn="ctr" defTabSz="91429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 sz="2800" b="1" i="0" u="none" strike="noStrike" kern="1200" baseline="0">
                <a:solidFill>
                  <a:prstClr val="white"/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 smtClean="0">
                <a:solidFill>
                  <a:schemeClr val="bg1"/>
                </a:solidFill>
              </a:rPr>
              <a:t>СТРУКТУРА ПРЕДЛОЖЕНИЯ АПАРТАМЕНТОВ ПО КЛАССУ, СУММАРНАЯ ПЛОЩАДЬ ОБЪЕКТОВ, Г. МОСКВА 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1412776"/>
            <a:ext cx="799288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 smtClean="0">
              <a:solidFill>
                <a:schemeClr val="bg1"/>
              </a:solidFill>
            </a:endParaRPr>
          </a:p>
          <a:p>
            <a:endParaRPr lang="ru-RU" sz="2400" dirty="0" smtClean="0">
              <a:solidFill>
                <a:schemeClr val="bg1"/>
              </a:solidFill>
            </a:endParaRP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1399405"/>
            <a:ext cx="84969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 smtClean="0">
              <a:solidFill>
                <a:schemeClr val="bg1"/>
              </a:solidFill>
            </a:endParaRPr>
          </a:p>
          <a:p>
            <a:endParaRPr lang="ru-RU" sz="2400" dirty="0">
              <a:solidFill>
                <a:schemeClr val="bg1"/>
              </a:solidFill>
            </a:endParaRPr>
          </a:p>
        </p:txBody>
      </p:sp>
      <p:graphicFrame>
        <p:nvGraphicFramePr>
          <p:cNvPr id="11" name="Диаграмма 10"/>
          <p:cNvGraphicFramePr/>
          <p:nvPr>
            <p:extLst>
              <p:ext uri="{D42A27DB-BD31-4B8C-83A1-F6EECF244321}">
                <p14:modId xmlns:p14="http://schemas.microsoft.com/office/powerpoint/2010/main" val="579653527"/>
              </p:ext>
            </p:extLst>
          </p:nvPr>
        </p:nvGraphicFramePr>
        <p:xfrm>
          <a:off x="570642" y="1073355"/>
          <a:ext cx="7344816" cy="43568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232619" y="5019437"/>
            <a:ext cx="8568952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bg1"/>
                </a:solidFill>
              </a:rPr>
              <a:t>Кратный разброс по стоимости в зависимости от принадлежности апартаментов к тому или иному классу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bg1"/>
                </a:solidFill>
              </a:rPr>
              <a:t>Существенная </a:t>
            </a:r>
            <a:r>
              <a:rPr lang="ru-RU" sz="2000" dirty="0">
                <a:solidFill>
                  <a:schemeClr val="bg1"/>
                </a:solidFill>
              </a:rPr>
              <a:t>доля предложения </a:t>
            </a:r>
            <a:r>
              <a:rPr lang="ru-RU" sz="2000" dirty="0" smtClean="0">
                <a:solidFill>
                  <a:schemeClr val="bg1"/>
                </a:solidFill>
              </a:rPr>
              <a:t>- сегмент </a:t>
            </a:r>
            <a:r>
              <a:rPr lang="ru-RU" sz="2000" dirty="0">
                <a:solidFill>
                  <a:schemeClr val="bg1"/>
                </a:solidFill>
              </a:rPr>
              <a:t>«</a:t>
            </a:r>
            <a:r>
              <a:rPr lang="ru-RU" sz="2000" dirty="0" smtClean="0">
                <a:solidFill>
                  <a:schemeClr val="bg1"/>
                </a:solidFill>
              </a:rPr>
              <a:t>бизнес», «элит» - класса (дополнительной жилье, дорогостоящие отделочные материалы)</a:t>
            </a:r>
          </a:p>
          <a:p>
            <a:endParaRPr lang="ru-RU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4633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42888</TotalTime>
  <Words>790</Words>
  <Application>Microsoft Office PowerPoint</Application>
  <PresentationFormat>Экран (4:3)</PresentationFormat>
  <Paragraphs>124</Paragraphs>
  <Slides>17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   Практика и основные тенденции развития рынка апартаментов в Российской Федерации  Игуменов Е.В  Москва, 2019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ПРЕИМУЩЕСТВА И НЕДОСТАТКИ АПАРТАМЕНТОВ</vt:lpstr>
      <vt:lpstr>СХЕМЫ ПРИОБРЕТЕНИЯ АПАРТАМЕНТОВ</vt:lpstr>
      <vt:lpstr>ИНФОРМАЦИЯ О КОЛИЧЕСТВЕ СУДЕБНЫХ СПОРОВ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«Наемное жилье - новая городская экономика и жилищная политика»  Информация для сопоставления и выбора проектов с позиции градостроительного окружения</dc:title>
  <dc:creator>Евгений Игуменов</dc:creator>
  <cp:lastModifiedBy>Евгений Игуменов</cp:lastModifiedBy>
  <cp:revision>856</cp:revision>
  <cp:lastPrinted>2018-09-04T10:13:12Z</cp:lastPrinted>
  <dcterms:created xsi:type="dcterms:W3CDTF">2016-09-15T11:48:06Z</dcterms:created>
  <dcterms:modified xsi:type="dcterms:W3CDTF">2019-04-11T13:10:31Z</dcterms:modified>
</cp:coreProperties>
</file>