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Default Extension="bin" ContentType="application/vnd.openxmlformats-officedocument.oleObject"/>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0" r:id="rId2"/>
    <p:sldId id="274" r:id="rId3"/>
    <p:sldId id="292" r:id="rId4"/>
    <p:sldId id="281" r:id="rId5"/>
    <p:sldId id="282" r:id="rId6"/>
    <p:sldId id="283" r:id="rId7"/>
    <p:sldId id="294" r:id="rId8"/>
    <p:sldId id="298" r:id="rId9"/>
    <p:sldId id="296" r:id="rId10"/>
    <p:sldId id="300" r:id="rId11"/>
    <p:sldId id="277" r:id="rId12"/>
    <p:sldId id="262" r:id="rId13"/>
    <p:sldId id="302" r:id="rId14"/>
    <p:sldId id="279" r:id="rId15"/>
    <p:sldId id="270" r:id="rId16"/>
    <p:sldId id="269" r:id="rId17"/>
    <p:sldId id="267" r:id="rId18"/>
    <p:sldId id="280" r:id="rId19"/>
    <p:sldId id="303" r:id="rId20"/>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47" autoAdjust="0"/>
    <p:restoredTop sz="94689" autoAdjust="0"/>
  </p:normalViewPr>
  <p:slideViewPr>
    <p:cSldViewPr snapToGrid="0">
      <p:cViewPr>
        <p:scale>
          <a:sx n="40" d="100"/>
          <a:sy n="40" d="100"/>
        </p:scale>
        <p:origin x="-1032" y="-762"/>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801B21B2-FDF4-49A5-BF66-E2E67F8757B0}" type="datetimeFigureOut">
              <a:rPr lang="pt-BR" smtClean="0"/>
              <a:pPr/>
              <a:t>8/12/2016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18938999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01B21B2-FDF4-49A5-BF66-E2E67F8757B0}" type="datetimeFigureOut">
              <a:rPr lang="pt-BR" smtClean="0"/>
              <a:pPr/>
              <a:t>8/12/2016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8710890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01B21B2-FDF4-49A5-BF66-E2E67F8757B0}" type="datetimeFigureOut">
              <a:rPr lang="pt-BR" smtClean="0"/>
              <a:pPr/>
              <a:t>8/12/2016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1033068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01B21B2-FDF4-49A5-BF66-E2E67F8757B0}" type="datetimeFigureOut">
              <a:rPr lang="pt-BR" smtClean="0"/>
              <a:pPr/>
              <a:t>8/12/2016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744753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Clique para editar o texto mestre</a:t>
            </a:r>
          </a:p>
        </p:txBody>
      </p:sp>
      <p:sp>
        <p:nvSpPr>
          <p:cNvPr id="4" name="Espaço Reservado para Data 3"/>
          <p:cNvSpPr>
            <a:spLocks noGrp="1"/>
          </p:cNvSpPr>
          <p:nvPr>
            <p:ph type="dt" sz="half" idx="10"/>
          </p:nvPr>
        </p:nvSpPr>
        <p:spPr/>
        <p:txBody>
          <a:bodyPr/>
          <a:lstStyle/>
          <a:p>
            <a:fld id="{801B21B2-FDF4-49A5-BF66-E2E67F8757B0}" type="datetimeFigureOut">
              <a:rPr lang="pt-BR" smtClean="0"/>
              <a:pPr/>
              <a:t>8/12/2016</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27255911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801B21B2-FDF4-49A5-BF66-E2E67F8757B0}" type="datetimeFigureOut">
              <a:rPr lang="pt-BR" smtClean="0"/>
              <a:pPr/>
              <a:t>8/12/2016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61312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801B21B2-FDF4-49A5-BF66-E2E67F8757B0}" type="datetimeFigureOut">
              <a:rPr lang="pt-BR" smtClean="0"/>
              <a:pPr/>
              <a:t>8/12/2016</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104450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801B21B2-FDF4-49A5-BF66-E2E67F8757B0}" type="datetimeFigureOut">
              <a:rPr lang="pt-BR" smtClean="0"/>
              <a:pPr/>
              <a:t>8/12/2016</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215511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801B21B2-FDF4-49A5-BF66-E2E67F8757B0}" type="datetimeFigureOut">
              <a:rPr lang="pt-BR" smtClean="0"/>
              <a:pPr/>
              <a:t>8/12/2016</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4062601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01B21B2-FDF4-49A5-BF66-E2E67F8757B0}" type="datetimeFigureOut">
              <a:rPr lang="pt-BR" smtClean="0"/>
              <a:pPr/>
              <a:t>8/12/2016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1237626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Clique para editar o texto mestre</a:t>
            </a:r>
          </a:p>
        </p:txBody>
      </p:sp>
      <p:sp>
        <p:nvSpPr>
          <p:cNvPr id="5" name="Espaço Reservado para Data 4"/>
          <p:cNvSpPr>
            <a:spLocks noGrp="1"/>
          </p:cNvSpPr>
          <p:nvPr>
            <p:ph type="dt" sz="half" idx="10"/>
          </p:nvPr>
        </p:nvSpPr>
        <p:spPr/>
        <p:txBody>
          <a:bodyPr/>
          <a:lstStyle/>
          <a:p>
            <a:fld id="{801B21B2-FDF4-49A5-BF66-E2E67F8757B0}" type="datetimeFigureOut">
              <a:rPr lang="pt-BR" smtClean="0"/>
              <a:pPr/>
              <a:t>8/12/2016</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3630347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B21B2-FDF4-49A5-BF66-E2E67F8757B0}" type="datetimeFigureOut">
              <a:rPr lang="pt-BR" smtClean="0"/>
              <a:pPr/>
              <a:t>8/12/2016</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3A7DA2-44AD-4CD7-A505-728FFD70F617}" type="slidenum">
              <a:rPr lang="pt-BR" smtClean="0"/>
              <a:pPr/>
              <a:t>‹#›</a:t>
            </a:fld>
            <a:endParaRPr lang="pt-BR"/>
          </a:p>
        </p:txBody>
      </p:sp>
    </p:spTree>
    <p:extLst>
      <p:ext uri="{BB962C8B-B14F-4D97-AF65-F5344CB8AC3E}">
        <p14:creationId xmlns:p14="http://schemas.microsoft.com/office/powerpoint/2010/main" xmlns="" val="9269187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p:cNvSpPr/>
          <p:nvPr/>
        </p:nvSpPr>
        <p:spPr>
          <a:xfrm>
            <a:off x="-2" y="56824"/>
            <a:ext cx="12191999" cy="1200329"/>
          </a:xfrm>
          <a:prstGeom prst="rect">
            <a:avLst/>
          </a:prstGeom>
        </p:spPr>
        <p:txBody>
          <a:bodyPr wrap="square">
            <a:spAutoFit/>
          </a:bodyPr>
          <a:lstStyle/>
          <a:p>
            <a:pPr algn="ctr"/>
            <a:r>
              <a:rPr lang="en-US" b="1" dirty="0" smtClean="0"/>
              <a:t>BRICS + </a:t>
            </a:r>
            <a:r>
              <a:rPr lang="en-US" b="1" dirty="0"/>
              <a:t>CITY LAB II </a:t>
            </a:r>
            <a:r>
              <a:rPr lang="en-US" b="1" dirty="0" smtClean="0"/>
              <a:t>COLLOQUIUM</a:t>
            </a:r>
          </a:p>
          <a:p>
            <a:pPr algn="ctr"/>
            <a:endParaRPr lang="pt-BR" dirty="0"/>
          </a:p>
          <a:p>
            <a:pPr algn="ctr"/>
            <a:r>
              <a:rPr lang="en-US" b="1" dirty="0" smtClean="0"/>
              <a:t>Adaptive </a:t>
            </a:r>
            <a:r>
              <a:rPr lang="en-US" b="1" dirty="0"/>
              <a:t>and Transformative Governance for Large City </a:t>
            </a:r>
            <a:r>
              <a:rPr lang="en-US" b="1" dirty="0" smtClean="0"/>
              <a:t>Development</a:t>
            </a:r>
            <a:endParaRPr lang="pt-BR" dirty="0"/>
          </a:p>
          <a:p>
            <a:pPr algn="ctr"/>
            <a:endParaRPr lang="pt-BR" b="1" dirty="0" smtClean="0"/>
          </a:p>
        </p:txBody>
      </p:sp>
      <p:sp>
        <p:nvSpPr>
          <p:cNvPr id="3" name="Título 1"/>
          <p:cNvSpPr>
            <a:spLocks noGrp="1"/>
          </p:cNvSpPr>
          <p:nvPr>
            <p:ph type="title"/>
          </p:nvPr>
        </p:nvSpPr>
        <p:spPr>
          <a:xfrm>
            <a:off x="0" y="2352117"/>
            <a:ext cx="12192000" cy="2329065"/>
          </a:xfrm>
        </p:spPr>
        <p:txBody>
          <a:bodyPr>
            <a:normAutofit/>
          </a:bodyPr>
          <a:lstStyle/>
          <a:p>
            <a:pPr algn="ctr">
              <a:lnSpc>
                <a:spcPct val="150000"/>
              </a:lnSpc>
            </a:pPr>
            <a:r>
              <a:rPr lang="pt-BR" sz="4000" b="1" dirty="0" smtClean="0">
                <a:latin typeface="+mn-lt"/>
              </a:rPr>
              <a:t>JEFERSON TAVARES</a:t>
            </a:r>
            <a:r>
              <a:rPr lang="pt-BR" sz="1800" b="1" dirty="0" smtClean="0">
                <a:latin typeface="+mn-lt"/>
              </a:rPr>
              <a:t/>
            </a:r>
            <a:br>
              <a:rPr lang="pt-BR" sz="1800" b="1" dirty="0" smtClean="0">
                <a:latin typeface="+mn-lt"/>
              </a:rPr>
            </a:br>
            <a:r>
              <a:rPr lang="pt-BR" sz="1800" dirty="0" smtClean="0">
                <a:latin typeface="+mn-lt"/>
              </a:rPr>
              <a:t>BRAZIL</a:t>
            </a:r>
            <a:r>
              <a:rPr lang="pt-BR" sz="1800" dirty="0" smtClean="0">
                <a:latin typeface="+mn-lt"/>
              </a:rPr>
              <a:t/>
            </a:r>
            <a:br>
              <a:rPr lang="pt-BR" sz="1800" dirty="0" smtClean="0">
                <a:latin typeface="+mn-lt"/>
              </a:rPr>
            </a:br>
            <a:r>
              <a:rPr lang="pt-BR" sz="1800" dirty="0" smtClean="0">
                <a:latin typeface="+mn-lt"/>
              </a:rPr>
              <a:t>ABC </a:t>
            </a:r>
            <a:r>
              <a:rPr lang="pt-BR" sz="1800" dirty="0" err="1">
                <a:latin typeface="+mn-lt"/>
              </a:rPr>
              <a:t>Region</a:t>
            </a:r>
            <a:r>
              <a:rPr lang="pt-BR" sz="1800" dirty="0">
                <a:latin typeface="+mn-lt"/>
              </a:rPr>
              <a:t> </a:t>
            </a:r>
            <a:r>
              <a:rPr lang="pt-BR" sz="1800" dirty="0" err="1">
                <a:latin typeface="+mn-lt"/>
              </a:rPr>
              <a:t>Inter-Municipal</a:t>
            </a:r>
            <a:r>
              <a:rPr lang="pt-BR" sz="1800" dirty="0">
                <a:latin typeface="+mn-lt"/>
              </a:rPr>
              <a:t> Consortium </a:t>
            </a:r>
            <a:r>
              <a:rPr lang="pt-BR" sz="1800" dirty="0" smtClean="0">
                <a:latin typeface="+mn-lt"/>
              </a:rPr>
              <a:t>office</a:t>
            </a:r>
            <a:br>
              <a:rPr lang="pt-BR" sz="1800" dirty="0" smtClean="0">
                <a:latin typeface="+mn-lt"/>
              </a:rPr>
            </a:br>
            <a:r>
              <a:rPr lang="pt-BR" sz="1800" dirty="0" smtClean="0">
                <a:latin typeface="+mn-lt"/>
              </a:rPr>
              <a:t>Professor </a:t>
            </a:r>
            <a:r>
              <a:rPr lang="pt-BR" sz="1800" dirty="0" err="1">
                <a:latin typeface="+mn-lt"/>
              </a:rPr>
              <a:t>of</a:t>
            </a:r>
            <a:r>
              <a:rPr lang="pt-BR" sz="1800" dirty="0">
                <a:latin typeface="+mn-lt"/>
              </a:rPr>
              <a:t> Centro </a:t>
            </a:r>
            <a:r>
              <a:rPr lang="pt-BR" sz="1800" dirty="0" smtClean="0">
                <a:latin typeface="+mn-lt"/>
              </a:rPr>
              <a:t>Universitário </a:t>
            </a:r>
            <a:r>
              <a:rPr lang="pt-BR" sz="1800" dirty="0">
                <a:latin typeface="+mn-lt"/>
              </a:rPr>
              <a:t>d</a:t>
            </a:r>
            <a:r>
              <a:rPr lang="pt-BR" sz="1800" dirty="0" smtClean="0">
                <a:latin typeface="+mn-lt"/>
              </a:rPr>
              <a:t>as </a:t>
            </a:r>
            <a:r>
              <a:rPr lang="pt-BR" sz="1800" dirty="0">
                <a:latin typeface="+mn-lt"/>
              </a:rPr>
              <a:t>Faculdades Metropolitanas </a:t>
            </a:r>
            <a:r>
              <a:rPr lang="pt-BR" sz="1800" dirty="0" smtClean="0">
                <a:latin typeface="+mn-lt"/>
              </a:rPr>
              <a:t>Unidas</a:t>
            </a:r>
            <a:endParaRPr lang="pt-BR" sz="1800" dirty="0">
              <a:latin typeface="+mn-lt"/>
            </a:endParaRPr>
          </a:p>
        </p:txBody>
      </p:sp>
      <p:sp>
        <p:nvSpPr>
          <p:cNvPr id="2" name="Retângulo 1"/>
          <p:cNvSpPr/>
          <p:nvPr/>
        </p:nvSpPr>
        <p:spPr>
          <a:xfrm>
            <a:off x="5278304" y="6420672"/>
            <a:ext cx="1635383" cy="369332"/>
          </a:xfrm>
          <a:prstGeom prst="rect">
            <a:avLst/>
          </a:prstGeom>
        </p:spPr>
        <p:txBody>
          <a:bodyPr wrap="none">
            <a:spAutoFit/>
          </a:bodyPr>
          <a:lstStyle/>
          <a:p>
            <a:pPr algn="ctr"/>
            <a:r>
              <a:rPr lang="pt-BR" b="1" dirty="0" err="1"/>
              <a:t>Moscow</a:t>
            </a:r>
            <a:r>
              <a:rPr lang="pt-BR" b="1" dirty="0"/>
              <a:t> - </a:t>
            </a:r>
            <a:r>
              <a:rPr lang="ru-RU" b="1" dirty="0"/>
              <a:t>2016</a:t>
            </a:r>
            <a:endParaRPr lang="pt-BR" dirty="0"/>
          </a:p>
        </p:txBody>
      </p:sp>
    </p:spTree>
    <p:extLst>
      <p:ext uri="{BB962C8B-B14F-4D97-AF65-F5344CB8AC3E}">
        <p14:creationId xmlns:p14="http://schemas.microsoft.com/office/powerpoint/2010/main" xmlns="" val="19330955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91618" y="1413238"/>
            <a:ext cx="5914699" cy="4181449"/>
          </a:xfrm>
          <a:prstGeom prst="rect">
            <a:avLst/>
          </a:prstGeom>
          <a:noFill/>
          <a:ln>
            <a:noFill/>
          </a:ln>
          <a:extLst/>
        </p:spPr>
      </p:pic>
      <p:sp>
        <p:nvSpPr>
          <p:cNvPr id="12" name="Retângulo 11"/>
          <p:cNvSpPr/>
          <p:nvPr/>
        </p:nvSpPr>
        <p:spPr>
          <a:xfrm>
            <a:off x="6533353" y="5594687"/>
            <a:ext cx="5631975" cy="461665"/>
          </a:xfrm>
          <a:prstGeom prst="rect">
            <a:avLst/>
          </a:prstGeom>
        </p:spPr>
        <p:txBody>
          <a:bodyPr wrap="square">
            <a:spAutoFit/>
          </a:bodyPr>
          <a:lstStyle/>
          <a:p>
            <a:r>
              <a:rPr lang="pt-BR" sz="1200" b="1" cap="all" dirty="0" smtClean="0">
                <a:solidFill>
                  <a:srgbClr val="00B050"/>
                </a:solidFill>
              </a:rPr>
              <a:t>Área </a:t>
            </a:r>
            <a:r>
              <a:rPr lang="pt-BR" sz="1200" b="1" cap="all" dirty="0">
                <a:solidFill>
                  <a:srgbClr val="00B050"/>
                </a:solidFill>
              </a:rPr>
              <a:t>(em m2) com uso do solo industrial na </a:t>
            </a:r>
            <a:r>
              <a:rPr lang="pt-BR" sz="1200" b="1" cap="all" dirty="0" smtClean="0">
                <a:solidFill>
                  <a:srgbClr val="00B050"/>
                </a:solidFill>
              </a:rPr>
              <a:t>RMSP</a:t>
            </a:r>
          </a:p>
          <a:p>
            <a:r>
              <a:rPr lang="pt-BR" sz="1200" b="1" cap="all" dirty="0" smtClean="0">
                <a:solidFill>
                  <a:srgbClr val="00B050"/>
                </a:solidFill>
              </a:rPr>
              <a:t>Região com maior concentração de área industrial da RMSP</a:t>
            </a:r>
          </a:p>
        </p:txBody>
      </p:sp>
      <p:sp>
        <p:nvSpPr>
          <p:cNvPr id="16" name="Retângulo 15"/>
          <p:cNvSpPr/>
          <p:nvPr/>
        </p:nvSpPr>
        <p:spPr>
          <a:xfrm>
            <a:off x="8625385" y="2934558"/>
            <a:ext cx="1103427" cy="982614"/>
          </a:xfrm>
          <a:prstGeom prst="rect">
            <a:avLst/>
          </a:prstGeom>
          <a:noFill/>
          <a:ln w="762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300249" y="5068775"/>
            <a:ext cx="4950522" cy="369332"/>
          </a:xfrm>
          <a:prstGeom prst="rect">
            <a:avLst/>
          </a:prstGeom>
        </p:spPr>
        <p:txBody>
          <a:bodyPr wrap="none">
            <a:spAutoFit/>
          </a:bodyPr>
          <a:lstStyle/>
          <a:p>
            <a:r>
              <a:rPr lang="en-US" b="1" dirty="0" smtClean="0"/>
              <a:t>The Region forms </a:t>
            </a:r>
            <a:r>
              <a:rPr lang="en-US" b="1" dirty="0"/>
              <a:t>a </a:t>
            </a:r>
            <a:r>
              <a:rPr lang="en-US" b="1" dirty="0" smtClean="0"/>
              <a:t>national </a:t>
            </a:r>
            <a:r>
              <a:rPr lang="en-US" b="1" dirty="0"/>
              <a:t>INDUSTRIAL CLUSTER</a:t>
            </a:r>
            <a:endParaRPr lang="pt-BR" b="1" dirty="0"/>
          </a:p>
        </p:txBody>
      </p:sp>
      <p:sp>
        <p:nvSpPr>
          <p:cNvPr id="18" name="Espaço Reservado para Conteúdo 2"/>
          <p:cNvSpPr txBox="1">
            <a:spLocks/>
          </p:cNvSpPr>
          <p:nvPr/>
        </p:nvSpPr>
        <p:spPr>
          <a:xfrm>
            <a:off x="0" y="882400"/>
            <a:ext cx="7110484" cy="482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smtClean="0"/>
              <a:t>THE </a:t>
            </a:r>
            <a:r>
              <a:rPr lang="en-US" sz="1800" b="1" cap="all" dirty="0"/>
              <a:t>REGION OF </a:t>
            </a:r>
            <a:r>
              <a:rPr lang="en-US" sz="1800" b="1" cap="all" dirty="0" smtClean="0"/>
              <a:t>ABC</a:t>
            </a:r>
            <a:endParaRPr lang="pt-BR" sz="1800" b="1" cap="all" dirty="0"/>
          </a:p>
          <a:p>
            <a:pPr marL="0" indent="0">
              <a:buFont typeface="Arial" panose="020B0604020202020204" pitchFamily="34" charset="0"/>
              <a:buNone/>
            </a:pPr>
            <a:endParaRPr lang="pt-BR" sz="1800" b="1" cap="all" dirty="0"/>
          </a:p>
        </p:txBody>
      </p:sp>
      <p:cxnSp>
        <p:nvCxnSpPr>
          <p:cNvPr id="20" name="Conector reto 19"/>
          <p:cNvCxnSpPr/>
          <p:nvPr/>
        </p:nvCxnSpPr>
        <p:spPr>
          <a:xfrm>
            <a:off x="5508534" y="5269851"/>
            <a:ext cx="189968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ector reto 20"/>
          <p:cNvCxnSpPr/>
          <p:nvPr/>
        </p:nvCxnSpPr>
        <p:spPr>
          <a:xfrm flipV="1">
            <a:off x="7408221" y="3503962"/>
            <a:ext cx="1753188" cy="1753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tângulo 12"/>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Conteúdo 2"/>
          <p:cNvSpPr txBox="1">
            <a:spLocks/>
          </p:cNvSpPr>
          <p:nvPr/>
        </p:nvSpPr>
        <p:spPr>
          <a:xfrm>
            <a:off x="300249" y="1807024"/>
            <a:ext cx="4924425" cy="2895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spcAft>
                <a:spcPts val="1200"/>
              </a:spcAft>
              <a:buNone/>
            </a:pPr>
            <a:r>
              <a:rPr lang="pt-BR" sz="1800" dirty="0"/>
              <a:t>The </a:t>
            </a:r>
            <a:r>
              <a:rPr lang="pt-BR" sz="1800" dirty="0" err="1" smtClean="0"/>
              <a:t>Region</a:t>
            </a:r>
            <a:r>
              <a:rPr lang="pt-BR" sz="1800" dirty="0" smtClean="0"/>
              <a:t> </a:t>
            </a:r>
            <a:r>
              <a:rPr lang="pt-BR" sz="1800" dirty="0" err="1" smtClean="0"/>
              <a:t>of</a:t>
            </a:r>
            <a:r>
              <a:rPr lang="pt-BR" sz="1800" dirty="0" smtClean="0"/>
              <a:t> </a:t>
            </a:r>
            <a:r>
              <a:rPr lang="pt-BR" sz="1800" dirty="0"/>
              <a:t>ABC </a:t>
            </a:r>
            <a:r>
              <a:rPr lang="pt-BR" sz="1800" dirty="0" err="1" smtClean="0"/>
              <a:t>was</a:t>
            </a:r>
            <a:r>
              <a:rPr lang="pt-BR" sz="1800" dirty="0" smtClean="0"/>
              <a:t> </a:t>
            </a:r>
            <a:r>
              <a:rPr lang="pt-BR" sz="1800" dirty="0" err="1" smtClean="0"/>
              <a:t>formed</a:t>
            </a:r>
            <a:r>
              <a:rPr lang="pt-BR" sz="1800" dirty="0" smtClean="0"/>
              <a:t> </a:t>
            </a:r>
            <a:r>
              <a:rPr lang="pt-BR" sz="1800" dirty="0" err="1"/>
              <a:t>by</a:t>
            </a:r>
            <a:r>
              <a:rPr lang="pt-BR" sz="1800" dirty="0"/>
              <a:t> </a:t>
            </a:r>
            <a:r>
              <a:rPr lang="pt-BR" sz="1800" dirty="0" err="1"/>
              <a:t>seven</a:t>
            </a:r>
            <a:r>
              <a:rPr lang="pt-BR" sz="1800" dirty="0"/>
              <a:t> </a:t>
            </a:r>
            <a:r>
              <a:rPr lang="pt-BR" sz="1800" dirty="0" err="1"/>
              <a:t>municipalities</a:t>
            </a:r>
            <a:r>
              <a:rPr lang="pt-BR" sz="1800" dirty="0"/>
              <a:t>: Santo André, São Bernardo do Campo, São Caetano do Sul, Diadema, Mauá, Ribeirão Pires </a:t>
            </a:r>
            <a:r>
              <a:rPr lang="pt-BR" sz="1800" dirty="0" err="1"/>
              <a:t>and</a:t>
            </a:r>
            <a:r>
              <a:rPr lang="pt-BR" sz="1800" dirty="0"/>
              <a:t> Rio Grande da Serra</a:t>
            </a:r>
            <a:r>
              <a:rPr lang="pt-BR" sz="1800" dirty="0" smtClean="0"/>
              <a:t>.</a:t>
            </a:r>
          </a:p>
          <a:p>
            <a:pPr marL="0" indent="0">
              <a:lnSpc>
                <a:spcPct val="150000"/>
              </a:lnSpc>
              <a:spcBef>
                <a:spcPts val="1200"/>
              </a:spcBef>
              <a:spcAft>
                <a:spcPts val="1200"/>
              </a:spcAft>
              <a:buNone/>
            </a:pPr>
            <a:r>
              <a:rPr lang="pt-BR" sz="1800" dirty="0" smtClean="0"/>
              <a:t>It </a:t>
            </a:r>
            <a:r>
              <a:rPr lang="pt-BR" sz="1800" dirty="0" err="1"/>
              <a:t>currently</a:t>
            </a:r>
            <a:r>
              <a:rPr lang="pt-BR" sz="1800" dirty="0"/>
              <a:t> </a:t>
            </a:r>
            <a:r>
              <a:rPr lang="pt-BR" sz="1800" dirty="0" err="1"/>
              <a:t>has</a:t>
            </a:r>
            <a:r>
              <a:rPr lang="pt-BR" sz="1800" dirty="0"/>
              <a:t> a </a:t>
            </a:r>
            <a:r>
              <a:rPr lang="pt-BR" sz="1800" dirty="0" err="1"/>
              <a:t>population</a:t>
            </a:r>
            <a:r>
              <a:rPr lang="pt-BR" sz="1800" dirty="0"/>
              <a:t> </a:t>
            </a:r>
            <a:r>
              <a:rPr lang="pt-BR" sz="1800" dirty="0" err="1"/>
              <a:t>of</a:t>
            </a:r>
            <a:r>
              <a:rPr lang="pt-BR" sz="1800" dirty="0"/>
              <a:t> 2,544,554 </a:t>
            </a:r>
            <a:r>
              <a:rPr lang="pt-BR" sz="1800" dirty="0" err="1"/>
              <a:t>inhabitants</a:t>
            </a:r>
            <a:r>
              <a:rPr lang="pt-BR" sz="1800" dirty="0"/>
              <a:t> </a:t>
            </a:r>
            <a:r>
              <a:rPr lang="pt-BR" sz="1800" dirty="0" err="1"/>
              <a:t>and</a:t>
            </a:r>
            <a:r>
              <a:rPr lang="pt-BR" sz="1800" dirty="0"/>
              <a:t> </a:t>
            </a:r>
            <a:r>
              <a:rPr lang="pt-BR" sz="1800" dirty="0" err="1" smtClean="0"/>
              <a:t>has</a:t>
            </a:r>
            <a:r>
              <a:rPr lang="pt-BR" sz="1800" dirty="0"/>
              <a:t> </a:t>
            </a:r>
            <a:r>
              <a:rPr lang="pt-BR" sz="1800" dirty="0">
                <a:solidFill>
                  <a:srgbClr val="FF0000"/>
                </a:solidFill>
              </a:rPr>
              <a:t>ECONOMIC</a:t>
            </a:r>
            <a:r>
              <a:rPr lang="pt-BR" sz="1800" dirty="0"/>
              <a:t> </a:t>
            </a:r>
            <a:r>
              <a:rPr lang="pt-BR" sz="1800" dirty="0" err="1"/>
              <a:t>affinities</a:t>
            </a:r>
            <a:endParaRPr lang="pt-BR" sz="1800" dirty="0"/>
          </a:p>
        </p:txBody>
      </p:sp>
      <p:sp>
        <p:nvSpPr>
          <p:cNvPr id="17" name="Retângulo 16"/>
          <p:cNvSpPr/>
          <p:nvPr/>
        </p:nvSpPr>
        <p:spPr>
          <a:xfrm>
            <a:off x="1" y="5440"/>
            <a:ext cx="12192000" cy="646331"/>
          </a:xfrm>
          <a:prstGeom prst="rect">
            <a:avLst/>
          </a:prstGeom>
        </p:spPr>
        <p:txBody>
          <a:bodyPr wrap="square">
            <a:spAutoFit/>
          </a:bodyPr>
          <a:lstStyle/>
          <a:p>
            <a:pPr algn="r"/>
            <a:r>
              <a:rPr lang="en-US" b="1" i="1" dirty="0" smtClean="0">
                <a:solidFill>
                  <a:schemeClr val="bg1"/>
                </a:solidFill>
              </a:rPr>
              <a:t>What </a:t>
            </a:r>
            <a:r>
              <a:rPr lang="en-US" b="1" i="1" dirty="0">
                <a:solidFill>
                  <a:schemeClr val="bg1"/>
                </a:solidFill>
              </a:rPr>
              <a:t>are the relational capabilities (“</a:t>
            </a:r>
            <a:r>
              <a:rPr lang="en-US" b="1" i="1" dirty="0" err="1">
                <a:solidFill>
                  <a:schemeClr val="bg1"/>
                </a:solidFill>
              </a:rPr>
              <a:t>embeddedness</a:t>
            </a:r>
            <a:r>
              <a:rPr lang="en-US" b="1" i="1" dirty="0">
                <a:solidFill>
                  <a:schemeClr val="bg1"/>
                </a:solidFill>
              </a:rPr>
              <a:t>”) of regional government?</a:t>
            </a:r>
            <a:endParaRPr lang="pt-BR" b="1" i="1" dirty="0">
              <a:solidFill>
                <a:schemeClr val="bg1"/>
              </a:solidFill>
            </a:endParaRPr>
          </a:p>
          <a:p>
            <a:pPr algn="r"/>
            <a:r>
              <a:rPr lang="en-US" i="1" dirty="0">
                <a:solidFill>
                  <a:schemeClr val="bg1"/>
                </a:solidFill>
              </a:rPr>
              <a:t>What is the history and background to these? Which of them does city government pay most attention to</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3586098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tângulo 24"/>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10"/>
          <p:cNvSpPr/>
          <p:nvPr/>
        </p:nvSpPr>
        <p:spPr>
          <a:xfrm>
            <a:off x="6784013" y="6200104"/>
            <a:ext cx="5046875" cy="276999"/>
          </a:xfrm>
          <a:prstGeom prst="rect">
            <a:avLst/>
          </a:prstGeom>
        </p:spPr>
        <p:txBody>
          <a:bodyPr wrap="square">
            <a:spAutoFit/>
          </a:bodyPr>
          <a:lstStyle/>
          <a:p>
            <a:r>
              <a:rPr lang="pt-BR" sz="1200" b="1" dirty="0" smtClean="0"/>
              <a:t>MAPA DO ZONEAMENTO DE CADA MUNICÍPIO E SEUS CONFLITOS</a:t>
            </a:r>
          </a:p>
        </p:txBody>
      </p:sp>
      <p:sp>
        <p:nvSpPr>
          <p:cNvPr id="14" name="Elipse 13"/>
          <p:cNvSpPr/>
          <p:nvPr/>
        </p:nvSpPr>
        <p:spPr>
          <a:xfrm>
            <a:off x="8268072" y="1703656"/>
            <a:ext cx="792088" cy="792088"/>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8" name="Elipse 17"/>
          <p:cNvSpPr/>
          <p:nvPr/>
        </p:nvSpPr>
        <p:spPr>
          <a:xfrm>
            <a:off x="295307" y="5015612"/>
            <a:ext cx="360040" cy="360040"/>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p:cNvSpPr txBox="1"/>
          <p:nvPr/>
        </p:nvSpPr>
        <p:spPr>
          <a:xfrm>
            <a:off x="655347" y="5012330"/>
            <a:ext cx="2232248" cy="369332"/>
          </a:xfrm>
          <a:prstGeom prst="rect">
            <a:avLst/>
          </a:prstGeom>
          <a:noFill/>
        </p:spPr>
        <p:txBody>
          <a:bodyPr wrap="square" rtlCol="0">
            <a:spAutoFit/>
          </a:bodyPr>
          <a:lstStyle/>
          <a:p>
            <a:r>
              <a:rPr lang="pt-BR" dirty="0" err="1" smtClean="0">
                <a:cs typeface="Arial" pitchFamily="34" charset="0"/>
              </a:rPr>
              <a:t>Border</a:t>
            </a:r>
            <a:r>
              <a:rPr lang="pt-BR" dirty="0" smtClean="0">
                <a:cs typeface="Arial" pitchFamily="34" charset="0"/>
              </a:rPr>
              <a:t> </a:t>
            </a:r>
            <a:r>
              <a:rPr lang="pt-BR" dirty="0" err="1">
                <a:cs typeface="Arial" pitchFamily="34" charset="0"/>
              </a:rPr>
              <a:t>conflicts</a:t>
            </a:r>
            <a:endParaRPr lang="pt-BR" dirty="0">
              <a:cs typeface="Arial" pitchFamily="34" charset="0"/>
            </a:endParaRPr>
          </a:p>
        </p:txBody>
      </p:sp>
      <p:sp>
        <p:nvSpPr>
          <p:cNvPr id="20" name="Retângulo 19"/>
          <p:cNvSpPr/>
          <p:nvPr/>
        </p:nvSpPr>
        <p:spPr>
          <a:xfrm>
            <a:off x="0" y="11272"/>
            <a:ext cx="12192000" cy="646331"/>
          </a:xfrm>
          <a:prstGeom prst="rect">
            <a:avLst/>
          </a:prstGeom>
        </p:spPr>
        <p:txBody>
          <a:bodyPr wrap="square">
            <a:spAutoFit/>
          </a:bodyPr>
          <a:lstStyle/>
          <a:p>
            <a:pPr algn="r"/>
            <a:r>
              <a:rPr lang="en-ZA" b="1" i="1" dirty="0">
                <a:solidFill>
                  <a:schemeClr val="bg1"/>
                </a:solidFill>
              </a:rPr>
              <a:t>What are the </a:t>
            </a:r>
            <a:r>
              <a:rPr lang="en-ZA" b="1" i="1" dirty="0" smtClean="0">
                <a:solidFill>
                  <a:schemeClr val="bg1"/>
                </a:solidFill>
              </a:rPr>
              <a:t>relational </a:t>
            </a:r>
            <a:r>
              <a:rPr lang="en-ZA" b="1" i="1" dirty="0">
                <a:solidFill>
                  <a:schemeClr val="bg1"/>
                </a:solidFill>
              </a:rPr>
              <a:t>capabilities (“</a:t>
            </a:r>
            <a:r>
              <a:rPr lang="en-ZA" b="1" i="1" dirty="0" err="1">
                <a:solidFill>
                  <a:schemeClr val="bg1"/>
                </a:solidFill>
              </a:rPr>
              <a:t>embeddedness</a:t>
            </a:r>
            <a:r>
              <a:rPr lang="en-ZA" b="1" i="1" dirty="0">
                <a:solidFill>
                  <a:schemeClr val="bg1"/>
                </a:solidFill>
              </a:rPr>
              <a:t>”) of regional government?</a:t>
            </a:r>
            <a:endParaRPr lang="pt-BR" b="1" i="1" dirty="0">
              <a:solidFill>
                <a:schemeClr val="bg1"/>
              </a:solidFill>
            </a:endParaRPr>
          </a:p>
          <a:p>
            <a:pPr algn="r"/>
            <a:r>
              <a:rPr lang="en-US" i="1" dirty="0" smtClean="0">
                <a:solidFill>
                  <a:schemeClr val="bg1"/>
                </a:solidFill>
              </a:rPr>
              <a:t>To </a:t>
            </a:r>
            <a:r>
              <a:rPr lang="en-US" i="1" dirty="0">
                <a:solidFill>
                  <a:schemeClr val="bg1"/>
                </a:solidFill>
              </a:rPr>
              <a:t>what extent is there coherence or divergence in the visions/policies/strategies for the region across the levels</a:t>
            </a:r>
            <a:r>
              <a:rPr lang="en-US" i="1" dirty="0" smtClean="0">
                <a:solidFill>
                  <a:schemeClr val="bg1"/>
                </a:solidFill>
              </a:rPr>
              <a:t>?</a:t>
            </a:r>
            <a:endParaRPr lang="pt-BR" i="1" dirty="0">
              <a:solidFill>
                <a:schemeClr val="bg1"/>
              </a:solidFill>
            </a:endParaRPr>
          </a:p>
        </p:txBody>
      </p:sp>
      <p:pic>
        <p:nvPicPr>
          <p:cNvPr id="21" name="Picture 2"/>
          <p:cNvPicPr>
            <a:picLocks noChangeAspect="1" noChangeArrowheads="1"/>
          </p:cNvPicPr>
          <p:nvPr/>
        </p:nvPicPr>
        <p:blipFill rotWithShape="1">
          <a:blip r:embed="rId2" cstate="print"/>
          <a:srcRect l="14532" t="5347" r="38776" b="13563"/>
          <a:stretch/>
        </p:blipFill>
        <p:spPr bwMode="auto">
          <a:xfrm>
            <a:off x="6851177" y="1583767"/>
            <a:ext cx="4618914" cy="4512156"/>
          </a:xfrm>
          <a:prstGeom prst="rect">
            <a:avLst/>
          </a:prstGeom>
          <a:noFill/>
          <a:ln>
            <a:noFill/>
          </a:ln>
        </p:spPr>
      </p:pic>
      <p:pic>
        <p:nvPicPr>
          <p:cNvPr id="9" name="Picture 4"/>
          <p:cNvPicPr>
            <a:picLocks noChangeAspect="1" noChangeArrowheads="1"/>
          </p:cNvPicPr>
          <p:nvPr/>
        </p:nvPicPr>
        <p:blipFill>
          <a:blip r:embed="rId3" cstate="print"/>
          <a:srcRect l="61222" t="44750" r="13972" b="15350"/>
          <a:stretch>
            <a:fillRect/>
          </a:stretch>
        </p:blipFill>
        <p:spPr bwMode="auto">
          <a:xfrm>
            <a:off x="9645148" y="4496772"/>
            <a:ext cx="1783999" cy="1614095"/>
          </a:xfrm>
          <a:prstGeom prst="rect">
            <a:avLst/>
          </a:prstGeom>
          <a:noFill/>
          <a:ln w="9525">
            <a:noFill/>
            <a:miter lim="800000"/>
            <a:headEnd/>
            <a:tailEnd/>
          </a:ln>
        </p:spPr>
      </p:pic>
      <p:sp>
        <p:nvSpPr>
          <p:cNvPr id="15" name="Elipse 14"/>
          <p:cNvSpPr/>
          <p:nvPr/>
        </p:nvSpPr>
        <p:spPr>
          <a:xfrm>
            <a:off x="8869219" y="2844141"/>
            <a:ext cx="576064" cy="576064"/>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17" name="Elipse 16"/>
          <p:cNvSpPr/>
          <p:nvPr/>
        </p:nvSpPr>
        <p:spPr>
          <a:xfrm>
            <a:off x="7481314" y="3069172"/>
            <a:ext cx="432048" cy="432048"/>
          </a:xfrm>
          <a:prstGeom prst="ellipse">
            <a:avLst/>
          </a:pr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chemeClr val="tx1"/>
              </a:solidFill>
            </a:endParaRPr>
          </a:p>
        </p:txBody>
      </p:sp>
      <p:sp>
        <p:nvSpPr>
          <p:cNvPr id="22" name="Espaço Reservado para Conteúdo 2"/>
          <p:cNvSpPr txBox="1">
            <a:spLocks/>
          </p:cNvSpPr>
          <p:nvPr/>
        </p:nvSpPr>
        <p:spPr>
          <a:xfrm>
            <a:off x="0" y="882400"/>
            <a:ext cx="7110484" cy="482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800" b="1" cap="all" dirty="0" smtClean="0"/>
              <a:t>MUNICIPAL </a:t>
            </a:r>
            <a:r>
              <a:rPr lang="pt-BR" sz="1800" b="1" cap="all" dirty="0"/>
              <a:t>POLICIES X REGIONAL CONFLICTS</a:t>
            </a:r>
          </a:p>
        </p:txBody>
      </p:sp>
      <p:cxnSp>
        <p:nvCxnSpPr>
          <p:cNvPr id="27" name="Conector reto 26"/>
          <p:cNvCxnSpPr/>
          <p:nvPr/>
        </p:nvCxnSpPr>
        <p:spPr>
          <a:xfrm>
            <a:off x="3862552" y="4592942"/>
            <a:ext cx="2233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ector reto 27"/>
          <p:cNvCxnSpPr/>
          <p:nvPr/>
        </p:nvCxnSpPr>
        <p:spPr>
          <a:xfrm flipV="1">
            <a:off x="6096000" y="3037577"/>
            <a:ext cx="2964160" cy="155536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ector reto 28"/>
          <p:cNvCxnSpPr/>
          <p:nvPr/>
        </p:nvCxnSpPr>
        <p:spPr>
          <a:xfrm>
            <a:off x="3862552" y="4197155"/>
            <a:ext cx="22334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ector reto 29"/>
          <p:cNvCxnSpPr/>
          <p:nvPr/>
        </p:nvCxnSpPr>
        <p:spPr>
          <a:xfrm flipV="1">
            <a:off x="6096000" y="3325609"/>
            <a:ext cx="1601338" cy="87154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tângulo 22"/>
          <p:cNvSpPr/>
          <p:nvPr/>
        </p:nvSpPr>
        <p:spPr>
          <a:xfrm>
            <a:off x="260318" y="1845225"/>
            <a:ext cx="4386268" cy="3000821"/>
          </a:xfrm>
          <a:prstGeom prst="rect">
            <a:avLst/>
          </a:prstGeom>
        </p:spPr>
        <p:txBody>
          <a:bodyPr wrap="square">
            <a:spAutoFit/>
          </a:bodyPr>
          <a:lstStyle/>
          <a:p>
            <a:pPr>
              <a:lnSpc>
                <a:spcPct val="150000"/>
              </a:lnSpc>
            </a:pPr>
            <a:r>
              <a:rPr lang="en-US" dirty="0"/>
              <a:t>There is unity in historical formation, but there is no unity in territorial </a:t>
            </a:r>
            <a:r>
              <a:rPr lang="en-US" dirty="0" smtClean="0"/>
              <a:t>management.</a:t>
            </a:r>
          </a:p>
          <a:p>
            <a:pPr>
              <a:lnSpc>
                <a:spcPct val="150000"/>
              </a:lnSpc>
            </a:pPr>
            <a:r>
              <a:rPr lang="en-US" dirty="0" smtClean="0"/>
              <a:t>Each </a:t>
            </a:r>
            <a:r>
              <a:rPr lang="en-US" dirty="0"/>
              <a:t>city adopts a specific zoning that results in conflicts between uses</a:t>
            </a:r>
          </a:p>
          <a:p>
            <a:pPr>
              <a:lnSpc>
                <a:spcPct val="150000"/>
              </a:lnSpc>
            </a:pPr>
            <a:endParaRPr lang="en-US" b="1" dirty="0" smtClean="0"/>
          </a:p>
          <a:p>
            <a:pPr>
              <a:lnSpc>
                <a:spcPct val="150000"/>
              </a:lnSpc>
            </a:pPr>
            <a:r>
              <a:rPr lang="en-US" b="1" dirty="0" smtClean="0"/>
              <a:t>Industrial </a:t>
            </a:r>
            <a:r>
              <a:rPr lang="en-US" b="1" dirty="0"/>
              <a:t>area x residential area</a:t>
            </a:r>
          </a:p>
          <a:p>
            <a:pPr>
              <a:lnSpc>
                <a:spcPct val="150000"/>
              </a:lnSpc>
            </a:pPr>
            <a:r>
              <a:rPr lang="en-US" b="1" dirty="0"/>
              <a:t>Preservation area x industrial area</a:t>
            </a:r>
            <a:endParaRPr lang="pt-BR" b="1" dirty="0"/>
          </a:p>
        </p:txBody>
      </p:sp>
    </p:spTree>
    <p:extLst>
      <p:ext uri="{BB962C8B-B14F-4D97-AF65-F5344CB8AC3E}">
        <p14:creationId xmlns:p14="http://schemas.microsoft.com/office/powerpoint/2010/main" xmlns="" val="6592866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Espaço Reservado para Conteúdo 2"/>
          <p:cNvSpPr txBox="1">
            <a:spLocks/>
          </p:cNvSpPr>
          <p:nvPr/>
        </p:nvSpPr>
        <p:spPr>
          <a:xfrm>
            <a:off x="294993" y="1888174"/>
            <a:ext cx="4435523" cy="25903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800" b="1" dirty="0"/>
              <a:t>In short, we have territorial and management conflicts on a regional scale.</a:t>
            </a:r>
          </a:p>
          <a:p>
            <a:pPr marL="0" indent="0">
              <a:lnSpc>
                <a:spcPct val="150000"/>
              </a:lnSpc>
              <a:spcBef>
                <a:spcPts val="0"/>
              </a:spcBef>
              <a:buNone/>
            </a:pPr>
            <a:r>
              <a:rPr lang="en-US" sz="1800" b="1" dirty="0"/>
              <a:t>The region is not treated as a federative entity, that is, it does not have the autonomy to respond to these problems.</a:t>
            </a:r>
          </a:p>
          <a:p>
            <a:pPr marL="0" indent="0">
              <a:lnSpc>
                <a:spcPct val="150000"/>
              </a:lnSpc>
              <a:spcBef>
                <a:spcPts val="0"/>
              </a:spcBef>
              <a:buNone/>
            </a:pPr>
            <a:r>
              <a:rPr lang="en-US" sz="1800" b="1" dirty="0"/>
              <a:t>What paths have been adopted?</a:t>
            </a:r>
            <a:endParaRPr lang="pt-BR" sz="1800" b="1" dirty="0"/>
          </a:p>
        </p:txBody>
      </p:sp>
      <p:sp>
        <p:nvSpPr>
          <p:cNvPr id="8" name="Retângulo 7"/>
          <p:cNvSpPr/>
          <p:nvPr/>
        </p:nvSpPr>
        <p:spPr>
          <a:xfrm>
            <a:off x="0" y="11272"/>
            <a:ext cx="12192000" cy="646331"/>
          </a:xfrm>
          <a:prstGeom prst="rect">
            <a:avLst/>
          </a:prstGeom>
        </p:spPr>
        <p:txBody>
          <a:bodyPr wrap="square">
            <a:spAutoFit/>
          </a:bodyPr>
          <a:lstStyle/>
          <a:p>
            <a:pPr algn="r"/>
            <a:r>
              <a:rPr lang="en-ZA" b="1" i="1" dirty="0">
                <a:solidFill>
                  <a:schemeClr val="bg1"/>
                </a:solidFill>
              </a:rPr>
              <a:t>What are the </a:t>
            </a:r>
            <a:r>
              <a:rPr lang="en-ZA" b="1" i="1" dirty="0" smtClean="0">
                <a:solidFill>
                  <a:schemeClr val="bg1"/>
                </a:solidFill>
              </a:rPr>
              <a:t>relational </a:t>
            </a:r>
            <a:r>
              <a:rPr lang="en-ZA" b="1" i="1" dirty="0">
                <a:solidFill>
                  <a:schemeClr val="bg1"/>
                </a:solidFill>
              </a:rPr>
              <a:t>capabilities (“</a:t>
            </a:r>
            <a:r>
              <a:rPr lang="en-ZA" b="1" i="1" dirty="0" err="1">
                <a:solidFill>
                  <a:schemeClr val="bg1"/>
                </a:solidFill>
              </a:rPr>
              <a:t>embeddedness</a:t>
            </a:r>
            <a:r>
              <a:rPr lang="en-ZA" b="1" i="1" dirty="0">
                <a:solidFill>
                  <a:schemeClr val="bg1"/>
                </a:solidFill>
              </a:rPr>
              <a:t>”) of regional government?</a:t>
            </a:r>
            <a:endParaRPr lang="pt-BR" b="1" i="1" dirty="0">
              <a:solidFill>
                <a:schemeClr val="bg1"/>
              </a:solidFill>
            </a:endParaRPr>
          </a:p>
          <a:p>
            <a:pPr algn="r"/>
            <a:r>
              <a:rPr lang="en-US" i="1" dirty="0" smtClean="0">
                <a:solidFill>
                  <a:schemeClr val="bg1"/>
                </a:solidFill>
              </a:rPr>
              <a:t>To </a:t>
            </a:r>
            <a:r>
              <a:rPr lang="en-US" i="1" dirty="0">
                <a:solidFill>
                  <a:schemeClr val="bg1"/>
                </a:solidFill>
              </a:rPr>
              <a:t>what extent is there coherence or divergence in the visions/policies/strategies for the region across the levels</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164601256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ogo"/>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444339" y="2672275"/>
            <a:ext cx="3188126" cy="99158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tângulo 6"/>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4722807" y="0"/>
            <a:ext cx="7443063" cy="646331"/>
          </a:xfrm>
          <a:prstGeom prst="rect">
            <a:avLst/>
          </a:prstGeom>
        </p:spPr>
        <p:txBody>
          <a:bodyPr wrap="none">
            <a:spAutoFit/>
          </a:bodyPr>
          <a:lstStyle/>
          <a:p>
            <a:pPr algn="r"/>
            <a:r>
              <a:rPr lang="en-US" b="1" i="1" dirty="0" smtClean="0">
                <a:solidFill>
                  <a:schemeClr val="bg1"/>
                </a:solidFill>
              </a:rPr>
              <a:t>What </a:t>
            </a:r>
            <a:r>
              <a:rPr lang="en-US" b="1" i="1" dirty="0">
                <a:solidFill>
                  <a:schemeClr val="bg1"/>
                </a:solidFill>
              </a:rPr>
              <a:t>are the adaptive capabilities of regional government?</a:t>
            </a:r>
            <a:endParaRPr lang="pt-BR" b="1" i="1" dirty="0">
              <a:solidFill>
                <a:schemeClr val="bg1"/>
              </a:solidFill>
            </a:endParaRPr>
          </a:p>
          <a:p>
            <a:pPr algn="r"/>
            <a:r>
              <a:rPr lang="en-US" i="1" dirty="0">
                <a:solidFill>
                  <a:schemeClr val="bg1"/>
                </a:solidFill>
              </a:rPr>
              <a:t>Does the region government </a:t>
            </a:r>
            <a:r>
              <a:rPr lang="en-US" i="1" dirty="0" err="1">
                <a:solidFill>
                  <a:schemeClr val="bg1"/>
                </a:solidFill>
              </a:rPr>
              <a:t>incentivise</a:t>
            </a:r>
            <a:r>
              <a:rPr lang="en-US" i="1" dirty="0">
                <a:solidFill>
                  <a:schemeClr val="bg1"/>
                </a:solidFill>
              </a:rPr>
              <a:t> innovation within the bureaucracy</a:t>
            </a:r>
            <a:r>
              <a:rPr lang="en-US" i="1" dirty="0" smtClean="0">
                <a:solidFill>
                  <a:schemeClr val="bg1"/>
                </a:solidFill>
              </a:rPr>
              <a:t>?</a:t>
            </a:r>
            <a:endParaRPr lang="pt-BR" i="1" dirty="0">
              <a:solidFill>
                <a:schemeClr val="bg1"/>
              </a:solidFill>
            </a:endParaRPr>
          </a:p>
        </p:txBody>
      </p:sp>
      <p:sp>
        <p:nvSpPr>
          <p:cNvPr id="4" name="Retângulo 3"/>
          <p:cNvSpPr/>
          <p:nvPr/>
        </p:nvSpPr>
        <p:spPr>
          <a:xfrm>
            <a:off x="8444339" y="3759462"/>
            <a:ext cx="3188126" cy="1338828"/>
          </a:xfrm>
          <a:prstGeom prst="rect">
            <a:avLst/>
          </a:prstGeom>
        </p:spPr>
        <p:txBody>
          <a:bodyPr wrap="square">
            <a:spAutoFit/>
          </a:bodyPr>
          <a:lstStyle/>
          <a:p>
            <a:pPr algn="ctr">
              <a:lnSpc>
                <a:spcPct val="150000"/>
              </a:lnSpc>
            </a:pPr>
            <a:r>
              <a:rPr lang="en-US" b="1" dirty="0" smtClean="0"/>
              <a:t>Consortium of </a:t>
            </a:r>
            <a:r>
              <a:rPr lang="en-US" b="1" dirty="0"/>
              <a:t>ABC</a:t>
            </a:r>
            <a:r>
              <a:rPr lang="en-US" b="1" dirty="0" smtClean="0"/>
              <a:t> </a:t>
            </a:r>
            <a:r>
              <a:rPr lang="en-US" b="1" dirty="0"/>
              <a:t>is a voluntary form of collaboration between municipalities</a:t>
            </a:r>
            <a:endParaRPr lang="pt-BR" b="1" dirty="0"/>
          </a:p>
        </p:txBody>
      </p:sp>
      <p:sp>
        <p:nvSpPr>
          <p:cNvPr id="8" name="Espaço Reservado para Conteúdo 2"/>
          <p:cNvSpPr txBox="1">
            <a:spLocks/>
          </p:cNvSpPr>
          <p:nvPr/>
        </p:nvSpPr>
        <p:spPr>
          <a:xfrm>
            <a:off x="300251" y="1915267"/>
            <a:ext cx="4380932" cy="42556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sz="1800" dirty="0"/>
              <a:t>In 1990, the Consortium of </a:t>
            </a:r>
            <a:r>
              <a:rPr lang="en-US" sz="1800" dirty="0" smtClean="0"/>
              <a:t>ABC </a:t>
            </a:r>
            <a:r>
              <a:rPr lang="en-US" sz="1800" dirty="0"/>
              <a:t>was created and became the first </a:t>
            </a:r>
            <a:r>
              <a:rPr lang="en-US" sz="1800" dirty="0" err="1"/>
              <a:t>multisectorial</a:t>
            </a:r>
            <a:r>
              <a:rPr lang="en-US" sz="1800" dirty="0"/>
              <a:t> consortium of public law and autarchic nature of the country in February 2010. It influenced the formulation of the Federal Consortia Law, Law no. 11,107, of April 6, 2005.</a:t>
            </a:r>
          </a:p>
          <a:p>
            <a:pPr marL="0" indent="0">
              <a:lnSpc>
                <a:spcPct val="150000"/>
              </a:lnSpc>
              <a:spcBef>
                <a:spcPts val="0"/>
              </a:spcBef>
              <a:buNone/>
            </a:pPr>
            <a:r>
              <a:rPr lang="en-US" sz="1800" dirty="0"/>
              <a:t>Currently, it is consolidated as a regional-local strategy for spatial planning and funding for the financing of </a:t>
            </a:r>
            <a:r>
              <a:rPr lang="en-US" sz="1800" dirty="0" err="1"/>
              <a:t>sectoral</a:t>
            </a:r>
            <a:r>
              <a:rPr lang="en-US" sz="1800" dirty="0"/>
              <a:t> public policies</a:t>
            </a:r>
            <a:endParaRPr lang="pt-BR" sz="1800" u="sng" dirty="0" smtClean="0"/>
          </a:p>
          <a:p>
            <a:pPr marL="0" indent="0">
              <a:lnSpc>
                <a:spcPct val="150000"/>
              </a:lnSpc>
              <a:spcBef>
                <a:spcPts val="0"/>
              </a:spcBef>
              <a:buFont typeface="Arial" panose="020B0604020202020204" pitchFamily="34" charset="0"/>
              <a:buNone/>
            </a:pPr>
            <a:endParaRPr lang="pt-BR" sz="1800" dirty="0" smtClean="0"/>
          </a:p>
        </p:txBody>
      </p:sp>
    </p:spTree>
    <p:extLst>
      <p:ext uri="{BB962C8B-B14F-4D97-AF65-F5344CB8AC3E}">
        <p14:creationId xmlns:p14="http://schemas.microsoft.com/office/powerpoint/2010/main" xmlns="" val="29271128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62175" y="1455934"/>
            <a:ext cx="6712860" cy="4753798"/>
          </a:xfrm>
          <a:prstGeom prst="rect">
            <a:avLst/>
          </a:prstGeom>
          <a:noFill/>
          <a:ln>
            <a:noFill/>
          </a:ln>
          <a:extLst/>
        </p:spPr>
      </p:pic>
      <p:sp>
        <p:nvSpPr>
          <p:cNvPr id="7" name="Retângulo 6"/>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spaço Reservado para Conteúdo 2"/>
          <p:cNvSpPr>
            <a:spLocks noGrp="1"/>
          </p:cNvSpPr>
          <p:nvPr>
            <p:ph idx="1"/>
          </p:nvPr>
        </p:nvSpPr>
        <p:spPr>
          <a:xfrm>
            <a:off x="0" y="1"/>
            <a:ext cx="12192000" cy="646330"/>
          </a:xfrm>
        </p:spPr>
        <p:txBody>
          <a:bodyPr>
            <a:noAutofit/>
          </a:bodyPr>
          <a:lstStyle/>
          <a:p>
            <a:pPr marL="0" indent="0" algn="r">
              <a:spcBef>
                <a:spcPts val="0"/>
              </a:spcBef>
              <a:buNone/>
            </a:pPr>
            <a:r>
              <a:rPr lang="en-US" sz="1800" b="1" i="1" dirty="0" smtClean="0">
                <a:solidFill>
                  <a:schemeClr val="bg1"/>
                </a:solidFill>
              </a:rPr>
              <a:t>Capacities </a:t>
            </a:r>
            <a:r>
              <a:rPr lang="en-US" sz="1800" b="1" i="1" dirty="0">
                <a:solidFill>
                  <a:schemeClr val="bg1"/>
                </a:solidFill>
              </a:rPr>
              <a:t>for Planning and Managing the Built Environment</a:t>
            </a:r>
            <a:endParaRPr lang="pt-BR" sz="1800" b="1" i="1" dirty="0">
              <a:solidFill>
                <a:schemeClr val="bg1"/>
              </a:solidFill>
            </a:endParaRPr>
          </a:p>
          <a:p>
            <a:pPr marL="0" indent="0" algn="r">
              <a:spcBef>
                <a:spcPts val="0"/>
              </a:spcBef>
              <a:buNone/>
            </a:pPr>
            <a:r>
              <a:rPr lang="en-US" sz="1800" i="1" dirty="0">
                <a:solidFill>
                  <a:schemeClr val="bg1"/>
                </a:solidFill>
              </a:rPr>
              <a:t>How effective is regional government in financing and delivering infrastructure?</a:t>
            </a:r>
            <a:endParaRPr lang="pt-BR" sz="1800" i="1" dirty="0">
              <a:solidFill>
                <a:schemeClr val="bg1"/>
              </a:solidFill>
            </a:endParaRPr>
          </a:p>
          <a:p>
            <a:pPr marL="0" indent="0" algn="r">
              <a:lnSpc>
                <a:spcPct val="100000"/>
              </a:lnSpc>
              <a:spcBef>
                <a:spcPts val="0"/>
              </a:spcBef>
              <a:buNone/>
            </a:pPr>
            <a:endParaRPr lang="pt-BR" sz="1800" i="1" dirty="0">
              <a:solidFill>
                <a:schemeClr val="bg1"/>
              </a:solidFill>
            </a:endParaRPr>
          </a:p>
          <a:p>
            <a:pPr marL="0" indent="0" algn="r">
              <a:lnSpc>
                <a:spcPct val="100000"/>
              </a:lnSpc>
              <a:spcBef>
                <a:spcPts val="0"/>
              </a:spcBef>
              <a:buNone/>
            </a:pPr>
            <a:endParaRPr lang="pt-BR" sz="1800" b="1" i="1" dirty="0" smtClean="0">
              <a:solidFill>
                <a:schemeClr val="bg1"/>
              </a:solidFill>
            </a:endParaRPr>
          </a:p>
          <a:p>
            <a:pPr marL="0" indent="0" algn="r">
              <a:lnSpc>
                <a:spcPct val="100000"/>
              </a:lnSpc>
              <a:spcBef>
                <a:spcPts val="0"/>
              </a:spcBef>
              <a:buNone/>
            </a:pPr>
            <a:endParaRPr lang="pt-BR" sz="1800" b="1" i="1" dirty="0" smtClean="0">
              <a:solidFill>
                <a:schemeClr val="bg1"/>
              </a:solidFill>
            </a:endParaRPr>
          </a:p>
          <a:p>
            <a:pPr marL="0" indent="0" algn="r">
              <a:lnSpc>
                <a:spcPct val="100000"/>
              </a:lnSpc>
              <a:spcBef>
                <a:spcPts val="0"/>
              </a:spcBef>
              <a:buNone/>
            </a:pPr>
            <a:endParaRPr lang="pt-BR" sz="1800" b="1" i="1" dirty="0">
              <a:solidFill>
                <a:schemeClr val="bg1"/>
              </a:solidFill>
            </a:endParaRPr>
          </a:p>
          <a:p>
            <a:pPr marL="0" indent="0" algn="r">
              <a:lnSpc>
                <a:spcPct val="100000"/>
              </a:lnSpc>
              <a:spcBef>
                <a:spcPts val="0"/>
              </a:spcBef>
              <a:buNone/>
            </a:pPr>
            <a:endParaRPr lang="pt-BR" sz="1800" b="1" i="1" dirty="0" smtClean="0">
              <a:solidFill>
                <a:schemeClr val="bg1"/>
              </a:solidFill>
            </a:endParaRPr>
          </a:p>
          <a:p>
            <a:pPr marL="0" indent="0" algn="r">
              <a:lnSpc>
                <a:spcPct val="100000"/>
              </a:lnSpc>
              <a:spcBef>
                <a:spcPts val="0"/>
              </a:spcBef>
              <a:buNone/>
            </a:pPr>
            <a:endParaRPr lang="pt-BR" sz="1800" b="1" i="1" dirty="0">
              <a:solidFill>
                <a:schemeClr val="bg1"/>
              </a:solidFill>
            </a:endParaRPr>
          </a:p>
          <a:p>
            <a:pPr marL="0" indent="0" algn="r">
              <a:lnSpc>
                <a:spcPct val="100000"/>
              </a:lnSpc>
              <a:spcBef>
                <a:spcPts val="0"/>
              </a:spcBef>
              <a:buNone/>
            </a:pPr>
            <a:endParaRPr lang="pt-BR" sz="1800" b="1" i="1" dirty="0" smtClean="0">
              <a:solidFill>
                <a:schemeClr val="bg1"/>
              </a:solidFill>
            </a:endParaRPr>
          </a:p>
          <a:p>
            <a:pPr algn="r">
              <a:lnSpc>
                <a:spcPct val="100000"/>
              </a:lnSpc>
              <a:spcBef>
                <a:spcPts val="0"/>
              </a:spcBef>
            </a:pPr>
            <a:endParaRPr lang="pt-BR" sz="1800" b="1" i="1" dirty="0" smtClean="0">
              <a:solidFill>
                <a:schemeClr val="bg1"/>
              </a:solidFill>
            </a:endParaRPr>
          </a:p>
          <a:p>
            <a:pPr algn="r">
              <a:lnSpc>
                <a:spcPct val="100000"/>
              </a:lnSpc>
              <a:spcBef>
                <a:spcPts val="0"/>
              </a:spcBef>
            </a:pPr>
            <a:endParaRPr lang="pt-BR" sz="1800" b="1" i="1" dirty="0">
              <a:solidFill>
                <a:schemeClr val="bg1"/>
              </a:solidFill>
            </a:endParaRPr>
          </a:p>
        </p:txBody>
      </p:sp>
      <p:sp>
        <p:nvSpPr>
          <p:cNvPr id="9" name="Retângulo 8"/>
          <p:cNvSpPr/>
          <p:nvPr/>
        </p:nvSpPr>
        <p:spPr>
          <a:xfrm>
            <a:off x="5252993" y="6215771"/>
            <a:ext cx="5046875" cy="276999"/>
          </a:xfrm>
          <a:prstGeom prst="rect">
            <a:avLst/>
          </a:prstGeom>
        </p:spPr>
        <p:txBody>
          <a:bodyPr wrap="square">
            <a:spAutoFit/>
          </a:bodyPr>
          <a:lstStyle/>
          <a:p>
            <a:r>
              <a:rPr lang="pt-BR" sz="1200" b="1" dirty="0" smtClean="0"/>
              <a:t>MAPA DOS CORREDORES DE ÔNIBUS DO GRANDE ABC</a:t>
            </a:r>
          </a:p>
        </p:txBody>
      </p:sp>
      <p:sp>
        <p:nvSpPr>
          <p:cNvPr id="10" name="Retângulo 9"/>
          <p:cNvSpPr/>
          <p:nvPr/>
        </p:nvSpPr>
        <p:spPr>
          <a:xfrm>
            <a:off x="313897" y="1875218"/>
            <a:ext cx="4547137" cy="4662815"/>
          </a:xfrm>
          <a:prstGeom prst="rect">
            <a:avLst/>
          </a:prstGeom>
        </p:spPr>
        <p:txBody>
          <a:bodyPr wrap="square">
            <a:spAutoFit/>
          </a:bodyPr>
          <a:lstStyle/>
          <a:p>
            <a:pPr>
              <a:lnSpc>
                <a:spcPct val="150000"/>
              </a:lnSpc>
            </a:pPr>
            <a:r>
              <a:rPr lang="en-US" dirty="0"/>
              <a:t>In 2013 the Consortium contracted the Regional Mobility Plan to raise federal resources for the construction of integrated bus </a:t>
            </a:r>
            <a:r>
              <a:rPr lang="en-US" dirty="0" smtClean="0"/>
              <a:t>corridors.</a:t>
            </a:r>
            <a:endParaRPr lang="en-US" dirty="0"/>
          </a:p>
          <a:p>
            <a:pPr>
              <a:lnSpc>
                <a:spcPct val="150000"/>
              </a:lnSpc>
            </a:pPr>
            <a:r>
              <a:rPr lang="en-US" dirty="0"/>
              <a:t>In isolation, the smaller municipalities did not have indebtedness capacity.</a:t>
            </a:r>
          </a:p>
          <a:p>
            <a:pPr>
              <a:lnSpc>
                <a:spcPct val="150000"/>
              </a:lnSpc>
            </a:pPr>
            <a:r>
              <a:rPr lang="en-US" dirty="0"/>
              <a:t>The solution: the Consortium requested resources for the seven municipalities and the larger and more developed municipalities assumed the largest fraction of the debts, allowing the release of the entire resource</a:t>
            </a:r>
            <a:endParaRPr lang="pt-BR" dirty="0"/>
          </a:p>
        </p:txBody>
      </p:sp>
    </p:spTree>
    <p:extLst>
      <p:ext uri="{BB962C8B-B14F-4D97-AF65-F5344CB8AC3E}">
        <p14:creationId xmlns:p14="http://schemas.microsoft.com/office/powerpoint/2010/main" xmlns="" val="330729479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8" descr="IMG-20151119-WA0003.jpg"/>
          <p:cNvPicPr>
            <a:picLocks noChangeAspect="1"/>
          </p:cNvPicPr>
          <p:nvPr/>
        </p:nvPicPr>
        <p:blipFill>
          <a:blip r:embed="rId2" cstate="print">
            <a:grayscl/>
          </a:blip>
          <a:srcRect t="31100"/>
          <a:stretch>
            <a:fillRect/>
          </a:stretch>
        </p:blipFill>
        <p:spPr bwMode="auto">
          <a:xfrm>
            <a:off x="4419600" y="5107567"/>
            <a:ext cx="3880084" cy="1750433"/>
          </a:xfrm>
          <a:prstGeom prst="rect">
            <a:avLst/>
          </a:prstGeom>
          <a:noFill/>
          <a:ln w="9525">
            <a:noFill/>
            <a:miter lim="800000"/>
            <a:headEnd/>
            <a:tailEnd/>
          </a:ln>
        </p:spPr>
      </p:pic>
      <p:pic>
        <p:nvPicPr>
          <p:cNvPr id="5" name="Imagem 3" descr="logo2.jpg"/>
          <p:cNvPicPr>
            <a:picLocks noChangeAspect="1"/>
          </p:cNvPicPr>
          <p:nvPr/>
        </p:nvPicPr>
        <p:blipFill>
          <a:blip r:embed="rId3" cstate="print"/>
          <a:srcRect/>
          <a:stretch>
            <a:fillRect/>
          </a:stretch>
        </p:blipFill>
        <p:spPr bwMode="auto">
          <a:xfrm>
            <a:off x="7258050" y="1957947"/>
            <a:ext cx="4301306" cy="2359165"/>
          </a:xfrm>
          <a:prstGeom prst="rect">
            <a:avLst/>
          </a:prstGeom>
          <a:noFill/>
          <a:ln w="9525">
            <a:noFill/>
            <a:miter lim="800000"/>
            <a:headEnd/>
            <a:tailEnd/>
          </a:ln>
        </p:spPr>
      </p:pic>
      <p:pic>
        <p:nvPicPr>
          <p:cNvPr id="6" name="Imagem 5" descr="20151105_152426.jpg"/>
          <p:cNvPicPr>
            <a:picLocks noChangeAspect="1"/>
          </p:cNvPicPr>
          <p:nvPr/>
        </p:nvPicPr>
        <p:blipFill>
          <a:blip r:embed="rId4" cstate="print">
            <a:grayscl/>
          </a:blip>
          <a:srcRect t="22507" b="9970"/>
          <a:stretch>
            <a:fillRect/>
          </a:stretch>
        </p:blipFill>
        <p:spPr bwMode="auto">
          <a:xfrm>
            <a:off x="1" y="5107567"/>
            <a:ext cx="4419599" cy="1750433"/>
          </a:xfrm>
          <a:prstGeom prst="rect">
            <a:avLst/>
          </a:prstGeom>
          <a:noFill/>
          <a:ln w="9525">
            <a:noFill/>
            <a:miter lim="800000"/>
            <a:headEnd/>
            <a:tailEnd/>
          </a:ln>
        </p:spPr>
      </p:pic>
      <p:pic>
        <p:nvPicPr>
          <p:cNvPr id="7" name="Imagem 13" descr="20151112_161137.jpg"/>
          <p:cNvPicPr>
            <a:picLocks noChangeAspect="1"/>
          </p:cNvPicPr>
          <p:nvPr/>
        </p:nvPicPr>
        <p:blipFill>
          <a:blip r:embed="rId5" cstate="print">
            <a:grayscl/>
          </a:blip>
          <a:srcRect r="29433" b="21368"/>
          <a:stretch>
            <a:fillRect/>
          </a:stretch>
        </p:blipFill>
        <p:spPr bwMode="auto">
          <a:xfrm>
            <a:off x="8299684" y="5107567"/>
            <a:ext cx="3892316" cy="1750433"/>
          </a:xfrm>
          <a:prstGeom prst="rect">
            <a:avLst/>
          </a:prstGeom>
          <a:noFill/>
          <a:ln w="9525">
            <a:noFill/>
            <a:miter lim="800000"/>
            <a:headEnd/>
            <a:tailEnd/>
          </a:ln>
        </p:spPr>
      </p:pic>
      <p:sp>
        <p:nvSpPr>
          <p:cNvPr id="9" name="Retângulo 8"/>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p:cNvSpPr/>
          <p:nvPr/>
        </p:nvSpPr>
        <p:spPr>
          <a:xfrm>
            <a:off x="1" y="0"/>
            <a:ext cx="12191999" cy="646331"/>
          </a:xfrm>
          <a:prstGeom prst="rect">
            <a:avLst/>
          </a:prstGeom>
        </p:spPr>
        <p:txBody>
          <a:bodyPr wrap="square">
            <a:spAutoFit/>
          </a:bodyPr>
          <a:lstStyle/>
          <a:p>
            <a:pPr algn="r"/>
            <a:r>
              <a:rPr lang="en-US" b="1" i="1" dirty="0" smtClean="0">
                <a:solidFill>
                  <a:schemeClr val="bg1"/>
                </a:solidFill>
              </a:rPr>
              <a:t>How </a:t>
            </a:r>
            <a:r>
              <a:rPr lang="en-US" b="1" i="1" dirty="0">
                <a:solidFill>
                  <a:schemeClr val="bg1"/>
                </a:solidFill>
              </a:rPr>
              <a:t>effective is regional government in coordinating built environment functions?</a:t>
            </a:r>
            <a:endParaRPr lang="pt-BR" b="1" i="1" dirty="0">
              <a:solidFill>
                <a:schemeClr val="bg1"/>
              </a:solidFill>
            </a:endParaRPr>
          </a:p>
          <a:p>
            <a:pPr algn="r"/>
            <a:r>
              <a:rPr lang="en-US" i="1" dirty="0">
                <a:solidFill>
                  <a:schemeClr val="bg1"/>
                </a:solidFill>
              </a:rPr>
              <a:t>What mechanisms and capacities are available to achieve coordination</a:t>
            </a:r>
            <a:r>
              <a:rPr lang="en-US" i="1" dirty="0" smtClean="0">
                <a:solidFill>
                  <a:schemeClr val="bg1"/>
                </a:solidFill>
              </a:rPr>
              <a:t>?</a:t>
            </a:r>
            <a:endParaRPr lang="pt-BR" i="1" dirty="0">
              <a:solidFill>
                <a:schemeClr val="bg1"/>
              </a:solidFill>
            </a:endParaRPr>
          </a:p>
        </p:txBody>
      </p:sp>
      <p:sp>
        <p:nvSpPr>
          <p:cNvPr id="11" name="Retângulo 10"/>
          <p:cNvSpPr/>
          <p:nvPr/>
        </p:nvSpPr>
        <p:spPr>
          <a:xfrm>
            <a:off x="307602" y="1884775"/>
            <a:ext cx="4264397" cy="3000821"/>
          </a:xfrm>
          <a:prstGeom prst="rect">
            <a:avLst/>
          </a:prstGeom>
        </p:spPr>
        <p:txBody>
          <a:bodyPr wrap="square">
            <a:spAutoFit/>
          </a:bodyPr>
          <a:lstStyle/>
          <a:p>
            <a:pPr algn="just">
              <a:lnSpc>
                <a:spcPct val="150000"/>
              </a:lnSpc>
            </a:pPr>
            <a:r>
              <a:rPr lang="en-US" dirty="0"/>
              <a:t>REGIONAL </a:t>
            </a:r>
            <a:r>
              <a:rPr lang="en-US" dirty="0" smtClean="0"/>
              <a:t>MASTER PLAN</a:t>
            </a:r>
          </a:p>
          <a:p>
            <a:pPr algn="just">
              <a:lnSpc>
                <a:spcPct val="150000"/>
              </a:lnSpc>
            </a:pPr>
            <a:r>
              <a:rPr lang="en-US" dirty="0" smtClean="0"/>
              <a:t>Attempt </a:t>
            </a:r>
            <a:r>
              <a:rPr lang="en-US" dirty="0"/>
              <a:t>to overcome sectorial policies and municipal autarchy with a Regional Master </a:t>
            </a:r>
            <a:r>
              <a:rPr lang="en-US" dirty="0" smtClean="0"/>
              <a:t>Plan.</a:t>
            </a:r>
          </a:p>
          <a:p>
            <a:pPr algn="just">
              <a:lnSpc>
                <a:spcPct val="150000"/>
              </a:lnSpc>
            </a:pPr>
            <a:r>
              <a:rPr lang="en-US" dirty="0" smtClean="0"/>
              <a:t>In </a:t>
            </a:r>
            <a:r>
              <a:rPr lang="en-US" dirty="0"/>
              <a:t>p</a:t>
            </a:r>
            <a:r>
              <a:rPr lang="en-US" dirty="0" smtClean="0"/>
              <a:t>rogress, </a:t>
            </a:r>
            <a:r>
              <a:rPr lang="en-US" dirty="0"/>
              <a:t>since 2015, by the Consortium, the seven municipalities and the Federal University of ABC</a:t>
            </a:r>
            <a:endParaRPr lang="pt-BR" dirty="0"/>
          </a:p>
        </p:txBody>
      </p:sp>
    </p:spTree>
    <p:extLst>
      <p:ext uri="{BB962C8B-B14F-4D97-AF65-F5344CB8AC3E}">
        <p14:creationId xmlns:p14="http://schemas.microsoft.com/office/powerpoint/2010/main" xmlns="" val="27550529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7940285" y="5411550"/>
            <a:ext cx="3671249" cy="923330"/>
          </a:xfrm>
          <a:prstGeom prst="rect">
            <a:avLst/>
          </a:prstGeom>
        </p:spPr>
        <p:txBody>
          <a:bodyPr wrap="square">
            <a:spAutoFit/>
          </a:bodyPr>
          <a:lstStyle/>
          <a:p>
            <a:pPr algn="ctr"/>
            <a:r>
              <a:rPr lang="en-US" dirty="0" smtClean="0"/>
              <a:t>Unified zoning: </a:t>
            </a:r>
            <a:r>
              <a:rPr lang="en-US" dirty="0"/>
              <a:t>avoid conflicts of land use between municipalities and integrate public policies</a:t>
            </a:r>
            <a:endParaRPr lang="pt-BR" dirty="0"/>
          </a:p>
        </p:txBody>
      </p:sp>
      <p:pic>
        <p:nvPicPr>
          <p:cNvPr id="4" name="Picture 2"/>
          <p:cNvPicPr>
            <a:picLocks noChangeAspect="1" noChangeArrowheads="1"/>
          </p:cNvPicPr>
          <p:nvPr/>
        </p:nvPicPr>
        <p:blipFill rotWithShape="1">
          <a:blip r:embed="rId2" cstate="print"/>
          <a:srcRect l="14532" t="5347" r="38776" b="13563"/>
          <a:stretch/>
        </p:blipFill>
        <p:spPr bwMode="auto">
          <a:xfrm>
            <a:off x="294599" y="1954868"/>
            <a:ext cx="3357349" cy="3279750"/>
          </a:xfrm>
          <a:prstGeom prst="rect">
            <a:avLst/>
          </a:prstGeom>
          <a:noFill/>
          <a:ln>
            <a:noFill/>
          </a:ln>
        </p:spPr>
      </p:pic>
      <p:pic>
        <p:nvPicPr>
          <p:cNvPr id="5" name="Imagem 4"/>
          <p:cNvPicPr/>
          <p:nvPr/>
        </p:nvPicPr>
        <p:blipFill rotWithShape="1">
          <a:blip r:embed="rId3" cstate="print">
            <a:extLst>
              <a:ext uri="{28A0092B-C50C-407E-A947-70E740481C1C}">
                <a14:useLocalDpi xmlns:a14="http://schemas.microsoft.com/office/drawing/2010/main" xmlns="" val="0"/>
              </a:ext>
            </a:extLst>
          </a:blip>
          <a:srcRect l="6748" t="6059" r="26026" b="4985"/>
          <a:stretch/>
        </p:blipFill>
        <p:spPr>
          <a:xfrm>
            <a:off x="4127029" y="1939086"/>
            <a:ext cx="3422702" cy="3295532"/>
          </a:xfrm>
          <a:prstGeom prst="rect">
            <a:avLst/>
          </a:prstGeom>
        </p:spPr>
      </p:pic>
      <p:pic>
        <p:nvPicPr>
          <p:cNvPr id="6" name="Imagem 5"/>
          <p:cNvPicPr>
            <a:picLocks noChangeAspect="1"/>
          </p:cNvPicPr>
          <p:nvPr/>
        </p:nvPicPr>
        <p:blipFill rotWithShape="1">
          <a:blip r:embed="rId4" cstate="print">
            <a:extLst>
              <a:ext uri="{28A0092B-C50C-407E-A947-70E740481C1C}">
                <a14:useLocalDpi xmlns:a14="http://schemas.microsoft.com/office/drawing/2010/main" xmlns="" val="0"/>
              </a:ext>
            </a:extLst>
          </a:blip>
          <a:srcRect l="7185" t="6396" r="27157" b="6626"/>
          <a:stretch/>
        </p:blipFill>
        <p:spPr>
          <a:xfrm>
            <a:off x="8159943" y="1954869"/>
            <a:ext cx="3501817" cy="3279750"/>
          </a:xfrm>
          <a:prstGeom prst="rect">
            <a:avLst/>
          </a:prstGeom>
        </p:spPr>
      </p:pic>
      <p:sp>
        <p:nvSpPr>
          <p:cNvPr id="8" name="Retângulo 7"/>
          <p:cNvSpPr/>
          <p:nvPr/>
        </p:nvSpPr>
        <p:spPr>
          <a:xfrm>
            <a:off x="3998375" y="5411550"/>
            <a:ext cx="3551356" cy="923330"/>
          </a:xfrm>
          <a:prstGeom prst="rect">
            <a:avLst/>
          </a:prstGeom>
        </p:spPr>
        <p:txBody>
          <a:bodyPr wrap="square">
            <a:spAutoFit/>
          </a:bodyPr>
          <a:lstStyle/>
          <a:p>
            <a:pPr algn="ctr"/>
            <a:r>
              <a:rPr lang="en-US" dirty="0" smtClean="0"/>
              <a:t>Proposal </a:t>
            </a:r>
            <a:r>
              <a:rPr lang="en-US" dirty="0"/>
              <a:t>of territorial </a:t>
            </a:r>
            <a:r>
              <a:rPr lang="en-US" dirty="0" smtClean="0"/>
              <a:t>compartments: </a:t>
            </a:r>
            <a:r>
              <a:rPr lang="en-US" dirty="0"/>
              <a:t>groupings of areas with similar characteristics</a:t>
            </a:r>
            <a:endParaRPr lang="pt-BR" dirty="0"/>
          </a:p>
        </p:txBody>
      </p:sp>
      <p:sp>
        <p:nvSpPr>
          <p:cNvPr id="9" name="Retângulo 8"/>
          <p:cNvSpPr/>
          <p:nvPr/>
        </p:nvSpPr>
        <p:spPr>
          <a:xfrm>
            <a:off x="213719" y="5411550"/>
            <a:ext cx="3438230" cy="646331"/>
          </a:xfrm>
          <a:prstGeom prst="rect">
            <a:avLst/>
          </a:prstGeom>
        </p:spPr>
        <p:txBody>
          <a:bodyPr wrap="square">
            <a:spAutoFit/>
          </a:bodyPr>
          <a:lstStyle/>
          <a:p>
            <a:pPr algn="ctr"/>
            <a:r>
              <a:rPr lang="en-US" dirty="0" smtClean="0"/>
              <a:t>Existing </a:t>
            </a:r>
            <a:r>
              <a:rPr lang="en-US" dirty="0"/>
              <a:t>zoning in each municipality: land use conflicts</a:t>
            </a:r>
            <a:endParaRPr lang="pt-BR" dirty="0"/>
          </a:p>
        </p:txBody>
      </p:sp>
      <p:sp>
        <p:nvSpPr>
          <p:cNvPr id="10" name="Retângulo 9"/>
          <p:cNvSpPr/>
          <p:nvPr/>
        </p:nvSpPr>
        <p:spPr>
          <a:xfrm>
            <a:off x="294599" y="984356"/>
            <a:ext cx="5801401" cy="646331"/>
          </a:xfrm>
          <a:prstGeom prst="rect">
            <a:avLst/>
          </a:prstGeom>
        </p:spPr>
        <p:txBody>
          <a:bodyPr wrap="square">
            <a:spAutoFit/>
          </a:bodyPr>
          <a:lstStyle/>
          <a:p>
            <a:r>
              <a:rPr lang="en-US" b="1" dirty="0" smtClean="0"/>
              <a:t>REGIONAL ZONING</a:t>
            </a:r>
            <a:endParaRPr lang="en-US" b="1" dirty="0"/>
          </a:p>
          <a:p>
            <a:r>
              <a:rPr lang="en-US" b="1" dirty="0"/>
              <a:t>Technical and political action to transform the territory</a:t>
            </a:r>
            <a:endParaRPr lang="pt-BR" b="1" dirty="0"/>
          </a:p>
        </p:txBody>
      </p:sp>
      <p:sp>
        <p:nvSpPr>
          <p:cNvPr id="11" name="Retângulo 10"/>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Retângulo 12"/>
          <p:cNvSpPr/>
          <p:nvPr/>
        </p:nvSpPr>
        <p:spPr>
          <a:xfrm>
            <a:off x="1" y="0"/>
            <a:ext cx="12191999" cy="646331"/>
          </a:xfrm>
          <a:prstGeom prst="rect">
            <a:avLst/>
          </a:prstGeom>
        </p:spPr>
        <p:txBody>
          <a:bodyPr wrap="square">
            <a:spAutoFit/>
          </a:bodyPr>
          <a:lstStyle/>
          <a:p>
            <a:pPr algn="r"/>
            <a:r>
              <a:rPr lang="en-US" b="1" i="1" dirty="0" smtClean="0">
                <a:solidFill>
                  <a:schemeClr val="bg1"/>
                </a:solidFill>
              </a:rPr>
              <a:t>How </a:t>
            </a:r>
            <a:r>
              <a:rPr lang="en-US" b="1" i="1" dirty="0">
                <a:solidFill>
                  <a:schemeClr val="bg1"/>
                </a:solidFill>
              </a:rPr>
              <a:t>effective is regional government in coordinating built environment functions?</a:t>
            </a:r>
            <a:endParaRPr lang="pt-BR" b="1" i="1" dirty="0">
              <a:solidFill>
                <a:schemeClr val="bg1"/>
              </a:solidFill>
            </a:endParaRPr>
          </a:p>
          <a:p>
            <a:pPr algn="r"/>
            <a:r>
              <a:rPr lang="en-US" i="1" dirty="0">
                <a:solidFill>
                  <a:schemeClr val="bg1"/>
                </a:solidFill>
              </a:rPr>
              <a:t>What mechanisms and capacities are available to achieve coordination</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2232465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0500" y="4123913"/>
            <a:ext cx="3738993" cy="2649905"/>
          </a:xfrm>
          <a:prstGeom prst="rect">
            <a:avLst/>
          </a:prstGeom>
          <a:noFill/>
        </p:spPr>
      </p:pic>
      <p:pic>
        <p:nvPicPr>
          <p:cNvPr id="5" name="Picture 3"/>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85272" y="4123913"/>
            <a:ext cx="3649030" cy="2588062"/>
          </a:xfrm>
          <a:prstGeom prst="rect">
            <a:avLst/>
          </a:prstGeom>
          <a:noFill/>
          <a:ln>
            <a:noFill/>
          </a:ln>
          <a:extLst/>
        </p:spPr>
      </p:pic>
      <p:pic>
        <p:nvPicPr>
          <p:cNvPr id="8" name="Picture 2" descr="C:\Users\d835479\Desktop\TEMPORÁRIO\seminario\PDUI - Croqui macrozoneamento2.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8001001" y="4161650"/>
            <a:ext cx="3962400" cy="258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tângulo 10"/>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p:cNvSpPr/>
          <p:nvPr/>
        </p:nvSpPr>
        <p:spPr>
          <a:xfrm>
            <a:off x="0" y="-19050"/>
            <a:ext cx="12191998" cy="646331"/>
          </a:xfrm>
          <a:prstGeom prst="rect">
            <a:avLst/>
          </a:prstGeom>
        </p:spPr>
        <p:txBody>
          <a:bodyPr wrap="square">
            <a:spAutoFit/>
          </a:bodyPr>
          <a:lstStyle/>
          <a:p>
            <a:pPr algn="r"/>
            <a:r>
              <a:rPr lang="en-US" b="1" i="1" dirty="0" smtClean="0">
                <a:solidFill>
                  <a:schemeClr val="bg1"/>
                </a:solidFill>
              </a:rPr>
              <a:t>How </a:t>
            </a:r>
            <a:r>
              <a:rPr lang="en-US" b="1" i="1" dirty="0">
                <a:solidFill>
                  <a:schemeClr val="bg1"/>
                </a:solidFill>
              </a:rPr>
              <a:t>effective is regional government in coordinating built environment functions?</a:t>
            </a:r>
            <a:endParaRPr lang="pt-BR" b="1" i="1" dirty="0">
              <a:solidFill>
                <a:schemeClr val="bg1"/>
              </a:solidFill>
            </a:endParaRPr>
          </a:p>
          <a:p>
            <a:pPr algn="r"/>
            <a:r>
              <a:rPr lang="en-US" i="1" dirty="0">
                <a:solidFill>
                  <a:schemeClr val="bg1"/>
                </a:solidFill>
              </a:rPr>
              <a:t>Where are the critical points where co-ordination is required</a:t>
            </a:r>
            <a:r>
              <a:rPr lang="en-US" i="1" dirty="0" smtClean="0">
                <a:solidFill>
                  <a:schemeClr val="bg1"/>
                </a:solidFill>
              </a:rPr>
              <a:t>?</a:t>
            </a:r>
            <a:endParaRPr lang="pt-BR" i="1" dirty="0">
              <a:solidFill>
                <a:schemeClr val="bg1"/>
              </a:solidFill>
            </a:endParaRPr>
          </a:p>
        </p:txBody>
      </p:sp>
      <p:sp>
        <p:nvSpPr>
          <p:cNvPr id="3" name="Retângulo 2"/>
          <p:cNvSpPr/>
          <p:nvPr/>
        </p:nvSpPr>
        <p:spPr>
          <a:xfrm>
            <a:off x="1" y="807380"/>
            <a:ext cx="12192000" cy="2862322"/>
          </a:xfrm>
          <a:prstGeom prst="rect">
            <a:avLst/>
          </a:prstGeom>
        </p:spPr>
        <p:txBody>
          <a:bodyPr wrap="square">
            <a:spAutoFit/>
          </a:bodyPr>
          <a:lstStyle/>
          <a:p>
            <a:r>
              <a:rPr lang="en-US" b="1" cap="all" dirty="0" smtClean="0"/>
              <a:t>Main </a:t>
            </a:r>
            <a:r>
              <a:rPr lang="en-US" b="1" cap="all" dirty="0"/>
              <a:t>challenges</a:t>
            </a:r>
          </a:p>
          <a:p>
            <a:endParaRPr lang="en-US" dirty="0"/>
          </a:p>
          <a:p>
            <a:r>
              <a:rPr lang="en-US" b="1" dirty="0"/>
              <a:t>1. Overcoming the </a:t>
            </a:r>
            <a:r>
              <a:rPr lang="en-US" b="1" dirty="0" err="1"/>
              <a:t>localist</a:t>
            </a:r>
            <a:r>
              <a:rPr lang="en-US" b="1" dirty="0"/>
              <a:t> tradition</a:t>
            </a:r>
          </a:p>
          <a:p>
            <a:r>
              <a:rPr lang="en-US" dirty="0"/>
              <a:t>Municipalities concentrate decision and investment power, because all financing is municipalized.</a:t>
            </a:r>
          </a:p>
          <a:p>
            <a:endParaRPr lang="en-US" dirty="0"/>
          </a:p>
          <a:p>
            <a:r>
              <a:rPr lang="en-US" b="1" dirty="0"/>
              <a:t>2. Build a new governance standard that integrates territory beyond administrative boundaries and </a:t>
            </a:r>
            <a:r>
              <a:rPr lang="en-US" b="1" dirty="0" err="1"/>
              <a:t>sectoral</a:t>
            </a:r>
            <a:r>
              <a:rPr lang="en-US" b="1" dirty="0"/>
              <a:t> policies</a:t>
            </a:r>
          </a:p>
          <a:p>
            <a:r>
              <a:rPr lang="en-US" dirty="0"/>
              <a:t>Mediating the conflict between industrial </a:t>
            </a:r>
            <a:r>
              <a:rPr lang="en-US" dirty="0" smtClean="0"/>
              <a:t>X </a:t>
            </a:r>
            <a:r>
              <a:rPr lang="en-US" dirty="0"/>
              <a:t>environmental X</a:t>
            </a:r>
            <a:r>
              <a:rPr lang="en-US" dirty="0" smtClean="0"/>
              <a:t> </a:t>
            </a:r>
            <a:r>
              <a:rPr lang="en-US" dirty="0"/>
              <a:t>urban interests.</a:t>
            </a:r>
          </a:p>
          <a:p>
            <a:endParaRPr lang="en-US" b="1" dirty="0"/>
          </a:p>
          <a:p>
            <a:r>
              <a:rPr lang="en-US" b="1" dirty="0"/>
              <a:t>3. To strengthen the relation between the different scales (federal, metropolitan and municipal state)</a:t>
            </a:r>
          </a:p>
          <a:p>
            <a:r>
              <a:rPr lang="en-US" dirty="0"/>
              <a:t>Currently, the PDR tries to dialogue with the Plan of Action of the </a:t>
            </a:r>
            <a:r>
              <a:rPr lang="en-US" dirty="0" err="1"/>
              <a:t>Macrometropole</a:t>
            </a:r>
            <a:r>
              <a:rPr lang="en-US" dirty="0"/>
              <a:t> and the Integrated Urban Master </a:t>
            </a:r>
            <a:r>
              <a:rPr lang="en-US" dirty="0" smtClean="0"/>
              <a:t>Plan</a:t>
            </a:r>
            <a:endParaRPr lang="pt-BR" dirty="0"/>
          </a:p>
        </p:txBody>
      </p:sp>
    </p:spTree>
    <p:extLst>
      <p:ext uri="{BB962C8B-B14F-4D97-AF65-F5344CB8AC3E}">
        <p14:creationId xmlns:p14="http://schemas.microsoft.com/office/powerpoint/2010/main" xmlns="" val="39554822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1" y="919615"/>
            <a:ext cx="12192000" cy="3693319"/>
          </a:xfrm>
          <a:prstGeom prst="rect">
            <a:avLst/>
          </a:prstGeom>
        </p:spPr>
        <p:txBody>
          <a:bodyPr wrap="square">
            <a:spAutoFit/>
          </a:bodyPr>
          <a:lstStyle/>
          <a:p>
            <a:r>
              <a:rPr lang="en-US" b="1" dirty="0" smtClean="0"/>
              <a:t>BUILD </a:t>
            </a:r>
            <a:r>
              <a:rPr lang="en-US" b="1" dirty="0"/>
              <a:t>A NEW AGENDA TO REVIEW THE INSTITUTIONAL ARRANGEMENT</a:t>
            </a:r>
          </a:p>
          <a:p>
            <a:pPr marL="342900" indent="-342900">
              <a:buAutoNum type="arabicPeriod"/>
            </a:pPr>
            <a:endParaRPr lang="en-US" b="1" dirty="0"/>
          </a:p>
          <a:p>
            <a:pPr marL="342900" indent="-342900">
              <a:buAutoNum type="arabicPeriod"/>
            </a:pPr>
            <a:r>
              <a:rPr lang="en-US" b="1" dirty="0"/>
              <a:t>Redefine how to make new territorial associations</a:t>
            </a:r>
          </a:p>
          <a:p>
            <a:pPr marL="342900" indent="-342900">
              <a:buAutoNum type="arabicPeriod"/>
            </a:pPr>
            <a:endParaRPr lang="en-US" b="1" dirty="0"/>
          </a:p>
          <a:p>
            <a:pPr marL="342900" indent="-342900">
              <a:buAutoNum type="arabicPeriod"/>
            </a:pPr>
            <a:r>
              <a:rPr lang="en-US" b="1" dirty="0"/>
              <a:t>To value the </a:t>
            </a:r>
            <a:r>
              <a:rPr lang="en-US" b="1" dirty="0" err="1"/>
              <a:t>intermunicipal</a:t>
            </a:r>
            <a:r>
              <a:rPr lang="en-US" b="1" dirty="0"/>
              <a:t> relations</a:t>
            </a:r>
          </a:p>
          <a:p>
            <a:pPr marL="342900" indent="-342900">
              <a:buAutoNum type="arabicPeriod"/>
            </a:pPr>
            <a:endParaRPr lang="en-US" b="1" dirty="0"/>
          </a:p>
          <a:p>
            <a:pPr marL="342900" indent="-342900">
              <a:buAutoNum type="arabicPeriod"/>
            </a:pPr>
            <a:r>
              <a:rPr lang="en-US" b="1" dirty="0"/>
              <a:t>Adopt a new model of </a:t>
            </a:r>
            <a:r>
              <a:rPr lang="en-US" b="1" dirty="0" err="1"/>
              <a:t>interfederative</a:t>
            </a:r>
            <a:r>
              <a:rPr lang="en-US" b="1" dirty="0"/>
              <a:t> governance</a:t>
            </a:r>
          </a:p>
          <a:p>
            <a:pPr marL="342900" indent="-342900">
              <a:buAutoNum type="arabicPeriod"/>
            </a:pPr>
            <a:endParaRPr lang="en-US" b="1" dirty="0"/>
          </a:p>
          <a:p>
            <a:pPr marL="342900" indent="-342900">
              <a:buAutoNum type="arabicPeriod"/>
            </a:pPr>
            <a:r>
              <a:rPr lang="en-US" b="1" dirty="0"/>
              <a:t>To legitimize the regions as a federative entity</a:t>
            </a:r>
          </a:p>
          <a:p>
            <a:pPr marL="342900" indent="-342900">
              <a:buAutoNum type="arabicPeriod"/>
            </a:pPr>
            <a:endParaRPr lang="en-US" b="1" dirty="0"/>
          </a:p>
          <a:p>
            <a:pPr marL="342900" indent="-342900">
              <a:buAutoNum type="arabicPeriod"/>
            </a:pPr>
            <a:r>
              <a:rPr lang="en-US" b="1" dirty="0"/>
              <a:t>Prioritize a metropolitan fund or regional investment fund</a:t>
            </a:r>
          </a:p>
          <a:p>
            <a:pPr marL="342900" indent="-342900">
              <a:buAutoNum type="arabicPeriod"/>
            </a:pPr>
            <a:endParaRPr lang="en-US" b="1" dirty="0"/>
          </a:p>
          <a:p>
            <a:pPr marL="342900" indent="-342900">
              <a:buAutoNum type="arabicPeriod"/>
            </a:pPr>
            <a:r>
              <a:rPr lang="en-US" b="1" dirty="0"/>
              <a:t>Inserting the civil society debate into regional and metropolitan plans</a:t>
            </a:r>
            <a:endParaRPr lang="pt-BR" b="1" dirty="0"/>
          </a:p>
        </p:txBody>
      </p:sp>
      <p:sp>
        <p:nvSpPr>
          <p:cNvPr id="6" name="Retângulo 5"/>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3"/>
          <p:cNvSpPr/>
          <p:nvPr/>
        </p:nvSpPr>
        <p:spPr>
          <a:xfrm>
            <a:off x="0" y="0"/>
            <a:ext cx="12191999" cy="646331"/>
          </a:xfrm>
          <a:prstGeom prst="rect">
            <a:avLst/>
          </a:prstGeom>
        </p:spPr>
        <p:txBody>
          <a:bodyPr wrap="square">
            <a:spAutoFit/>
          </a:bodyPr>
          <a:lstStyle/>
          <a:p>
            <a:pPr algn="r"/>
            <a:r>
              <a:rPr lang="en-US" b="1" i="1" dirty="0" smtClean="0">
                <a:solidFill>
                  <a:schemeClr val="bg1"/>
                </a:solidFill>
              </a:rPr>
              <a:t>How </a:t>
            </a:r>
            <a:r>
              <a:rPr lang="en-US" b="1" i="1" dirty="0">
                <a:solidFill>
                  <a:schemeClr val="bg1"/>
                </a:solidFill>
              </a:rPr>
              <a:t>to develop adaptive and transformative capacities of the region?</a:t>
            </a:r>
            <a:endParaRPr lang="pt-BR" b="1" i="1" dirty="0">
              <a:solidFill>
                <a:schemeClr val="bg1"/>
              </a:solidFill>
            </a:endParaRPr>
          </a:p>
          <a:p>
            <a:pPr algn="r"/>
            <a:endParaRPr lang="pt-BR" b="1" i="1" dirty="0">
              <a:solidFill>
                <a:schemeClr val="bg1"/>
              </a:solidFill>
            </a:endParaRPr>
          </a:p>
        </p:txBody>
      </p:sp>
    </p:spTree>
    <p:extLst>
      <p:ext uri="{BB962C8B-B14F-4D97-AF65-F5344CB8AC3E}">
        <p14:creationId xmlns:p14="http://schemas.microsoft.com/office/powerpoint/2010/main" xmlns="" val="33705067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p:cNvSpPr/>
          <p:nvPr/>
        </p:nvSpPr>
        <p:spPr>
          <a:xfrm>
            <a:off x="0" y="3867341"/>
            <a:ext cx="12192000" cy="1569660"/>
          </a:xfrm>
          <a:prstGeom prst="rect">
            <a:avLst/>
          </a:prstGeom>
        </p:spPr>
        <p:txBody>
          <a:bodyPr wrap="square">
            <a:spAutoFit/>
          </a:bodyPr>
          <a:lstStyle/>
          <a:p>
            <a:pPr algn="ctr"/>
            <a:r>
              <a:rPr lang="pt-BR" sz="9600" dirty="0" smtClean="0"/>
              <a:t>THANKS</a:t>
            </a:r>
            <a:endParaRPr lang="pt-BR" sz="9600" dirty="0"/>
          </a:p>
        </p:txBody>
      </p:sp>
      <p:sp>
        <p:nvSpPr>
          <p:cNvPr id="4" name="Retângulo 3"/>
          <p:cNvSpPr/>
          <p:nvPr/>
        </p:nvSpPr>
        <p:spPr>
          <a:xfrm>
            <a:off x="-2" y="56824"/>
            <a:ext cx="12191999" cy="1200329"/>
          </a:xfrm>
          <a:prstGeom prst="rect">
            <a:avLst/>
          </a:prstGeom>
        </p:spPr>
        <p:txBody>
          <a:bodyPr wrap="square">
            <a:spAutoFit/>
          </a:bodyPr>
          <a:lstStyle/>
          <a:p>
            <a:pPr algn="ctr"/>
            <a:r>
              <a:rPr lang="en-US" b="1" dirty="0" smtClean="0">
                <a:solidFill>
                  <a:schemeClr val="bg1">
                    <a:lumMod val="75000"/>
                  </a:schemeClr>
                </a:solidFill>
              </a:rPr>
              <a:t>BRICS + </a:t>
            </a:r>
            <a:r>
              <a:rPr lang="en-US" b="1" dirty="0">
                <a:solidFill>
                  <a:schemeClr val="bg1">
                    <a:lumMod val="75000"/>
                  </a:schemeClr>
                </a:solidFill>
              </a:rPr>
              <a:t>CITY LAB II </a:t>
            </a:r>
            <a:r>
              <a:rPr lang="en-US" b="1" dirty="0" smtClean="0">
                <a:solidFill>
                  <a:schemeClr val="bg1">
                    <a:lumMod val="75000"/>
                  </a:schemeClr>
                </a:solidFill>
              </a:rPr>
              <a:t>COLLOQUIUM</a:t>
            </a:r>
          </a:p>
          <a:p>
            <a:pPr algn="ctr"/>
            <a:endParaRPr lang="pt-BR" dirty="0">
              <a:solidFill>
                <a:schemeClr val="bg1">
                  <a:lumMod val="75000"/>
                </a:schemeClr>
              </a:solidFill>
            </a:endParaRPr>
          </a:p>
          <a:p>
            <a:pPr algn="ctr"/>
            <a:r>
              <a:rPr lang="en-US" b="1" dirty="0" smtClean="0">
                <a:solidFill>
                  <a:schemeClr val="bg1">
                    <a:lumMod val="75000"/>
                  </a:schemeClr>
                </a:solidFill>
              </a:rPr>
              <a:t>Adaptive </a:t>
            </a:r>
            <a:r>
              <a:rPr lang="en-US" b="1" dirty="0">
                <a:solidFill>
                  <a:schemeClr val="bg1">
                    <a:lumMod val="75000"/>
                  </a:schemeClr>
                </a:solidFill>
              </a:rPr>
              <a:t>and Transformative Governance for Large City </a:t>
            </a:r>
            <a:r>
              <a:rPr lang="en-US" b="1" dirty="0" smtClean="0">
                <a:solidFill>
                  <a:schemeClr val="bg1">
                    <a:lumMod val="75000"/>
                  </a:schemeClr>
                </a:solidFill>
              </a:rPr>
              <a:t>Development</a:t>
            </a:r>
            <a:endParaRPr lang="pt-BR" dirty="0">
              <a:solidFill>
                <a:schemeClr val="bg1">
                  <a:lumMod val="75000"/>
                </a:schemeClr>
              </a:solidFill>
            </a:endParaRPr>
          </a:p>
          <a:p>
            <a:pPr algn="ctr"/>
            <a:endParaRPr lang="pt-BR" b="1" dirty="0" smtClean="0">
              <a:solidFill>
                <a:schemeClr val="bg1">
                  <a:lumMod val="75000"/>
                </a:schemeClr>
              </a:solidFill>
            </a:endParaRPr>
          </a:p>
        </p:txBody>
      </p:sp>
      <p:sp>
        <p:nvSpPr>
          <p:cNvPr id="5" name="Título 1"/>
          <p:cNvSpPr>
            <a:spLocks noGrp="1"/>
          </p:cNvSpPr>
          <p:nvPr>
            <p:ph type="title"/>
          </p:nvPr>
        </p:nvSpPr>
        <p:spPr>
          <a:xfrm>
            <a:off x="0" y="1124904"/>
            <a:ext cx="12192000" cy="2329065"/>
          </a:xfrm>
        </p:spPr>
        <p:txBody>
          <a:bodyPr>
            <a:normAutofit/>
          </a:bodyPr>
          <a:lstStyle/>
          <a:p>
            <a:pPr algn="ctr">
              <a:lnSpc>
                <a:spcPct val="150000"/>
              </a:lnSpc>
            </a:pPr>
            <a:r>
              <a:rPr lang="pt-BR" sz="4000" b="1" dirty="0" smtClean="0">
                <a:solidFill>
                  <a:schemeClr val="bg1">
                    <a:lumMod val="75000"/>
                  </a:schemeClr>
                </a:solidFill>
                <a:latin typeface="+mn-lt"/>
              </a:rPr>
              <a:t>JEFERSON TAVARES</a:t>
            </a:r>
            <a:r>
              <a:rPr lang="pt-BR" sz="1800" b="1" dirty="0" smtClean="0">
                <a:solidFill>
                  <a:schemeClr val="bg1">
                    <a:lumMod val="75000"/>
                  </a:schemeClr>
                </a:solidFill>
                <a:latin typeface="+mn-lt"/>
              </a:rPr>
              <a:t/>
            </a:r>
            <a:br>
              <a:rPr lang="pt-BR" sz="1800" b="1" dirty="0" smtClean="0">
                <a:solidFill>
                  <a:schemeClr val="bg1">
                    <a:lumMod val="75000"/>
                  </a:schemeClr>
                </a:solidFill>
                <a:latin typeface="+mn-lt"/>
              </a:rPr>
            </a:br>
            <a:r>
              <a:rPr lang="pt-BR" sz="1800" dirty="0" smtClean="0">
                <a:solidFill>
                  <a:schemeClr val="bg1">
                    <a:lumMod val="75000"/>
                  </a:schemeClr>
                </a:solidFill>
                <a:latin typeface="+mn-lt"/>
              </a:rPr>
              <a:t>BRAZIL</a:t>
            </a:r>
            <a:br>
              <a:rPr lang="pt-BR" sz="1800" dirty="0" smtClean="0">
                <a:solidFill>
                  <a:schemeClr val="bg1">
                    <a:lumMod val="75000"/>
                  </a:schemeClr>
                </a:solidFill>
                <a:latin typeface="+mn-lt"/>
              </a:rPr>
            </a:br>
            <a:r>
              <a:rPr lang="pt-BR" sz="1800" dirty="0" smtClean="0">
                <a:solidFill>
                  <a:schemeClr val="bg1">
                    <a:lumMod val="75000"/>
                  </a:schemeClr>
                </a:solidFill>
                <a:latin typeface="+mn-lt"/>
              </a:rPr>
              <a:t>ABC </a:t>
            </a:r>
            <a:r>
              <a:rPr lang="pt-BR" sz="1800" dirty="0" err="1">
                <a:solidFill>
                  <a:schemeClr val="bg1">
                    <a:lumMod val="75000"/>
                  </a:schemeClr>
                </a:solidFill>
                <a:latin typeface="+mn-lt"/>
              </a:rPr>
              <a:t>Region</a:t>
            </a:r>
            <a:r>
              <a:rPr lang="pt-BR" sz="1800" dirty="0">
                <a:solidFill>
                  <a:schemeClr val="bg1">
                    <a:lumMod val="75000"/>
                  </a:schemeClr>
                </a:solidFill>
                <a:latin typeface="+mn-lt"/>
              </a:rPr>
              <a:t> </a:t>
            </a:r>
            <a:r>
              <a:rPr lang="pt-BR" sz="1800" dirty="0" err="1">
                <a:solidFill>
                  <a:schemeClr val="bg1">
                    <a:lumMod val="75000"/>
                  </a:schemeClr>
                </a:solidFill>
                <a:latin typeface="+mn-lt"/>
              </a:rPr>
              <a:t>Inter-Municipal</a:t>
            </a:r>
            <a:r>
              <a:rPr lang="pt-BR" sz="1800" dirty="0">
                <a:solidFill>
                  <a:schemeClr val="bg1">
                    <a:lumMod val="75000"/>
                  </a:schemeClr>
                </a:solidFill>
                <a:latin typeface="+mn-lt"/>
              </a:rPr>
              <a:t> Consortium </a:t>
            </a:r>
            <a:r>
              <a:rPr lang="pt-BR" sz="1800" dirty="0" smtClean="0">
                <a:solidFill>
                  <a:schemeClr val="bg1">
                    <a:lumMod val="75000"/>
                  </a:schemeClr>
                </a:solidFill>
                <a:latin typeface="+mn-lt"/>
              </a:rPr>
              <a:t>office</a:t>
            </a:r>
            <a:br>
              <a:rPr lang="pt-BR" sz="1800" dirty="0" smtClean="0">
                <a:solidFill>
                  <a:schemeClr val="bg1">
                    <a:lumMod val="75000"/>
                  </a:schemeClr>
                </a:solidFill>
                <a:latin typeface="+mn-lt"/>
              </a:rPr>
            </a:br>
            <a:r>
              <a:rPr lang="pt-BR" sz="1800" dirty="0" smtClean="0">
                <a:solidFill>
                  <a:schemeClr val="bg1">
                    <a:lumMod val="75000"/>
                  </a:schemeClr>
                </a:solidFill>
                <a:latin typeface="+mn-lt"/>
              </a:rPr>
              <a:t>Professor </a:t>
            </a:r>
            <a:r>
              <a:rPr lang="pt-BR" sz="1800" dirty="0" err="1">
                <a:solidFill>
                  <a:schemeClr val="bg1">
                    <a:lumMod val="75000"/>
                  </a:schemeClr>
                </a:solidFill>
                <a:latin typeface="+mn-lt"/>
              </a:rPr>
              <a:t>of</a:t>
            </a:r>
            <a:r>
              <a:rPr lang="pt-BR" sz="1800" dirty="0">
                <a:solidFill>
                  <a:schemeClr val="bg1">
                    <a:lumMod val="75000"/>
                  </a:schemeClr>
                </a:solidFill>
                <a:latin typeface="+mn-lt"/>
              </a:rPr>
              <a:t> Centro </a:t>
            </a:r>
            <a:r>
              <a:rPr lang="pt-BR" sz="1800" dirty="0" smtClean="0">
                <a:solidFill>
                  <a:schemeClr val="bg1">
                    <a:lumMod val="75000"/>
                  </a:schemeClr>
                </a:solidFill>
                <a:latin typeface="+mn-lt"/>
              </a:rPr>
              <a:t>Universitário </a:t>
            </a:r>
            <a:r>
              <a:rPr lang="pt-BR" sz="1800" dirty="0">
                <a:solidFill>
                  <a:schemeClr val="bg1">
                    <a:lumMod val="75000"/>
                  </a:schemeClr>
                </a:solidFill>
                <a:latin typeface="+mn-lt"/>
              </a:rPr>
              <a:t>d</a:t>
            </a:r>
            <a:r>
              <a:rPr lang="pt-BR" sz="1800" dirty="0" smtClean="0">
                <a:solidFill>
                  <a:schemeClr val="bg1">
                    <a:lumMod val="75000"/>
                  </a:schemeClr>
                </a:solidFill>
                <a:latin typeface="+mn-lt"/>
              </a:rPr>
              <a:t>as </a:t>
            </a:r>
            <a:r>
              <a:rPr lang="pt-BR" sz="1800" dirty="0">
                <a:solidFill>
                  <a:schemeClr val="bg1">
                    <a:lumMod val="75000"/>
                  </a:schemeClr>
                </a:solidFill>
                <a:latin typeface="+mn-lt"/>
              </a:rPr>
              <a:t>Faculdades Metropolitanas </a:t>
            </a:r>
            <a:r>
              <a:rPr lang="pt-BR" sz="1800" dirty="0" smtClean="0">
                <a:solidFill>
                  <a:schemeClr val="bg1">
                    <a:lumMod val="75000"/>
                  </a:schemeClr>
                </a:solidFill>
                <a:latin typeface="+mn-lt"/>
              </a:rPr>
              <a:t>Unidas</a:t>
            </a:r>
            <a:endParaRPr lang="pt-BR" sz="1800" dirty="0">
              <a:solidFill>
                <a:schemeClr val="bg1">
                  <a:lumMod val="75000"/>
                </a:schemeClr>
              </a:solidFill>
              <a:latin typeface="+mn-lt"/>
            </a:endParaRPr>
          </a:p>
        </p:txBody>
      </p:sp>
      <p:sp>
        <p:nvSpPr>
          <p:cNvPr id="6" name="Retângulo 5"/>
          <p:cNvSpPr/>
          <p:nvPr/>
        </p:nvSpPr>
        <p:spPr>
          <a:xfrm>
            <a:off x="5278304" y="6420672"/>
            <a:ext cx="1635383" cy="369332"/>
          </a:xfrm>
          <a:prstGeom prst="rect">
            <a:avLst/>
          </a:prstGeom>
        </p:spPr>
        <p:txBody>
          <a:bodyPr wrap="none">
            <a:spAutoFit/>
          </a:bodyPr>
          <a:lstStyle/>
          <a:p>
            <a:pPr algn="ctr"/>
            <a:r>
              <a:rPr lang="pt-BR" b="1" dirty="0" err="1">
                <a:solidFill>
                  <a:schemeClr val="bg1">
                    <a:lumMod val="75000"/>
                  </a:schemeClr>
                </a:solidFill>
              </a:rPr>
              <a:t>Moscow</a:t>
            </a:r>
            <a:r>
              <a:rPr lang="pt-BR" b="1" dirty="0">
                <a:solidFill>
                  <a:schemeClr val="bg1">
                    <a:lumMod val="75000"/>
                  </a:schemeClr>
                </a:solidFill>
              </a:rPr>
              <a:t> - </a:t>
            </a:r>
            <a:r>
              <a:rPr lang="ru-RU" b="1" dirty="0">
                <a:solidFill>
                  <a:schemeClr val="bg1">
                    <a:lumMod val="75000"/>
                  </a:schemeClr>
                </a:solidFill>
              </a:rPr>
              <a:t>2016</a:t>
            </a:r>
            <a:endParaRPr lang="pt-BR" dirty="0">
              <a:solidFill>
                <a:schemeClr val="bg1">
                  <a:lumMod val="75000"/>
                </a:schemeClr>
              </a:solidFill>
            </a:endParaRPr>
          </a:p>
        </p:txBody>
      </p:sp>
    </p:spTree>
    <p:extLst>
      <p:ext uri="{BB962C8B-B14F-4D97-AF65-F5344CB8AC3E}">
        <p14:creationId xmlns:p14="http://schemas.microsoft.com/office/powerpoint/2010/main" xmlns="" val="13402199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1800759"/>
            <a:ext cx="12192000" cy="3046290"/>
          </a:xfrm>
        </p:spPr>
        <p:txBody>
          <a:bodyPr>
            <a:normAutofit/>
          </a:bodyPr>
          <a:lstStyle/>
          <a:p>
            <a:pPr algn="ctr">
              <a:lnSpc>
                <a:spcPct val="150000"/>
              </a:lnSpc>
            </a:pPr>
            <a:r>
              <a:rPr lang="en-US" sz="4000" b="1" dirty="0" smtClean="0">
                <a:latin typeface="+mn-lt"/>
              </a:rPr>
              <a:t>THE EXPERIENCE </a:t>
            </a:r>
            <a:r>
              <a:rPr lang="en-US" sz="4000" b="1" dirty="0">
                <a:latin typeface="+mn-lt"/>
              </a:rPr>
              <a:t>OF THE </a:t>
            </a:r>
            <a:r>
              <a:rPr lang="en-US" sz="4000" b="1" dirty="0" smtClean="0">
                <a:latin typeface="+mn-lt"/>
              </a:rPr>
              <a:t>REGION OF ABC</a:t>
            </a:r>
            <a:br>
              <a:rPr lang="en-US" sz="4000" b="1" dirty="0" smtClean="0">
                <a:latin typeface="+mn-lt"/>
              </a:rPr>
            </a:br>
            <a:r>
              <a:rPr lang="en-US" sz="1800" dirty="0" smtClean="0">
                <a:latin typeface="+mn-lt"/>
              </a:rPr>
              <a:t>A </a:t>
            </a:r>
            <a:r>
              <a:rPr lang="en-US" sz="1800" dirty="0">
                <a:latin typeface="+mn-lt"/>
              </a:rPr>
              <a:t>TERRITORIAL ASSOCIATION IN WITH INTERMUNICIPAL COOPERATION NETWORK</a:t>
            </a:r>
            <a:endParaRPr lang="pt-BR" sz="1800" dirty="0">
              <a:latin typeface="+mn-lt"/>
            </a:endParaRPr>
          </a:p>
        </p:txBody>
      </p:sp>
    </p:spTree>
    <p:extLst>
      <p:ext uri="{BB962C8B-B14F-4D97-AF65-F5344CB8AC3E}">
        <p14:creationId xmlns:p14="http://schemas.microsoft.com/office/powerpoint/2010/main" xmlns="" val="1791852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G:\01 Jeferson\53 BRICS\2016 Moscou\Roteiro\Figuras Guilherme\localizacaoSP2.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2024" y="2048842"/>
            <a:ext cx="3162300" cy="4471431"/>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G:\01 Jeferson\53 BRICS\2016 Moscou\Roteiro\Figuras Guilherme\localizacao_abc.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186148" y="2121509"/>
            <a:ext cx="6509983" cy="4600969"/>
          </a:xfrm>
          <a:prstGeom prst="rect">
            <a:avLst/>
          </a:prstGeom>
          <a:noFill/>
          <a:extLst>
            <a:ext uri="{909E8E84-426E-40DD-AFC4-6F175D3DCCD1}">
              <a14:hiddenFill xmlns:a14="http://schemas.microsoft.com/office/drawing/2010/main" xmlns="">
                <a:solidFill>
                  <a:srgbClr val="FFFFFF"/>
                </a:solidFill>
              </a14:hiddenFill>
            </a:ext>
          </a:extLst>
        </p:spPr>
      </p:pic>
      <p:sp>
        <p:nvSpPr>
          <p:cNvPr id="8" name="Espaço Reservado para Conteúdo 2"/>
          <p:cNvSpPr txBox="1">
            <a:spLocks/>
          </p:cNvSpPr>
          <p:nvPr/>
        </p:nvSpPr>
        <p:spPr>
          <a:xfrm>
            <a:off x="0" y="887650"/>
            <a:ext cx="5394815" cy="43904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800" b="1" dirty="0" smtClean="0"/>
              <a:t>GEOGRAPHICAL </a:t>
            </a:r>
            <a:r>
              <a:rPr lang="pt-BR" sz="1800" b="1" dirty="0"/>
              <a:t>AND ADMINISTRATIVE </a:t>
            </a:r>
            <a:r>
              <a:rPr lang="pt-BR" sz="1800" b="1" dirty="0" smtClean="0"/>
              <a:t>CONTEXT</a:t>
            </a:r>
            <a:endParaRPr lang="pt-BR" sz="1800" b="1" dirty="0"/>
          </a:p>
        </p:txBody>
      </p:sp>
      <p:sp>
        <p:nvSpPr>
          <p:cNvPr id="5" name="CaixaDeTexto 4"/>
          <p:cNvSpPr txBox="1"/>
          <p:nvPr/>
        </p:nvSpPr>
        <p:spPr>
          <a:xfrm>
            <a:off x="3606818" y="4103185"/>
            <a:ext cx="1232004" cy="523220"/>
          </a:xfrm>
          <a:prstGeom prst="rect">
            <a:avLst/>
          </a:prstGeom>
          <a:noFill/>
        </p:spPr>
        <p:txBody>
          <a:bodyPr wrap="none" rtlCol="0">
            <a:spAutoFit/>
          </a:bodyPr>
          <a:lstStyle/>
          <a:p>
            <a:r>
              <a:rPr lang="pt-BR" sz="1400" b="1" dirty="0" err="1" smtClean="0">
                <a:solidFill>
                  <a:srgbClr val="FF0000"/>
                </a:solidFill>
              </a:rPr>
              <a:t>Region</a:t>
            </a:r>
            <a:r>
              <a:rPr lang="pt-BR" sz="1400" b="1" dirty="0" smtClean="0">
                <a:solidFill>
                  <a:srgbClr val="FF0000"/>
                </a:solidFill>
              </a:rPr>
              <a:t> </a:t>
            </a:r>
            <a:r>
              <a:rPr lang="pt-BR" sz="1400" b="1" dirty="0" err="1" smtClean="0">
                <a:solidFill>
                  <a:srgbClr val="FF0000"/>
                </a:solidFill>
              </a:rPr>
              <a:t>of</a:t>
            </a:r>
            <a:r>
              <a:rPr lang="pt-BR" sz="1400" b="1" dirty="0" smtClean="0">
                <a:solidFill>
                  <a:srgbClr val="FF0000"/>
                </a:solidFill>
              </a:rPr>
              <a:t> ABC</a:t>
            </a:r>
          </a:p>
          <a:p>
            <a:r>
              <a:rPr lang="pt-BR" sz="1400" b="1" dirty="0" smtClean="0">
                <a:solidFill>
                  <a:srgbClr val="FF0000"/>
                </a:solidFill>
              </a:rPr>
              <a:t>in </a:t>
            </a:r>
            <a:r>
              <a:rPr lang="pt-BR" sz="1400" b="1" dirty="0" err="1">
                <a:solidFill>
                  <a:srgbClr val="FF0000"/>
                </a:solidFill>
              </a:rPr>
              <a:t>Brazil</a:t>
            </a:r>
            <a:endParaRPr lang="pt-BR" sz="1400" b="1" dirty="0">
              <a:solidFill>
                <a:srgbClr val="FF0000"/>
              </a:solidFill>
            </a:endParaRPr>
          </a:p>
        </p:txBody>
      </p:sp>
      <p:cxnSp>
        <p:nvCxnSpPr>
          <p:cNvPr id="9" name="Conector reto 8"/>
          <p:cNvCxnSpPr/>
          <p:nvPr/>
        </p:nvCxnSpPr>
        <p:spPr>
          <a:xfrm>
            <a:off x="2893321" y="4380094"/>
            <a:ext cx="1426994"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tângulo 16"/>
          <p:cNvSpPr/>
          <p:nvPr/>
        </p:nvSpPr>
        <p:spPr>
          <a:xfrm>
            <a:off x="9758148" y="5715917"/>
            <a:ext cx="1890258" cy="10065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p:cNvSpPr txBox="1"/>
          <p:nvPr/>
        </p:nvSpPr>
        <p:spPr>
          <a:xfrm>
            <a:off x="9815488" y="5957587"/>
            <a:ext cx="1981761" cy="523220"/>
          </a:xfrm>
          <a:prstGeom prst="rect">
            <a:avLst/>
          </a:prstGeom>
          <a:noFill/>
        </p:spPr>
        <p:txBody>
          <a:bodyPr wrap="none" rtlCol="0">
            <a:spAutoFit/>
          </a:bodyPr>
          <a:lstStyle/>
          <a:p>
            <a:r>
              <a:rPr lang="pt-BR" sz="1400" b="1" dirty="0" err="1" smtClean="0">
                <a:solidFill>
                  <a:srgbClr val="FF0000"/>
                </a:solidFill>
              </a:rPr>
              <a:t>Region</a:t>
            </a:r>
            <a:r>
              <a:rPr lang="pt-BR" sz="1400" b="1" dirty="0" smtClean="0">
                <a:solidFill>
                  <a:srgbClr val="FF0000"/>
                </a:solidFill>
              </a:rPr>
              <a:t> </a:t>
            </a:r>
            <a:r>
              <a:rPr lang="pt-BR" sz="1400" b="1" dirty="0" err="1" smtClean="0">
                <a:solidFill>
                  <a:srgbClr val="FF0000"/>
                </a:solidFill>
              </a:rPr>
              <a:t>of</a:t>
            </a:r>
            <a:r>
              <a:rPr lang="pt-BR" sz="1400" b="1" dirty="0" smtClean="0">
                <a:solidFill>
                  <a:srgbClr val="FF0000"/>
                </a:solidFill>
              </a:rPr>
              <a:t> </a:t>
            </a:r>
            <a:r>
              <a:rPr lang="en-US" sz="1400" b="1" dirty="0" smtClean="0">
                <a:solidFill>
                  <a:srgbClr val="FF0000"/>
                </a:solidFill>
              </a:rPr>
              <a:t>ABC</a:t>
            </a:r>
          </a:p>
          <a:p>
            <a:r>
              <a:rPr lang="en-US" sz="1400" b="1" dirty="0" smtClean="0">
                <a:solidFill>
                  <a:srgbClr val="FF0000"/>
                </a:solidFill>
              </a:rPr>
              <a:t>in </a:t>
            </a:r>
            <a:r>
              <a:rPr lang="en-US" sz="1400" b="1" dirty="0">
                <a:solidFill>
                  <a:srgbClr val="FF0000"/>
                </a:solidFill>
              </a:rPr>
              <a:t>the state of Sao Paulo</a:t>
            </a:r>
            <a:endParaRPr lang="pt-BR" sz="1400" b="1" dirty="0">
              <a:solidFill>
                <a:srgbClr val="FF0000"/>
              </a:solidFill>
            </a:endParaRPr>
          </a:p>
        </p:txBody>
      </p:sp>
      <p:cxnSp>
        <p:nvCxnSpPr>
          <p:cNvPr id="21" name="Conector reto 20"/>
          <p:cNvCxnSpPr/>
          <p:nvPr/>
        </p:nvCxnSpPr>
        <p:spPr>
          <a:xfrm>
            <a:off x="9840036" y="5219440"/>
            <a:ext cx="0" cy="104919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Retângulo 23"/>
          <p:cNvSpPr/>
          <p:nvPr/>
        </p:nvSpPr>
        <p:spPr>
          <a:xfrm>
            <a:off x="2697407" y="-1"/>
            <a:ext cx="9494593" cy="646331"/>
          </a:xfrm>
          <a:prstGeom prst="rect">
            <a:avLst/>
          </a:prstGeom>
        </p:spPr>
        <p:txBody>
          <a:bodyPr wrap="square">
            <a:spAutoFit/>
          </a:bodyPr>
          <a:lstStyle/>
          <a:p>
            <a:pPr algn="r"/>
            <a:r>
              <a:rPr lang="en-US" b="1" i="1" dirty="0">
                <a:solidFill>
                  <a:schemeClr val="bg1"/>
                </a:solidFill>
              </a:rPr>
              <a:t>What is the formal position of region government within the broader governance </a:t>
            </a:r>
            <a:r>
              <a:rPr lang="en-US" b="1" i="1" dirty="0" smtClean="0">
                <a:solidFill>
                  <a:schemeClr val="bg1"/>
                </a:solidFill>
              </a:rPr>
              <a:t>framework?</a:t>
            </a:r>
            <a:endParaRPr lang="pt-BR" b="1" i="1" dirty="0">
              <a:solidFill>
                <a:schemeClr val="bg1"/>
              </a:solidFill>
            </a:endParaRPr>
          </a:p>
          <a:p>
            <a:pPr algn="r"/>
            <a:r>
              <a:rPr lang="en-US" i="1" dirty="0" smtClean="0">
                <a:solidFill>
                  <a:schemeClr val="bg1"/>
                </a:solidFill>
              </a:rPr>
              <a:t>How </a:t>
            </a:r>
            <a:r>
              <a:rPr lang="en-US" i="1" dirty="0">
                <a:solidFill>
                  <a:schemeClr val="bg1"/>
                </a:solidFill>
              </a:rPr>
              <a:t>autonomous is it of levels of government (including in relation to finances</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38489228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ço Reservado para Conteúdo 2"/>
          <p:cNvSpPr txBox="1">
            <a:spLocks/>
          </p:cNvSpPr>
          <p:nvPr/>
        </p:nvSpPr>
        <p:spPr>
          <a:xfrm>
            <a:off x="0" y="887649"/>
            <a:ext cx="5394815" cy="42327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pt-BR" sz="1800" b="1" dirty="0" smtClean="0"/>
              <a:t>GEOGRAPHICAL </a:t>
            </a:r>
            <a:r>
              <a:rPr lang="pt-BR" sz="1800" b="1" dirty="0"/>
              <a:t>AND ADMINISTRATIVE CONTEXT</a:t>
            </a:r>
          </a:p>
          <a:p>
            <a:pPr marL="0" indent="0">
              <a:buFont typeface="Arial" panose="020B0604020202020204" pitchFamily="34" charset="0"/>
              <a:buNone/>
            </a:pPr>
            <a:endParaRPr lang="pt-BR" sz="1800" b="1" dirty="0" smtClean="0"/>
          </a:p>
          <a:p>
            <a:pPr marL="0" indent="0">
              <a:buFont typeface="Arial" panose="020B0604020202020204" pitchFamily="34" charset="0"/>
              <a:buNone/>
            </a:pPr>
            <a:endParaRPr lang="pt-BR" sz="1800" b="1" dirty="0"/>
          </a:p>
        </p:txBody>
      </p:sp>
      <p:sp>
        <p:nvSpPr>
          <p:cNvPr id="6" name="Retângulo 5"/>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Espaço Reservado para Conteúdo 1"/>
          <p:cNvSpPr txBox="1">
            <a:spLocks/>
          </p:cNvSpPr>
          <p:nvPr/>
        </p:nvSpPr>
        <p:spPr>
          <a:xfrm>
            <a:off x="379958" y="1781505"/>
            <a:ext cx="6073254"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Brazil is a federation decentralized since the </a:t>
            </a:r>
            <a:r>
              <a:rPr lang="en-US" sz="1800" dirty="0" smtClean="0"/>
              <a:t>Constitution </a:t>
            </a:r>
            <a:r>
              <a:rPr lang="en-US" sz="1800" dirty="0"/>
              <a:t>of 1988, formed by three federative entities:</a:t>
            </a:r>
          </a:p>
          <a:p>
            <a:pPr marL="0" indent="0">
              <a:buNone/>
            </a:pPr>
            <a:endParaRPr lang="en-US" sz="1800" dirty="0"/>
          </a:p>
          <a:p>
            <a:pPr marL="0" indent="0">
              <a:buNone/>
            </a:pPr>
            <a:r>
              <a:rPr lang="en-US" sz="1800" dirty="0" smtClean="0"/>
              <a:t>Federation</a:t>
            </a:r>
            <a:endParaRPr lang="en-US" sz="1800" dirty="0"/>
          </a:p>
          <a:p>
            <a:pPr marL="0" indent="0">
              <a:buNone/>
            </a:pPr>
            <a:r>
              <a:rPr lang="en-US" sz="1800" dirty="0"/>
              <a:t>States</a:t>
            </a:r>
          </a:p>
          <a:p>
            <a:pPr marL="0" indent="0">
              <a:buNone/>
            </a:pPr>
            <a:r>
              <a:rPr lang="en-US" sz="1800" dirty="0"/>
              <a:t>Counties</a:t>
            </a:r>
          </a:p>
          <a:p>
            <a:pPr marL="0" indent="0">
              <a:buNone/>
            </a:pPr>
            <a:endParaRPr lang="en-US" sz="1800" dirty="0"/>
          </a:p>
          <a:p>
            <a:pPr marL="0" indent="0">
              <a:buNone/>
            </a:pPr>
            <a:r>
              <a:rPr lang="en-US" sz="1800" dirty="0"/>
              <a:t>The three units have political, administrative and budget autonomy.</a:t>
            </a:r>
          </a:p>
          <a:p>
            <a:pPr marL="0" indent="0">
              <a:buNone/>
            </a:pPr>
            <a:r>
              <a:rPr lang="en-US" sz="1800" dirty="0"/>
              <a:t>However, there is a lack of an intermediate scale of governance (with attribution of responsibilities for planning actions) that legitimizes new territorial arrangements, in the Regional Scale, between states and municipalities.</a:t>
            </a:r>
            <a:endParaRPr lang="pt-BR" sz="1800" dirty="0"/>
          </a:p>
        </p:txBody>
      </p:sp>
      <p:sp>
        <p:nvSpPr>
          <p:cNvPr id="10" name="Retângulo 9"/>
          <p:cNvSpPr/>
          <p:nvPr/>
        </p:nvSpPr>
        <p:spPr>
          <a:xfrm>
            <a:off x="2697407" y="-1"/>
            <a:ext cx="9494593" cy="646331"/>
          </a:xfrm>
          <a:prstGeom prst="rect">
            <a:avLst/>
          </a:prstGeom>
        </p:spPr>
        <p:txBody>
          <a:bodyPr wrap="square">
            <a:spAutoFit/>
          </a:bodyPr>
          <a:lstStyle/>
          <a:p>
            <a:pPr algn="r"/>
            <a:r>
              <a:rPr lang="en-US" b="1" i="1" dirty="0">
                <a:solidFill>
                  <a:schemeClr val="bg1"/>
                </a:solidFill>
              </a:rPr>
              <a:t>What is the formal position of region government within the broader governance </a:t>
            </a:r>
            <a:r>
              <a:rPr lang="en-US" b="1" i="1" dirty="0" smtClean="0">
                <a:solidFill>
                  <a:schemeClr val="bg1"/>
                </a:solidFill>
              </a:rPr>
              <a:t>framework?</a:t>
            </a:r>
            <a:endParaRPr lang="pt-BR" b="1" i="1" dirty="0">
              <a:solidFill>
                <a:schemeClr val="bg1"/>
              </a:solidFill>
            </a:endParaRPr>
          </a:p>
          <a:p>
            <a:pPr algn="r"/>
            <a:r>
              <a:rPr lang="en-US" i="1" dirty="0" smtClean="0">
                <a:solidFill>
                  <a:schemeClr val="bg1"/>
                </a:solidFill>
              </a:rPr>
              <a:t>How </a:t>
            </a:r>
            <a:r>
              <a:rPr lang="en-US" i="1" dirty="0">
                <a:solidFill>
                  <a:schemeClr val="bg1"/>
                </a:solidFill>
              </a:rPr>
              <a:t>autonomous is it of levels of government (including in relation to finances</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17991130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4098" name="Picture 2" descr="G:\01 Jeferson\53 BRICS\2016 Moscou\Roteiro\Figuras Guilherme\mapa_metropolitano2.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891420" y="851208"/>
            <a:ext cx="8495396" cy="6006792"/>
          </a:xfrm>
          <a:prstGeom prst="rect">
            <a:avLst/>
          </a:prstGeom>
          <a:noFill/>
          <a:extLst>
            <a:ext uri="{909E8E84-426E-40DD-AFC4-6F175D3DCCD1}">
              <a14:hiddenFill xmlns:a14="http://schemas.microsoft.com/office/drawing/2010/main" xmlns="">
                <a:solidFill>
                  <a:srgbClr val="FFFFFF"/>
                </a:solidFill>
              </a14:hiddenFill>
            </a:ext>
          </a:extLst>
        </p:spPr>
      </p:pic>
      <p:sp>
        <p:nvSpPr>
          <p:cNvPr id="5" name="Retângulo 4"/>
          <p:cNvSpPr/>
          <p:nvPr/>
        </p:nvSpPr>
        <p:spPr>
          <a:xfrm>
            <a:off x="4179165" y="0"/>
            <a:ext cx="8012835" cy="646331"/>
          </a:xfrm>
          <a:prstGeom prst="rect">
            <a:avLst/>
          </a:prstGeom>
        </p:spPr>
        <p:txBody>
          <a:bodyPr wrap="none">
            <a:spAutoFit/>
          </a:bodyPr>
          <a:lstStyle/>
          <a:p>
            <a:pPr algn="r"/>
            <a:r>
              <a:rPr lang="en-US" b="1" i="1" dirty="0" smtClean="0">
                <a:solidFill>
                  <a:schemeClr val="bg1"/>
                </a:solidFill>
              </a:rPr>
              <a:t>What are </a:t>
            </a:r>
            <a:r>
              <a:rPr lang="en-US" b="1" i="1" dirty="0">
                <a:solidFill>
                  <a:schemeClr val="bg1"/>
                </a:solidFill>
              </a:rPr>
              <a:t>the intentions/preoccupations/aspirations of regional government?</a:t>
            </a:r>
            <a:endParaRPr lang="pt-BR" b="1" i="1" dirty="0">
              <a:solidFill>
                <a:schemeClr val="bg1"/>
              </a:solidFill>
            </a:endParaRPr>
          </a:p>
          <a:p>
            <a:pPr algn="r"/>
            <a:r>
              <a:rPr lang="en-ZA" i="1" dirty="0">
                <a:solidFill>
                  <a:schemeClr val="bg1"/>
                </a:solidFill>
              </a:rPr>
              <a:t>What are the stated objectives of regional government in relation to urban futures</a:t>
            </a:r>
            <a:r>
              <a:rPr lang="en-ZA" i="1" dirty="0" smtClean="0">
                <a:solidFill>
                  <a:schemeClr val="bg1"/>
                </a:solidFill>
              </a:rPr>
              <a:t>?</a:t>
            </a:r>
            <a:endParaRPr lang="pt-BR" i="1" dirty="0">
              <a:solidFill>
                <a:schemeClr val="bg1"/>
              </a:solidFill>
            </a:endParaRPr>
          </a:p>
        </p:txBody>
      </p:sp>
      <p:sp>
        <p:nvSpPr>
          <p:cNvPr id="2" name="Retângulo 1"/>
          <p:cNvSpPr/>
          <p:nvPr/>
        </p:nvSpPr>
        <p:spPr>
          <a:xfrm>
            <a:off x="9295867" y="1055135"/>
            <a:ext cx="926306" cy="627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Espaço Reservado para Conteúdo 2"/>
          <p:cNvSpPr txBox="1">
            <a:spLocks/>
          </p:cNvSpPr>
          <p:nvPr/>
        </p:nvSpPr>
        <p:spPr>
          <a:xfrm>
            <a:off x="0" y="896048"/>
            <a:ext cx="7551684" cy="47297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smtClean="0"/>
              <a:t>Metropolitan </a:t>
            </a:r>
            <a:r>
              <a:rPr lang="en-US" sz="1800" b="1" cap="all" dirty="0"/>
              <a:t>Region of São Paulo and THE REGION OF </a:t>
            </a:r>
            <a:r>
              <a:rPr lang="en-US" sz="1800" b="1" cap="all" dirty="0" smtClean="0"/>
              <a:t>ABC</a:t>
            </a:r>
            <a:endParaRPr lang="pt-BR" sz="1800" b="1" cap="all" dirty="0"/>
          </a:p>
        </p:txBody>
      </p:sp>
    </p:spTree>
    <p:extLst>
      <p:ext uri="{BB962C8B-B14F-4D97-AF65-F5344CB8AC3E}">
        <p14:creationId xmlns:p14="http://schemas.microsoft.com/office/powerpoint/2010/main" xmlns="" val="29194681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ço Reservado para Conteúdo 2"/>
          <p:cNvSpPr txBox="1">
            <a:spLocks/>
          </p:cNvSpPr>
          <p:nvPr/>
        </p:nvSpPr>
        <p:spPr>
          <a:xfrm>
            <a:off x="-1" y="882400"/>
            <a:ext cx="7882759" cy="482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smtClean="0"/>
              <a:t>Metropolitan </a:t>
            </a:r>
            <a:r>
              <a:rPr lang="en-US" sz="1800" b="1" cap="all" dirty="0"/>
              <a:t>Region of São Paulo and THE REGION OF </a:t>
            </a:r>
            <a:r>
              <a:rPr lang="en-US" sz="1800" b="1" cap="all" dirty="0" smtClean="0"/>
              <a:t>ABC</a:t>
            </a:r>
            <a:endParaRPr lang="pt-BR" sz="1800" b="1" cap="all" dirty="0"/>
          </a:p>
        </p:txBody>
      </p:sp>
      <p:sp>
        <p:nvSpPr>
          <p:cNvPr id="5" name="Retângulo 4"/>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Espaço Reservado para Conteúdo 1"/>
          <p:cNvSpPr txBox="1">
            <a:spLocks/>
          </p:cNvSpPr>
          <p:nvPr/>
        </p:nvSpPr>
        <p:spPr>
          <a:xfrm>
            <a:off x="300250" y="1706612"/>
            <a:ext cx="6277970" cy="39714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spcAft>
                <a:spcPts val="1200"/>
              </a:spcAft>
              <a:buNone/>
            </a:pPr>
            <a:r>
              <a:rPr lang="en-US" sz="1800" dirty="0"/>
              <a:t>The Metropolitan Regions are territorial organizations, but they do not have autonomy for decisions</a:t>
            </a:r>
            <a:r>
              <a:rPr lang="en-US" sz="1800" dirty="0" smtClean="0"/>
              <a:t>.</a:t>
            </a:r>
          </a:p>
          <a:p>
            <a:pPr marL="0" indent="0">
              <a:lnSpc>
                <a:spcPct val="150000"/>
              </a:lnSpc>
              <a:spcBef>
                <a:spcPts val="1200"/>
              </a:spcBef>
              <a:spcAft>
                <a:spcPts val="1200"/>
              </a:spcAft>
              <a:buNone/>
            </a:pPr>
            <a:r>
              <a:rPr lang="en-US" sz="1800" dirty="0" smtClean="0"/>
              <a:t>In </a:t>
            </a:r>
            <a:r>
              <a:rPr lang="en-US" sz="1800" dirty="0"/>
              <a:t>2015, at the federal level, the Metropolis Statute was approved, which requires the elaboration of the PDUI (Integrated Urban Master Plan) that will attempt to integrate unique guidelines for the municipalities of the Metropolitan Regions.</a:t>
            </a:r>
            <a:endParaRPr lang="pt-BR" sz="1800" dirty="0" smtClean="0"/>
          </a:p>
        </p:txBody>
      </p:sp>
      <p:sp>
        <p:nvSpPr>
          <p:cNvPr id="10" name="Retângulo 9"/>
          <p:cNvSpPr/>
          <p:nvPr/>
        </p:nvSpPr>
        <p:spPr>
          <a:xfrm>
            <a:off x="4179165" y="0"/>
            <a:ext cx="8012835" cy="646331"/>
          </a:xfrm>
          <a:prstGeom prst="rect">
            <a:avLst/>
          </a:prstGeom>
        </p:spPr>
        <p:txBody>
          <a:bodyPr wrap="none">
            <a:spAutoFit/>
          </a:bodyPr>
          <a:lstStyle/>
          <a:p>
            <a:pPr algn="r"/>
            <a:r>
              <a:rPr lang="en-US" b="1" i="1" dirty="0" smtClean="0">
                <a:solidFill>
                  <a:schemeClr val="bg1"/>
                </a:solidFill>
              </a:rPr>
              <a:t>What are </a:t>
            </a:r>
            <a:r>
              <a:rPr lang="en-US" b="1" i="1" dirty="0">
                <a:solidFill>
                  <a:schemeClr val="bg1"/>
                </a:solidFill>
              </a:rPr>
              <a:t>the intentions/preoccupations/aspirations of regional government?</a:t>
            </a:r>
            <a:endParaRPr lang="pt-BR" b="1" i="1" dirty="0">
              <a:solidFill>
                <a:schemeClr val="bg1"/>
              </a:solidFill>
            </a:endParaRPr>
          </a:p>
          <a:p>
            <a:pPr algn="r"/>
            <a:r>
              <a:rPr lang="en-ZA" i="1" dirty="0">
                <a:solidFill>
                  <a:schemeClr val="bg1"/>
                </a:solidFill>
              </a:rPr>
              <a:t>What are the stated objectives of regional government in relation to urban futures</a:t>
            </a:r>
            <a:r>
              <a:rPr lang="en-ZA"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210244789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p:cNvSpPr/>
          <p:nvPr/>
        </p:nvSpPr>
        <p:spPr>
          <a:xfrm>
            <a:off x="1" y="5440"/>
            <a:ext cx="12192000" cy="646331"/>
          </a:xfrm>
          <a:prstGeom prst="rect">
            <a:avLst/>
          </a:prstGeom>
        </p:spPr>
        <p:txBody>
          <a:bodyPr wrap="square">
            <a:spAutoFit/>
          </a:bodyPr>
          <a:lstStyle/>
          <a:p>
            <a:pPr algn="r"/>
            <a:r>
              <a:rPr lang="en-US" b="1" i="1" dirty="0" smtClean="0">
                <a:solidFill>
                  <a:schemeClr val="bg1"/>
                </a:solidFill>
              </a:rPr>
              <a:t>What </a:t>
            </a:r>
            <a:r>
              <a:rPr lang="en-US" b="1" i="1" dirty="0">
                <a:solidFill>
                  <a:schemeClr val="bg1"/>
                </a:solidFill>
              </a:rPr>
              <a:t>are the relational capabilities (“</a:t>
            </a:r>
            <a:r>
              <a:rPr lang="en-US" b="1" i="1" dirty="0" err="1">
                <a:solidFill>
                  <a:schemeClr val="bg1"/>
                </a:solidFill>
              </a:rPr>
              <a:t>embeddedness</a:t>
            </a:r>
            <a:r>
              <a:rPr lang="en-US" b="1" i="1" dirty="0">
                <a:solidFill>
                  <a:schemeClr val="bg1"/>
                </a:solidFill>
              </a:rPr>
              <a:t>”) of regional government?</a:t>
            </a:r>
            <a:endParaRPr lang="pt-BR" b="1" i="1" dirty="0">
              <a:solidFill>
                <a:schemeClr val="bg1"/>
              </a:solidFill>
            </a:endParaRPr>
          </a:p>
          <a:p>
            <a:pPr algn="r"/>
            <a:r>
              <a:rPr lang="en-US" i="1" dirty="0">
                <a:solidFill>
                  <a:schemeClr val="bg1"/>
                </a:solidFill>
              </a:rPr>
              <a:t>What is the history and background to these? Which of them does city government pay most attention to</a:t>
            </a:r>
            <a:r>
              <a:rPr lang="en-US" i="1" dirty="0" smtClean="0">
                <a:solidFill>
                  <a:schemeClr val="bg1"/>
                </a:solidFill>
              </a:rPr>
              <a:t>?</a:t>
            </a:r>
            <a:endParaRPr lang="pt-BR" i="1" dirty="0">
              <a:solidFill>
                <a:schemeClr val="bg1"/>
              </a:solidFill>
            </a:endParaRPr>
          </a:p>
        </p:txBody>
      </p:sp>
      <p:sp>
        <p:nvSpPr>
          <p:cNvPr id="11" name="Espaço Reservado para Conteúdo 2"/>
          <p:cNvSpPr txBox="1">
            <a:spLocks/>
          </p:cNvSpPr>
          <p:nvPr/>
        </p:nvSpPr>
        <p:spPr>
          <a:xfrm>
            <a:off x="0" y="882400"/>
            <a:ext cx="7110484" cy="64685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smtClean="0"/>
              <a:t>THE </a:t>
            </a:r>
            <a:r>
              <a:rPr lang="en-US" sz="1800" b="1" cap="all" dirty="0"/>
              <a:t>REGION OF </a:t>
            </a:r>
            <a:r>
              <a:rPr lang="en-US" sz="1800" b="1" cap="all" dirty="0" smtClean="0"/>
              <a:t>ABC</a:t>
            </a:r>
            <a:endParaRPr lang="pt-BR" sz="1800" b="1" cap="all" dirty="0"/>
          </a:p>
        </p:txBody>
      </p:sp>
      <p:sp>
        <p:nvSpPr>
          <p:cNvPr id="6" name="Espaço Reservado para Conteúdo 2"/>
          <p:cNvSpPr txBox="1">
            <a:spLocks/>
          </p:cNvSpPr>
          <p:nvPr/>
        </p:nvSpPr>
        <p:spPr>
          <a:xfrm>
            <a:off x="300250" y="1807023"/>
            <a:ext cx="4924425" cy="2895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spcAft>
                <a:spcPts val="1200"/>
              </a:spcAft>
              <a:buNone/>
            </a:pPr>
            <a:r>
              <a:rPr lang="pt-BR" sz="1800" dirty="0"/>
              <a:t>The </a:t>
            </a:r>
            <a:r>
              <a:rPr lang="pt-BR" sz="1800" dirty="0" err="1" smtClean="0"/>
              <a:t>Region</a:t>
            </a:r>
            <a:r>
              <a:rPr lang="pt-BR" sz="1800" dirty="0" smtClean="0"/>
              <a:t> </a:t>
            </a:r>
            <a:r>
              <a:rPr lang="pt-BR" sz="1800" dirty="0" err="1" smtClean="0"/>
              <a:t>of</a:t>
            </a:r>
            <a:r>
              <a:rPr lang="pt-BR" sz="1800" dirty="0" smtClean="0"/>
              <a:t> </a:t>
            </a:r>
            <a:r>
              <a:rPr lang="pt-BR" sz="1800" dirty="0"/>
              <a:t>ABC </a:t>
            </a:r>
            <a:r>
              <a:rPr lang="pt-BR" sz="1800" dirty="0" err="1" smtClean="0"/>
              <a:t>was</a:t>
            </a:r>
            <a:r>
              <a:rPr lang="pt-BR" sz="1800" dirty="0" smtClean="0"/>
              <a:t> </a:t>
            </a:r>
            <a:r>
              <a:rPr lang="pt-BR" sz="1800" dirty="0" err="1" smtClean="0"/>
              <a:t>formed</a:t>
            </a:r>
            <a:r>
              <a:rPr lang="pt-BR" sz="1800" dirty="0" smtClean="0"/>
              <a:t> </a:t>
            </a:r>
            <a:r>
              <a:rPr lang="pt-BR" sz="1800" dirty="0" err="1"/>
              <a:t>by</a:t>
            </a:r>
            <a:r>
              <a:rPr lang="pt-BR" sz="1800" dirty="0"/>
              <a:t> </a:t>
            </a:r>
            <a:r>
              <a:rPr lang="pt-BR" sz="1800" dirty="0" err="1"/>
              <a:t>seven</a:t>
            </a:r>
            <a:r>
              <a:rPr lang="pt-BR" sz="1800" dirty="0"/>
              <a:t> </a:t>
            </a:r>
            <a:r>
              <a:rPr lang="pt-BR" sz="1800" dirty="0" err="1"/>
              <a:t>municipalities</a:t>
            </a:r>
            <a:r>
              <a:rPr lang="pt-BR" sz="1800" dirty="0"/>
              <a:t>: Santo André, São Bernardo do Campo, São Caetano do Sul, Diadema, Mauá, Ribeirão Pires </a:t>
            </a:r>
            <a:r>
              <a:rPr lang="pt-BR" sz="1800" dirty="0" err="1"/>
              <a:t>and</a:t>
            </a:r>
            <a:r>
              <a:rPr lang="pt-BR" sz="1800" dirty="0"/>
              <a:t> Rio Grande da Serra</a:t>
            </a:r>
            <a:r>
              <a:rPr lang="pt-BR" sz="1800" dirty="0" smtClean="0"/>
              <a:t>.</a:t>
            </a:r>
          </a:p>
          <a:p>
            <a:pPr marL="0" indent="0">
              <a:lnSpc>
                <a:spcPct val="150000"/>
              </a:lnSpc>
              <a:spcBef>
                <a:spcPts val="1200"/>
              </a:spcBef>
              <a:spcAft>
                <a:spcPts val="1200"/>
              </a:spcAft>
              <a:buNone/>
            </a:pPr>
            <a:r>
              <a:rPr lang="pt-BR" sz="1800" dirty="0" smtClean="0"/>
              <a:t>It </a:t>
            </a:r>
            <a:r>
              <a:rPr lang="pt-BR" sz="1800" dirty="0" err="1"/>
              <a:t>currently</a:t>
            </a:r>
            <a:r>
              <a:rPr lang="pt-BR" sz="1800" dirty="0"/>
              <a:t> </a:t>
            </a:r>
            <a:r>
              <a:rPr lang="pt-BR" sz="1800" dirty="0" err="1"/>
              <a:t>has</a:t>
            </a:r>
            <a:r>
              <a:rPr lang="pt-BR" sz="1800" dirty="0"/>
              <a:t> a </a:t>
            </a:r>
            <a:r>
              <a:rPr lang="pt-BR" sz="1800" dirty="0" err="1"/>
              <a:t>population</a:t>
            </a:r>
            <a:r>
              <a:rPr lang="pt-BR" sz="1800" dirty="0"/>
              <a:t> </a:t>
            </a:r>
            <a:r>
              <a:rPr lang="pt-BR" sz="1800" dirty="0" err="1"/>
              <a:t>of</a:t>
            </a:r>
            <a:r>
              <a:rPr lang="pt-BR" sz="1800" dirty="0"/>
              <a:t> 2,544,554 </a:t>
            </a:r>
            <a:r>
              <a:rPr lang="pt-BR" sz="1800" dirty="0" err="1"/>
              <a:t>inhabitants</a:t>
            </a:r>
            <a:r>
              <a:rPr lang="pt-BR" sz="1800" dirty="0"/>
              <a:t> </a:t>
            </a:r>
            <a:r>
              <a:rPr lang="pt-BR" sz="1800" dirty="0" err="1"/>
              <a:t>and</a:t>
            </a:r>
            <a:r>
              <a:rPr lang="pt-BR" sz="1800" dirty="0"/>
              <a:t> </a:t>
            </a:r>
            <a:r>
              <a:rPr lang="pt-BR" sz="1800" dirty="0" err="1" smtClean="0"/>
              <a:t>has</a:t>
            </a:r>
            <a:endParaRPr lang="pt-BR" sz="1800" dirty="0"/>
          </a:p>
        </p:txBody>
      </p:sp>
    </p:spTree>
    <p:extLst>
      <p:ext uri="{BB962C8B-B14F-4D97-AF65-F5344CB8AC3E}">
        <p14:creationId xmlns:p14="http://schemas.microsoft.com/office/powerpoint/2010/main" xmlns="" val="15930946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G:\01 Jeferson\53 BRICS\2016 Moscou\Roteiro\Figuras Guilherme\municipios_abc2.jpe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889151" y="1533733"/>
            <a:ext cx="6302850" cy="445752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Espaço Reservado para Conteúdo 2"/>
          <p:cNvSpPr txBox="1">
            <a:spLocks/>
          </p:cNvSpPr>
          <p:nvPr/>
        </p:nvSpPr>
        <p:spPr>
          <a:xfrm>
            <a:off x="300250" y="5062657"/>
            <a:ext cx="5410960" cy="4918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spcBef>
                <a:spcPts val="0"/>
              </a:spcBef>
              <a:buNone/>
            </a:pPr>
            <a:r>
              <a:rPr lang="pt-BR" sz="1800" b="1" dirty="0" err="1" smtClean="0"/>
              <a:t>All</a:t>
            </a:r>
            <a:r>
              <a:rPr lang="pt-BR" sz="1800" b="1" dirty="0" smtClean="0"/>
              <a:t> </a:t>
            </a:r>
            <a:r>
              <a:rPr lang="pt-BR" sz="1800" b="1" dirty="0" err="1"/>
              <a:t>municipalities</a:t>
            </a:r>
            <a:r>
              <a:rPr lang="pt-BR" sz="1800" b="1" dirty="0"/>
              <a:t> </a:t>
            </a:r>
            <a:r>
              <a:rPr lang="pt-BR" sz="1800" b="1" dirty="0" err="1"/>
              <a:t>were</a:t>
            </a:r>
            <a:r>
              <a:rPr lang="pt-BR" sz="1800" b="1" dirty="0"/>
              <a:t> </a:t>
            </a:r>
            <a:r>
              <a:rPr lang="pt-BR" sz="1800" b="1" dirty="0" err="1"/>
              <a:t>formed</a:t>
            </a:r>
            <a:r>
              <a:rPr lang="pt-BR" sz="1800" b="1" dirty="0"/>
              <a:t> </a:t>
            </a:r>
            <a:r>
              <a:rPr lang="pt-BR" sz="1800" b="1" dirty="0" err="1"/>
              <a:t>from</a:t>
            </a:r>
            <a:r>
              <a:rPr lang="pt-BR" sz="1800" b="1" dirty="0" smtClean="0"/>
              <a:t>:</a:t>
            </a:r>
          </a:p>
          <a:p>
            <a:pPr marL="0" indent="0" algn="just">
              <a:spcBef>
                <a:spcPts val="0"/>
              </a:spcBef>
              <a:buNone/>
            </a:pPr>
            <a:r>
              <a:rPr lang="pt-BR" sz="1800" b="1" dirty="0" smtClean="0"/>
              <a:t>São </a:t>
            </a:r>
            <a:r>
              <a:rPr lang="pt-BR" sz="1800" b="1" dirty="0"/>
              <a:t>Bernardo do Campo </a:t>
            </a:r>
            <a:endParaRPr lang="pt-BR" sz="1800" b="1" dirty="0" smtClean="0"/>
          </a:p>
          <a:p>
            <a:pPr marL="0" indent="0" algn="just">
              <a:spcBef>
                <a:spcPts val="0"/>
              </a:spcBef>
              <a:buNone/>
            </a:pPr>
            <a:r>
              <a:rPr lang="pt-BR" sz="1800" b="1" dirty="0" err="1" smtClean="0"/>
              <a:t>and</a:t>
            </a:r>
            <a:r>
              <a:rPr lang="pt-BR" sz="1800" b="1" dirty="0" smtClean="0"/>
              <a:t> </a:t>
            </a:r>
            <a:r>
              <a:rPr lang="pt-BR" sz="1800" b="1" dirty="0"/>
              <a:t>Santo André</a:t>
            </a:r>
          </a:p>
          <a:p>
            <a:pPr marL="0" indent="0" algn="just">
              <a:spcBef>
                <a:spcPts val="0"/>
              </a:spcBef>
              <a:buNone/>
            </a:pPr>
            <a:endParaRPr lang="pt-BR" sz="1800" b="1" dirty="0"/>
          </a:p>
        </p:txBody>
      </p:sp>
      <p:sp>
        <p:nvSpPr>
          <p:cNvPr id="15" name="Espaço Reservado para Conteúdo 2"/>
          <p:cNvSpPr txBox="1">
            <a:spLocks/>
          </p:cNvSpPr>
          <p:nvPr/>
        </p:nvSpPr>
        <p:spPr>
          <a:xfrm>
            <a:off x="0" y="882401"/>
            <a:ext cx="7110484" cy="32566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smtClean="0"/>
              <a:t>THE </a:t>
            </a:r>
            <a:r>
              <a:rPr lang="en-US" sz="1800" b="1" cap="all" dirty="0"/>
              <a:t>REGION OF </a:t>
            </a:r>
            <a:r>
              <a:rPr lang="en-US" sz="1800" b="1" cap="all" dirty="0" smtClean="0"/>
              <a:t>ABC</a:t>
            </a:r>
            <a:endParaRPr lang="pt-BR" sz="1800" b="1" cap="all" dirty="0"/>
          </a:p>
          <a:p>
            <a:pPr marL="0" indent="0">
              <a:buFont typeface="Arial" panose="020B0604020202020204" pitchFamily="34" charset="0"/>
              <a:buNone/>
            </a:pPr>
            <a:endParaRPr lang="pt-BR" sz="1800" b="1" cap="all" dirty="0"/>
          </a:p>
        </p:txBody>
      </p:sp>
      <p:cxnSp>
        <p:nvCxnSpPr>
          <p:cNvPr id="17" name="Conector reto 16"/>
          <p:cNvCxnSpPr/>
          <p:nvPr/>
        </p:nvCxnSpPr>
        <p:spPr>
          <a:xfrm>
            <a:off x="2762462" y="5800299"/>
            <a:ext cx="333353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Conector reto 17"/>
          <p:cNvCxnSpPr/>
          <p:nvPr/>
        </p:nvCxnSpPr>
        <p:spPr>
          <a:xfrm flipV="1">
            <a:off x="6096001" y="3202676"/>
            <a:ext cx="2597623" cy="259762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ector reto 18"/>
          <p:cNvCxnSpPr/>
          <p:nvPr/>
        </p:nvCxnSpPr>
        <p:spPr>
          <a:xfrm>
            <a:off x="2762462" y="5500048"/>
            <a:ext cx="2462213"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ector reto 19"/>
          <p:cNvCxnSpPr/>
          <p:nvPr/>
        </p:nvCxnSpPr>
        <p:spPr>
          <a:xfrm flipV="1">
            <a:off x="5224675" y="3398293"/>
            <a:ext cx="2101755" cy="2101754"/>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etângulo 10"/>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Espaço Reservado para Conteúdo 2"/>
          <p:cNvSpPr txBox="1">
            <a:spLocks/>
          </p:cNvSpPr>
          <p:nvPr/>
        </p:nvSpPr>
        <p:spPr>
          <a:xfrm>
            <a:off x="300250" y="1808410"/>
            <a:ext cx="4924425" cy="2895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spcAft>
                <a:spcPts val="1200"/>
              </a:spcAft>
              <a:buNone/>
            </a:pPr>
            <a:r>
              <a:rPr lang="pt-BR" sz="1800" dirty="0"/>
              <a:t>The </a:t>
            </a:r>
            <a:r>
              <a:rPr lang="pt-BR" sz="1800" dirty="0" err="1" smtClean="0"/>
              <a:t>Region</a:t>
            </a:r>
            <a:r>
              <a:rPr lang="pt-BR" sz="1800" dirty="0" smtClean="0"/>
              <a:t> </a:t>
            </a:r>
            <a:r>
              <a:rPr lang="pt-BR" sz="1800" dirty="0" err="1" smtClean="0"/>
              <a:t>of</a:t>
            </a:r>
            <a:r>
              <a:rPr lang="pt-BR" sz="1800" dirty="0" smtClean="0"/>
              <a:t> ABC </a:t>
            </a:r>
            <a:r>
              <a:rPr lang="pt-BR" sz="1800" dirty="0" err="1" smtClean="0"/>
              <a:t>was</a:t>
            </a:r>
            <a:r>
              <a:rPr lang="pt-BR" sz="1800" dirty="0" smtClean="0"/>
              <a:t> </a:t>
            </a:r>
            <a:r>
              <a:rPr lang="pt-BR" sz="1800" dirty="0" err="1" smtClean="0"/>
              <a:t>formed</a:t>
            </a:r>
            <a:r>
              <a:rPr lang="pt-BR" sz="1800" dirty="0" smtClean="0"/>
              <a:t> </a:t>
            </a:r>
            <a:r>
              <a:rPr lang="pt-BR" sz="1800" dirty="0" err="1"/>
              <a:t>by</a:t>
            </a:r>
            <a:r>
              <a:rPr lang="pt-BR" sz="1800" dirty="0"/>
              <a:t> </a:t>
            </a:r>
            <a:r>
              <a:rPr lang="pt-BR" sz="1800" dirty="0" err="1"/>
              <a:t>seven</a:t>
            </a:r>
            <a:r>
              <a:rPr lang="pt-BR" sz="1800" dirty="0"/>
              <a:t> </a:t>
            </a:r>
            <a:r>
              <a:rPr lang="pt-BR" sz="1800" dirty="0" err="1"/>
              <a:t>municipalities</a:t>
            </a:r>
            <a:r>
              <a:rPr lang="pt-BR" sz="1800" dirty="0"/>
              <a:t>: Santo André, São Bernardo do Campo, São Caetano do Sul, Diadema, Mauá, Ribeirão Pires </a:t>
            </a:r>
            <a:r>
              <a:rPr lang="pt-BR" sz="1800" dirty="0" err="1"/>
              <a:t>and</a:t>
            </a:r>
            <a:r>
              <a:rPr lang="pt-BR" sz="1800" dirty="0"/>
              <a:t> Rio Grande da Serra</a:t>
            </a:r>
            <a:r>
              <a:rPr lang="pt-BR" sz="1800" dirty="0" smtClean="0"/>
              <a:t>.</a:t>
            </a:r>
          </a:p>
          <a:p>
            <a:pPr marL="0" indent="0">
              <a:lnSpc>
                <a:spcPct val="150000"/>
              </a:lnSpc>
              <a:spcBef>
                <a:spcPts val="1200"/>
              </a:spcBef>
              <a:spcAft>
                <a:spcPts val="1200"/>
              </a:spcAft>
              <a:buNone/>
            </a:pPr>
            <a:r>
              <a:rPr lang="pt-BR" sz="1800" dirty="0" smtClean="0"/>
              <a:t>It </a:t>
            </a:r>
            <a:r>
              <a:rPr lang="pt-BR" sz="1800" dirty="0" err="1"/>
              <a:t>currently</a:t>
            </a:r>
            <a:r>
              <a:rPr lang="pt-BR" sz="1800" dirty="0"/>
              <a:t> </a:t>
            </a:r>
            <a:r>
              <a:rPr lang="pt-BR" sz="1800" dirty="0" err="1"/>
              <a:t>has</a:t>
            </a:r>
            <a:r>
              <a:rPr lang="pt-BR" sz="1800" dirty="0"/>
              <a:t> a </a:t>
            </a:r>
            <a:r>
              <a:rPr lang="pt-BR" sz="1800" dirty="0" err="1"/>
              <a:t>population</a:t>
            </a:r>
            <a:r>
              <a:rPr lang="pt-BR" sz="1800" dirty="0"/>
              <a:t> </a:t>
            </a:r>
            <a:r>
              <a:rPr lang="pt-BR" sz="1800" dirty="0" err="1"/>
              <a:t>of</a:t>
            </a:r>
            <a:r>
              <a:rPr lang="pt-BR" sz="1800" dirty="0"/>
              <a:t> 2,544,554 </a:t>
            </a:r>
            <a:r>
              <a:rPr lang="pt-BR" sz="1800" dirty="0" err="1"/>
              <a:t>inhabitants</a:t>
            </a:r>
            <a:r>
              <a:rPr lang="pt-BR" sz="1800" dirty="0"/>
              <a:t> </a:t>
            </a:r>
            <a:r>
              <a:rPr lang="pt-BR" sz="1800" dirty="0" err="1"/>
              <a:t>and</a:t>
            </a:r>
            <a:r>
              <a:rPr lang="pt-BR" sz="1800" dirty="0"/>
              <a:t> </a:t>
            </a:r>
            <a:r>
              <a:rPr lang="pt-BR" sz="1800" dirty="0" err="1" smtClean="0"/>
              <a:t>has</a:t>
            </a:r>
            <a:r>
              <a:rPr lang="pt-BR" sz="1800" dirty="0"/>
              <a:t> </a:t>
            </a:r>
            <a:r>
              <a:rPr lang="pt-BR" sz="1800" dirty="0" smtClean="0">
                <a:solidFill>
                  <a:srgbClr val="FF0000"/>
                </a:solidFill>
              </a:rPr>
              <a:t>HISTORICAL</a:t>
            </a:r>
            <a:r>
              <a:rPr lang="pt-BR" sz="1800" dirty="0" smtClean="0"/>
              <a:t> </a:t>
            </a:r>
            <a:r>
              <a:rPr lang="pt-BR" sz="1800" dirty="0" err="1" smtClean="0"/>
              <a:t>affinities</a:t>
            </a:r>
            <a:endParaRPr lang="pt-BR" sz="1800" dirty="0"/>
          </a:p>
        </p:txBody>
      </p:sp>
      <p:sp>
        <p:nvSpPr>
          <p:cNvPr id="14" name="Retângulo 13"/>
          <p:cNvSpPr/>
          <p:nvPr/>
        </p:nvSpPr>
        <p:spPr>
          <a:xfrm>
            <a:off x="1" y="5440"/>
            <a:ext cx="12192000" cy="646331"/>
          </a:xfrm>
          <a:prstGeom prst="rect">
            <a:avLst/>
          </a:prstGeom>
        </p:spPr>
        <p:txBody>
          <a:bodyPr wrap="square">
            <a:spAutoFit/>
          </a:bodyPr>
          <a:lstStyle/>
          <a:p>
            <a:pPr algn="r"/>
            <a:r>
              <a:rPr lang="en-US" b="1" i="1" dirty="0" smtClean="0">
                <a:solidFill>
                  <a:schemeClr val="bg1"/>
                </a:solidFill>
              </a:rPr>
              <a:t>What </a:t>
            </a:r>
            <a:r>
              <a:rPr lang="en-US" b="1" i="1" dirty="0">
                <a:solidFill>
                  <a:schemeClr val="bg1"/>
                </a:solidFill>
              </a:rPr>
              <a:t>are the relational capabilities (“</a:t>
            </a:r>
            <a:r>
              <a:rPr lang="en-US" b="1" i="1" dirty="0" err="1">
                <a:solidFill>
                  <a:schemeClr val="bg1"/>
                </a:solidFill>
              </a:rPr>
              <a:t>embeddedness</a:t>
            </a:r>
            <a:r>
              <a:rPr lang="en-US" b="1" i="1" dirty="0">
                <a:solidFill>
                  <a:schemeClr val="bg1"/>
                </a:solidFill>
              </a:rPr>
              <a:t>”) of regional government?</a:t>
            </a:r>
            <a:endParaRPr lang="pt-BR" b="1" i="1" dirty="0">
              <a:solidFill>
                <a:schemeClr val="bg1"/>
              </a:solidFill>
            </a:endParaRPr>
          </a:p>
          <a:p>
            <a:pPr algn="r"/>
            <a:r>
              <a:rPr lang="en-US" i="1" dirty="0">
                <a:solidFill>
                  <a:schemeClr val="bg1"/>
                </a:solidFill>
              </a:rPr>
              <a:t>What is the history and background to these? Which of them does city government pay most attention to</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4070114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aixaDeTexto 13"/>
          <p:cNvSpPr txBox="1"/>
          <p:nvPr/>
        </p:nvSpPr>
        <p:spPr>
          <a:xfrm>
            <a:off x="300250" y="5048065"/>
            <a:ext cx="4457700" cy="1200329"/>
          </a:xfrm>
          <a:prstGeom prst="rect">
            <a:avLst/>
          </a:prstGeom>
          <a:noFill/>
        </p:spPr>
        <p:txBody>
          <a:bodyPr wrap="square" rtlCol="0">
            <a:spAutoFit/>
          </a:bodyPr>
          <a:lstStyle/>
          <a:p>
            <a:r>
              <a:rPr lang="en-US" b="1" dirty="0" smtClean="0"/>
              <a:t>The Region is </a:t>
            </a:r>
            <a:r>
              <a:rPr lang="en-US" b="1" dirty="0"/>
              <a:t>divided among</a:t>
            </a:r>
            <a:r>
              <a:rPr lang="en-US" b="1" dirty="0" smtClean="0"/>
              <a:t>:</a:t>
            </a:r>
          </a:p>
          <a:p>
            <a:r>
              <a:rPr lang="en-US" b="1" dirty="0"/>
              <a:t>U</a:t>
            </a:r>
            <a:r>
              <a:rPr lang="en-US" b="1" dirty="0" smtClean="0"/>
              <a:t>rbanized area</a:t>
            </a:r>
          </a:p>
          <a:p>
            <a:r>
              <a:rPr lang="en-US" b="1" dirty="0" smtClean="0"/>
              <a:t>Springfield </a:t>
            </a:r>
            <a:r>
              <a:rPr lang="en-US" b="1" dirty="0"/>
              <a:t>area</a:t>
            </a:r>
            <a:endParaRPr lang="pt-BR" b="1" dirty="0" smtClean="0"/>
          </a:p>
          <a:p>
            <a:pPr marL="342900" indent="-342900">
              <a:buAutoNum type="arabicPeriod"/>
            </a:pPr>
            <a:endParaRPr lang="pt-BR" b="1" dirty="0"/>
          </a:p>
        </p:txBody>
      </p:sp>
      <p:sp>
        <p:nvSpPr>
          <p:cNvPr id="17" name="Espaço Reservado para Conteúdo 2"/>
          <p:cNvSpPr txBox="1">
            <a:spLocks/>
          </p:cNvSpPr>
          <p:nvPr/>
        </p:nvSpPr>
        <p:spPr>
          <a:xfrm>
            <a:off x="0" y="882400"/>
            <a:ext cx="7110484" cy="4822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cap="all" dirty="0" smtClean="0"/>
              <a:t>THE </a:t>
            </a:r>
            <a:r>
              <a:rPr lang="en-US" sz="1800" b="1" cap="all" dirty="0"/>
              <a:t>REGION OF </a:t>
            </a:r>
            <a:r>
              <a:rPr lang="en-US" sz="1800" b="1" cap="all" dirty="0" smtClean="0"/>
              <a:t>ABC</a:t>
            </a:r>
            <a:endParaRPr lang="pt-BR" sz="1800" b="1" cap="all" dirty="0"/>
          </a:p>
          <a:p>
            <a:pPr marL="0" indent="0">
              <a:buFont typeface="Arial" panose="020B0604020202020204" pitchFamily="34" charset="0"/>
              <a:buNone/>
            </a:pPr>
            <a:endParaRPr lang="pt-BR" sz="1800" b="1" cap="all" dirty="0"/>
          </a:p>
        </p:txBody>
      </p:sp>
      <p:graphicFrame>
        <p:nvGraphicFramePr>
          <p:cNvPr id="2" name="Objeto 1"/>
          <p:cNvGraphicFramePr>
            <a:graphicFrameLocks noChangeAspect="1"/>
          </p:cNvGraphicFramePr>
          <p:nvPr>
            <p:extLst>
              <p:ext uri="{D42A27DB-BD31-4B8C-83A1-F6EECF244321}">
                <p14:modId xmlns:p14="http://schemas.microsoft.com/office/powerpoint/2010/main" xmlns="" val="2624128963"/>
              </p:ext>
            </p:extLst>
          </p:nvPr>
        </p:nvGraphicFramePr>
        <p:xfrm>
          <a:off x="6191250" y="1423988"/>
          <a:ext cx="6608763" cy="4676775"/>
        </p:xfrm>
        <a:graphic>
          <a:graphicData uri="http://schemas.openxmlformats.org/presentationml/2006/ole">
            <p:oleObj spid="_x0000_s4132" r:id="rId3" imgW="0" imgH="0" progId="">
              <p:embed/>
            </p:oleObj>
          </a:graphicData>
        </a:graphic>
      </p:graphicFrame>
      <p:sp>
        <p:nvSpPr>
          <p:cNvPr id="3" name="Retângulo 2"/>
          <p:cNvSpPr/>
          <p:nvPr/>
        </p:nvSpPr>
        <p:spPr>
          <a:xfrm>
            <a:off x="11259403" y="1296393"/>
            <a:ext cx="1610436" cy="50869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cxnSp>
        <p:nvCxnSpPr>
          <p:cNvPr id="20" name="Conector reto 19"/>
          <p:cNvCxnSpPr/>
          <p:nvPr/>
        </p:nvCxnSpPr>
        <p:spPr>
          <a:xfrm>
            <a:off x="2647666" y="5813947"/>
            <a:ext cx="344833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Conector reto 21"/>
          <p:cNvCxnSpPr/>
          <p:nvPr/>
        </p:nvCxnSpPr>
        <p:spPr>
          <a:xfrm flipV="1">
            <a:off x="6096001" y="4047111"/>
            <a:ext cx="1753188" cy="17531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ector reto 23"/>
          <p:cNvCxnSpPr/>
          <p:nvPr/>
        </p:nvCxnSpPr>
        <p:spPr>
          <a:xfrm>
            <a:off x="2647666" y="5500048"/>
            <a:ext cx="25770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ector reto 25"/>
          <p:cNvCxnSpPr/>
          <p:nvPr/>
        </p:nvCxnSpPr>
        <p:spPr>
          <a:xfrm flipV="1">
            <a:off x="5224675" y="2811438"/>
            <a:ext cx="2688609" cy="2688609"/>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etângulo 11"/>
          <p:cNvSpPr/>
          <p:nvPr/>
        </p:nvSpPr>
        <p:spPr>
          <a:xfrm>
            <a:off x="0" y="-1"/>
            <a:ext cx="12192000" cy="64633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Espaço Reservado para Conteúdo 2"/>
          <p:cNvSpPr txBox="1">
            <a:spLocks/>
          </p:cNvSpPr>
          <p:nvPr/>
        </p:nvSpPr>
        <p:spPr>
          <a:xfrm>
            <a:off x="300249" y="1817912"/>
            <a:ext cx="4924425" cy="28959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1200"/>
              </a:spcBef>
              <a:spcAft>
                <a:spcPts val="1200"/>
              </a:spcAft>
              <a:buNone/>
            </a:pPr>
            <a:r>
              <a:rPr lang="pt-BR" sz="1800" dirty="0"/>
              <a:t>The </a:t>
            </a:r>
            <a:r>
              <a:rPr lang="pt-BR" sz="1800" dirty="0" err="1" smtClean="0"/>
              <a:t>Region</a:t>
            </a:r>
            <a:r>
              <a:rPr lang="pt-BR" sz="1800" dirty="0" smtClean="0"/>
              <a:t> </a:t>
            </a:r>
            <a:r>
              <a:rPr lang="pt-BR" sz="1800" dirty="0" err="1" smtClean="0"/>
              <a:t>of</a:t>
            </a:r>
            <a:r>
              <a:rPr lang="pt-BR" sz="1800" dirty="0" smtClean="0"/>
              <a:t> </a:t>
            </a:r>
            <a:r>
              <a:rPr lang="pt-BR" sz="1800" dirty="0"/>
              <a:t>ABC </a:t>
            </a:r>
            <a:r>
              <a:rPr lang="pt-BR" sz="1800" dirty="0" err="1" smtClean="0"/>
              <a:t>was</a:t>
            </a:r>
            <a:r>
              <a:rPr lang="pt-BR" sz="1800" dirty="0" smtClean="0"/>
              <a:t> </a:t>
            </a:r>
            <a:r>
              <a:rPr lang="pt-BR" sz="1800" dirty="0" err="1" smtClean="0"/>
              <a:t>formed</a:t>
            </a:r>
            <a:r>
              <a:rPr lang="pt-BR" sz="1800" dirty="0" smtClean="0"/>
              <a:t> </a:t>
            </a:r>
            <a:r>
              <a:rPr lang="pt-BR" sz="1800" dirty="0" err="1"/>
              <a:t>by</a:t>
            </a:r>
            <a:r>
              <a:rPr lang="pt-BR" sz="1800" dirty="0"/>
              <a:t> </a:t>
            </a:r>
            <a:r>
              <a:rPr lang="pt-BR" sz="1800" dirty="0" err="1"/>
              <a:t>seven</a:t>
            </a:r>
            <a:r>
              <a:rPr lang="pt-BR" sz="1800" dirty="0"/>
              <a:t> </a:t>
            </a:r>
            <a:r>
              <a:rPr lang="pt-BR" sz="1800" dirty="0" err="1"/>
              <a:t>municipalities</a:t>
            </a:r>
            <a:r>
              <a:rPr lang="pt-BR" sz="1800" dirty="0"/>
              <a:t>: Santo André, São Bernardo do Campo, São Caetano do Sul, Diadema, Mauá, Ribeirão Pires </a:t>
            </a:r>
            <a:r>
              <a:rPr lang="pt-BR" sz="1800" dirty="0" err="1"/>
              <a:t>and</a:t>
            </a:r>
            <a:r>
              <a:rPr lang="pt-BR" sz="1800" dirty="0"/>
              <a:t> Rio Grande da Serra</a:t>
            </a:r>
            <a:r>
              <a:rPr lang="pt-BR" sz="1800" dirty="0" smtClean="0"/>
              <a:t>.</a:t>
            </a:r>
          </a:p>
          <a:p>
            <a:pPr marL="0" indent="0">
              <a:lnSpc>
                <a:spcPct val="150000"/>
              </a:lnSpc>
              <a:spcBef>
                <a:spcPts val="1200"/>
              </a:spcBef>
              <a:spcAft>
                <a:spcPts val="1200"/>
              </a:spcAft>
              <a:buNone/>
            </a:pPr>
            <a:r>
              <a:rPr lang="pt-BR" sz="1800" dirty="0" smtClean="0"/>
              <a:t>It </a:t>
            </a:r>
            <a:r>
              <a:rPr lang="pt-BR" sz="1800" dirty="0" err="1"/>
              <a:t>currently</a:t>
            </a:r>
            <a:r>
              <a:rPr lang="pt-BR" sz="1800" dirty="0"/>
              <a:t> </a:t>
            </a:r>
            <a:r>
              <a:rPr lang="pt-BR" sz="1800" dirty="0" err="1"/>
              <a:t>has</a:t>
            </a:r>
            <a:r>
              <a:rPr lang="pt-BR" sz="1800" dirty="0"/>
              <a:t> a </a:t>
            </a:r>
            <a:r>
              <a:rPr lang="pt-BR" sz="1800" dirty="0" err="1"/>
              <a:t>population</a:t>
            </a:r>
            <a:r>
              <a:rPr lang="pt-BR" sz="1800" dirty="0"/>
              <a:t> </a:t>
            </a:r>
            <a:r>
              <a:rPr lang="pt-BR" sz="1800" dirty="0" err="1"/>
              <a:t>of</a:t>
            </a:r>
            <a:r>
              <a:rPr lang="pt-BR" sz="1800" dirty="0"/>
              <a:t> 2,544,554 </a:t>
            </a:r>
            <a:r>
              <a:rPr lang="pt-BR" sz="1800" dirty="0" err="1"/>
              <a:t>inhabitants</a:t>
            </a:r>
            <a:r>
              <a:rPr lang="pt-BR" sz="1800" dirty="0"/>
              <a:t> </a:t>
            </a:r>
            <a:r>
              <a:rPr lang="pt-BR" sz="1800" dirty="0" err="1"/>
              <a:t>and</a:t>
            </a:r>
            <a:r>
              <a:rPr lang="pt-BR" sz="1800" dirty="0"/>
              <a:t> </a:t>
            </a:r>
            <a:r>
              <a:rPr lang="pt-BR" sz="1800" dirty="0" err="1" smtClean="0"/>
              <a:t>has</a:t>
            </a:r>
            <a:r>
              <a:rPr lang="pt-BR" sz="1800" dirty="0"/>
              <a:t> </a:t>
            </a:r>
            <a:r>
              <a:rPr lang="pt-BR" sz="1800" dirty="0">
                <a:solidFill>
                  <a:srgbClr val="FF0000"/>
                </a:solidFill>
              </a:rPr>
              <a:t>TERRITORIAL</a:t>
            </a:r>
            <a:r>
              <a:rPr lang="pt-BR" sz="1800" dirty="0"/>
              <a:t> </a:t>
            </a:r>
            <a:r>
              <a:rPr lang="pt-BR" sz="1800" dirty="0" err="1"/>
              <a:t>affinities</a:t>
            </a:r>
            <a:endParaRPr lang="pt-BR" sz="1800" dirty="0"/>
          </a:p>
        </p:txBody>
      </p:sp>
      <p:sp>
        <p:nvSpPr>
          <p:cNvPr id="16" name="Retângulo 15"/>
          <p:cNvSpPr/>
          <p:nvPr/>
        </p:nvSpPr>
        <p:spPr>
          <a:xfrm>
            <a:off x="1" y="5440"/>
            <a:ext cx="12192000" cy="646331"/>
          </a:xfrm>
          <a:prstGeom prst="rect">
            <a:avLst/>
          </a:prstGeom>
        </p:spPr>
        <p:txBody>
          <a:bodyPr wrap="square">
            <a:spAutoFit/>
          </a:bodyPr>
          <a:lstStyle/>
          <a:p>
            <a:pPr algn="r"/>
            <a:r>
              <a:rPr lang="en-US" b="1" i="1" dirty="0" smtClean="0">
                <a:solidFill>
                  <a:schemeClr val="bg1"/>
                </a:solidFill>
              </a:rPr>
              <a:t>What </a:t>
            </a:r>
            <a:r>
              <a:rPr lang="en-US" b="1" i="1" dirty="0">
                <a:solidFill>
                  <a:schemeClr val="bg1"/>
                </a:solidFill>
              </a:rPr>
              <a:t>are the relational capabilities (“</a:t>
            </a:r>
            <a:r>
              <a:rPr lang="en-US" b="1" i="1" dirty="0" err="1">
                <a:solidFill>
                  <a:schemeClr val="bg1"/>
                </a:solidFill>
              </a:rPr>
              <a:t>embeddedness</a:t>
            </a:r>
            <a:r>
              <a:rPr lang="en-US" b="1" i="1" dirty="0">
                <a:solidFill>
                  <a:schemeClr val="bg1"/>
                </a:solidFill>
              </a:rPr>
              <a:t>”) of regional government?</a:t>
            </a:r>
            <a:endParaRPr lang="pt-BR" b="1" i="1" dirty="0">
              <a:solidFill>
                <a:schemeClr val="bg1"/>
              </a:solidFill>
            </a:endParaRPr>
          </a:p>
          <a:p>
            <a:pPr algn="r"/>
            <a:r>
              <a:rPr lang="en-US" i="1" dirty="0">
                <a:solidFill>
                  <a:schemeClr val="bg1"/>
                </a:solidFill>
              </a:rPr>
              <a:t>What is the history and background to these? Which of them does city government pay most attention to</a:t>
            </a:r>
            <a:r>
              <a:rPr lang="en-US" i="1" dirty="0" smtClean="0">
                <a:solidFill>
                  <a:schemeClr val="bg1"/>
                </a:solidFill>
              </a:rPr>
              <a:t>?</a:t>
            </a:r>
            <a:endParaRPr lang="pt-BR" i="1" dirty="0">
              <a:solidFill>
                <a:schemeClr val="bg1"/>
              </a:solidFill>
            </a:endParaRPr>
          </a:p>
        </p:txBody>
      </p:sp>
    </p:spTree>
    <p:extLst>
      <p:ext uri="{BB962C8B-B14F-4D97-AF65-F5344CB8AC3E}">
        <p14:creationId xmlns:p14="http://schemas.microsoft.com/office/powerpoint/2010/main" xmlns="" val="224744387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scritório">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1344</Words>
  <Application>Microsoft Office PowerPoint</Application>
  <PresentationFormat>Произвольный</PresentationFormat>
  <Paragraphs>138</Paragraphs>
  <Slides>19</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0</vt:i4>
      </vt:variant>
      <vt:variant>
        <vt:lpstr>Заголовки слайдов</vt:lpstr>
      </vt:variant>
      <vt:variant>
        <vt:i4>19</vt:i4>
      </vt:variant>
    </vt:vector>
  </HeadingPairs>
  <TitlesOfParts>
    <vt:vector size="20" baseType="lpstr">
      <vt:lpstr>Tema do Office</vt:lpstr>
      <vt:lpstr>JEFERSON TAVARES BRAZIL ABC Region Inter-Municipal Consortium office Professor of Centro Universitário das Faculdades Metropolitanas Unidas</vt:lpstr>
      <vt:lpstr>THE EXPERIENCE OF THE REGION OF ABC A TERRITORIAL ASSOCIATION IN WITH INTERMUNICIPAL COOPERATION NETWORK</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JEFERSON TAVARES BRAZIL ABC Region Inter-Municipal Consortium office Professor of Centro Universitário das Faculdades Metropolitanas Unidas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Anderson</dc:creator>
  <cp:lastModifiedBy>tenint</cp:lastModifiedBy>
  <cp:revision>88</cp:revision>
  <dcterms:created xsi:type="dcterms:W3CDTF">2016-11-02T13:27:34Z</dcterms:created>
  <dcterms:modified xsi:type="dcterms:W3CDTF">2016-12-08T10:23:27Z</dcterms:modified>
</cp:coreProperties>
</file>