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15" r:id="rId3"/>
    <p:sldId id="292" r:id="rId4"/>
    <p:sldId id="279" r:id="rId5"/>
    <p:sldId id="281" r:id="rId6"/>
    <p:sldId id="282" r:id="rId7"/>
    <p:sldId id="283" r:id="rId8"/>
    <p:sldId id="285" r:id="rId9"/>
    <p:sldId id="286" r:id="rId10"/>
    <p:sldId id="289" r:id="rId11"/>
    <p:sldId id="287" r:id="rId12"/>
    <p:sldId id="288" r:id="rId13"/>
    <p:sldId id="290" r:id="rId14"/>
    <p:sldId id="293" r:id="rId15"/>
    <p:sldId id="295" r:id="rId16"/>
    <p:sldId id="296" r:id="rId17"/>
    <p:sldId id="297" r:id="rId18"/>
    <p:sldId id="301" r:id="rId19"/>
    <p:sldId id="302" r:id="rId20"/>
    <p:sldId id="303" r:id="rId21"/>
    <p:sldId id="304" r:id="rId22"/>
    <p:sldId id="305" r:id="rId23"/>
    <p:sldId id="306" r:id="rId24"/>
    <p:sldId id="316" r:id="rId25"/>
    <p:sldId id="313" r:id="rId26"/>
    <p:sldId id="314" r:id="rId27"/>
    <p:sldId id="310" r:id="rId28"/>
    <p:sldId id="31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84659" autoAdjust="0"/>
  </p:normalViewPr>
  <p:slideViewPr>
    <p:cSldViewPr snapToGrid="0" snapToObjects="1">
      <p:cViewPr varScale="1">
        <p:scale>
          <a:sx n="60" d="100"/>
          <a:sy n="60" d="100"/>
        </p:scale>
        <p:origin x="176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E3D42-7A9C-2A47-8171-28A4393D949E}" type="datetimeFigureOut">
              <a:rPr lang="en-US" smtClean="0"/>
              <a:t>12/8/2016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F19908-0F60-644A-B8E0-4C30160A8C4B}" type="slidenum">
              <a:rPr lang="en-US" smtClean="0"/>
              <a:t>‹nº›</a:t>
            </a:fld>
            <a:endParaRPr lang="en-US"/>
          </a:p>
        </p:txBody>
      </p:sp>
    </p:spTree>
    <p:extLst>
      <p:ext uri="{BB962C8B-B14F-4D97-AF65-F5344CB8AC3E}">
        <p14:creationId xmlns:p14="http://schemas.microsoft.com/office/powerpoint/2010/main" val="34807887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responses of the Municipality for the giant protests of 2013 was the acceleration of the building of bike lanes in the whole city.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a:t>
            </a:fld>
            <a:endParaRPr lang="en-US"/>
          </a:p>
        </p:txBody>
      </p:sp>
    </p:spTree>
    <p:extLst>
      <p:ext uri="{BB962C8B-B14F-4D97-AF65-F5344CB8AC3E}">
        <p14:creationId xmlns:p14="http://schemas.microsoft.com/office/powerpoint/2010/main" val="2944909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conflct</a:t>
            </a:r>
            <a:r>
              <a:rPr lang="en-US" sz="1200" kern="1200" dirty="0" smtClean="0">
                <a:solidFill>
                  <a:schemeClr val="tx1"/>
                </a:solidFill>
                <a:effectLst/>
                <a:latin typeface="+mn-lt"/>
                <a:ea typeface="+mn-ea"/>
                <a:cs typeface="+mn-cs"/>
              </a:rPr>
              <a:t> is still going on, but the groups defending the park are gaining ground in the last years. They protested for the opening of the highway also on </a:t>
            </a:r>
            <a:r>
              <a:rPr lang="en-US" sz="1200" kern="1200" dirty="0" err="1" smtClean="0">
                <a:solidFill>
                  <a:schemeClr val="tx1"/>
                </a:solidFill>
                <a:effectLst/>
                <a:latin typeface="+mn-lt"/>
                <a:ea typeface="+mn-ea"/>
                <a:cs typeface="+mn-cs"/>
              </a:rPr>
              <a:t>saturdays</a:t>
            </a:r>
            <a:r>
              <a:rPr lang="en-US" sz="1200" kern="1200" dirty="0" smtClean="0">
                <a:solidFill>
                  <a:schemeClr val="tx1"/>
                </a:solidFill>
                <a:effectLst/>
                <a:latin typeface="+mn-lt"/>
                <a:ea typeface="+mn-ea"/>
                <a:cs typeface="+mn-cs"/>
              </a:rPr>
              <a:t>, and they got it: the municipality </a:t>
            </a:r>
            <a:r>
              <a:rPr lang="en-US" sz="1200" kern="1200" dirty="0" err="1" smtClean="0">
                <a:solidFill>
                  <a:schemeClr val="tx1"/>
                </a:solidFill>
                <a:effectLst/>
                <a:latin typeface="+mn-lt"/>
                <a:ea typeface="+mn-ea"/>
                <a:cs typeface="+mn-cs"/>
              </a:rPr>
              <a:t>anounced</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july</a:t>
            </a:r>
            <a:r>
              <a:rPr lang="en-US" sz="1200" kern="1200" dirty="0" smtClean="0">
                <a:solidFill>
                  <a:schemeClr val="tx1"/>
                </a:solidFill>
                <a:effectLst/>
                <a:latin typeface="+mn-lt"/>
                <a:ea typeface="+mn-ea"/>
                <a:cs typeface="+mn-cs"/>
              </a:rPr>
              <a:t> 2015 that it would be pedestrianized on </a:t>
            </a:r>
            <a:r>
              <a:rPr lang="en-US" sz="1200" kern="1200" dirty="0" err="1" smtClean="0">
                <a:solidFill>
                  <a:schemeClr val="tx1"/>
                </a:solidFill>
                <a:effectLst/>
                <a:latin typeface="+mn-lt"/>
                <a:ea typeface="+mn-ea"/>
                <a:cs typeface="+mn-cs"/>
              </a:rPr>
              <a:t>saturdays</a:t>
            </a:r>
            <a:r>
              <a:rPr lang="en-US" sz="1200" kern="1200" dirty="0" smtClean="0">
                <a:solidFill>
                  <a:schemeClr val="tx1"/>
                </a:solidFill>
                <a:effectLst/>
                <a:latin typeface="+mn-lt"/>
                <a:ea typeface="+mn-ea"/>
                <a:cs typeface="+mn-cs"/>
              </a:rPr>
              <a:t> from 3PM on, </a:t>
            </a:r>
            <a:r>
              <a:rPr lang="en-US" sz="1200" kern="1200" dirty="0" err="1" smtClean="0">
                <a:solidFill>
                  <a:schemeClr val="tx1"/>
                </a:solidFill>
                <a:effectLst/>
                <a:latin typeface="+mn-lt"/>
                <a:ea typeface="+mn-ea"/>
                <a:cs typeface="+mn-cs"/>
              </a:rPr>
              <a:t>untli</a:t>
            </a:r>
            <a:r>
              <a:rPr lang="en-US" sz="1200" kern="1200" dirty="0" smtClean="0">
                <a:solidFill>
                  <a:schemeClr val="tx1"/>
                </a:solidFill>
                <a:effectLst/>
                <a:latin typeface="+mn-lt"/>
                <a:ea typeface="+mn-ea"/>
                <a:cs typeface="+mn-cs"/>
              </a:rPr>
              <a:t> Monday morning. Now they are demanding it to be closed for cars after 8PM, and nor 9:30 PM.</a:t>
            </a:r>
          </a:p>
          <a:p>
            <a:r>
              <a:rPr lang="en-US" sz="1200" kern="1200" dirty="0" smtClean="0">
                <a:solidFill>
                  <a:schemeClr val="tx1"/>
                </a:solidFill>
                <a:effectLst/>
                <a:latin typeface="+mn-lt"/>
                <a:ea typeface="+mn-ea"/>
                <a:cs typeface="+mn-cs"/>
              </a:rPr>
              <a:t>But the other side has also its victories: in </a:t>
            </a:r>
            <a:r>
              <a:rPr lang="en-US" sz="1200" kern="1200" dirty="0" err="1" smtClean="0">
                <a:solidFill>
                  <a:schemeClr val="tx1"/>
                </a:solidFill>
                <a:effectLst/>
                <a:latin typeface="+mn-lt"/>
                <a:ea typeface="+mn-ea"/>
                <a:cs typeface="+mn-cs"/>
              </a:rPr>
              <a:t>january</a:t>
            </a:r>
            <a:r>
              <a:rPr lang="en-US" sz="1200" kern="1200" dirty="0" smtClean="0">
                <a:solidFill>
                  <a:schemeClr val="tx1"/>
                </a:solidFill>
                <a:effectLst/>
                <a:latin typeface="+mn-lt"/>
                <a:ea typeface="+mn-ea"/>
                <a:cs typeface="+mn-cs"/>
              </a:rPr>
              <a:t> 2015 , the Police has forbidden  parties and loud music have been in </a:t>
            </a:r>
            <a:r>
              <a:rPr lang="en-US" sz="1200" kern="1200" dirty="0" err="1" smtClean="0">
                <a:solidFill>
                  <a:schemeClr val="tx1"/>
                </a:solidFill>
                <a:effectLst/>
                <a:latin typeface="+mn-lt"/>
                <a:ea typeface="+mn-ea"/>
                <a:cs typeface="+mn-cs"/>
              </a:rPr>
              <a:t>Minhocao</a:t>
            </a:r>
            <a:r>
              <a:rPr lang="en-US" sz="1200" kern="1200" dirty="0" smtClean="0">
                <a:solidFill>
                  <a:schemeClr val="tx1"/>
                </a:solidFill>
                <a:effectLst/>
                <a:latin typeface="+mn-lt"/>
                <a:ea typeface="+mn-ea"/>
                <a:cs typeface="+mn-cs"/>
              </a:rPr>
              <a:t>, in order to protect the silence of the neighborhood, and also for safety reasons.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F19908-0F60-644A-B8E0-4C30160A8C4B}" type="slidenum">
              <a:rPr lang="en-US" smtClean="0"/>
              <a:t>11</a:t>
            </a:fld>
            <a:endParaRPr lang="en-US"/>
          </a:p>
        </p:txBody>
      </p:sp>
    </p:spTree>
    <p:extLst>
      <p:ext uri="{BB962C8B-B14F-4D97-AF65-F5344CB8AC3E}">
        <p14:creationId xmlns:p14="http://schemas.microsoft.com/office/powerpoint/2010/main" val="395970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victory for the ones defending the park happened  on 9 march 2016: the </a:t>
            </a:r>
            <a:r>
              <a:rPr lang="en-US" sz="1200" kern="1200" dirty="0" err="1" smtClean="0">
                <a:solidFill>
                  <a:schemeClr val="tx1"/>
                </a:solidFill>
                <a:effectLst/>
                <a:latin typeface="+mn-lt"/>
                <a:ea typeface="+mn-ea"/>
                <a:cs typeface="+mn-cs"/>
              </a:rPr>
              <a:t>municiaplity</a:t>
            </a:r>
            <a:r>
              <a:rPr lang="en-US" sz="1200" kern="1200" dirty="0" smtClean="0">
                <a:solidFill>
                  <a:schemeClr val="tx1"/>
                </a:solidFill>
                <a:effectLst/>
                <a:latin typeface="+mn-lt"/>
                <a:ea typeface="+mn-ea"/>
                <a:cs typeface="+mn-cs"/>
              </a:rPr>
              <a:t> has officially created </a:t>
            </a:r>
            <a:r>
              <a:rPr lang="en-US" sz="1200" kern="1200" dirty="0" err="1" smtClean="0">
                <a:solidFill>
                  <a:schemeClr val="tx1"/>
                </a:solidFill>
                <a:effectLst/>
                <a:latin typeface="+mn-lt"/>
                <a:ea typeface="+mn-ea"/>
                <a:cs typeface="+mn-cs"/>
              </a:rPr>
              <a:t>Parque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Minhocao</a:t>
            </a:r>
            <a:r>
              <a:rPr lang="en-US" sz="1200" kern="1200" dirty="0" smtClean="0">
                <a:solidFill>
                  <a:schemeClr val="tx1"/>
                </a:solidFill>
                <a:effectLst/>
                <a:latin typeface="+mn-lt"/>
                <a:ea typeface="+mn-ea"/>
                <a:cs typeface="+mn-cs"/>
              </a:rPr>
              <a:t>, a park that exists when the street is closed for cars.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12</a:t>
            </a:fld>
            <a:endParaRPr lang="en-US"/>
          </a:p>
        </p:txBody>
      </p:sp>
    </p:spTree>
    <p:extLst>
      <p:ext uri="{BB962C8B-B14F-4D97-AF65-F5344CB8AC3E}">
        <p14:creationId xmlns:p14="http://schemas.microsoft.com/office/powerpoint/2010/main" val="3798836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means, since march this year, this area is called a park. It looks as if it as simple marketing trick, but is it not. </a:t>
            </a:r>
            <a:r>
              <a:rPr lang="pt-BR" sz="1200" kern="1200" dirty="0" err="1" smtClean="0">
                <a:solidFill>
                  <a:schemeClr val="tx1"/>
                </a:solidFill>
                <a:effectLst/>
                <a:latin typeface="+mn-lt"/>
                <a:ea typeface="+mn-ea"/>
                <a:cs typeface="+mn-cs"/>
              </a:rPr>
              <a:t>Indeed</a:t>
            </a:r>
            <a:r>
              <a:rPr lang="pt-BR" sz="1200" kern="1200" dirty="0" smtClean="0">
                <a:solidFill>
                  <a:schemeClr val="tx1"/>
                </a:solidFill>
                <a:effectLst/>
                <a:latin typeface="+mn-lt"/>
                <a:ea typeface="+mn-ea"/>
                <a:cs typeface="+mn-cs"/>
              </a:rPr>
              <a:t>, it opens a series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very</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exciting</a:t>
            </a:r>
            <a:r>
              <a:rPr lang="pt-BR" sz="1200" kern="1200" dirty="0" smtClean="0">
                <a:solidFill>
                  <a:schemeClr val="tx1"/>
                </a:solidFill>
                <a:effectLst/>
                <a:latin typeface="+mn-lt"/>
                <a:ea typeface="+mn-ea"/>
                <a:cs typeface="+mn-cs"/>
              </a:rPr>
              <a:t> perspectives. </a:t>
            </a:r>
            <a:r>
              <a:rPr lang="en-US" baseline="0" dirty="0" smtClean="0"/>
              <a:t>Officially, a park in São Paulo, is entitled to have its own independent management; a budget, hiring staff, having a participatory management including the civil society. I don t know of any other on-and-off park in the world, but I think it is a tremendous challenge. And of course there are some administrative </a:t>
            </a:r>
            <a:r>
              <a:rPr lang="en-US" baseline="0" dirty="0" err="1" smtClean="0"/>
              <a:t>quesdtions</a:t>
            </a:r>
            <a:r>
              <a:rPr lang="en-US" baseline="0" dirty="0" smtClean="0"/>
              <a:t>. In the weekdays and during the day, </a:t>
            </a:r>
            <a:r>
              <a:rPr lang="en-US" baseline="0" dirty="0" err="1" smtClean="0"/>
              <a:t>Minhocão</a:t>
            </a:r>
            <a:r>
              <a:rPr lang="en-US" baseline="0" dirty="0" smtClean="0"/>
              <a:t> is under the </a:t>
            </a:r>
            <a:r>
              <a:rPr lang="en-US" baseline="0" dirty="0" err="1" smtClean="0"/>
              <a:t>juristiction</a:t>
            </a:r>
            <a:r>
              <a:rPr lang="en-US" baseline="0" dirty="0" smtClean="0"/>
              <a:t> of the city’s traffic company. But when it is open for people, under which jurisdiction should it go? All the parks of the city are under the </a:t>
            </a:r>
            <a:r>
              <a:rPr lang="en-US" baseline="0" dirty="0" err="1" smtClean="0"/>
              <a:t>jurisditcion</a:t>
            </a:r>
            <a:r>
              <a:rPr lang="en-US" baseline="0" dirty="0" smtClean="0"/>
              <a:t> of the </a:t>
            </a:r>
            <a:r>
              <a:rPr lang="en-US" baseline="0" dirty="0" err="1" smtClean="0"/>
              <a:t>Municipla</a:t>
            </a:r>
            <a:r>
              <a:rPr lang="en-US" baseline="0" dirty="0" smtClean="0"/>
              <a:t> </a:t>
            </a:r>
            <a:r>
              <a:rPr lang="en-US" baseline="0" dirty="0" err="1" smtClean="0"/>
              <a:t>Secrevary</a:t>
            </a:r>
            <a:r>
              <a:rPr lang="en-US" baseline="0" dirty="0" smtClean="0"/>
              <a:t> for the Environment and green Areas, should it fall under this jurisdiction? But there is not a single tree in this park. Anyway, I am curious how the city will </a:t>
            </a:r>
            <a:r>
              <a:rPr lang="en-US" baseline="0" dirty="0" err="1" smtClean="0"/>
              <a:t>managem</a:t>
            </a:r>
            <a:r>
              <a:rPr lang="en-US" baseline="0" dirty="0" smtClean="0"/>
              <a:t> this issue of having a park which opens for some hours a day, how will it be </a:t>
            </a:r>
            <a:r>
              <a:rPr lang="en-US" baseline="0" dirty="0" err="1" smtClean="0"/>
              <a:t>administrered</a:t>
            </a:r>
            <a:r>
              <a:rPr lang="en-US" baseline="0" dirty="0" smtClean="0"/>
              <a:t> </a:t>
            </a:r>
            <a:r>
              <a:rPr lang="en-US" baseline="0" dirty="0" err="1" smtClean="0"/>
              <a:t>anf</a:t>
            </a:r>
            <a:r>
              <a:rPr lang="en-US" baseline="0" dirty="0" smtClean="0"/>
              <a:t> furnished. And how will it solve its issue with the aging neighborhood. And another layer of problems has to do with social class: by now, the bad </a:t>
            </a:r>
            <a:r>
              <a:rPr lang="en-US" baseline="0" dirty="0" err="1" smtClean="0"/>
              <a:t>phisical</a:t>
            </a:r>
            <a:r>
              <a:rPr lang="en-US" baseline="0" dirty="0" smtClean="0"/>
              <a:t> conditions have enabled a very popular use of the surroundings, with a significant population of poor people, </a:t>
            </a:r>
            <a:r>
              <a:rPr lang="en-US" baseline="0" dirty="0" err="1" smtClean="0"/>
              <a:t>transversites</a:t>
            </a:r>
            <a:r>
              <a:rPr lang="en-US" baseline="0" dirty="0" smtClean="0"/>
              <a:t> and other minorities. Park or destruction will possibly mean the eviction of these groups of this very </a:t>
            </a:r>
            <a:r>
              <a:rPr lang="en-US" baseline="0" dirty="0" err="1" smtClean="0"/>
              <a:t>entrally</a:t>
            </a:r>
            <a:r>
              <a:rPr lang="en-US" baseline="0" dirty="0" smtClean="0"/>
              <a:t> located area.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13</a:t>
            </a:fld>
            <a:endParaRPr lang="en-US"/>
          </a:p>
        </p:txBody>
      </p:sp>
    </p:spTree>
    <p:extLst>
      <p:ext uri="{BB962C8B-B14F-4D97-AF65-F5344CB8AC3E}">
        <p14:creationId xmlns:p14="http://schemas.microsoft.com/office/powerpoint/2010/main" val="243194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Our</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second</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history</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concerns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cycloactivism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14</a:t>
            </a:fld>
            <a:endParaRPr lang="en-US"/>
          </a:p>
        </p:txBody>
      </p:sp>
    </p:spTree>
    <p:extLst>
      <p:ext uri="{BB962C8B-B14F-4D97-AF65-F5344CB8AC3E}">
        <p14:creationId xmlns:p14="http://schemas.microsoft.com/office/powerpoint/2010/main" val="21233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Slide 14 – As you know, São Paulo was never a bike-friendly city. In the recent years , the </a:t>
            </a:r>
            <a:r>
              <a:rPr lang="en-US" sz="1200" kern="1200" dirty="0" err="1" smtClean="0">
                <a:solidFill>
                  <a:schemeClr val="tx1"/>
                </a:solidFill>
                <a:effectLst/>
                <a:latin typeface="+mn-lt"/>
                <a:ea typeface="+mn-ea"/>
                <a:cs typeface="+mn-cs"/>
              </a:rPr>
              <a:t>cycloactivist</a:t>
            </a:r>
            <a:r>
              <a:rPr lang="en-US" sz="1200" kern="1200" dirty="0" smtClean="0">
                <a:solidFill>
                  <a:schemeClr val="tx1"/>
                </a:solidFill>
                <a:effectLst/>
                <a:latin typeface="+mn-lt"/>
                <a:ea typeface="+mn-ea"/>
                <a:cs typeface="+mn-cs"/>
              </a:rPr>
              <a:t> movement has been gaining momentum, including building some “pirate bike lanes” (a da </a:t>
            </a:r>
            <a:r>
              <a:rPr lang="en-US" sz="1200" kern="1200" dirty="0" err="1" smtClean="0">
                <a:solidFill>
                  <a:schemeClr val="tx1"/>
                </a:solidFill>
                <a:effectLst/>
                <a:latin typeface="+mn-lt"/>
                <a:ea typeface="+mn-ea"/>
                <a:cs typeface="+mn-cs"/>
              </a:rPr>
              <a:t>eaquera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é</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curitiba</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F19908-0F60-644A-B8E0-4C30160A8C4B}" type="slidenum">
              <a:rPr lang="en-US" smtClean="0"/>
              <a:t>15</a:t>
            </a:fld>
            <a:endParaRPr lang="en-US"/>
          </a:p>
        </p:txBody>
      </p:sp>
    </p:spTree>
    <p:extLst>
      <p:ext uri="{BB962C8B-B14F-4D97-AF65-F5344CB8AC3E}">
        <p14:creationId xmlns:p14="http://schemas.microsoft.com/office/powerpoint/2010/main" val="62390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responses of the Municipality for the giant protests of 2013 was the acceleration of the building of bike lanes in the whole city.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16</a:t>
            </a:fld>
            <a:endParaRPr lang="en-US"/>
          </a:p>
        </p:txBody>
      </p:sp>
    </p:spTree>
    <p:extLst>
      <p:ext uri="{BB962C8B-B14F-4D97-AF65-F5344CB8AC3E}">
        <p14:creationId xmlns:p14="http://schemas.microsoft.com/office/powerpoint/2010/main" val="44468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17</a:t>
            </a:fld>
            <a:endParaRPr lang="en-US"/>
          </a:p>
        </p:txBody>
      </p:sp>
    </p:spTree>
    <p:extLst>
      <p:ext uri="{BB962C8B-B14F-4D97-AF65-F5344CB8AC3E}">
        <p14:creationId xmlns:p14="http://schemas.microsoft.com/office/powerpoint/2010/main" val="3085207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a:t>
            </a:r>
            <a:r>
              <a:rPr lang="en-US" sz="1200" kern="1200" dirty="0" err="1" smtClean="0">
                <a:solidFill>
                  <a:schemeClr val="tx1"/>
                </a:solidFill>
                <a:effectLst/>
                <a:latin typeface="+mn-lt"/>
                <a:ea typeface="+mn-ea"/>
                <a:cs typeface="+mn-cs"/>
              </a:rPr>
              <a:t>thir</a:t>
            </a:r>
            <a:r>
              <a:rPr lang="en-US" sz="1200" kern="1200" dirty="0" smtClean="0">
                <a:solidFill>
                  <a:schemeClr val="tx1"/>
                </a:solidFill>
                <a:effectLst/>
                <a:latin typeface="+mn-lt"/>
                <a:ea typeface="+mn-ea"/>
                <a:cs typeface="+mn-cs"/>
              </a:rPr>
              <a:t> little story concerns São Paulo ‘s </a:t>
            </a:r>
            <a:r>
              <a:rPr lang="en-US" sz="1200" kern="1200" dirty="0" err="1" smtClean="0">
                <a:solidFill>
                  <a:schemeClr val="tx1"/>
                </a:solidFill>
                <a:effectLst/>
                <a:latin typeface="+mn-lt"/>
                <a:ea typeface="+mn-ea"/>
                <a:cs typeface="+mn-cs"/>
              </a:rPr>
              <a:t>moste</a:t>
            </a:r>
            <a:r>
              <a:rPr lang="en-US" sz="1200" kern="1200" dirty="0" smtClean="0">
                <a:solidFill>
                  <a:schemeClr val="tx1"/>
                </a:solidFill>
                <a:effectLst/>
                <a:latin typeface="+mn-lt"/>
                <a:ea typeface="+mn-ea"/>
                <a:cs typeface="+mn-cs"/>
              </a:rPr>
              <a:t> famous street, </a:t>
            </a:r>
            <a:r>
              <a:rPr lang="en-US" sz="1200" kern="1200" dirty="0" err="1" smtClean="0">
                <a:solidFill>
                  <a:schemeClr val="tx1"/>
                </a:solidFill>
                <a:effectLst/>
                <a:latin typeface="+mn-lt"/>
                <a:ea typeface="+mn-ea"/>
                <a:cs typeface="+mn-cs"/>
              </a:rPr>
              <a:t>Avenida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Paulista</a:t>
            </a:r>
            <a:r>
              <a:rPr lang="en-US" sz="1200" kern="1200" dirty="0" smtClean="0">
                <a:solidFill>
                  <a:schemeClr val="tx1"/>
                </a:solidFill>
                <a:effectLst/>
                <a:latin typeface="+mn-lt"/>
                <a:ea typeface="+mn-ea"/>
                <a:cs typeface="+mn-cs"/>
              </a:rPr>
              <a:t>, a place </a:t>
            </a:r>
            <a:r>
              <a:rPr lang="en-US" sz="1200" kern="1200" dirty="0" err="1" smtClean="0">
                <a:solidFill>
                  <a:schemeClr val="tx1"/>
                </a:solidFill>
                <a:effectLst/>
                <a:latin typeface="+mn-lt"/>
                <a:ea typeface="+mn-ea"/>
                <a:cs typeface="+mn-cs"/>
              </a:rPr>
              <a:t>hwere</a:t>
            </a:r>
            <a:r>
              <a:rPr lang="en-US" sz="1200" kern="1200" dirty="0" smtClean="0">
                <a:solidFill>
                  <a:schemeClr val="tx1"/>
                </a:solidFill>
                <a:effectLst/>
                <a:latin typeface="+mn-lt"/>
                <a:ea typeface="+mn-ea"/>
                <a:cs typeface="+mn-cs"/>
              </a:rPr>
              <a:t> once the wealthiest families of the city lived, and that in the 1970 became the financial center of the whole country, called the Brazilian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Avenue.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19</a:t>
            </a:fld>
            <a:endParaRPr lang="en-US"/>
          </a:p>
        </p:txBody>
      </p:sp>
    </p:spTree>
    <p:extLst>
      <p:ext uri="{BB962C8B-B14F-4D97-AF65-F5344CB8AC3E}">
        <p14:creationId xmlns:p14="http://schemas.microsoft.com/office/powerpoint/2010/main" val="278403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intensify the uses of </a:t>
            </a:r>
            <a:r>
              <a:rPr lang="en-US" sz="1200" kern="1200" dirty="0" err="1" smtClean="0">
                <a:solidFill>
                  <a:schemeClr val="tx1"/>
                </a:solidFill>
                <a:effectLst/>
                <a:latin typeface="+mn-lt"/>
                <a:ea typeface="+mn-ea"/>
                <a:cs typeface="+mn-cs"/>
              </a:rPr>
              <a:t>Paulista</a:t>
            </a:r>
            <a:r>
              <a:rPr lang="en-US" sz="1200" kern="1200" dirty="0" smtClean="0">
                <a:solidFill>
                  <a:schemeClr val="tx1"/>
                </a:solidFill>
                <a:effectLst/>
                <a:latin typeface="+mn-lt"/>
                <a:ea typeface="+mn-ea"/>
                <a:cs typeface="+mn-cs"/>
              </a:rPr>
              <a:t> for leisure, the municipality offered it to the </a:t>
            </a:r>
            <a:r>
              <a:rPr lang="en-US" sz="1200" kern="1200" dirty="0" err="1" smtClean="0">
                <a:solidFill>
                  <a:schemeClr val="tx1"/>
                </a:solidFill>
                <a:effectLst/>
                <a:latin typeface="+mn-lt"/>
                <a:ea typeface="+mn-ea"/>
                <a:cs typeface="+mn-cs"/>
              </a:rPr>
              <a:t>poulation</a:t>
            </a:r>
            <a:r>
              <a:rPr lang="en-US" sz="1200" kern="1200" dirty="0" smtClean="0">
                <a:solidFill>
                  <a:schemeClr val="tx1"/>
                </a:solidFill>
                <a:effectLst/>
                <a:latin typeface="+mn-lt"/>
                <a:ea typeface="+mn-ea"/>
                <a:cs typeface="+mn-cs"/>
              </a:rPr>
              <a:t> on a Sunday,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june</a:t>
            </a:r>
            <a:r>
              <a:rPr lang="en-US" sz="1200" kern="1200" dirty="0" smtClean="0">
                <a:solidFill>
                  <a:schemeClr val="tx1"/>
                </a:solidFill>
                <a:effectLst/>
                <a:latin typeface="+mn-lt"/>
                <a:ea typeface="+mn-ea"/>
                <a:cs typeface="+mn-cs"/>
              </a:rPr>
              <a:t> 2015, day of the inauguration of the bike lane passing through the avenue. It was a great </a:t>
            </a:r>
            <a:r>
              <a:rPr lang="en-US" sz="1200" kern="1200" dirty="0" smtClean="0">
                <a:solidFill>
                  <a:schemeClr val="tx1"/>
                </a:solidFill>
                <a:effectLst/>
                <a:latin typeface="+mn-lt"/>
                <a:ea typeface="+mn-ea"/>
                <a:cs typeface="+mn-cs"/>
              </a:rPr>
              <a:t>success</a:t>
            </a:r>
            <a:r>
              <a:rPr lang="en-US" sz="1200" kern="1200" dirty="0" smtClean="0">
                <a:solidFill>
                  <a:schemeClr val="tx1"/>
                </a:solidFill>
                <a:effectLst/>
                <a:latin typeface="+mn-lt"/>
                <a:ea typeface="+mn-ea"/>
                <a:cs typeface="+mn-cs"/>
              </a:rPr>
              <a:t>, and the avenue was opened again in 23 august of the same year. In </a:t>
            </a:r>
            <a:r>
              <a:rPr lang="en-US" sz="1200" kern="1200" dirty="0" err="1" smtClean="0">
                <a:solidFill>
                  <a:schemeClr val="tx1"/>
                </a:solidFill>
                <a:effectLst/>
                <a:latin typeface="+mn-lt"/>
                <a:ea typeface="+mn-ea"/>
                <a:cs typeface="+mn-cs"/>
              </a:rPr>
              <a:t>october</a:t>
            </a:r>
            <a:r>
              <a:rPr lang="en-US" sz="1200" kern="1200" dirty="0" smtClean="0">
                <a:solidFill>
                  <a:schemeClr val="tx1"/>
                </a:solidFill>
                <a:effectLst/>
                <a:latin typeface="+mn-lt"/>
                <a:ea typeface="+mn-ea"/>
                <a:cs typeface="+mn-cs"/>
              </a:rPr>
              <a:t> 2015,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municipality announced that it would </a:t>
            </a:r>
            <a:r>
              <a:rPr lang="en-US" sz="1200" kern="1200" dirty="0" err="1" smtClean="0">
                <a:solidFill>
                  <a:schemeClr val="tx1"/>
                </a:solidFill>
                <a:effectLst/>
                <a:latin typeface="+mn-lt"/>
                <a:ea typeface="+mn-ea"/>
                <a:cs typeface="+mn-cs"/>
              </a:rPr>
              <a:t>aopen</a:t>
            </a:r>
            <a:r>
              <a:rPr lang="en-US" sz="1200" kern="1200" dirty="0" smtClean="0">
                <a:solidFill>
                  <a:schemeClr val="tx1"/>
                </a:solidFill>
                <a:effectLst/>
                <a:latin typeface="+mn-lt"/>
                <a:ea typeface="+mn-ea"/>
                <a:cs typeface="+mn-cs"/>
              </a:rPr>
              <a:t> the avenue to pedestrians every Sunday.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20</a:t>
            </a:fld>
            <a:endParaRPr lang="en-US"/>
          </a:p>
        </p:txBody>
      </p:sp>
    </p:spTree>
    <p:extLst>
      <p:ext uri="{BB962C8B-B14F-4D97-AF65-F5344CB8AC3E}">
        <p14:creationId xmlns:p14="http://schemas.microsoft.com/office/powerpoint/2010/main" val="22736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Introducing another character. Another </a:t>
            </a:r>
            <a:r>
              <a:rPr lang="en-US" dirty="0" smtClean="0"/>
              <a:t>public prosecutor, </a:t>
            </a:r>
            <a:r>
              <a:rPr lang="en-US" dirty="0" smtClean="0"/>
              <a:t>José Fernando </a:t>
            </a:r>
            <a:r>
              <a:rPr lang="en-US" dirty="0" err="1" smtClean="0"/>
              <a:t>Cecchi</a:t>
            </a:r>
            <a:r>
              <a:rPr lang="en-US" dirty="0" smtClean="0"/>
              <a:t>, not just forbade</a:t>
            </a:r>
            <a:r>
              <a:rPr lang="en-US" baseline="0" dirty="0" smtClean="0"/>
              <a:t> the opening of the </a:t>
            </a:r>
            <a:r>
              <a:rPr lang="en-US" baseline="0" dirty="0" err="1" smtClean="0"/>
              <a:t>avnue</a:t>
            </a:r>
            <a:r>
              <a:rPr lang="en-US" baseline="0" dirty="0" smtClean="0"/>
              <a:t> on </a:t>
            </a:r>
            <a:r>
              <a:rPr lang="en-US" baseline="0" dirty="0" err="1" smtClean="0"/>
              <a:t>sundays</a:t>
            </a:r>
            <a:r>
              <a:rPr lang="en-US" baseline="0" dirty="0" smtClean="0"/>
              <a:t>, but even </a:t>
            </a:r>
            <a:r>
              <a:rPr lang="en-US" dirty="0" smtClean="0"/>
              <a:t>fined the municipality of São Paulo</a:t>
            </a:r>
            <a:r>
              <a:rPr lang="en-US" baseline="0" dirty="0" smtClean="0"/>
              <a:t> for making it. Mr. </a:t>
            </a:r>
            <a:r>
              <a:rPr lang="en-US" baseline="0" dirty="0" err="1" smtClean="0"/>
              <a:t>Cecchi</a:t>
            </a:r>
            <a:r>
              <a:rPr lang="en-US" baseline="0" dirty="0" smtClean="0"/>
              <a:t> recalled an agreement between the </a:t>
            </a:r>
            <a:r>
              <a:rPr lang="en-US" baseline="0" dirty="0" err="1" smtClean="0"/>
              <a:t>Municiplaity</a:t>
            </a:r>
            <a:r>
              <a:rPr lang="en-US" baseline="0" dirty="0" smtClean="0"/>
              <a:t> and the Public Attorney from 2007, in which there was a </a:t>
            </a:r>
            <a:r>
              <a:rPr lang="en-US" baseline="0" dirty="0" err="1" smtClean="0"/>
              <a:t>commitement</a:t>
            </a:r>
            <a:r>
              <a:rPr lang="en-US" baseline="0" dirty="0" smtClean="0"/>
              <a:t> to </a:t>
            </a:r>
            <a:r>
              <a:rPr lang="en-US" baseline="0" dirty="0" err="1" smtClean="0"/>
              <a:t>clode</a:t>
            </a:r>
            <a:r>
              <a:rPr lang="en-US" baseline="0" dirty="0" smtClean="0"/>
              <a:t> the avenue for the traffic just 3 </a:t>
            </a:r>
            <a:r>
              <a:rPr lang="en-US" baseline="0" dirty="0" err="1" smtClean="0"/>
              <a:t>timas</a:t>
            </a:r>
            <a:r>
              <a:rPr lang="en-US" baseline="0" dirty="0" smtClean="0"/>
              <a:t> a year – the GLBT Parade, the </a:t>
            </a:r>
            <a:r>
              <a:rPr lang="en-US" baseline="0" dirty="0" err="1" smtClean="0"/>
              <a:t>Ecvangelic</a:t>
            </a:r>
            <a:r>
              <a:rPr lang="en-US" baseline="0" dirty="0" smtClean="0"/>
              <a:t> Church parade and new year s eve. </a:t>
            </a:r>
            <a:r>
              <a:rPr lang="en-US" baseline="0" dirty="0" err="1" smtClean="0"/>
              <a:t>Acording</a:t>
            </a:r>
            <a:r>
              <a:rPr lang="en-US" baseline="0" dirty="0" smtClean="0"/>
              <a:t> to the public attorney, the municipality had done it already three times that year (June – inauguration if bike lane, </a:t>
            </a:r>
            <a:r>
              <a:rPr lang="en-US" baseline="0" dirty="0" err="1" smtClean="0"/>
              <a:t>june</a:t>
            </a:r>
            <a:r>
              <a:rPr lang="en-US" baseline="0" dirty="0" smtClean="0"/>
              <a:t> – </a:t>
            </a:r>
            <a:r>
              <a:rPr lang="en-US" baseline="0" dirty="0" err="1" smtClean="0"/>
              <a:t>glbt</a:t>
            </a:r>
            <a:r>
              <a:rPr lang="en-US" baseline="0" dirty="0" smtClean="0"/>
              <a:t> parade and august, another closing).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21</a:t>
            </a:fld>
            <a:endParaRPr lang="en-US"/>
          </a:p>
        </p:txBody>
      </p:sp>
    </p:spTree>
    <p:extLst>
      <p:ext uri="{BB962C8B-B14F-4D97-AF65-F5344CB8AC3E}">
        <p14:creationId xmlns:p14="http://schemas.microsoft.com/office/powerpoint/2010/main" val="185357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3</a:t>
            </a:fld>
            <a:endParaRPr lang="en-US"/>
          </a:p>
        </p:txBody>
      </p:sp>
    </p:spTree>
    <p:extLst>
      <p:ext uri="{BB962C8B-B14F-4D97-AF65-F5344CB8AC3E}">
        <p14:creationId xmlns:p14="http://schemas.microsoft.com/office/powerpoint/2010/main" val="421835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protests against the public attorney,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22</a:t>
            </a:fld>
            <a:endParaRPr lang="en-US"/>
          </a:p>
        </p:txBody>
      </p:sp>
    </p:spTree>
    <p:extLst>
      <p:ext uri="{BB962C8B-B14F-4D97-AF65-F5344CB8AC3E}">
        <p14:creationId xmlns:p14="http://schemas.microsoft.com/office/powerpoint/2010/main" val="304634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municipality answered the public attorney: we are not closing the avenue</a:t>
            </a:r>
            <a:r>
              <a:rPr lang="en-US" baseline="0" dirty="0" smtClean="0"/>
              <a:t> for car traffic as an event. We are keeping the deal. What we are </a:t>
            </a:r>
            <a:r>
              <a:rPr lang="en-US" baseline="0" dirty="0" err="1" smtClean="0"/>
              <a:t>doinf</a:t>
            </a:r>
            <a:r>
              <a:rPr lang="en-US" baseline="0" dirty="0" smtClean="0"/>
              <a:t> is opening it to the </a:t>
            </a:r>
            <a:r>
              <a:rPr lang="en-US" baseline="0" dirty="0" err="1" smtClean="0"/>
              <a:t>pedrestrians</a:t>
            </a:r>
            <a:r>
              <a:rPr lang="en-US" baseline="0" dirty="0" smtClean="0"/>
              <a:t> as a public policy, a program called </a:t>
            </a:r>
            <a:r>
              <a:rPr lang="en-US" baseline="0" dirty="0" err="1" smtClean="0"/>
              <a:t>Ruas</a:t>
            </a:r>
            <a:r>
              <a:rPr lang="en-US" baseline="0" dirty="0" smtClean="0"/>
              <a:t> </a:t>
            </a:r>
            <a:r>
              <a:rPr lang="en-US" baseline="0" dirty="0" err="1" smtClean="0"/>
              <a:t>Abertas</a:t>
            </a:r>
            <a:r>
              <a:rPr lang="en-US" baseline="0" dirty="0" smtClean="0"/>
              <a:t>, or open streets, and </a:t>
            </a:r>
            <a:r>
              <a:rPr lang="en-US" baseline="0" dirty="0" err="1" smtClean="0"/>
              <a:t>avenida</a:t>
            </a:r>
            <a:r>
              <a:rPr lang="en-US" baseline="0" dirty="0" smtClean="0"/>
              <a:t> </a:t>
            </a:r>
            <a:r>
              <a:rPr lang="en-US" baseline="0" dirty="0" err="1" smtClean="0"/>
              <a:t>paulsita</a:t>
            </a:r>
            <a:r>
              <a:rPr lang="en-US" baseline="0" dirty="0" smtClean="0"/>
              <a:t> is just one of the around 30 streets that we are pedestrianizing on </a:t>
            </a:r>
            <a:r>
              <a:rPr lang="en-US" baseline="0" dirty="0" err="1" smtClean="0"/>
              <a:t>sundays</a:t>
            </a:r>
            <a:r>
              <a:rPr lang="en-US" baseline="0" dirty="0" smtClean="0"/>
              <a:t>. Are you against this program? Public attorney backed off, and allowed it to be pedestrianized on </a:t>
            </a:r>
            <a:r>
              <a:rPr lang="en-US" baseline="0" dirty="0" err="1" smtClean="0"/>
              <a:t>sundays</a:t>
            </a:r>
            <a:r>
              <a:rPr lang="en-US" baseline="0" dirty="0" smtClean="0"/>
              <a:t>, what is a great success to this day.</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23</a:t>
            </a:fld>
            <a:endParaRPr lang="en-US"/>
          </a:p>
        </p:txBody>
      </p:sp>
    </p:spTree>
    <p:extLst>
      <p:ext uri="{BB962C8B-B14F-4D97-AF65-F5344CB8AC3E}">
        <p14:creationId xmlns:p14="http://schemas.microsoft.com/office/powerpoint/2010/main" val="378438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protests against the public attorney,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25</a:t>
            </a:fld>
            <a:endParaRPr lang="en-US"/>
          </a:p>
        </p:txBody>
      </p:sp>
    </p:spTree>
    <p:extLst>
      <p:ext uri="{BB962C8B-B14F-4D97-AF65-F5344CB8AC3E}">
        <p14:creationId xmlns:p14="http://schemas.microsoft.com/office/powerpoint/2010/main" val="485983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Marilia</a:t>
            </a:r>
            <a:r>
              <a:rPr lang="en-US" baseline="0" dirty="0" smtClean="0"/>
              <a:t> </a:t>
            </a:r>
            <a:r>
              <a:rPr lang="en-US" baseline="0" dirty="0" err="1" smtClean="0"/>
              <a:t>jahnes</a:t>
            </a:r>
            <a:endParaRPr lang="en-US" baseline="0" dirty="0" smtClean="0"/>
          </a:p>
          <a:p>
            <a:r>
              <a:rPr lang="en-US" baseline="0" dirty="0" smtClean="0"/>
              <a:t>Coordination of the right to the city</a:t>
            </a:r>
          </a:p>
          <a:p>
            <a:r>
              <a:rPr lang="en-US" baseline="0" dirty="0" smtClean="0"/>
              <a:t>Municipal secretary human rights</a:t>
            </a:r>
          </a:p>
          <a:p>
            <a:r>
              <a:rPr lang="en-US" baseline="0" dirty="0" smtClean="0"/>
              <a:t>Mirror in the municipal structure of the demands of the new social movements, </a:t>
            </a:r>
            <a:r>
              <a:rPr lang="en-US" baseline="0" dirty="0" err="1" smtClean="0"/>
              <a:t>basead</a:t>
            </a:r>
            <a:r>
              <a:rPr lang="en-US" baseline="0" dirty="0" smtClean="0"/>
              <a:t> upon the </a:t>
            </a:r>
            <a:r>
              <a:rPr lang="en-US" baseline="0" dirty="0" err="1" smtClean="0"/>
              <a:t>idaea</a:t>
            </a:r>
            <a:r>
              <a:rPr lang="en-US" baseline="0" dirty="0" smtClean="0"/>
              <a:t> of the right to </a:t>
            </a:r>
            <a:r>
              <a:rPr lang="en-US" baseline="0" dirty="0" err="1" smtClean="0"/>
              <a:t>coupy</a:t>
            </a:r>
            <a:r>
              <a:rPr lang="en-US" baseline="0" dirty="0" smtClean="0"/>
              <a:t> public space as a </a:t>
            </a:r>
            <a:r>
              <a:rPr lang="en-US" baseline="0" dirty="0" err="1" smtClean="0"/>
              <a:t>humen</a:t>
            </a:r>
            <a:r>
              <a:rPr lang="en-US" baseline="0" dirty="0" smtClean="0"/>
              <a:t> right, it </a:t>
            </a:r>
            <a:r>
              <a:rPr lang="en-US" baseline="0" dirty="0" err="1" smtClean="0"/>
              <a:t>meansÇ</a:t>
            </a:r>
            <a:r>
              <a:rPr lang="en-US" baseline="0" dirty="0" smtClean="0"/>
              <a:t> not needed permission, authorization. It is being very effective because it responds to the demands of the groups of youth.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Importnant</a:t>
            </a:r>
            <a:r>
              <a:rPr lang="en-US" sz="1200" kern="1200" baseline="0" dirty="0" smtClean="0">
                <a:solidFill>
                  <a:schemeClr val="tx1"/>
                </a:solidFill>
                <a:effectLst/>
                <a:latin typeface="+mn-lt"/>
                <a:ea typeface="+mn-ea"/>
                <a:cs typeface="+mn-cs"/>
              </a:rPr>
              <a:t> it is not in the </a:t>
            </a:r>
            <a:r>
              <a:rPr lang="en-US" sz="1200" kern="1200" baseline="0" dirty="0" err="1" smtClean="0">
                <a:solidFill>
                  <a:schemeClr val="tx1"/>
                </a:solidFill>
                <a:effectLst/>
                <a:latin typeface="+mn-lt"/>
                <a:ea typeface="+mn-ea"/>
                <a:cs typeface="+mn-cs"/>
              </a:rPr>
              <a:t>secretry</a:t>
            </a:r>
            <a:r>
              <a:rPr lang="en-US" sz="1200" kern="1200" baseline="0" dirty="0" smtClean="0">
                <a:solidFill>
                  <a:schemeClr val="tx1"/>
                </a:solidFill>
                <a:effectLst/>
                <a:latin typeface="+mn-lt"/>
                <a:ea typeface="+mn-ea"/>
                <a:cs typeface="+mn-cs"/>
              </a:rPr>
              <a:t> for urban </a:t>
            </a:r>
            <a:r>
              <a:rPr lang="en-US" sz="1200" kern="1200" baseline="0" dirty="0" err="1" smtClean="0">
                <a:solidFill>
                  <a:schemeClr val="tx1"/>
                </a:solidFill>
                <a:effectLst/>
                <a:latin typeface="+mn-lt"/>
                <a:ea typeface="+mn-ea"/>
                <a:cs typeface="+mn-cs"/>
              </a:rPr>
              <a:t>developmente</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78F19908-0F60-644A-B8E0-4C30160A8C4B}" type="slidenum">
              <a:rPr lang="en-US" smtClean="0"/>
              <a:t>26</a:t>
            </a:fld>
            <a:endParaRPr lang="en-US"/>
          </a:p>
        </p:txBody>
      </p:sp>
    </p:spTree>
    <p:extLst>
      <p:ext uri="{BB962C8B-B14F-4D97-AF65-F5344CB8AC3E}">
        <p14:creationId xmlns:p14="http://schemas.microsoft.com/office/powerpoint/2010/main" val="3905084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third comment: based in São Paulo’s example, state itself is a highly contested territory, at least as contested as society itself. In my opinion, the urgency is to build new administrative and institutional forms that will allow the ones in the state who are working hard to make this new city real. A temporary park, or framing the opening of </a:t>
            </a:r>
            <a:r>
              <a:rPr lang="en-US" sz="1200" kern="1200" dirty="0" err="1" smtClean="0">
                <a:solidFill>
                  <a:schemeClr val="tx1"/>
                </a:solidFill>
                <a:effectLst/>
                <a:latin typeface="+mn-lt"/>
                <a:ea typeface="+mn-ea"/>
                <a:cs typeface="+mn-cs"/>
              </a:rPr>
              <a:t>avenida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paulista</a:t>
            </a:r>
            <a:r>
              <a:rPr lang="en-US" sz="1200" kern="1200" dirty="0" smtClean="0">
                <a:solidFill>
                  <a:schemeClr val="tx1"/>
                </a:solidFill>
                <a:effectLst/>
                <a:latin typeface="+mn-lt"/>
                <a:ea typeface="+mn-ea"/>
                <a:cs typeface="+mn-cs"/>
              </a:rPr>
              <a:t> as a part of a  public program , and not a party or an event, are some of the solutions, and if I </a:t>
            </a:r>
            <a:r>
              <a:rPr lang="en-US" sz="1200" kern="1200" dirty="0" smtClean="0">
                <a:solidFill>
                  <a:schemeClr val="tx1"/>
                </a:solidFill>
                <a:effectLst/>
                <a:latin typeface="+mn-lt"/>
                <a:ea typeface="+mn-ea"/>
                <a:cs typeface="+mn-cs"/>
              </a:rPr>
              <a:t>had </a:t>
            </a:r>
            <a:r>
              <a:rPr lang="en-US" sz="1200" kern="1200" dirty="0" smtClean="0">
                <a:solidFill>
                  <a:schemeClr val="tx1"/>
                </a:solidFill>
                <a:effectLst/>
                <a:latin typeface="+mn-lt"/>
                <a:ea typeface="+mn-ea"/>
                <a:cs typeface="+mn-cs"/>
              </a:rPr>
              <a:t>more time I could give you may more examples of how the city is busy trying to fulfill the gap between the existing city and the desired city, specially for young people.</a:t>
            </a:r>
          </a:p>
          <a:p>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27</a:t>
            </a:fld>
            <a:endParaRPr lang="en-US"/>
          </a:p>
        </p:txBody>
      </p:sp>
    </p:spTree>
    <p:extLst>
      <p:ext uri="{BB962C8B-B14F-4D97-AF65-F5344CB8AC3E}">
        <p14:creationId xmlns:p14="http://schemas.microsoft.com/office/powerpoint/2010/main" val="3893921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28</a:t>
            </a:fld>
            <a:endParaRPr lang="en-US"/>
          </a:p>
        </p:txBody>
      </p:sp>
    </p:spTree>
    <p:extLst>
      <p:ext uri="{BB962C8B-B14F-4D97-AF65-F5344CB8AC3E}">
        <p14:creationId xmlns:p14="http://schemas.microsoft.com/office/powerpoint/2010/main" val="40205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a:t>
            </a:r>
            <a:r>
              <a:rPr lang="en-US" baseline="0" dirty="0" smtClean="0"/>
              <a:t> story starts in 1969, when during the </a:t>
            </a:r>
            <a:r>
              <a:rPr lang="en-US" baseline="0" dirty="0" err="1" smtClean="0"/>
              <a:t>dictature</a:t>
            </a:r>
            <a:r>
              <a:rPr lang="en-US" baseline="0" dirty="0" smtClean="0"/>
              <a:t> an ugly and massive highway </a:t>
            </a:r>
            <a:r>
              <a:rPr lang="en-US" baseline="0" dirty="0" err="1" smtClean="0"/>
              <a:t>wa</a:t>
            </a:r>
            <a:r>
              <a:rPr lang="en-US" baseline="0" dirty="0" smtClean="0"/>
              <a:t> </a:t>
            </a:r>
            <a:r>
              <a:rPr lang="en-US" baseline="0" dirty="0" err="1" smtClean="0"/>
              <a:t>sbuilt</a:t>
            </a:r>
            <a:r>
              <a:rPr lang="en-US" baseline="0" dirty="0" smtClean="0"/>
              <a:t> in São Paulo. It was named </a:t>
            </a:r>
            <a:r>
              <a:rPr lang="en-US" baseline="0" dirty="0" err="1" smtClean="0"/>
              <a:t>ëlevado</a:t>
            </a:r>
            <a:r>
              <a:rPr lang="en-US" baseline="0" dirty="0" smtClean="0"/>
              <a:t> </a:t>
            </a:r>
            <a:r>
              <a:rPr lang="en-US" baseline="0" dirty="0" err="1" smtClean="0"/>
              <a:t>Costra</a:t>
            </a:r>
            <a:r>
              <a:rPr lang="en-US" baseline="0" dirty="0" smtClean="0"/>
              <a:t> e Silva”, after Brazilian president, but everyone knows it as the </a:t>
            </a:r>
            <a:r>
              <a:rPr lang="en-US" baseline="0" dirty="0" err="1" smtClean="0"/>
              <a:t>Minhocão</a:t>
            </a:r>
            <a:r>
              <a:rPr lang="en-US" baseline="0" dirty="0" smtClean="0"/>
              <a:t>, or Big Worm.</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4</a:t>
            </a:fld>
            <a:endParaRPr lang="en-US"/>
          </a:p>
        </p:txBody>
      </p:sp>
    </p:spTree>
    <p:extLst>
      <p:ext uri="{BB962C8B-B14F-4D97-AF65-F5344CB8AC3E}">
        <p14:creationId xmlns:p14="http://schemas.microsoft.com/office/powerpoint/2010/main" val="58242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building of the </a:t>
            </a:r>
            <a:r>
              <a:rPr lang="en-US" baseline="0" dirty="0" err="1" smtClean="0"/>
              <a:t>minhocão</a:t>
            </a:r>
            <a:r>
              <a:rPr lang="en-US" baseline="0" dirty="0" smtClean="0"/>
              <a:t> has of course not solved the </a:t>
            </a:r>
            <a:r>
              <a:rPr lang="en-US" baseline="0" dirty="0" err="1" smtClean="0"/>
              <a:t>trafic</a:t>
            </a:r>
            <a:r>
              <a:rPr lang="en-US" baseline="0" dirty="0" smtClean="0"/>
              <a:t> problem in the city, and has also created a space of very bad quality </a:t>
            </a:r>
            <a:r>
              <a:rPr lang="en-US" baseline="0" dirty="0" err="1" smtClean="0"/>
              <a:t>benoeath</a:t>
            </a:r>
            <a:r>
              <a:rPr lang="en-US" baseline="0" dirty="0" smtClean="0"/>
              <a:t> the highway, dark and difficult.</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5</a:t>
            </a:fld>
            <a:endParaRPr lang="en-US"/>
          </a:p>
        </p:txBody>
      </p:sp>
    </p:spTree>
    <p:extLst>
      <p:ext uri="{BB962C8B-B14F-4D97-AF65-F5344CB8AC3E}">
        <p14:creationId xmlns:p14="http://schemas.microsoft.com/office/powerpoint/2010/main" val="212041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 neighbors suffered, The ones who could moved out, the ones who were left and the new inhabitants, much poorer than the former ones, suffered from the noise of the cars running in the highway a few meters from theirs windows. In 1989, after </a:t>
            </a:r>
            <a:r>
              <a:rPr lang="en-US" baseline="0" dirty="0" err="1" smtClean="0"/>
              <a:t>prostest</a:t>
            </a:r>
            <a:r>
              <a:rPr lang="en-US" baseline="0" dirty="0" smtClean="0"/>
              <a:t>, the municipality decided to </a:t>
            </a:r>
            <a:r>
              <a:rPr lang="en-US" baseline="0" dirty="0" err="1" smtClean="0"/>
              <a:t>clse</a:t>
            </a:r>
            <a:r>
              <a:rPr lang="en-US" baseline="0" dirty="0" smtClean="0"/>
              <a:t> the highway from 9:30 PM to 6:30 AM and on </a:t>
            </a:r>
            <a:r>
              <a:rPr lang="en-US" baseline="0" dirty="0" err="1" smtClean="0"/>
              <a:t>sundays</a:t>
            </a:r>
            <a:r>
              <a:rPr lang="en-US" baseline="0" dirty="0" smtClean="0"/>
              <a:t>, exclusively for noise reasons.</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6</a:t>
            </a:fld>
            <a:endParaRPr lang="en-US"/>
          </a:p>
        </p:txBody>
      </p:sp>
    </p:spTree>
    <p:extLst>
      <p:ext uri="{BB962C8B-B14F-4D97-AF65-F5344CB8AC3E}">
        <p14:creationId xmlns:p14="http://schemas.microsoft.com/office/powerpoint/2010/main" val="342600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informally, people</a:t>
            </a:r>
            <a:r>
              <a:rPr lang="en-US" baseline="0" dirty="0" smtClean="0"/>
              <a:t> from the surrounding areas started to use it as a leisure area when it was closed. </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7</a:t>
            </a:fld>
            <a:endParaRPr lang="en-US"/>
          </a:p>
        </p:txBody>
      </p:sp>
    </p:spTree>
    <p:extLst>
      <p:ext uri="{BB962C8B-B14F-4D97-AF65-F5344CB8AC3E}">
        <p14:creationId xmlns:p14="http://schemas.microsoft.com/office/powerpoint/2010/main" val="22680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the years, u</a:t>
            </a:r>
            <a:r>
              <a:rPr lang="en-US" dirty="0" smtClean="0"/>
              <a:t>ses intensified</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8</a:t>
            </a:fld>
            <a:endParaRPr lang="en-US"/>
          </a:p>
        </p:txBody>
      </p:sp>
    </p:spTree>
    <p:extLst>
      <p:ext uri="{BB962C8B-B14F-4D97-AF65-F5344CB8AC3E}">
        <p14:creationId xmlns:p14="http://schemas.microsoft.com/office/powerpoint/2010/main" val="32035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got more creative</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9</a:t>
            </a:fld>
            <a:endParaRPr lang="en-US"/>
          </a:p>
        </p:txBody>
      </p:sp>
    </p:spTree>
    <p:extLst>
      <p:ext uri="{BB962C8B-B14F-4D97-AF65-F5344CB8AC3E}">
        <p14:creationId xmlns:p14="http://schemas.microsoft.com/office/powerpoint/2010/main" val="19970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intensification of the uses</a:t>
            </a:r>
            <a:r>
              <a:rPr lang="en-US" dirty="0" smtClean="0"/>
              <a:t>, the future of the </a:t>
            </a:r>
            <a:r>
              <a:rPr lang="en-US" dirty="0" err="1" smtClean="0"/>
              <a:t>Minhocão</a:t>
            </a:r>
            <a:r>
              <a:rPr lang="en-US" dirty="0" smtClean="0"/>
              <a:t> became</a:t>
            </a:r>
            <a:r>
              <a:rPr lang="en-US" baseline="0" dirty="0" smtClean="0"/>
              <a:t> an object of conflict. In the 1990s, the dominant view among </a:t>
            </a:r>
            <a:r>
              <a:rPr lang="en-US" baseline="0" dirty="0" err="1" smtClean="0"/>
              <a:t>urbanists</a:t>
            </a:r>
            <a:r>
              <a:rPr lang="en-US" baseline="0" dirty="0" smtClean="0"/>
              <a:t> was that the highway had to be destroyed, giving place to a more traditional urban tissue. But in the 21</a:t>
            </a:r>
            <a:r>
              <a:rPr lang="en-US" baseline="30000" dirty="0" smtClean="0"/>
              <a:t>st</a:t>
            </a:r>
            <a:r>
              <a:rPr lang="en-US" baseline="0" dirty="0" smtClean="0"/>
              <a:t> century, other groups started to organize for the idea of turning it into a park, also influenced by images of transformation such as the high line </a:t>
            </a:r>
            <a:r>
              <a:rPr lang="en-US" baseline="0" dirty="0" err="1" smtClean="0"/>
              <a:t>parke</a:t>
            </a:r>
            <a:r>
              <a:rPr lang="en-US" baseline="0" dirty="0" smtClean="0"/>
              <a:t> in NY ad the Promenade </a:t>
            </a:r>
            <a:r>
              <a:rPr lang="en-US" baseline="0" dirty="0" err="1" smtClean="0"/>
              <a:t>Plantee</a:t>
            </a:r>
            <a:r>
              <a:rPr lang="en-US" baseline="0" dirty="0" smtClean="0"/>
              <a:t> in Paris.</a:t>
            </a:r>
            <a:endParaRPr lang="en-US" dirty="0"/>
          </a:p>
        </p:txBody>
      </p:sp>
      <p:sp>
        <p:nvSpPr>
          <p:cNvPr id="4" name="Slide Number Placeholder 3"/>
          <p:cNvSpPr>
            <a:spLocks noGrp="1"/>
          </p:cNvSpPr>
          <p:nvPr>
            <p:ph type="sldNum" sz="quarter" idx="10"/>
          </p:nvPr>
        </p:nvSpPr>
        <p:spPr/>
        <p:txBody>
          <a:bodyPr/>
          <a:lstStyle/>
          <a:p>
            <a:fld id="{78F19908-0F60-644A-B8E0-4C30160A8C4B}" type="slidenum">
              <a:rPr lang="en-US" smtClean="0"/>
              <a:t>10</a:t>
            </a:fld>
            <a:endParaRPr lang="en-US"/>
          </a:p>
        </p:txBody>
      </p:sp>
    </p:spTree>
    <p:extLst>
      <p:ext uri="{BB962C8B-B14F-4D97-AF65-F5344CB8AC3E}">
        <p14:creationId xmlns:p14="http://schemas.microsoft.com/office/powerpoint/2010/main" val="75140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7AE86133-54C5-064F-BB00-4419B9F19D5B}"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231896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AE86133-54C5-064F-BB00-4419B9F19D5B}"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291864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AE86133-54C5-064F-BB00-4419B9F19D5B}"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122578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AE86133-54C5-064F-BB00-4419B9F19D5B}"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372074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7AE86133-54C5-064F-BB00-4419B9F19D5B}"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18035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AE86133-54C5-064F-BB00-4419B9F19D5B}"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204127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AE86133-54C5-064F-BB00-4419B9F19D5B}" type="datetimeFigureOut">
              <a:rPr lang="en-US" smtClean="0"/>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113269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AE86133-54C5-064F-BB00-4419B9F19D5B}" type="datetimeFigureOut">
              <a:rPr lang="en-US" smtClean="0"/>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247872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86133-54C5-064F-BB00-4419B9F19D5B}" type="datetimeFigureOut">
              <a:rPr lang="en-US" smtClean="0"/>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183068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AE86133-54C5-064F-BB00-4419B9F19D5B}"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299993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AE86133-54C5-064F-BB00-4419B9F19D5B}"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7D07D-9B37-034A-B682-F9F336D8FCEF}" type="slidenum">
              <a:rPr lang="en-US" smtClean="0"/>
              <a:t>‹nº›</a:t>
            </a:fld>
            <a:endParaRPr lang="en-US"/>
          </a:p>
        </p:txBody>
      </p:sp>
    </p:spTree>
    <p:extLst>
      <p:ext uri="{BB962C8B-B14F-4D97-AF65-F5344CB8AC3E}">
        <p14:creationId xmlns:p14="http://schemas.microsoft.com/office/powerpoint/2010/main" val="406281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86133-54C5-064F-BB00-4419B9F19D5B}" type="datetimeFigureOut">
              <a:rPr lang="en-US" smtClean="0"/>
              <a:t>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7D07D-9B37-034A-B682-F9F336D8FCEF}" type="slidenum">
              <a:rPr lang="en-US" smtClean="0"/>
              <a:t>‹nº›</a:t>
            </a:fld>
            <a:endParaRPr lang="en-US"/>
          </a:p>
        </p:txBody>
      </p:sp>
    </p:spTree>
    <p:extLst>
      <p:ext uri="{BB962C8B-B14F-4D97-AF65-F5344CB8AC3E}">
        <p14:creationId xmlns:p14="http://schemas.microsoft.com/office/powerpoint/2010/main" val="34788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0025"/>
            <a:ext cx="7772400" cy="1470025"/>
          </a:xfrm>
        </p:spPr>
        <p:txBody>
          <a:bodyPr>
            <a:normAutofit fontScale="90000"/>
          </a:bodyPr>
          <a:lstStyle/>
          <a:p>
            <a:r>
              <a:rPr lang="en-US" sz="4200" b="1" dirty="0" err="1" smtClean="0"/>
              <a:t>Adaptative</a:t>
            </a:r>
            <a:r>
              <a:rPr lang="en-US" sz="4200" b="1" dirty="0" smtClean="0"/>
              <a:t> Governance in São Paulo</a:t>
            </a:r>
            <a:r>
              <a:rPr lang="en-US" sz="4200" b="1" dirty="0"/>
              <a:t> </a:t>
            </a:r>
            <a:r>
              <a:rPr lang="en-US" sz="4200" b="1" dirty="0" smtClean="0">
                <a:solidFill>
                  <a:srgbClr val="4D4D4D"/>
                </a:solidFill>
              </a:rPr>
              <a:t>Responding to demands of Youth</a:t>
            </a:r>
            <a:r>
              <a:rPr lang="en-US" sz="4200" b="1" dirty="0" smtClean="0"/>
              <a:t/>
            </a:r>
            <a:br>
              <a:rPr lang="en-US" sz="4200" b="1" dirty="0" smtClean="0"/>
            </a:br>
            <a:r>
              <a:rPr lang="en-US" dirty="0" smtClean="0"/>
              <a:t/>
            </a:r>
            <a:br>
              <a:rPr lang="en-US" dirty="0" smtClean="0"/>
            </a:br>
            <a:r>
              <a:rPr lang="en-US" sz="2700" dirty="0" err="1" smtClean="0">
                <a:latin typeface="Calibri Light" panose="020F0302020204030204" pitchFamily="34" charset="0"/>
                <a:cs typeface="Calibri Light" panose="020F0302020204030204" pitchFamily="34" charset="0"/>
              </a:rPr>
              <a:t>Teo</a:t>
            </a:r>
            <a:r>
              <a:rPr lang="en-US" sz="2700" dirty="0" smtClean="0">
                <a:latin typeface="Calibri Light" panose="020F0302020204030204" pitchFamily="34" charset="0"/>
                <a:cs typeface="Calibri Light" panose="020F0302020204030204" pitchFamily="34" charset="0"/>
              </a:rPr>
              <a:t> </a:t>
            </a:r>
            <a:r>
              <a:rPr lang="en-US" sz="2700" dirty="0" err="1" smtClean="0">
                <a:latin typeface="Calibri Light" panose="020F0302020204030204" pitchFamily="34" charset="0"/>
                <a:cs typeface="Calibri Light" panose="020F0302020204030204" pitchFamily="34" charset="0"/>
              </a:rPr>
              <a:t>Butenas</a:t>
            </a:r>
            <a:r>
              <a:rPr lang="en-US" sz="2700" dirty="0" smtClean="0">
                <a:latin typeface="Calibri Light" panose="020F0302020204030204" pitchFamily="34" charset="0"/>
                <a:cs typeface="Calibri Light" panose="020F0302020204030204" pitchFamily="34" charset="0"/>
              </a:rPr>
              <a:t> Santos</a:t>
            </a:r>
            <a:br>
              <a:rPr lang="en-US" sz="2700" dirty="0" smtClean="0">
                <a:latin typeface="Calibri Light" panose="020F0302020204030204" pitchFamily="34" charset="0"/>
                <a:cs typeface="Calibri Light" panose="020F0302020204030204" pitchFamily="34" charset="0"/>
              </a:rPr>
            </a:br>
            <a:r>
              <a:rPr lang="en-US" sz="2700" dirty="0" smtClean="0">
                <a:latin typeface="Calibri Light" panose="020F0302020204030204" pitchFamily="34" charset="0"/>
                <a:cs typeface="Calibri Light" panose="020F0302020204030204" pitchFamily="34" charset="0"/>
              </a:rPr>
              <a:t> </a:t>
            </a:r>
            <a:r>
              <a:rPr lang="en-US" sz="2700" dirty="0">
                <a:latin typeface="Calibri Light" panose="020F0302020204030204" pitchFamily="34" charset="0"/>
                <a:cs typeface="Calibri Light" panose="020F0302020204030204" pitchFamily="34" charset="0"/>
              </a:rPr>
              <a:t/>
            </a:r>
            <a:br>
              <a:rPr lang="en-US" sz="2700" dirty="0">
                <a:latin typeface="Calibri Light" panose="020F0302020204030204" pitchFamily="34" charset="0"/>
                <a:cs typeface="Calibri Light" panose="020F0302020204030204" pitchFamily="34" charset="0"/>
              </a:rPr>
            </a:br>
            <a:r>
              <a:rPr lang="en-US" sz="2700" b="1" dirty="0" smtClean="0">
                <a:solidFill>
                  <a:schemeClr val="tx1">
                    <a:lumMod val="75000"/>
                    <a:lumOff val="25000"/>
                  </a:schemeClr>
                </a:solidFill>
                <a:latin typeface="Calibri Light" panose="020F0302020204030204" pitchFamily="34" charset="0"/>
                <a:cs typeface="Calibri Light" panose="020F0302020204030204" pitchFamily="34" charset="0"/>
              </a:rPr>
              <a:t>BRICS+ City Lab | </a:t>
            </a:r>
            <a:r>
              <a:rPr lang="en-US" sz="2700" b="1" dirty="0" smtClean="0">
                <a:latin typeface="Calibri Light" panose="020F0302020204030204" pitchFamily="34" charset="0"/>
                <a:cs typeface="Calibri Light" panose="020F0302020204030204" pitchFamily="34" charset="0"/>
              </a:rPr>
              <a:t>Moscow  2016</a:t>
            </a:r>
            <a:r>
              <a:rPr lang="en-US" sz="2800" dirty="0"/>
              <a:t/>
            </a:r>
            <a:br>
              <a:rPr lang="en-US" sz="2800" dirty="0"/>
            </a:br>
            <a:endParaRPr lang="en-US" sz="2800" dirty="0"/>
          </a:p>
        </p:txBody>
      </p:sp>
    </p:spTree>
    <p:extLst>
      <p:ext uri="{BB962C8B-B14F-4D97-AF65-F5344CB8AC3E}">
        <p14:creationId xmlns:p14="http://schemas.microsoft.com/office/powerpoint/2010/main" val="2842475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4114800" y="0"/>
            <a:ext cx="5029200" cy="3348245"/>
          </a:xfrm>
          <a:prstGeom prst="rect">
            <a:avLst/>
          </a:prstGeom>
        </p:spPr>
      </p:pic>
      <p:pic>
        <p:nvPicPr>
          <p:cNvPr id="5" name="Picture 4"/>
          <p:cNvPicPr>
            <a:picLocks noChangeAspect="1"/>
          </p:cNvPicPr>
          <p:nvPr/>
        </p:nvPicPr>
        <p:blipFill>
          <a:blip r:embed="rId4"/>
          <a:stretch>
            <a:fillRect/>
          </a:stretch>
        </p:blipFill>
        <p:spPr>
          <a:xfrm>
            <a:off x="-1" y="3348245"/>
            <a:ext cx="5324429" cy="3509755"/>
          </a:xfrm>
          <a:prstGeom prst="rect">
            <a:avLst/>
          </a:prstGeom>
        </p:spPr>
      </p:pic>
    </p:spTree>
    <p:extLst>
      <p:ext uri="{BB962C8B-B14F-4D97-AF65-F5344CB8AC3E}">
        <p14:creationId xmlns:p14="http://schemas.microsoft.com/office/powerpoint/2010/main" val="24731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4191765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42900"/>
            <a:ext cx="9144000" cy="6172200"/>
          </a:xfrm>
          <a:prstGeom prst="rect">
            <a:avLst/>
          </a:prstGeom>
        </p:spPr>
      </p:pic>
      <p:pic>
        <p:nvPicPr>
          <p:cNvPr id="5" name="Picture 4" descr="lei_parque_minhoca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19" y="774171"/>
            <a:ext cx="3784914" cy="4559829"/>
          </a:xfrm>
          <a:prstGeom prst="rect">
            <a:avLst/>
          </a:prstGeom>
        </p:spPr>
      </p:pic>
    </p:spTree>
    <p:extLst>
      <p:ext uri="{BB962C8B-B14F-4D97-AF65-F5344CB8AC3E}">
        <p14:creationId xmlns:p14="http://schemas.microsoft.com/office/powerpoint/2010/main" val="4399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495300"/>
            <a:ext cx="9144000" cy="5861785"/>
          </a:xfrm>
          <a:prstGeom prst="rect">
            <a:avLst/>
          </a:prstGeom>
        </p:spPr>
      </p:pic>
    </p:spTree>
    <p:extLst>
      <p:ext uri="{BB962C8B-B14F-4D97-AF65-F5344CB8AC3E}">
        <p14:creationId xmlns:p14="http://schemas.microsoft.com/office/powerpoint/2010/main" val="283790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855148"/>
            <a:ext cx="8229600" cy="4525963"/>
          </a:xfrm>
        </p:spPr>
        <p:txBody>
          <a:bodyPr>
            <a:noAutofit/>
          </a:bodyPr>
          <a:lstStyle/>
          <a:p>
            <a:pPr marL="0" indent="0" algn="ctr">
              <a:buNone/>
            </a:pPr>
            <a:r>
              <a:rPr lang="en-US" sz="30000" dirty="0"/>
              <a:t>2</a:t>
            </a:r>
          </a:p>
        </p:txBody>
      </p:sp>
    </p:spTree>
    <p:extLst>
      <p:ext uri="{BB962C8B-B14F-4D97-AF65-F5344CB8AC3E}">
        <p14:creationId xmlns:p14="http://schemas.microsoft.com/office/powerpoint/2010/main" val="1820531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
            <a:ext cx="3539067" cy="4718756"/>
          </a:xfrm>
          <a:prstGeom prst="rect">
            <a:avLst/>
          </a:prstGeom>
        </p:spPr>
      </p:pic>
      <p:pic>
        <p:nvPicPr>
          <p:cNvPr id="5" name="Picture 4"/>
          <p:cNvPicPr>
            <a:picLocks noChangeAspect="1"/>
          </p:cNvPicPr>
          <p:nvPr/>
        </p:nvPicPr>
        <p:blipFill>
          <a:blip r:embed="rId4"/>
          <a:stretch>
            <a:fillRect/>
          </a:stretch>
        </p:blipFill>
        <p:spPr>
          <a:xfrm>
            <a:off x="3539067" y="3140060"/>
            <a:ext cx="5604933" cy="3717939"/>
          </a:xfrm>
          <a:prstGeom prst="rect">
            <a:avLst/>
          </a:prstGeom>
        </p:spPr>
      </p:pic>
    </p:spTree>
    <p:extLst>
      <p:ext uri="{BB962C8B-B14F-4D97-AF65-F5344CB8AC3E}">
        <p14:creationId xmlns:p14="http://schemas.microsoft.com/office/powerpoint/2010/main" val="200856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93700"/>
            <a:ext cx="9144000" cy="6047232"/>
          </a:xfrm>
          <a:prstGeom prst="rect">
            <a:avLst/>
          </a:prstGeom>
        </p:spPr>
      </p:pic>
    </p:spTree>
    <p:extLst>
      <p:ext uri="{BB962C8B-B14F-4D97-AF65-F5344CB8AC3E}">
        <p14:creationId xmlns:p14="http://schemas.microsoft.com/office/powerpoint/2010/main" val="1549452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644" y="0"/>
            <a:ext cx="9115778" cy="5469467"/>
          </a:xfrm>
          <a:prstGeom prst="rect">
            <a:avLst/>
          </a:prstGeom>
        </p:spPr>
      </p:pic>
      <p:pic>
        <p:nvPicPr>
          <p:cNvPr id="5" name="Picture 4"/>
          <p:cNvPicPr>
            <a:picLocks noChangeAspect="1"/>
          </p:cNvPicPr>
          <p:nvPr/>
        </p:nvPicPr>
        <p:blipFill>
          <a:blip r:embed="rId4"/>
          <a:stretch>
            <a:fillRect/>
          </a:stretch>
        </p:blipFill>
        <p:spPr>
          <a:xfrm>
            <a:off x="-5643" y="4250267"/>
            <a:ext cx="4967108" cy="2607732"/>
          </a:xfrm>
          <a:prstGeom prst="rect">
            <a:avLst/>
          </a:prstGeom>
        </p:spPr>
      </p:pic>
      <p:sp>
        <p:nvSpPr>
          <p:cNvPr id="6" name="TextBox 5"/>
          <p:cNvSpPr txBox="1"/>
          <p:nvPr/>
        </p:nvSpPr>
        <p:spPr>
          <a:xfrm>
            <a:off x="5283200" y="5842000"/>
            <a:ext cx="1650700" cy="923330"/>
          </a:xfrm>
          <a:prstGeom prst="rect">
            <a:avLst/>
          </a:prstGeom>
          <a:noFill/>
        </p:spPr>
        <p:txBody>
          <a:bodyPr wrap="none" rtlCol="0">
            <a:spAutoFit/>
          </a:bodyPr>
          <a:lstStyle/>
          <a:p>
            <a:r>
              <a:rPr lang="en-US" dirty="0" smtClean="0"/>
              <a:t>Bike Lanes (km)</a:t>
            </a:r>
          </a:p>
          <a:p>
            <a:r>
              <a:rPr lang="en-US" dirty="0" smtClean="0"/>
              <a:t>2012 – 64km </a:t>
            </a:r>
          </a:p>
          <a:p>
            <a:r>
              <a:rPr lang="en-US" dirty="0" smtClean="0"/>
              <a:t>2016 – 380 km</a:t>
            </a:r>
            <a:endParaRPr lang="en-US" dirty="0"/>
          </a:p>
        </p:txBody>
      </p:sp>
    </p:spTree>
    <p:extLst>
      <p:ext uri="{BB962C8B-B14F-4D97-AF65-F5344CB8AC3E}">
        <p14:creationId xmlns:p14="http://schemas.microsoft.com/office/powerpoint/2010/main" val="240002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55148"/>
            <a:ext cx="8229600" cy="4525963"/>
          </a:xfrm>
        </p:spPr>
        <p:txBody>
          <a:bodyPr>
            <a:noAutofit/>
          </a:bodyPr>
          <a:lstStyle/>
          <a:p>
            <a:pPr marL="0" indent="0" algn="ctr">
              <a:buNone/>
            </a:pPr>
            <a:r>
              <a:rPr lang="en-US" sz="30000" dirty="0"/>
              <a:t>3</a:t>
            </a:r>
          </a:p>
        </p:txBody>
      </p:sp>
    </p:spTree>
    <p:extLst>
      <p:ext uri="{BB962C8B-B14F-4D97-AF65-F5344CB8AC3E}">
        <p14:creationId xmlns:p14="http://schemas.microsoft.com/office/powerpoint/2010/main" val="2661961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2443059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93700"/>
            <a:ext cx="9144000" cy="6047232"/>
          </a:xfrm>
          <a:prstGeom prst="rect">
            <a:avLst/>
          </a:prstGeom>
        </p:spPr>
      </p:pic>
    </p:spTree>
    <p:extLst>
      <p:ext uri="{BB962C8B-B14F-4D97-AF65-F5344CB8AC3E}">
        <p14:creationId xmlns:p14="http://schemas.microsoft.com/office/powerpoint/2010/main" val="25634992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4842933" y="0"/>
            <a:ext cx="4301066" cy="3225800"/>
          </a:xfrm>
          <a:prstGeom prst="rect">
            <a:avLst/>
          </a:prstGeom>
        </p:spPr>
      </p:pic>
      <p:pic>
        <p:nvPicPr>
          <p:cNvPr id="6" name="Picture 5"/>
          <p:cNvPicPr>
            <a:picLocks noChangeAspect="1"/>
          </p:cNvPicPr>
          <p:nvPr/>
        </p:nvPicPr>
        <p:blipFill>
          <a:blip r:embed="rId4"/>
          <a:stretch>
            <a:fillRect/>
          </a:stretch>
        </p:blipFill>
        <p:spPr>
          <a:xfrm>
            <a:off x="4301067" y="3208867"/>
            <a:ext cx="4842932" cy="3632199"/>
          </a:xfrm>
          <a:prstGeom prst="rect">
            <a:avLst/>
          </a:prstGeom>
        </p:spPr>
      </p:pic>
      <p:pic>
        <p:nvPicPr>
          <p:cNvPr id="7" name="Picture 6"/>
          <p:cNvPicPr>
            <a:picLocks noChangeAspect="1"/>
          </p:cNvPicPr>
          <p:nvPr/>
        </p:nvPicPr>
        <p:blipFill>
          <a:blip r:embed="rId5"/>
          <a:stretch>
            <a:fillRect/>
          </a:stretch>
        </p:blipFill>
        <p:spPr>
          <a:xfrm>
            <a:off x="-587789" y="3505199"/>
            <a:ext cx="4888856" cy="2556933"/>
          </a:xfrm>
          <a:prstGeom prst="rect">
            <a:avLst/>
          </a:prstGeom>
        </p:spPr>
      </p:pic>
      <p:pic>
        <p:nvPicPr>
          <p:cNvPr id="8" name="Picture 7"/>
          <p:cNvPicPr>
            <a:picLocks noChangeAspect="1"/>
          </p:cNvPicPr>
          <p:nvPr/>
        </p:nvPicPr>
        <p:blipFill>
          <a:blip r:embed="rId6"/>
          <a:stretch>
            <a:fillRect/>
          </a:stretch>
        </p:blipFill>
        <p:spPr>
          <a:xfrm>
            <a:off x="-303672" y="321732"/>
            <a:ext cx="5146605" cy="3183467"/>
          </a:xfrm>
          <a:prstGeom prst="rect">
            <a:avLst/>
          </a:prstGeom>
        </p:spPr>
      </p:pic>
    </p:spTree>
    <p:extLst>
      <p:ext uri="{BB962C8B-B14F-4D97-AF65-F5344CB8AC3E}">
        <p14:creationId xmlns:p14="http://schemas.microsoft.com/office/powerpoint/2010/main" val="3667837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419100"/>
            <a:ext cx="9144000" cy="6003860"/>
          </a:xfrm>
          <a:prstGeom prst="rect">
            <a:avLst/>
          </a:prstGeom>
        </p:spPr>
      </p:pic>
      <p:sp>
        <p:nvSpPr>
          <p:cNvPr id="6" name="Frame 5"/>
          <p:cNvSpPr/>
          <p:nvPr/>
        </p:nvSpPr>
        <p:spPr>
          <a:xfrm>
            <a:off x="7992533" y="1591733"/>
            <a:ext cx="1151467" cy="16425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8014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276723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274638"/>
            <a:ext cx="4216400" cy="3162300"/>
          </a:xfrm>
          <a:prstGeom prst="rect">
            <a:avLst/>
          </a:prstGeom>
        </p:spPr>
      </p:pic>
      <p:pic>
        <p:nvPicPr>
          <p:cNvPr id="5" name="Picture 4"/>
          <p:cNvPicPr>
            <a:picLocks noChangeAspect="1"/>
          </p:cNvPicPr>
          <p:nvPr/>
        </p:nvPicPr>
        <p:blipFill>
          <a:blip r:embed="rId4"/>
          <a:stretch>
            <a:fillRect/>
          </a:stretch>
        </p:blipFill>
        <p:spPr>
          <a:xfrm>
            <a:off x="4521199" y="274638"/>
            <a:ext cx="4267199" cy="3200399"/>
          </a:xfrm>
          <a:prstGeom prst="rect">
            <a:avLst/>
          </a:prstGeom>
        </p:spPr>
      </p:pic>
      <p:pic>
        <p:nvPicPr>
          <p:cNvPr id="6" name="Picture 5"/>
          <p:cNvPicPr>
            <a:picLocks noChangeAspect="1"/>
          </p:cNvPicPr>
          <p:nvPr/>
        </p:nvPicPr>
        <p:blipFill>
          <a:blip r:embed="rId5"/>
          <a:stretch>
            <a:fillRect/>
          </a:stretch>
        </p:blipFill>
        <p:spPr>
          <a:xfrm>
            <a:off x="2237729" y="3657600"/>
            <a:ext cx="4566942" cy="2730500"/>
          </a:xfrm>
          <a:prstGeom prst="rect">
            <a:avLst/>
          </a:prstGeom>
        </p:spPr>
      </p:pic>
    </p:spTree>
    <p:extLst>
      <p:ext uri="{BB962C8B-B14F-4D97-AF65-F5344CB8AC3E}">
        <p14:creationId xmlns:p14="http://schemas.microsoft.com/office/powerpoint/2010/main" val="1046059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55148"/>
            <a:ext cx="8229600" cy="4525963"/>
          </a:xfrm>
        </p:spPr>
        <p:txBody>
          <a:bodyPr>
            <a:noAutofit/>
          </a:bodyPr>
          <a:lstStyle/>
          <a:p>
            <a:pPr marL="0" indent="0" algn="ctr">
              <a:buNone/>
            </a:pPr>
            <a:r>
              <a:rPr lang="en-US" sz="30000" dirty="0" smtClean="0"/>
              <a:t>4</a:t>
            </a:r>
            <a:endParaRPr lang="en-US" sz="30000" dirty="0"/>
          </a:p>
        </p:txBody>
      </p:sp>
    </p:spTree>
    <p:extLst>
      <p:ext uri="{BB962C8B-B14F-4D97-AF65-F5344CB8AC3E}">
        <p14:creationId xmlns:p14="http://schemas.microsoft.com/office/powerpoint/2010/main" val="269941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http://www.prefeitura.sp.gov.br/cidade/secretarias/upload/madr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8" y="385009"/>
            <a:ext cx="9158488" cy="61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652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http://www.prefeitura.sp.gov.br/cidade/secretarias/upload/madr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8" y="385009"/>
            <a:ext cx="9158488" cy="61026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agem.band.com.br/f_28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143" y="3152810"/>
            <a:ext cx="4961857" cy="37198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ig1news.com.br/wp-content/uploads/2015/12/Terceiro-Festiv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87" y="0"/>
            <a:ext cx="3672446" cy="232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079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rPr>
              <a:t>Public Space as a contested Space</a:t>
            </a:r>
            <a:endParaRPr lang="en-US" b="1" dirty="0">
              <a:solidFill>
                <a:srgbClr val="FFFFFF"/>
              </a:solidFill>
            </a:endParaRPr>
          </a:p>
        </p:txBody>
      </p:sp>
      <p:sp>
        <p:nvSpPr>
          <p:cNvPr id="3" name="Content Placeholder 2"/>
          <p:cNvSpPr>
            <a:spLocks noGrp="1"/>
          </p:cNvSpPr>
          <p:nvPr>
            <p:ph idx="1"/>
          </p:nvPr>
        </p:nvSpPr>
        <p:spPr/>
        <p:txBody>
          <a:bodyPr>
            <a:normAutofit/>
          </a:bodyPr>
          <a:lstStyle/>
          <a:p>
            <a:r>
              <a:rPr lang="en-US" sz="4000" dirty="0" smtClean="0">
                <a:solidFill>
                  <a:srgbClr val="FFFFFF"/>
                </a:solidFill>
              </a:rPr>
              <a:t>Lack </a:t>
            </a:r>
            <a:r>
              <a:rPr lang="en-US" sz="4000" dirty="0" smtClean="0">
                <a:solidFill>
                  <a:srgbClr val="FFFFFF"/>
                </a:solidFill>
              </a:rPr>
              <a:t>of government?</a:t>
            </a:r>
          </a:p>
          <a:p>
            <a:pPr marL="0" indent="0">
              <a:buNone/>
            </a:pPr>
            <a:endParaRPr lang="en-US" sz="4000" dirty="0" smtClean="0">
              <a:solidFill>
                <a:srgbClr val="FFFFFF"/>
              </a:solidFill>
            </a:endParaRPr>
          </a:p>
          <a:p>
            <a:r>
              <a:rPr lang="en-US" sz="4000" dirty="0" smtClean="0">
                <a:solidFill>
                  <a:srgbClr val="FFFFFF"/>
                </a:solidFill>
              </a:rPr>
              <a:t>State X Society?</a:t>
            </a:r>
          </a:p>
          <a:p>
            <a:pPr marL="0" indent="0">
              <a:buNone/>
            </a:pPr>
            <a:endParaRPr lang="en-US" sz="4000" dirty="0" smtClean="0">
              <a:solidFill>
                <a:srgbClr val="FFFFFF"/>
              </a:solidFill>
            </a:endParaRPr>
          </a:p>
          <a:p>
            <a:r>
              <a:rPr lang="en-US" sz="4000" dirty="0">
                <a:solidFill>
                  <a:srgbClr val="FFFFFF"/>
                </a:solidFill>
              </a:rPr>
              <a:t>Progressive recognition of youth in public </a:t>
            </a:r>
            <a:r>
              <a:rPr lang="en-US" sz="4000" dirty="0" smtClean="0">
                <a:solidFill>
                  <a:srgbClr val="FFFFFF"/>
                </a:solidFill>
              </a:rPr>
              <a:t>policies </a:t>
            </a:r>
            <a:endParaRPr lang="en-US" sz="4000" dirty="0">
              <a:solidFill>
                <a:srgbClr val="FFFFFF"/>
              </a:solidFill>
            </a:endParaRPr>
          </a:p>
        </p:txBody>
      </p:sp>
    </p:spTree>
    <p:extLst>
      <p:ext uri="{BB962C8B-B14F-4D97-AF65-F5344CB8AC3E}">
        <p14:creationId xmlns:p14="http://schemas.microsoft.com/office/powerpoint/2010/main" val="676443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82336"/>
            <a:ext cx="8229600" cy="1143000"/>
          </a:xfrm>
        </p:spPr>
        <p:txBody>
          <a:bodyPr>
            <a:normAutofit fontScale="90000"/>
          </a:bodyPr>
          <a:lstStyle/>
          <a:p>
            <a:r>
              <a:rPr lang="en-US" dirty="0" smtClean="0">
                <a:solidFill>
                  <a:srgbClr val="FFFFFF"/>
                </a:solidFill>
              </a:rPr>
              <a:t>Thanks! </a:t>
            </a:r>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
            </a:r>
            <a:br>
              <a:rPr lang="en-US" dirty="0" smtClean="0">
                <a:solidFill>
                  <a:srgbClr val="FFFFFF"/>
                </a:solidFill>
              </a:rPr>
            </a:br>
            <a:r>
              <a:rPr lang="en-US" dirty="0">
                <a:solidFill>
                  <a:srgbClr val="FFFFFF"/>
                </a:solidFill>
              </a:rPr>
              <a:t/>
            </a:r>
            <a:br>
              <a:rPr lang="en-US" dirty="0">
                <a:solidFill>
                  <a:srgbClr val="FFFFFF"/>
                </a:solidFill>
              </a:rPr>
            </a:br>
            <a:r>
              <a:rPr lang="en-US" sz="2400" dirty="0" smtClean="0">
                <a:solidFill>
                  <a:srgbClr val="FFFFFF"/>
                </a:solidFill>
                <a:latin typeface="Calibri Light" panose="020F0302020204030204" pitchFamily="34" charset="0"/>
                <a:cs typeface="Calibri Light" panose="020F0302020204030204" pitchFamily="34" charset="0"/>
              </a:rPr>
              <a:t>Contact: teobsantos@gmail.com</a:t>
            </a:r>
            <a:r>
              <a:rPr lang="en-US" dirty="0" smtClean="0">
                <a:solidFill>
                  <a:srgbClr val="FFFFFF"/>
                </a:solidFill>
              </a:rPr>
              <a:t/>
            </a:r>
            <a:br>
              <a:rPr lang="en-US" dirty="0" smtClean="0">
                <a:solidFill>
                  <a:srgbClr val="FFFFFF"/>
                </a:solidFill>
              </a:rPr>
            </a:br>
            <a:endParaRPr lang="en-US" dirty="0">
              <a:solidFill>
                <a:srgbClr val="FFFFFF"/>
              </a:solidFill>
            </a:endParaRPr>
          </a:p>
        </p:txBody>
      </p:sp>
    </p:spTree>
    <p:extLst>
      <p:ext uri="{BB962C8B-B14F-4D97-AF65-F5344CB8AC3E}">
        <p14:creationId xmlns:p14="http://schemas.microsoft.com/office/powerpoint/2010/main" val="140951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55148"/>
            <a:ext cx="8229600" cy="4525963"/>
          </a:xfrm>
        </p:spPr>
        <p:txBody>
          <a:bodyPr>
            <a:noAutofit/>
          </a:bodyPr>
          <a:lstStyle/>
          <a:p>
            <a:pPr marL="0" indent="0" algn="ctr">
              <a:buNone/>
            </a:pPr>
            <a:r>
              <a:rPr lang="en-US" sz="30000" dirty="0" smtClean="0"/>
              <a:t>1</a:t>
            </a:r>
            <a:endParaRPr lang="en-US" sz="30000" dirty="0"/>
          </a:p>
        </p:txBody>
      </p:sp>
    </p:spTree>
    <p:extLst>
      <p:ext uri="{BB962C8B-B14F-4D97-AF65-F5344CB8AC3E}">
        <p14:creationId xmlns:p14="http://schemas.microsoft.com/office/powerpoint/2010/main" val="66236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4298" y="88372"/>
            <a:ext cx="3999759" cy="3639781"/>
          </a:xfrm>
          <a:prstGeom prst="rect">
            <a:avLst/>
          </a:prstGeom>
        </p:spPr>
      </p:pic>
      <p:pic>
        <p:nvPicPr>
          <p:cNvPr id="5" name="Picture 4"/>
          <p:cNvPicPr>
            <a:picLocks noChangeAspect="1"/>
          </p:cNvPicPr>
          <p:nvPr/>
        </p:nvPicPr>
        <p:blipFill>
          <a:blip r:embed="rId4"/>
          <a:stretch>
            <a:fillRect/>
          </a:stretch>
        </p:blipFill>
        <p:spPr>
          <a:xfrm>
            <a:off x="3708400" y="3778952"/>
            <a:ext cx="5435600" cy="3079048"/>
          </a:xfrm>
          <a:prstGeom prst="rect">
            <a:avLst/>
          </a:prstGeom>
        </p:spPr>
      </p:pic>
    </p:spTree>
    <p:extLst>
      <p:ext uri="{BB962C8B-B14F-4D97-AF65-F5344CB8AC3E}">
        <p14:creationId xmlns:p14="http://schemas.microsoft.com/office/powerpoint/2010/main" val="987715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181600" y="0"/>
            <a:ext cx="3962400" cy="3962400"/>
          </a:xfrm>
          <a:prstGeom prst="rect">
            <a:avLst/>
          </a:prstGeom>
        </p:spPr>
      </p:pic>
      <p:pic>
        <p:nvPicPr>
          <p:cNvPr id="5" name="Picture 4"/>
          <p:cNvPicPr>
            <a:picLocks noChangeAspect="1"/>
          </p:cNvPicPr>
          <p:nvPr/>
        </p:nvPicPr>
        <p:blipFill>
          <a:blip r:embed="rId4"/>
          <a:stretch>
            <a:fillRect/>
          </a:stretch>
        </p:blipFill>
        <p:spPr>
          <a:xfrm>
            <a:off x="0" y="3403600"/>
            <a:ext cx="5181600" cy="3454400"/>
          </a:xfrm>
          <a:prstGeom prst="rect">
            <a:avLst/>
          </a:prstGeom>
        </p:spPr>
      </p:pic>
    </p:spTree>
    <p:extLst>
      <p:ext uri="{BB962C8B-B14F-4D97-AF65-F5344CB8AC3E}">
        <p14:creationId xmlns:p14="http://schemas.microsoft.com/office/powerpoint/2010/main" val="1258914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419100"/>
            <a:ext cx="9144000" cy="5998464"/>
          </a:xfrm>
          <a:prstGeom prst="rect">
            <a:avLst/>
          </a:prstGeom>
        </p:spPr>
      </p:pic>
    </p:spTree>
    <p:extLst>
      <p:ext uri="{BB962C8B-B14F-4D97-AF65-F5344CB8AC3E}">
        <p14:creationId xmlns:p14="http://schemas.microsoft.com/office/powerpoint/2010/main" val="260511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68300"/>
            <a:ext cx="9144000" cy="6098977"/>
          </a:xfrm>
          <a:prstGeom prst="rect">
            <a:avLst/>
          </a:prstGeom>
        </p:spPr>
      </p:pic>
    </p:spTree>
    <p:extLst>
      <p:ext uri="{BB962C8B-B14F-4D97-AF65-F5344CB8AC3E}">
        <p14:creationId xmlns:p14="http://schemas.microsoft.com/office/powerpoint/2010/main" val="2693683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495300"/>
            <a:ext cx="9144000" cy="5861785"/>
          </a:xfrm>
          <a:prstGeom prst="rect">
            <a:avLst/>
          </a:prstGeom>
        </p:spPr>
      </p:pic>
    </p:spTree>
    <p:extLst>
      <p:ext uri="{BB962C8B-B14F-4D97-AF65-F5344CB8AC3E}">
        <p14:creationId xmlns:p14="http://schemas.microsoft.com/office/powerpoint/2010/main" val="3098209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80402" y="725874"/>
            <a:ext cx="254660"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4024247" y="3447557"/>
            <a:ext cx="4975820" cy="3314538"/>
          </a:xfrm>
          <a:prstGeom prst="rect">
            <a:avLst/>
          </a:prstGeom>
        </p:spPr>
      </p:pic>
      <p:pic>
        <p:nvPicPr>
          <p:cNvPr id="7" name="Picture 6"/>
          <p:cNvPicPr>
            <a:picLocks noChangeAspect="1"/>
          </p:cNvPicPr>
          <p:nvPr/>
        </p:nvPicPr>
        <p:blipFill>
          <a:blip r:embed="rId4"/>
          <a:stretch>
            <a:fillRect/>
          </a:stretch>
        </p:blipFill>
        <p:spPr>
          <a:xfrm>
            <a:off x="214247" y="203200"/>
            <a:ext cx="6096000" cy="3048000"/>
          </a:xfrm>
          <a:prstGeom prst="rect">
            <a:avLst/>
          </a:prstGeom>
        </p:spPr>
      </p:pic>
    </p:spTree>
    <p:extLst>
      <p:ext uri="{BB962C8B-B14F-4D97-AF65-F5344CB8AC3E}">
        <p14:creationId xmlns:p14="http://schemas.microsoft.com/office/powerpoint/2010/main" val="830464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1124</TotalTime>
  <Words>1413</Words>
  <Application>Microsoft Office PowerPoint</Application>
  <PresentationFormat>Apresentação na tela (4:3)</PresentationFormat>
  <Paragraphs>69</Paragraphs>
  <Slides>28</Slides>
  <Notes>25</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28</vt:i4>
      </vt:variant>
    </vt:vector>
  </HeadingPairs>
  <TitlesOfParts>
    <vt:vector size="32" baseType="lpstr">
      <vt:lpstr>Arial</vt:lpstr>
      <vt:lpstr>Calibri</vt:lpstr>
      <vt:lpstr>Calibri Light</vt:lpstr>
      <vt:lpstr>Office Theme</vt:lpstr>
      <vt:lpstr>Adaptative Governance in São Paulo Responding to demands of Youth  Teo Butenas Santos   BRICS+ City Lab | Moscow  2016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Public Space as a contested Space</vt:lpstr>
      <vt:lpstr>Thanks!      Contact: teobsantos@gmail.com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Outros Urbanismos:  o papel do Estado</dc:title>
  <dc:creator>Renato Cymbalista</dc:creator>
  <cp:lastModifiedBy>TEO</cp:lastModifiedBy>
  <cp:revision>41</cp:revision>
  <dcterms:created xsi:type="dcterms:W3CDTF">2015-11-11T18:34:47Z</dcterms:created>
  <dcterms:modified xsi:type="dcterms:W3CDTF">2016-12-08T20:09:09Z</dcterms:modified>
</cp:coreProperties>
</file>