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54" r:id="rId3"/>
    <p:sldId id="436" r:id="rId4"/>
    <p:sldId id="417" r:id="rId5"/>
    <p:sldId id="418" r:id="rId6"/>
    <p:sldId id="421" r:id="rId7"/>
    <p:sldId id="431" r:id="rId8"/>
    <p:sldId id="423" r:id="rId9"/>
    <p:sldId id="419" r:id="rId10"/>
    <p:sldId id="422" r:id="rId11"/>
    <p:sldId id="425" r:id="rId12"/>
    <p:sldId id="433" r:id="rId13"/>
    <p:sldId id="434" r:id="rId14"/>
    <p:sldId id="437" r:id="rId15"/>
    <p:sldId id="438" r:id="rId16"/>
    <p:sldId id="432" r:id="rId17"/>
    <p:sldId id="427" r:id="rId18"/>
    <p:sldId id="428" r:id="rId19"/>
    <p:sldId id="429" r:id="rId20"/>
    <p:sldId id="430" r:id="rId21"/>
    <p:sldId id="416" r:id="rId22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26" autoAdjust="0"/>
    <p:restoredTop sz="94646" autoAdjust="0"/>
  </p:normalViewPr>
  <p:slideViewPr>
    <p:cSldViewPr>
      <p:cViewPr varScale="1">
        <p:scale>
          <a:sx n="78" d="100"/>
          <a:sy n="78" d="100"/>
        </p:scale>
        <p:origin x="949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0" y="13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674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18EF29-05E2-4203-9583-9DF2BF26B550}" type="datetimeFigureOut">
              <a:rPr lang="zh-CN" altLang="en-US" smtClean="0"/>
              <a:pPr/>
              <a:t>2016/12/9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722CE5-4D80-464F-AA54-FF994394A5D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CF2A19-B38A-4BF2-A8C8-6AFBBFB18345}" type="datetimeFigureOut">
              <a:rPr lang="zh-CN" altLang="en-US" smtClean="0"/>
              <a:pPr/>
              <a:t>2016/12/9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A04F9-2255-4D3D-A9A0-88E442E91FE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ECC59-D7B7-4C0B-B801-6B1461D19333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7F226-97E8-481A-98F0-29092F34B12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E7171-3BAB-446D-841A-01BB7B6BDB88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6CD63-B0E4-40B9-8739-6EB6EE05DF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6FC61-3B7C-4089-9C3C-A48284DDDCA8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E2BAC-D930-4968-93D0-05B486994B2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sz="32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defRPr sz="2000" baseline="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ACC8E-72DE-4992-A457-132953066B68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1EAAA-31C8-45DB-9EC3-7269CBEB75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7DE84-5C6B-4102-9F5E-3DFCD43C0DD7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C064E-DA21-4B1C-B25A-7998BC8DEF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B4895B-E1E1-496A-9068-A1947F27B67A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EF5CF-2C01-4263-81C1-71ACA57DD6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8145C-DE9E-4807-BF48-685435737C07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D709C-D09B-4008-BC2D-45E1E597204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5EAEA-5159-444A-93D5-439EB249F775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F0823-6E63-441A-8ABC-ED69EC65BF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ED08F-8FFE-4F56-A6AC-E64E3FE57B7C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D7214-F68C-495C-A48E-A77B5FD11E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C475D-2A2D-4538-B93B-BBAE4E342847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5E78E-B28C-4E3D-BFA4-0068FA3A27A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F9FB3-BB37-4531-B439-14EB8EE60E28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BF842-6A8E-4A05-BC7A-878B73FE512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785813"/>
            <a:ext cx="822960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2000250"/>
            <a:ext cx="8229600" cy="412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defRPr/>
            </a:pPr>
            <a:fld id="{21571ABD-352D-4916-A5FB-E301B6AC3ADA}" type="datetimeFigureOut">
              <a:rPr lang="zh-CN" altLang="en-US"/>
              <a:pPr>
                <a:defRPr/>
              </a:pPr>
              <a:t>2016/12/9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defRPr/>
            </a:pPr>
            <a:fld id="{E0DFFBED-E84E-4A8E-BC2D-1C129EBD759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10072688" y="1857375"/>
            <a:ext cx="91440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0000"/>
          </a:solidFill>
          <a:latin typeface="微软雅黑" pitchFamily="34" charset="-122"/>
          <a:ea typeface="微软雅黑" pitchFamily="34" charset="-122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微软雅黑" pitchFamily="34" charset="-122"/>
          <a:ea typeface="微软雅黑" pitchFamily="34" charset="-122"/>
        </a:defRPr>
      </a:lvl9pPr>
    </p:titleStyle>
    <p:bodyStyle>
      <a:lvl1pPr marL="342900" indent="-342900" algn="l" rtl="0" eaLnBrk="0" fontAlgn="base" hangingPunct="0">
        <a:lnSpc>
          <a:spcPts val="4000"/>
        </a:lnSpc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1pPr>
      <a:lvl2pPr marL="742950" indent="-285750" algn="l" rtl="0" eaLnBrk="0" fontAlgn="base" hangingPunct="0">
        <a:lnSpc>
          <a:spcPts val="4000"/>
        </a:lnSpc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2pPr>
      <a:lvl3pPr marL="1143000" indent="-228600" algn="l" rtl="0" eaLnBrk="0" fontAlgn="base" hangingPunct="0">
        <a:lnSpc>
          <a:spcPts val="4000"/>
        </a:lnSpc>
        <a:spcBef>
          <a:spcPct val="20000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3pPr>
      <a:lvl4pPr marL="1600200" indent="-228600" algn="l" rtl="0" eaLnBrk="0" fontAlgn="base" hangingPunct="0">
        <a:lnSpc>
          <a:spcPts val="4000"/>
        </a:lnSpc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4pPr>
      <a:lvl5pPr marL="2057400" indent="-228600" algn="l" rtl="0" eaLnBrk="0" fontAlgn="base" hangingPunct="0">
        <a:lnSpc>
          <a:spcPts val="4000"/>
        </a:lnSpc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chemeClr val="tx1"/>
          </a:solidFill>
          <a:latin typeface="微软雅黑" pitchFamily="34" charset="-122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714348" y="2000240"/>
            <a:ext cx="7772400" cy="1470025"/>
          </a:xfrm>
        </p:spPr>
        <p:txBody>
          <a:bodyPr/>
          <a:lstStyle/>
          <a:p>
            <a:pPr algn="ctr"/>
            <a:r>
              <a:rPr lang="en-US" altLang="zh-CN" sz="3200" dirty="0"/>
              <a:t> The Role of Youth Social Organization in Shanghai Urban Governance</a:t>
            </a:r>
            <a:endParaRPr lang="zh-CN" altLang="zh-CN" sz="3200" dirty="0"/>
          </a:p>
        </p:txBody>
      </p:sp>
      <p:sp>
        <p:nvSpPr>
          <p:cNvPr id="2051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sz="2000" b="1" dirty="0">
                <a:solidFill>
                  <a:srgbClr val="0070C0"/>
                </a:solidFill>
                <a:cs typeface="+mj-cs"/>
              </a:rPr>
              <a:t>Ning Su</a:t>
            </a:r>
          </a:p>
          <a:p>
            <a:r>
              <a:rPr lang="en-US" altLang="zh-CN" sz="2000" b="1" dirty="0">
                <a:solidFill>
                  <a:srgbClr val="0070C0"/>
                </a:solidFill>
                <a:cs typeface="+mj-cs"/>
              </a:rPr>
              <a:t>Shanghai Academy of Social Sciences </a:t>
            </a:r>
          </a:p>
          <a:p>
            <a:r>
              <a:rPr lang="en-US" altLang="zh-CN" sz="2000" b="1" dirty="0">
                <a:solidFill>
                  <a:srgbClr val="0070C0"/>
                </a:solidFill>
                <a:cs typeface="+mj-cs"/>
              </a:rPr>
              <a:t>2016-12-9</a:t>
            </a:r>
          </a:p>
          <a:p>
            <a:endParaRPr lang="en-US" altLang="zh-C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Form of Activity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Funding and Material assistance</a:t>
            </a:r>
          </a:p>
          <a:p>
            <a:r>
              <a:rPr lang="en-US" altLang="zh-CN" dirty="0"/>
              <a:t>Social Education and Enlightenment education</a:t>
            </a:r>
          </a:p>
          <a:p>
            <a:r>
              <a:rPr lang="en-US" altLang="zh-CN" dirty="0"/>
              <a:t>Public welfares services</a:t>
            </a:r>
          </a:p>
          <a:p>
            <a:r>
              <a:rPr lang="en-US" altLang="zh-CN" dirty="0"/>
              <a:t>Survey and research</a:t>
            </a:r>
          </a:p>
          <a:p>
            <a:endParaRPr lang="en-US" altLang="zh-CN" dirty="0"/>
          </a:p>
          <a:p>
            <a:r>
              <a:rPr lang="en-US" altLang="zh-CN" b="1" dirty="0"/>
              <a:t>Main Percentage of Activity:</a:t>
            </a:r>
          </a:p>
          <a:p>
            <a:r>
              <a:rPr lang="en-US" altLang="zh-CN" dirty="0"/>
              <a:t>Public welfares services:18.75%</a:t>
            </a:r>
          </a:p>
          <a:p>
            <a:r>
              <a:rPr lang="en-US" altLang="zh-CN" dirty="0"/>
              <a:t>Ideals and Public welfares Publicity:14.06%</a:t>
            </a:r>
          </a:p>
          <a:p>
            <a:r>
              <a:rPr lang="en-US" altLang="zh-CN" dirty="0"/>
              <a:t>Traning:9.82%.</a:t>
            </a:r>
          </a:p>
        </p:txBody>
      </p:sp>
    </p:spTree>
    <p:extLst>
      <p:ext uri="{BB962C8B-B14F-4D97-AF65-F5344CB8AC3E}">
        <p14:creationId xmlns:p14="http://schemas.microsoft.com/office/powerpoint/2010/main" val="2169587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Cases for Shanghai Youth Social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Environmental protection and low carbon activities : Shanghai </a:t>
            </a:r>
            <a:r>
              <a:rPr lang="en-US" altLang="zh-CN" dirty="0" err="1"/>
              <a:t>JiaSu</a:t>
            </a:r>
            <a:r>
              <a:rPr lang="en-US" altLang="zh-CN" dirty="0"/>
              <a:t> Bicycle Cultural Development Center launched the “World Car Free Day-Bicycle Slow ride”. More then 500 local residents attended.</a:t>
            </a:r>
          </a:p>
          <a:p>
            <a:endParaRPr lang="en-US" altLang="zh-CN" dirty="0"/>
          </a:p>
          <a:p>
            <a:r>
              <a:rPr lang="en-US" altLang="zh-CN" dirty="0"/>
              <a:t>Innovation and Entrepreneurship : Shanghai Association for Magnetic Youth Development took responsible for district-level youth center and Jiading District youth create space for daily operations from 2015.</a:t>
            </a:r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53524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8012920" cy="5328592"/>
          </a:xfrm>
        </p:spPr>
      </p:pic>
    </p:spTree>
    <p:extLst>
      <p:ext uri="{BB962C8B-B14F-4D97-AF65-F5344CB8AC3E}">
        <p14:creationId xmlns:p14="http://schemas.microsoft.com/office/powerpoint/2010/main" val="1322691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52736"/>
            <a:ext cx="7056784" cy="5112568"/>
          </a:xfrm>
        </p:spPr>
      </p:pic>
    </p:spTree>
    <p:extLst>
      <p:ext uri="{BB962C8B-B14F-4D97-AF65-F5344CB8AC3E}">
        <p14:creationId xmlns:p14="http://schemas.microsoft.com/office/powerpoint/2010/main" val="3786176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Jiading Youth Center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91531"/>
            <a:ext cx="8229600" cy="3943350"/>
          </a:xfrm>
        </p:spPr>
      </p:pic>
    </p:spTree>
    <p:extLst>
      <p:ext uri="{BB962C8B-B14F-4D97-AF65-F5344CB8AC3E}">
        <p14:creationId xmlns:p14="http://schemas.microsoft.com/office/powerpoint/2010/main" val="64553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Jiading Youth Center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344420"/>
            <a:ext cx="8229600" cy="3604860"/>
          </a:xfrm>
        </p:spPr>
      </p:pic>
    </p:spTree>
    <p:extLst>
      <p:ext uri="{BB962C8B-B14F-4D97-AF65-F5344CB8AC3E}">
        <p14:creationId xmlns:p14="http://schemas.microsoft.com/office/powerpoint/2010/main" val="2832820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Challenges for Youth Social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25913"/>
          </a:xfrm>
        </p:spPr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Admission issues</a:t>
            </a:r>
          </a:p>
          <a:p>
            <a:endParaRPr lang="en-US" altLang="zh-CN" dirty="0"/>
          </a:p>
          <a:p>
            <a:r>
              <a:rPr lang="en-US" altLang="zh-CN" dirty="0"/>
              <a:t>Activity space</a:t>
            </a:r>
          </a:p>
          <a:p>
            <a:endParaRPr lang="en-US" altLang="zh-CN" dirty="0"/>
          </a:p>
          <a:p>
            <a:r>
              <a:rPr lang="en-US" altLang="zh-CN" dirty="0"/>
              <a:t>Financial Issues</a:t>
            </a:r>
          </a:p>
          <a:p>
            <a:endParaRPr lang="en-US" altLang="zh-CN" dirty="0"/>
          </a:p>
          <a:p>
            <a:r>
              <a:rPr lang="en-US" altLang="zh-CN" dirty="0"/>
              <a:t>Talent resources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37939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Admission issues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1162" y="1865015"/>
            <a:ext cx="8229600" cy="4125913"/>
          </a:xfrm>
        </p:spPr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Improve the process of registration </a:t>
            </a:r>
          </a:p>
          <a:p>
            <a:endParaRPr lang="en-US" altLang="zh-CN" dirty="0"/>
          </a:p>
          <a:p>
            <a:r>
              <a:rPr lang="en-US" altLang="zh-CN" dirty="0"/>
              <a:t>Making more Youth Organization take part in the Urban Government</a:t>
            </a:r>
          </a:p>
          <a:p>
            <a:endParaRPr lang="en-US" altLang="zh-CN" dirty="0"/>
          </a:p>
          <a:p>
            <a:r>
              <a:rPr lang="en-US" altLang="zh-CN" dirty="0"/>
              <a:t>Providing more preferential financial support, personnel subsidies, and project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70342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Activity Space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More Space in central city for Youth Social Organization Activity</a:t>
            </a:r>
          </a:p>
          <a:p>
            <a:endParaRPr lang="en-US" altLang="zh-CN" dirty="0"/>
          </a:p>
          <a:p>
            <a:r>
              <a:rPr lang="en-US" altLang="zh-CN" dirty="0"/>
              <a:t>The making of Youth Social Organization Incubation Center</a:t>
            </a:r>
          </a:p>
          <a:p>
            <a:endParaRPr lang="en-US" altLang="zh-CN" dirty="0"/>
          </a:p>
          <a:p>
            <a:r>
              <a:rPr lang="en-US" altLang="zh-CN" dirty="0"/>
              <a:t>The integration between makerspace and Youth Social Organization activity space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75033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Financial Issues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More Channel of Financial Resources</a:t>
            </a:r>
          </a:p>
          <a:p>
            <a:endParaRPr lang="en-US" altLang="zh-CN" dirty="0"/>
          </a:p>
          <a:p>
            <a:r>
              <a:rPr lang="en-US" altLang="zh-CN" dirty="0"/>
              <a:t>Public Welfare Venture capital projects</a:t>
            </a:r>
          </a:p>
          <a:p>
            <a:endParaRPr lang="en-US" altLang="zh-CN" dirty="0"/>
          </a:p>
          <a:p>
            <a:r>
              <a:rPr lang="en-US" altLang="zh-CN" dirty="0"/>
              <a:t>The financial cooperation with enterprise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52934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85813"/>
            <a:ext cx="8229600" cy="1071562"/>
          </a:xfrm>
        </p:spPr>
        <p:txBody>
          <a:bodyPr/>
          <a:lstStyle/>
          <a:p>
            <a:pPr algn="ctr" eaLnBrk="1" hangingPunct="1"/>
            <a:r>
              <a:rPr lang="en-US" altLang="zh-CN" dirty="0"/>
              <a:t> </a:t>
            </a:r>
            <a:r>
              <a:rPr lang="en-US" altLang="zh-CN" sz="3200" dirty="0">
                <a:solidFill>
                  <a:schemeClr val="tx2"/>
                </a:solidFill>
              </a:rPr>
              <a:t>Shanghai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2000240"/>
            <a:ext cx="80010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zh-CN" sz="2000" dirty="0"/>
              <a:t>Metropolitan Area: </a:t>
            </a:r>
          </a:p>
          <a:p>
            <a:pPr>
              <a:lnSpc>
                <a:spcPct val="100000"/>
              </a:lnSpc>
              <a:buNone/>
            </a:pPr>
            <a:r>
              <a:rPr lang="en-US" altLang="zh-CN" sz="2000" dirty="0"/>
              <a:t>         Metro--6340 (km</a:t>
            </a:r>
            <a:r>
              <a:rPr lang="en-US" altLang="zh-CN" sz="2000" baseline="30000" dirty="0"/>
              <a:t>2</a:t>
            </a:r>
            <a:r>
              <a:rPr lang="en-US" altLang="zh-CN" sz="2000" dirty="0"/>
              <a:t>)</a:t>
            </a:r>
          </a:p>
          <a:p>
            <a:pPr>
              <a:lnSpc>
                <a:spcPct val="100000"/>
              </a:lnSpc>
              <a:buNone/>
            </a:pPr>
            <a:r>
              <a:rPr lang="en-US" altLang="zh-CN" sz="2000" dirty="0"/>
              <a:t>         Inner City—2057(km</a:t>
            </a:r>
            <a:r>
              <a:rPr lang="en-US" altLang="zh-CN" sz="2000" baseline="30000" dirty="0"/>
              <a:t>2</a:t>
            </a:r>
            <a:r>
              <a:rPr lang="en-US" altLang="zh-CN" sz="2000" dirty="0"/>
              <a:t>)</a:t>
            </a:r>
          </a:p>
          <a:p>
            <a:pPr>
              <a:lnSpc>
                <a:spcPct val="100000"/>
              </a:lnSpc>
              <a:buNone/>
            </a:pPr>
            <a:r>
              <a:rPr lang="en-US" altLang="zh-CN" sz="2000" dirty="0"/>
              <a:t>         Suburb—4283(km</a:t>
            </a:r>
            <a:r>
              <a:rPr lang="en-US" altLang="zh-CN" sz="2000" baseline="30000" dirty="0"/>
              <a:t>2</a:t>
            </a:r>
            <a:r>
              <a:rPr lang="en-US" altLang="zh-CN" sz="2000" dirty="0"/>
              <a:t>)</a:t>
            </a:r>
          </a:p>
          <a:p>
            <a:pPr>
              <a:lnSpc>
                <a:spcPct val="100000"/>
              </a:lnSpc>
            </a:pPr>
            <a:r>
              <a:rPr lang="en-US" altLang="zh-CN" sz="2000" dirty="0"/>
              <a:t>Population:</a:t>
            </a:r>
          </a:p>
          <a:p>
            <a:pPr>
              <a:lnSpc>
                <a:spcPct val="100000"/>
              </a:lnSpc>
              <a:buNone/>
            </a:pPr>
            <a:r>
              <a:rPr lang="en-US" altLang="zh-CN" sz="2000" dirty="0"/>
              <a:t>        24.25 million for long-term residents (2014)</a:t>
            </a:r>
          </a:p>
          <a:p>
            <a:pPr>
              <a:lnSpc>
                <a:spcPct val="100000"/>
              </a:lnSpc>
              <a:buNone/>
            </a:pPr>
            <a:r>
              <a:rPr lang="en-US" altLang="zh-CN" sz="2000" dirty="0"/>
              <a:t>        14.29 million for permanent residents , or 1% of China’s population(2014)</a:t>
            </a:r>
          </a:p>
          <a:p>
            <a:pPr>
              <a:lnSpc>
                <a:spcPct val="100000"/>
              </a:lnSpc>
              <a:buNone/>
            </a:pPr>
            <a:r>
              <a:rPr lang="en-US" altLang="zh-CN" sz="2000" dirty="0"/>
              <a:t>        Density:3,825 long-term residents per square kilometer of land.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2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Talent resources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Attracting more youth talent for the public welfare activity</a:t>
            </a:r>
          </a:p>
          <a:p>
            <a:endParaRPr lang="en-US" altLang="zh-CN" dirty="0"/>
          </a:p>
          <a:p>
            <a:r>
              <a:rPr lang="en-US" altLang="zh-CN" dirty="0"/>
              <a:t>Professional Management talent for running the Youth social organization</a:t>
            </a:r>
          </a:p>
          <a:p>
            <a:endParaRPr lang="en-US" altLang="zh-CN" dirty="0"/>
          </a:p>
          <a:p>
            <a:r>
              <a:rPr lang="en-US" altLang="zh-CN" dirty="0"/>
              <a:t>The training for Youth Social Organization leaders and members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80898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357298"/>
            <a:ext cx="8229600" cy="4125913"/>
          </a:xfrm>
        </p:spPr>
        <p:txBody>
          <a:bodyPr/>
          <a:lstStyle/>
          <a:p>
            <a:pPr algn="ctr">
              <a:buNone/>
            </a:pPr>
            <a:endParaRPr lang="en-US" altLang="zh-CN" sz="4000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altLang="zh-CN" sz="4000" b="1" dirty="0">
                <a:solidFill>
                  <a:srgbClr val="0070C0"/>
                </a:solidFill>
              </a:rPr>
              <a:t>Thank You!</a:t>
            </a:r>
          </a:p>
          <a:p>
            <a:pPr algn="ctr">
              <a:buNone/>
            </a:pPr>
            <a:endParaRPr lang="en-US" altLang="zh-CN" sz="4000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altLang="zh-CN" sz="2800" b="1" dirty="0">
                <a:solidFill>
                  <a:srgbClr val="0070C0"/>
                </a:solidFill>
              </a:rPr>
              <a:t>suning@sass.org.cn</a:t>
            </a:r>
          </a:p>
          <a:p>
            <a:pPr algn="ctr"/>
            <a:endParaRPr lang="en-US" altLang="zh-CN" sz="40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85813"/>
            <a:ext cx="8229600" cy="1071562"/>
          </a:xfrm>
        </p:spPr>
        <p:txBody>
          <a:bodyPr/>
          <a:lstStyle/>
          <a:p>
            <a:pPr algn="ctr" eaLnBrk="1" hangingPunct="1"/>
            <a:r>
              <a:rPr lang="en-US" altLang="zh-CN" dirty="0"/>
              <a:t> </a:t>
            </a:r>
            <a:r>
              <a:rPr lang="en-US" altLang="zh-CN" sz="3200" dirty="0">
                <a:solidFill>
                  <a:schemeClr val="tx2"/>
                </a:solidFill>
              </a:rPr>
              <a:t>Shanghai Youth Population 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42910" y="2000240"/>
            <a:ext cx="8001000" cy="4267200"/>
          </a:xfrm>
        </p:spPr>
        <p:txBody>
          <a:bodyPr/>
          <a:lstStyle/>
          <a:p>
            <a:pPr>
              <a:lnSpc>
                <a:spcPct val="100000"/>
              </a:lnSpc>
            </a:pPr>
            <a:endParaRPr lang="en-US" altLang="zh-CN" sz="2000" b="1" dirty="0"/>
          </a:p>
          <a:p>
            <a:pPr>
              <a:lnSpc>
                <a:spcPct val="100000"/>
              </a:lnSpc>
            </a:pPr>
            <a:r>
              <a:rPr lang="en-US" altLang="zh-CN" sz="2000" b="1" dirty="0"/>
              <a:t>Youth Population (14-35 </a:t>
            </a:r>
            <a:r>
              <a:rPr lang="en-US" altLang="zh-CN" sz="2000" b="1" dirty="0" err="1"/>
              <a:t>yrs</a:t>
            </a:r>
            <a:r>
              <a:rPr lang="en-US" altLang="zh-CN" sz="2000" b="1" dirty="0"/>
              <a:t>)</a:t>
            </a:r>
          </a:p>
          <a:p>
            <a:pPr>
              <a:lnSpc>
                <a:spcPct val="100000"/>
              </a:lnSpc>
            </a:pPr>
            <a:endParaRPr lang="en-US" altLang="zh-CN" sz="2000" dirty="0"/>
          </a:p>
          <a:p>
            <a:pPr>
              <a:lnSpc>
                <a:spcPct val="100000"/>
              </a:lnSpc>
            </a:pPr>
            <a:r>
              <a:rPr lang="en-US" altLang="zh-CN" sz="2000" dirty="0"/>
              <a:t>8.91 million for total(38.7%,2010)</a:t>
            </a:r>
          </a:p>
          <a:p>
            <a:pPr>
              <a:lnSpc>
                <a:spcPct val="100000"/>
              </a:lnSpc>
            </a:pPr>
            <a:r>
              <a:rPr lang="en-US" altLang="zh-CN" sz="2000" dirty="0"/>
              <a:t>3.88 million for permanent residents(43.5%,2010)</a:t>
            </a:r>
          </a:p>
          <a:p>
            <a:pPr>
              <a:lnSpc>
                <a:spcPct val="100000"/>
              </a:lnSpc>
            </a:pPr>
            <a:r>
              <a:rPr lang="en-US" altLang="zh-CN" sz="2000" dirty="0"/>
              <a:t>5.03 million for long-term residents(56.5%,2010)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zh-CN" sz="2600" dirty="0"/>
          </a:p>
        </p:txBody>
      </p:sp>
    </p:spTree>
    <p:extLst>
      <p:ext uri="{BB962C8B-B14F-4D97-AF65-F5344CB8AC3E}">
        <p14:creationId xmlns:p14="http://schemas.microsoft.com/office/powerpoint/2010/main" val="656138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 The Development Phase of Shanghai Youth Social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Phase 1: starting phase, 2004-2006</a:t>
            </a:r>
          </a:p>
          <a:p>
            <a:endParaRPr lang="en-US" altLang="zh-CN" dirty="0"/>
          </a:p>
          <a:p>
            <a:r>
              <a:rPr lang="en-US" altLang="zh-CN" dirty="0"/>
              <a:t>Phase 2: registration phase, 2006-2010</a:t>
            </a:r>
          </a:p>
          <a:p>
            <a:endParaRPr lang="en-US" altLang="zh-CN" dirty="0"/>
          </a:p>
          <a:p>
            <a:r>
              <a:rPr lang="en-US" altLang="zh-CN" dirty="0"/>
              <a:t>Phase 3: development phase. 2010-now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9232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overall scale of Shanghai Youth Social 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By 2013, The whole registered social organization in Shanghai reach 11607</a:t>
            </a:r>
          </a:p>
          <a:p>
            <a:pPr marL="0" indent="0">
              <a:buNone/>
            </a:pPr>
            <a:r>
              <a:rPr lang="en-US" altLang="zh-CN" dirty="0"/>
              <a:t>          ( 13355 in 2016, with asset 34.4 </a:t>
            </a:r>
            <a:r>
              <a:rPr lang="en-US" altLang="zh-CN" dirty="0" err="1"/>
              <a:t>bn</a:t>
            </a:r>
            <a:r>
              <a:rPr lang="en-US" altLang="zh-CN" dirty="0"/>
              <a:t> RMB or $ 5.1bn) </a:t>
            </a:r>
          </a:p>
          <a:p>
            <a:pPr marL="0" indent="0">
              <a:buNone/>
            </a:pPr>
            <a:r>
              <a:rPr lang="en-US" altLang="zh-CN" dirty="0"/>
              <a:t>    ---Social groups-3789</a:t>
            </a:r>
          </a:p>
          <a:p>
            <a:pPr marL="0" indent="0">
              <a:buNone/>
            </a:pPr>
            <a:r>
              <a:rPr lang="en-US" altLang="zh-CN" dirty="0"/>
              <a:t>    ---Private non-enterprise organization-7666</a:t>
            </a:r>
          </a:p>
          <a:p>
            <a:pPr marL="0" indent="0">
              <a:buNone/>
            </a:pPr>
            <a:r>
              <a:rPr lang="en-US" altLang="zh-CN" dirty="0"/>
              <a:t>    ---Foundation-152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About half organizations is Youth social organization, around 5000.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46730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Function of Shanghai Youth Social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Education Development</a:t>
            </a:r>
          </a:p>
          <a:p>
            <a:r>
              <a:rPr lang="en-US" altLang="zh-CN" dirty="0"/>
              <a:t>Sport and Tourism </a:t>
            </a:r>
          </a:p>
          <a:p>
            <a:r>
              <a:rPr lang="en-US" altLang="zh-CN" dirty="0"/>
              <a:t>Life and Health</a:t>
            </a:r>
          </a:p>
          <a:p>
            <a:r>
              <a:rPr lang="en-US" altLang="zh-CN" dirty="0"/>
              <a:t>Aiding for Unavailable and Aging Citizen</a:t>
            </a:r>
          </a:p>
          <a:p>
            <a:r>
              <a:rPr lang="en-US" altLang="zh-CN" dirty="0"/>
              <a:t>Urban Integration</a:t>
            </a:r>
          </a:p>
          <a:p>
            <a:r>
              <a:rPr lang="en-US" altLang="zh-CN" dirty="0"/>
              <a:t>Ecology and Environment Protection</a:t>
            </a:r>
          </a:p>
          <a:p>
            <a:r>
              <a:rPr lang="en-US" altLang="zh-CN" dirty="0"/>
              <a:t>Culture Promotion</a:t>
            </a:r>
          </a:p>
          <a:p>
            <a:r>
              <a:rPr lang="en-US" altLang="zh-CN" dirty="0"/>
              <a:t>Entertainment and Friendship development</a:t>
            </a:r>
          </a:p>
          <a:p>
            <a:r>
              <a:rPr lang="en-US" altLang="zh-CN" dirty="0"/>
              <a:t>Public Security</a:t>
            </a:r>
          </a:p>
          <a:p>
            <a:r>
              <a:rPr lang="en-US" altLang="zh-CN" dirty="0"/>
              <a:t>Maintenance of rights and interests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420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Main Types of Youth Social Organization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dirty="0"/>
              <a:t>“</a:t>
            </a:r>
            <a:r>
              <a:rPr lang="en-US" altLang="zh-CN" dirty="0" err="1"/>
              <a:t>Hub”Organization</a:t>
            </a:r>
            <a:endParaRPr lang="en-US" altLang="zh-CN" dirty="0"/>
          </a:p>
          <a:p>
            <a:r>
              <a:rPr lang="en-US" altLang="zh-CN" dirty="0"/>
              <a:t>Charity</a:t>
            </a:r>
          </a:p>
          <a:p>
            <a:r>
              <a:rPr lang="en-US" altLang="zh-CN" dirty="0"/>
              <a:t>Hobby Promotion</a:t>
            </a:r>
          </a:p>
          <a:p>
            <a:r>
              <a:rPr lang="en-US" altLang="zh-CN" dirty="0"/>
              <a:t>Aid and Assistant</a:t>
            </a:r>
          </a:p>
          <a:p>
            <a:r>
              <a:rPr lang="en-US" altLang="zh-CN" dirty="0"/>
              <a:t>Social Services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0786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Sources of Funds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dirty="0"/>
          </a:p>
          <a:p>
            <a:r>
              <a:rPr lang="en-US" altLang="zh-CN" b="1" dirty="0"/>
              <a:t>Major sources of funds of youth social organization</a:t>
            </a:r>
          </a:p>
          <a:p>
            <a:r>
              <a:rPr lang="en-US" altLang="zh-CN" dirty="0"/>
              <a:t>Depend on the founding member and group members, the percentage around 44%.  Funds by application and fund-raise account for 52%.   </a:t>
            </a:r>
          </a:p>
          <a:p>
            <a:endParaRPr lang="en-US" altLang="zh-CN" dirty="0"/>
          </a:p>
          <a:p>
            <a:r>
              <a:rPr lang="en-US" altLang="zh-CN" b="1" dirty="0"/>
              <a:t>Minor part of source of funds</a:t>
            </a:r>
          </a:p>
          <a:p>
            <a:r>
              <a:rPr lang="en-US" altLang="zh-CN" dirty="0"/>
              <a:t>Paid social services: 2%</a:t>
            </a:r>
          </a:p>
        </p:txBody>
      </p:sp>
    </p:spTree>
    <p:extLst>
      <p:ext uri="{BB962C8B-B14F-4D97-AF65-F5344CB8AC3E}">
        <p14:creationId xmlns:p14="http://schemas.microsoft.com/office/powerpoint/2010/main" val="462377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8363272" cy="732631"/>
          </a:xfrm>
        </p:spPr>
        <p:txBody>
          <a:bodyPr/>
          <a:lstStyle/>
          <a:p>
            <a:r>
              <a:rPr lang="en-US" altLang="zh-CN" dirty="0"/>
              <a:t>The inter-action way between government and YSO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125913"/>
          </a:xfrm>
        </p:spPr>
        <p:txBody>
          <a:bodyPr/>
          <a:lstStyle/>
          <a:p>
            <a:endParaRPr lang="en-US" altLang="zh-CN" dirty="0"/>
          </a:p>
          <a:p>
            <a:r>
              <a:rPr lang="en-US" altLang="zh-CN" b="1" dirty="0"/>
              <a:t>Government purchases</a:t>
            </a:r>
            <a:r>
              <a:rPr lang="en-US" altLang="zh-CN" dirty="0"/>
              <a:t>: For commissioning, contracting, procurement some part of the youth services to the social organizations</a:t>
            </a:r>
          </a:p>
          <a:p>
            <a:endParaRPr lang="en-US" altLang="zh-CN" dirty="0"/>
          </a:p>
          <a:p>
            <a:r>
              <a:rPr lang="en-US" altLang="zh-CN" b="1" dirty="0"/>
              <a:t>Subsidize: </a:t>
            </a:r>
            <a:r>
              <a:rPr lang="en-US" altLang="zh-CN" dirty="0"/>
              <a:t>Local government department and community issue special funds to purchase youth social organization services, some enterprises established social responsibility funds for youth social organization activities</a:t>
            </a:r>
          </a:p>
          <a:p>
            <a:endParaRPr lang="en-US" altLang="zh-CN" dirty="0"/>
          </a:p>
          <a:p>
            <a:r>
              <a:rPr lang="en-US" altLang="zh-CN" b="1" dirty="0"/>
              <a:t>Platform Building: </a:t>
            </a:r>
            <a:r>
              <a:rPr lang="en-US" altLang="zh-CN" dirty="0"/>
              <a:t>Shanghai Youth Public welfare League, the Shanghai Youth Social Organization Alliance and various public service centers as platform for public resource sharing, public service project incubation </a:t>
            </a:r>
            <a:endParaRPr lang="zh-CN" altLang="en-US" dirty="0"/>
          </a:p>
          <a:p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3000440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12767</TotalTime>
  <Words>584</Words>
  <Application>Microsoft Office PowerPoint</Application>
  <PresentationFormat>全屏显示(4:3)</PresentationFormat>
  <Paragraphs>132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7" baseType="lpstr">
      <vt:lpstr>宋体</vt:lpstr>
      <vt:lpstr>微软雅黑</vt:lpstr>
      <vt:lpstr>Arial</vt:lpstr>
      <vt:lpstr>Calibri</vt:lpstr>
      <vt:lpstr>Wingdings</vt:lpstr>
      <vt:lpstr>Office 主题</vt:lpstr>
      <vt:lpstr> The Role of Youth Social Organization in Shanghai Urban Governance</vt:lpstr>
      <vt:lpstr> Shanghai</vt:lpstr>
      <vt:lpstr> Shanghai Youth Population </vt:lpstr>
      <vt:lpstr> The Development Phase of Shanghai Youth Social </vt:lpstr>
      <vt:lpstr>The overall scale of Shanghai Youth Social  Organization</vt:lpstr>
      <vt:lpstr>The Function of Shanghai Youth Social Organization</vt:lpstr>
      <vt:lpstr>The Main Types of Youth Social Organization</vt:lpstr>
      <vt:lpstr>Sources of Funds</vt:lpstr>
      <vt:lpstr>The inter-action way between government and YSO</vt:lpstr>
      <vt:lpstr>Main Form of Activity</vt:lpstr>
      <vt:lpstr>The Cases for Shanghai Youth Social Organization</vt:lpstr>
      <vt:lpstr>PowerPoint 演示文稿</vt:lpstr>
      <vt:lpstr>PowerPoint 演示文稿</vt:lpstr>
      <vt:lpstr>Jiading Youth Center</vt:lpstr>
      <vt:lpstr>Jiading Youth Center</vt:lpstr>
      <vt:lpstr>Challenges for Youth Social Organization</vt:lpstr>
      <vt:lpstr>Admission issues</vt:lpstr>
      <vt:lpstr>Activity Space</vt:lpstr>
      <vt:lpstr>Financial Issues</vt:lpstr>
      <vt:lpstr>Talent resources </vt:lpstr>
      <vt:lpstr>PowerPoint 演示文稿</vt:lpstr>
    </vt:vector>
  </TitlesOfParts>
  <Company>ecnu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著名物理学家丁肇中学术报告</dc:title>
  <dc:creator>lh</dc:creator>
  <cp:lastModifiedBy>Nelson Su</cp:lastModifiedBy>
  <cp:revision>765</cp:revision>
  <dcterms:created xsi:type="dcterms:W3CDTF">2012-01-04T02:21:31Z</dcterms:created>
  <dcterms:modified xsi:type="dcterms:W3CDTF">2016-12-09T06:33:41Z</dcterms:modified>
</cp:coreProperties>
</file>