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62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34C2-D2E0-4FBA-86D4-8E9716D24E00}" type="datetimeFigureOut">
              <a:rPr lang="zh-CN" altLang="en-US" smtClean="0"/>
              <a:pPr/>
              <a:t>2017/1/25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A5-F256-4429-8FEB-145B6C39D9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33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34C2-D2E0-4FBA-86D4-8E9716D24E00}" type="datetimeFigureOut">
              <a:rPr lang="zh-CN" altLang="en-US" smtClean="0"/>
              <a:pPr/>
              <a:t>2017/1/25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A5-F256-4429-8FEB-145B6C39D9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77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34C2-D2E0-4FBA-86D4-8E9716D24E00}" type="datetimeFigureOut">
              <a:rPr lang="zh-CN" altLang="en-US" smtClean="0"/>
              <a:pPr/>
              <a:t>2017/1/25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A5-F256-4429-8FEB-145B6C39D9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84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34C2-D2E0-4FBA-86D4-8E9716D24E00}" type="datetimeFigureOut">
              <a:rPr lang="zh-CN" altLang="en-US" smtClean="0"/>
              <a:pPr/>
              <a:t>2017/1/25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A5-F256-4429-8FEB-145B6C39D9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46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34C2-D2E0-4FBA-86D4-8E9716D24E00}" type="datetimeFigureOut">
              <a:rPr lang="zh-CN" altLang="en-US" smtClean="0"/>
              <a:pPr/>
              <a:t>2017/1/25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A5-F256-4429-8FEB-145B6C39D9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6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34C2-D2E0-4FBA-86D4-8E9716D24E00}" type="datetimeFigureOut">
              <a:rPr lang="zh-CN" altLang="en-US" smtClean="0"/>
              <a:pPr/>
              <a:t>2017/1/25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A5-F256-4429-8FEB-145B6C39D9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22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34C2-D2E0-4FBA-86D4-8E9716D24E00}" type="datetimeFigureOut">
              <a:rPr lang="zh-CN" altLang="en-US" smtClean="0"/>
              <a:pPr/>
              <a:t>2017/1/25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A5-F256-4429-8FEB-145B6C39D9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17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34C2-D2E0-4FBA-86D4-8E9716D24E00}" type="datetimeFigureOut">
              <a:rPr lang="zh-CN" altLang="en-US" smtClean="0"/>
              <a:pPr/>
              <a:t>2017/1/25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A5-F256-4429-8FEB-145B6C39D9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15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34C2-D2E0-4FBA-86D4-8E9716D24E00}" type="datetimeFigureOut">
              <a:rPr lang="zh-CN" altLang="en-US" smtClean="0"/>
              <a:pPr/>
              <a:t>2017/1/25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A5-F256-4429-8FEB-145B6C39D9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79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34C2-D2E0-4FBA-86D4-8E9716D24E00}" type="datetimeFigureOut">
              <a:rPr lang="zh-CN" altLang="en-US" smtClean="0"/>
              <a:pPr/>
              <a:t>2017/1/25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A5-F256-4429-8FEB-145B6C39D9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35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34C2-D2E0-4FBA-86D4-8E9716D24E00}" type="datetimeFigureOut">
              <a:rPr lang="zh-CN" altLang="en-US" smtClean="0"/>
              <a:pPr/>
              <a:t>2017/1/25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CCA5-F256-4429-8FEB-145B6C39D9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8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734C2-D2E0-4FBA-86D4-8E9716D24E00}" type="datetimeFigureOut">
              <a:rPr lang="zh-CN" altLang="en-US" smtClean="0"/>
              <a:pPr/>
              <a:t>2017/1/25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CCA5-F256-4429-8FEB-145B6C39D9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6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97169" y="1122363"/>
            <a:ext cx="10738339" cy="23876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Adobe Gothic Std B" pitchFamily="34" charset="-128"/>
                <a:ea typeface="Adobe Gothic Std B" pitchFamily="34" charset="-128"/>
              </a:rPr>
              <a:t>R</a:t>
            </a:r>
            <a:r>
              <a:rPr lang="en-GB" altLang="zh-CN" dirty="0" smtClean="0">
                <a:latin typeface="Adobe Gothic Std B" pitchFamily="34" charset="-128"/>
                <a:ea typeface="Adobe Gothic Std B" pitchFamily="34" charset="-128"/>
              </a:rPr>
              <a:t>reorganization of </a:t>
            </a:r>
            <a:r>
              <a:rPr lang="en-US" altLang="zh-CN" dirty="0" smtClean="0">
                <a:latin typeface="Adobe Gothic Std B" pitchFamily="34" charset="-128"/>
                <a:ea typeface="Adobe Gothic Std B" pitchFamily="34" charset="-128"/>
              </a:rPr>
              <a:t>C</a:t>
            </a:r>
            <a:r>
              <a:rPr lang="en-GB" altLang="zh-CN" dirty="0" err="1" smtClean="0">
                <a:latin typeface="Adobe Gothic Std B" pitchFamily="34" charset="-128"/>
                <a:ea typeface="Adobe Gothic Std B" pitchFamily="34" charset="-128"/>
              </a:rPr>
              <a:t>ity</a:t>
            </a:r>
            <a:r>
              <a:rPr lang="en-GB" altLang="zh-CN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altLang="zh-CN" dirty="0" smtClean="0">
                <a:latin typeface="Adobe Gothic Std B" pitchFamily="34" charset="-128"/>
                <a:ea typeface="Adobe Gothic Std B" pitchFamily="34" charset="-128"/>
              </a:rPr>
              <a:t>D</a:t>
            </a:r>
            <a:r>
              <a:rPr lang="en-GB" altLang="zh-CN" dirty="0" err="1" smtClean="0">
                <a:latin typeface="Adobe Gothic Std B" pitchFamily="34" charset="-128"/>
                <a:ea typeface="Adobe Gothic Std B" pitchFamily="34" charset="-128"/>
              </a:rPr>
              <a:t>istrict</a:t>
            </a:r>
            <a:r>
              <a:rPr lang="en-GB" altLang="zh-CN" dirty="0" smtClean="0"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GB" altLang="zh-CN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en-US" altLang="zh-CN" dirty="0" smtClean="0">
                <a:latin typeface="Adobe Gothic Std B" pitchFamily="34" charset="-128"/>
                <a:ea typeface="Adobe Gothic Std B" pitchFamily="34" charset="-128"/>
              </a:rPr>
              <a:t>case of Beijing and Shanghai</a:t>
            </a:r>
            <a:endParaRPr lang="zh-CN" altLang="en-US" dirty="0">
              <a:latin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2407" y="0"/>
            <a:ext cx="4901184" cy="6858000"/>
          </a:xfrm>
          <a:prstGeom prst="rect">
            <a:avLst/>
          </a:prstGeom>
        </p:spPr>
      </p:pic>
      <p:sp>
        <p:nvSpPr>
          <p:cNvPr id="16" name="副标题 2"/>
          <p:cNvSpPr>
            <a:spLocks noGrp="1"/>
          </p:cNvSpPr>
          <p:nvPr>
            <p:ph type="subTitle" idx="1"/>
          </p:nvPr>
        </p:nvSpPr>
        <p:spPr>
          <a:xfrm>
            <a:off x="304800" y="483698"/>
            <a:ext cx="2719754" cy="535439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altLang="zh-CN" sz="3600" b="1" dirty="0" smtClean="0"/>
              <a:t>Beijing</a:t>
            </a:r>
          </a:p>
          <a:p>
            <a:pPr algn="l"/>
            <a:r>
              <a:rPr lang="en-US" altLang="zh-CN" sz="3600" dirty="0" smtClean="0"/>
              <a:t>2010</a:t>
            </a:r>
          </a:p>
          <a:p>
            <a:pPr algn="l"/>
            <a:r>
              <a:rPr lang="en-US" altLang="zh-CN" sz="3600" dirty="0" smtClean="0"/>
              <a:t>4 districts were merged into 2 districts </a:t>
            </a:r>
          </a:p>
          <a:p>
            <a:pPr algn="l"/>
            <a:endParaRPr lang="en-US" altLang="zh-CN" sz="3600" dirty="0" smtClean="0"/>
          </a:p>
          <a:p>
            <a:pPr algn="l"/>
            <a:endParaRPr lang="en-US" altLang="zh-CN" sz="3600" dirty="0" smtClean="0"/>
          </a:p>
          <a:p>
            <a:pPr algn="l"/>
            <a:r>
              <a:rPr lang="en-US" altLang="zh-CN" sz="3600" dirty="0" smtClean="0"/>
              <a:t>May face another round of merge of district in very near future</a:t>
            </a:r>
          </a:p>
          <a:p>
            <a:pPr algn="l"/>
            <a:endParaRPr lang="en-US" altLang="zh-CN" sz="3600" dirty="0" smtClean="0"/>
          </a:p>
          <a:p>
            <a:pPr algn="l"/>
            <a:endParaRPr lang="en-US" altLang="zh-CN" sz="3600" dirty="0" smtClean="0"/>
          </a:p>
          <a:p>
            <a:pPr algn="l"/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4981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19" y="0"/>
            <a:ext cx="11155681" cy="6858000"/>
          </a:xfrm>
          <a:prstGeom prst="rect">
            <a:avLst/>
          </a:prstGeom>
        </p:spPr>
      </p:pic>
      <p:sp>
        <p:nvSpPr>
          <p:cNvPr id="9" name="副标题 2"/>
          <p:cNvSpPr txBox="1">
            <a:spLocks/>
          </p:cNvSpPr>
          <p:nvPr/>
        </p:nvSpPr>
        <p:spPr>
          <a:xfrm>
            <a:off x="215781" y="488832"/>
            <a:ext cx="609600" cy="5354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</a:rPr>
              <a:t>SHANGHA</a:t>
            </a:r>
            <a:b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</a:rPr>
            </a:b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</a:rPr>
              <a:t>I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8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844062"/>
            <a:ext cx="10837985" cy="5332901"/>
          </a:xfrm>
        </p:spPr>
        <p:txBody>
          <a:bodyPr/>
          <a:lstStyle/>
          <a:p>
            <a:r>
              <a:rPr lang="en-US" altLang="zh-CN" dirty="0" smtClean="0"/>
              <a:t>Balancing fiscal capacity of difference districts</a:t>
            </a:r>
          </a:p>
          <a:p>
            <a:r>
              <a:rPr lang="en-US" altLang="zh-CN" dirty="0" smtClean="0"/>
              <a:t>Providing the urban space for well developed districts</a:t>
            </a:r>
          </a:p>
          <a:p>
            <a:r>
              <a:rPr lang="en-US" altLang="zh-CN" dirty="0" smtClean="0"/>
              <a:t>Branding exporting: Bond, North Bond, South Bond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But still challenge the political wisdom of city politician</a:t>
            </a:r>
          </a:p>
          <a:p>
            <a:r>
              <a:rPr lang="en-US" altLang="zh-CN" dirty="0" smtClean="0"/>
              <a:t>the well developed side </a:t>
            </a:r>
            <a:r>
              <a:rPr lang="en-US" altLang="zh-CN" smtClean="0"/>
              <a:t>may not always </a:t>
            </a:r>
            <a:r>
              <a:rPr lang="en-US" altLang="zh-CN" dirty="0" smtClean="0"/>
              <a:t>take over the power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73</Words>
  <Application>Microsoft Office PowerPoint</Application>
  <PresentationFormat>Произвольный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主题​​</vt:lpstr>
      <vt:lpstr>Rreorganization of City District case of Beijing and Shanghai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 li</dc:creator>
  <cp:lastModifiedBy>Роман М. Оболенский</cp:lastModifiedBy>
  <cp:revision>9</cp:revision>
  <dcterms:created xsi:type="dcterms:W3CDTF">2016-12-05T01:04:37Z</dcterms:created>
  <dcterms:modified xsi:type="dcterms:W3CDTF">2017-01-25T08:53:02Z</dcterms:modified>
</cp:coreProperties>
</file>