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90" r:id="rId2"/>
    <p:sldId id="289" r:id="rId3"/>
    <p:sldId id="291" r:id="rId4"/>
    <p:sldId id="292" r:id="rId5"/>
    <p:sldId id="293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5" r:id="rId14"/>
    <p:sldId id="302" r:id="rId15"/>
    <p:sldId id="284" r:id="rId16"/>
    <p:sldId id="283" r:id="rId17"/>
    <p:sldId id="282" r:id="rId18"/>
    <p:sldId id="303" r:id="rId19"/>
    <p:sldId id="30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ладилен Ю. Прокофьев" initials="ВЮП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1F497D"/>
    <a:srgbClr val="FFCC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55" autoAdjust="0"/>
    <p:restoredTop sz="94670" autoAdjust="0"/>
  </p:normalViewPr>
  <p:slideViewPr>
    <p:cSldViewPr>
      <p:cViewPr varScale="1">
        <p:scale>
          <a:sx n="105" d="100"/>
          <a:sy n="105" d="100"/>
        </p:scale>
        <p:origin x="-5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40;&#1085;&#1072;&#1083;&#1080;&#1090;&#1080;&#1082;&#1072;_&#1089;&#1087;&#1077;&#1094;&#1089;&#1095;&#1077;&#1090;&#1072;_ne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40;&#1085;&#1072;&#1083;&#1080;&#1090;&#1080;&#1082;&#1072;_&#1089;&#1087;&#1077;&#1094;&#1089;&#1095;&#1077;&#1090;&#1072;_new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0;&#1057;&#1044;&#1043;_&#1052;&#1086;&#1085;&#1080;&#1090;&#1086;&#1088;&#1080;&#1085;&#1075;%20&#1056;&#1055;%20&#1050;&#1056;\&#1050;&#1085;&#1080;&#1075;&#1072;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Gilmanova\Documents\&#1048;&#1069;&#1043;\&#1055;&#1088;&#1086;&#1082;&#1086;&#1092;&#1100;&#1077;&#1074;%20&#1042;.&#1070;\&#1041;&#1072;&#1085;&#1082;&#1080;_&#1089;&#1087;&#1077;&#1094;&#1089;&#1095;&#1077;&#1090;&#1072;\&#1040;&#1085;&#1072;&#1083;&#1080;&#1090;&#1080;&#1082;&#1072;_&#1089;&#1087;&#1077;&#1094;&#1089;&#1095;&#1077;&#1090;&#1072;_new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baseline="0">
                <a:effectLst/>
                <a:latin typeface="Arial Narrow" panose="020B0606020202030204" pitchFamily="34" charset="0"/>
              </a:rPr>
              <a:t>Доля МКД, включенных в РП КР в наиболее крупных по численности населения регионах РФ, % </a:t>
            </a:r>
            <a:endParaRPr lang="ru-RU">
              <a:effectLst/>
              <a:latin typeface="Arial Narrow" panose="020B0606020202030204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3748537729343474E-2"/>
          <c:y val="0.14854280744229817"/>
          <c:w val="0.96975321699544481"/>
          <c:h val="0.4486043954826928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'спецсчета-крупные регионы'!$A$20:$A$30</c:f>
              <c:strCache>
                <c:ptCount val="11"/>
                <c:pt idx="0">
                  <c:v>Ростовская область</c:v>
                </c:pt>
                <c:pt idx="1">
                  <c:v>Республика Башкортостан*</c:v>
                </c:pt>
                <c:pt idx="2">
                  <c:v>Свердловская область</c:v>
                </c:pt>
                <c:pt idx="3">
                  <c:v>Республика Татарстан*</c:v>
                </c:pt>
                <c:pt idx="4">
                  <c:v>Московская область</c:v>
                </c:pt>
                <c:pt idx="5">
                  <c:v>город Москва</c:v>
                </c:pt>
                <c:pt idx="6">
                  <c:v>Нижегородская область</c:v>
                </c:pt>
                <c:pt idx="7">
                  <c:v>Краснодарский край</c:v>
                </c:pt>
                <c:pt idx="8">
                  <c:v>Челябинская область</c:v>
                </c:pt>
                <c:pt idx="9">
                  <c:v>город Санкт-Петербург</c:v>
                </c:pt>
                <c:pt idx="10">
                  <c:v>Российская Федерация</c:v>
                </c:pt>
              </c:strCache>
            </c:strRef>
          </c:cat>
          <c:val>
            <c:numRef>
              <c:f>'спецсчета-крупные регионы'!$B$20:$B$30</c:f>
              <c:numCache>
                <c:formatCode>0.0</c:formatCode>
                <c:ptCount val="11"/>
                <c:pt idx="0">
                  <c:v>19.400000000000006</c:v>
                </c:pt>
                <c:pt idx="1">
                  <c:v>23.599999999999994</c:v>
                </c:pt>
                <c:pt idx="2">
                  <c:v>32.900000000000006</c:v>
                </c:pt>
                <c:pt idx="3">
                  <c:v>35.700000000000003</c:v>
                </c:pt>
                <c:pt idx="4">
                  <c:v>54.6</c:v>
                </c:pt>
                <c:pt idx="5">
                  <c:v>80.2</c:v>
                </c:pt>
                <c:pt idx="6">
                  <c:v>89</c:v>
                </c:pt>
                <c:pt idx="7">
                  <c:v>90.6</c:v>
                </c:pt>
                <c:pt idx="8">
                  <c:v>92.4</c:v>
                </c:pt>
                <c:pt idx="9">
                  <c:v>97.8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74752"/>
        <c:axId val="81276288"/>
      </c:barChart>
      <c:catAx>
        <c:axId val="81274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81276288"/>
        <c:crosses val="autoZero"/>
        <c:auto val="1"/>
        <c:lblAlgn val="ctr"/>
        <c:lblOffset val="100"/>
        <c:noMultiLvlLbl val="0"/>
      </c:catAx>
      <c:valAx>
        <c:axId val="8127628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812747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Регионы с самым низким уровнем собираемости взносов на капитальный ремонт,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8160016913518278E-2"/>
          <c:y val="0.12798668683457395"/>
          <c:w val="0.94561907461665362"/>
          <c:h val="0.4744304530871976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'6-собираемость_по_регионам-граф'!$B$8:$B$13</c:f>
              <c:strCache>
                <c:ptCount val="6"/>
                <c:pt idx="0">
                  <c:v>Республика Дагестан</c:v>
                </c:pt>
                <c:pt idx="1">
                  <c:v>Республика Северная Осетия-Алания</c:v>
                </c:pt>
                <c:pt idx="2">
                  <c:v>Республика Ингушетия</c:v>
                </c:pt>
                <c:pt idx="3">
                  <c:v>Кабардино-Балкарская Республика</c:v>
                </c:pt>
                <c:pt idx="4">
                  <c:v>Республика Крым</c:v>
                </c:pt>
                <c:pt idx="5">
                  <c:v>Республика Тыва</c:v>
                </c:pt>
              </c:strCache>
            </c:strRef>
          </c:cat>
          <c:val>
            <c:numRef>
              <c:f>'6-собираемость_по_регионам-граф'!$C$8:$C$13</c:f>
              <c:numCache>
                <c:formatCode>General</c:formatCode>
                <c:ptCount val="6"/>
                <c:pt idx="0">
                  <c:v>10.39</c:v>
                </c:pt>
                <c:pt idx="1">
                  <c:v>18.89</c:v>
                </c:pt>
                <c:pt idx="2">
                  <c:v>31.72</c:v>
                </c:pt>
                <c:pt idx="3">
                  <c:v>37.85</c:v>
                </c:pt>
                <c:pt idx="4">
                  <c:v>45.64</c:v>
                </c:pt>
                <c:pt idx="5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616192"/>
        <c:axId val="72630272"/>
      </c:barChart>
      <c:catAx>
        <c:axId val="72616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ru-RU"/>
          </a:p>
        </c:txPr>
        <c:crossAx val="72630272"/>
        <c:crosses val="autoZero"/>
        <c:auto val="1"/>
        <c:lblAlgn val="ctr"/>
        <c:lblOffset val="100"/>
        <c:noMultiLvlLbl val="0"/>
      </c:catAx>
      <c:valAx>
        <c:axId val="7263027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26161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1F497D"/>
                </a:solidFill>
              </a:defRPr>
            </a:pPr>
            <a:r>
              <a:rPr lang="ru-RU" sz="1800" dirty="0" smtClean="0">
                <a:solidFill>
                  <a:srgbClr val="1F497D"/>
                </a:solidFill>
              </a:rPr>
              <a:t>Остатки по счетам,</a:t>
            </a:r>
            <a:r>
              <a:rPr lang="ru-RU" sz="1800" baseline="0" dirty="0" smtClean="0">
                <a:solidFill>
                  <a:srgbClr val="1F497D"/>
                </a:solidFill>
              </a:rPr>
              <a:t> млн руб.</a:t>
            </a:r>
            <a:endParaRPr lang="ru-RU" sz="1800" dirty="0">
              <a:solidFill>
                <a:srgbClr val="1F497D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8808089438988409E-2"/>
          <c:y val="0.12387918436413049"/>
          <c:w val="0.93190642275485569"/>
          <c:h val="0.653163751036209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'5-собираемость'!$A$20</c:f>
              <c:strCache>
                <c:ptCount val="1"/>
                <c:pt idx="0">
                  <c:v>счета региональных операторов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0"/>
              <c:layout>
                <c:manualLayout>
                  <c:x val="1.66666666666666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84E-2"/>
                  <c:y val="2.12188906800334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'5-собираемость'!$B$18:$C$18</c:f>
              <c:strCache>
                <c:ptCount val="2"/>
                <c:pt idx="0">
                  <c:v>1 января 2017</c:v>
                </c:pt>
                <c:pt idx="1">
                  <c:v>1 октября 2017</c:v>
                </c:pt>
              </c:strCache>
            </c:strRef>
          </c:cat>
          <c:val>
            <c:numRef>
              <c:f>'5-собираемость'!$B$20:$C$20</c:f>
              <c:numCache>
                <c:formatCode>General</c:formatCode>
                <c:ptCount val="2"/>
                <c:pt idx="0">
                  <c:v>109559.8</c:v>
                </c:pt>
                <c:pt idx="1">
                  <c:v>129177</c:v>
                </c:pt>
              </c:numCache>
            </c:numRef>
          </c:val>
        </c:ser>
        <c:ser>
          <c:idx val="2"/>
          <c:order val="1"/>
          <c:tx>
            <c:strRef>
              <c:f>'5-собираемость'!$A$21</c:f>
              <c:strCache>
                <c:ptCount val="1"/>
                <c:pt idx="0">
                  <c:v>специальные счета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4825254682758369E-3"/>
                  <c:y val="8.0160742275849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459946535791883E-3"/>
                  <c:y val="1.9575211184632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20920252559375E-4"/>
                  <c:y val="3.2007490085105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'5-собираемость'!$B$18:$C$18</c:f>
              <c:strCache>
                <c:ptCount val="2"/>
                <c:pt idx="0">
                  <c:v>1 января 2017</c:v>
                </c:pt>
                <c:pt idx="1">
                  <c:v>1 октября 2017</c:v>
                </c:pt>
              </c:strCache>
            </c:strRef>
          </c:cat>
          <c:val>
            <c:numRef>
              <c:f>'5-собираемость'!$B$21:$C$21</c:f>
              <c:numCache>
                <c:formatCode>General</c:formatCode>
                <c:ptCount val="2"/>
                <c:pt idx="0">
                  <c:v>52424.6</c:v>
                </c:pt>
                <c:pt idx="1">
                  <c:v>70276.3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670592"/>
        <c:axId val="72672384"/>
      </c:barChart>
      <c:catAx>
        <c:axId val="72670592"/>
        <c:scaling>
          <c:orientation val="minMax"/>
        </c:scaling>
        <c:delete val="0"/>
        <c:axPos val="b"/>
        <c:majorTickMark val="out"/>
        <c:minorTickMark val="none"/>
        <c:tickLblPos val="nextTo"/>
        <c:crossAx val="72672384"/>
        <c:crosses val="autoZero"/>
        <c:auto val="1"/>
        <c:lblAlgn val="ctr"/>
        <c:lblOffset val="100"/>
        <c:noMultiLvlLbl val="0"/>
      </c:catAx>
      <c:valAx>
        <c:axId val="726723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26705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Лист1!$A$31:$A$32</c:f>
              <c:strCache>
                <c:ptCount val="2"/>
                <c:pt idx="0">
                  <c:v>Счета региональных операторов</c:v>
                </c:pt>
                <c:pt idx="1">
                  <c:v>Специальные счета</c:v>
                </c:pt>
              </c:strCache>
            </c:strRef>
          </c:cat>
          <c:val>
            <c:numRef>
              <c:f>Лист1!$B$31:$B$32</c:f>
              <c:numCache>
                <c:formatCode>0.00%</c:formatCode>
                <c:ptCount val="2"/>
                <c:pt idx="0">
                  <c:v>0.40749999999999997</c:v>
                </c:pt>
                <c:pt idx="1">
                  <c:v>7.1199999999999999E-2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719040"/>
        <c:axId val="99720576"/>
      </c:barChart>
      <c:catAx>
        <c:axId val="99719040"/>
        <c:scaling>
          <c:orientation val="minMax"/>
        </c:scaling>
        <c:delete val="1"/>
        <c:axPos val="b"/>
        <c:majorTickMark val="out"/>
        <c:minorTickMark val="none"/>
        <c:tickLblPos val="nextTo"/>
        <c:crossAx val="99720576"/>
        <c:crosses val="autoZero"/>
        <c:auto val="1"/>
        <c:lblAlgn val="ctr"/>
        <c:lblOffset val="100"/>
        <c:noMultiLvlLbl val="0"/>
      </c:catAx>
      <c:valAx>
        <c:axId val="99720576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99719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1800"/>
            </a:pPr>
            <a:r>
              <a:rPr lang="ru-RU" sz="1800" dirty="0">
                <a:solidFill>
                  <a:srgbClr val="1F497D"/>
                </a:solidFill>
              </a:rPr>
              <a:t>Доля МКД, </a:t>
            </a:r>
            <a:r>
              <a:rPr lang="ru-RU" sz="1800" dirty="0" smtClean="0">
                <a:solidFill>
                  <a:srgbClr val="1F497D"/>
                </a:solidFill>
              </a:rPr>
              <a:t>фонд </a:t>
            </a:r>
            <a:r>
              <a:rPr lang="ru-RU" sz="1800" dirty="0">
                <a:solidFill>
                  <a:srgbClr val="1F497D"/>
                </a:solidFill>
              </a:rPr>
              <a:t>капитального ремонта сформирован на специальном счете, %</a:t>
            </a:r>
          </a:p>
        </c:rich>
      </c:tx>
      <c:layout>
        <c:manualLayout>
          <c:xMode val="edge"/>
          <c:yMode val="edge"/>
          <c:x val="0.14193548150756766"/>
          <c:y val="3.20642969103399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'3'!$A$2</c:f>
              <c:strCache>
                <c:ptCount val="1"/>
                <c:pt idx="0">
                  <c:v>спецсчет регионального оператора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4,</a:t>
                    </a:r>
                    <a:r>
                      <a:rPr lang="ru-RU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'3'!$B$2:$D$2</c:f>
              <c:numCache>
                <c:formatCode>0.0</c:formatCode>
                <c:ptCount val="3"/>
                <c:pt idx="0">
                  <c:v>4.5999999999999996</c:v>
                </c:pt>
                <c:pt idx="1">
                  <c:v>4.4000000000000004</c:v>
                </c:pt>
                <c:pt idx="2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'3'!$A$3</c:f>
              <c:strCache>
                <c:ptCount val="1"/>
                <c:pt idx="0">
                  <c:v>спецсчет УК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2,</a:t>
                    </a:r>
                    <a:r>
                      <a:rPr lang="ru-RU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'3'!$B$3:$D$3</c:f>
              <c:numCache>
                <c:formatCode>0.0</c:formatCode>
                <c:ptCount val="3"/>
                <c:pt idx="0">
                  <c:v>0.70000000000000007</c:v>
                </c:pt>
                <c:pt idx="1">
                  <c:v>1.6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'3'!$A$4</c:f>
              <c:strCache>
                <c:ptCount val="1"/>
                <c:pt idx="0">
                  <c:v>спецсчет ТСЖ, ЖК, ЖСК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'3'!$B$1:$D$1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'3'!$B$4:$D$4</c:f>
              <c:numCache>
                <c:formatCode>0.0</c:formatCode>
                <c:ptCount val="3"/>
                <c:pt idx="0">
                  <c:v>2.8</c:v>
                </c:pt>
                <c:pt idx="1">
                  <c:v>3.9</c:v>
                </c:pt>
                <c:pt idx="2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643776"/>
        <c:axId val="99645312"/>
      </c:barChart>
      <c:catAx>
        <c:axId val="9964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645312"/>
        <c:crosses val="autoZero"/>
        <c:auto val="1"/>
        <c:lblAlgn val="ctr"/>
        <c:lblOffset val="100"/>
        <c:noMultiLvlLbl val="0"/>
      </c:catAx>
      <c:valAx>
        <c:axId val="9964531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996437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4F81BD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9"/>
            <c:invertIfNegative val="0"/>
            <c:bubble3D val="0"/>
            <c:spPr>
              <a:solidFill>
                <a:srgbClr val="4F81BD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/>
                      <a:t>45</a:t>
                    </a:r>
                    <a:r>
                      <a:rPr lang="ru-RU" sz="1200" b="1"/>
                      <a:t>%</a:t>
                    </a:r>
                    <a:endParaRPr lang="en-US" sz="12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b="1"/>
                      <a:t>45</a:t>
                    </a:r>
                    <a:r>
                      <a:rPr lang="ru-RU" sz="1200" b="1"/>
                      <a:t>%</a:t>
                    </a:r>
                    <a:endParaRPr lang="en-US" sz="12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Республика Ингушетия</c:v>
                </c:pt>
                <c:pt idx="1">
                  <c:v>Республика Дагестан</c:v>
                </c:pt>
                <c:pt idx="2">
                  <c:v>Тверская область</c:v>
                </c:pt>
                <c:pt idx="3">
                  <c:v>Иркутская область</c:v>
                </c:pt>
                <c:pt idx="4">
                  <c:v>Республика Северная Осетия -Алания</c:v>
                </c:pt>
                <c:pt idx="5">
                  <c:v>Забайкальский край</c:v>
                </c:pt>
                <c:pt idx="6">
                  <c:v>Российская Федерация</c:v>
                </c:pt>
                <c:pt idx="7">
                  <c:v>Челябинская область</c:v>
                </c:pt>
                <c:pt idx="8">
                  <c:v>Сахалинская область</c:v>
                </c:pt>
                <c:pt idx="9">
                  <c:v>Липецкая область</c:v>
                </c:pt>
                <c:pt idx="10">
                  <c:v>г. Москва</c:v>
                </c:pt>
                <c:pt idx="11">
                  <c:v>Белгородская область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0.32</c:v>
                </c:pt>
                <c:pt idx="1">
                  <c:v>0.41</c:v>
                </c:pt>
                <c:pt idx="2">
                  <c:v>0.44</c:v>
                </c:pt>
                <c:pt idx="3">
                  <c:v>0.44</c:v>
                </c:pt>
                <c:pt idx="4">
                  <c:v>0.45</c:v>
                </c:pt>
                <c:pt idx="5">
                  <c:v>0.45</c:v>
                </c:pt>
                <c:pt idx="6">
                  <c:v>0.66</c:v>
                </c:pt>
                <c:pt idx="7">
                  <c:v>0.76</c:v>
                </c:pt>
                <c:pt idx="8">
                  <c:v>0.8</c:v>
                </c:pt>
                <c:pt idx="9">
                  <c:v>0.81</c:v>
                </c:pt>
                <c:pt idx="10">
                  <c:v>0.84</c:v>
                </c:pt>
                <c:pt idx="11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79968"/>
        <c:axId val="100181504"/>
      </c:barChart>
      <c:catAx>
        <c:axId val="1001799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0181504"/>
        <c:crosses val="autoZero"/>
        <c:auto val="1"/>
        <c:lblAlgn val="ctr"/>
        <c:lblOffset val="100"/>
        <c:noMultiLvlLbl val="0"/>
      </c:catAx>
      <c:valAx>
        <c:axId val="1001815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0179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0.11415</cdr:x>
      <cdr:y>0.28785</cdr:y>
    </cdr:from>
    <cdr:to>
      <cdr:x>0.25484</cdr:x>
      <cdr:y>0.37686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827" y="1368152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8,1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0.43069</cdr:x>
      <cdr:y>0.1818</cdr:y>
    </cdr:from>
    <cdr:to>
      <cdr:x>0.57138</cdr:x>
      <cdr:y>0.27081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27113" y="864096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9,9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0.74723</cdr:x>
      <cdr:y>0.13635</cdr:y>
    </cdr:from>
    <cdr:to>
      <cdr:x>0.88792</cdr:x>
      <cdr:y>0.22536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119403" y="648072"/>
          <a:ext cx="1152128" cy="423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1F497D"/>
              </a:solidFill>
              <a:latin typeface="Arial Narrow" panose="020B0606020202030204" pitchFamily="34" charset="0"/>
            </a:rPr>
            <a:t>11,1*</a:t>
          </a:r>
          <a:endParaRPr lang="ru-RU" sz="1600" b="1" dirty="0">
            <a:solidFill>
              <a:srgbClr val="1F497D"/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BEA7C-3BF1-466A-842E-B93E12AEE6BA}" type="datetimeFigureOut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D839E-1E6E-45CD-B179-6EEE596922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2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900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148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3025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988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92696" y="4211960"/>
            <a:ext cx="5976664" cy="4536504"/>
          </a:xfrm>
        </p:spPr>
        <p:txBody>
          <a:bodyPr/>
          <a:lstStyle/>
          <a:p>
            <a:r>
              <a:rPr lang="ru-RU" dirty="0"/>
              <a:t>В течение 2017 года </a:t>
            </a:r>
            <a:r>
              <a:rPr lang="ru-RU" b="1" dirty="0"/>
              <a:t>на счета </a:t>
            </a:r>
            <a:r>
              <a:rPr lang="ru-RU" b="1" dirty="0" smtClean="0"/>
              <a:t>РО всего </a:t>
            </a:r>
            <a:r>
              <a:rPr lang="ru-RU" b="1" dirty="0"/>
              <a:t>поступило средств </a:t>
            </a:r>
            <a:r>
              <a:rPr lang="ru-RU" b="1" dirty="0" smtClean="0"/>
              <a:t>115,</a:t>
            </a:r>
            <a:r>
              <a:rPr lang="ru-RU" dirty="0" smtClean="0"/>
              <a:t> </a:t>
            </a:r>
            <a:r>
              <a:rPr lang="ru-RU" b="1" dirty="0" smtClean="0"/>
              <a:t>03</a:t>
            </a:r>
            <a:r>
              <a:rPr lang="ru-RU" dirty="0" smtClean="0"/>
              <a:t> млрд. </a:t>
            </a:r>
            <a:r>
              <a:rPr lang="ru-RU" dirty="0"/>
              <a:t>руб., </a:t>
            </a:r>
            <a:r>
              <a:rPr lang="ru-RU" dirty="0" smtClean="0"/>
              <a:t> </a:t>
            </a:r>
            <a:r>
              <a:rPr lang="ru-RU" dirty="0" err="1" smtClean="0"/>
              <a:t>т.ч</a:t>
            </a:r>
            <a:r>
              <a:rPr lang="ru-RU" dirty="0" smtClean="0"/>
              <a:t>.:</a:t>
            </a:r>
          </a:p>
          <a:p>
            <a:r>
              <a:rPr lang="ru-RU" dirty="0" smtClean="0"/>
              <a:t>взносы </a:t>
            </a:r>
            <a:r>
              <a:rPr lang="ru-RU" dirty="0"/>
              <a:t>собственников </a:t>
            </a:r>
            <a:r>
              <a:rPr lang="ru-RU" dirty="0" smtClean="0"/>
              <a:t> - </a:t>
            </a:r>
            <a:r>
              <a:rPr lang="ru-RU" b="1" dirty="0" smtClean="0"/>
              <a:t>101, 19 </a:t>
            </a:r>
            <a:r>
              <a:rPr lang="ru-RU" dirty="0" smtClean="0"/>
              <a:t>млрд. </a:t>
            </a:r>
            <a:r>
              <a:rPr lang="ru-RU" dirty="0"/>
              <a:t>руб., </a:t>
            </a:r>
            <a:endParaRPr lang="ru-RU" dirty="0" smtClean="0"/>
          </a:p>
          <a:p>
            <a:r>
              <a:rPr lang="ru-RU" dirty="0" smtClean="0"/>
              <a:t>бюджетная </a:t>
            </a:r>
            <a:r>
              <a:rPr lang="ru-RU" dirty="0"/>
              <a:t>финансовая поддержка </a:t>
            </a:r>
            <a:r>
              <a:rPr lang="ru-RU" dirty="0" smtClean="0"/>
              <a:t> </a:t>
            </a:r>
            <a:r>
              <a:rPr lang="ru-RU" b="1" dirty="0" smtClean="0"/>
              <a:t>- 8, 19 </a:t>
            </a:r>
            <a:r>
              <a:rPr lang="ru-RU" dirty="0" smtClean="0"/>
              <a:t>млрд. </a:t>
            </a:r>
            <a:r>
              <a:rPr lang="ru-RU" dirty="0"/>
              <a:t>руб</a:t>
            </a:r>
            <a:r>
              <a:rPr lang="ru-RU" dirty="0" smtClean="0"/>
              <a:t>., (</a:t>
            </a:r>
            <a:r>
              <a:rPr lang="ru-RU" b="1" dirty="0" smtClean="0"/>
              <a:t>8%</a:t>
            </a:r>
            <a:r>
              <a:rPr lang="ru-RU" dirty="0" smtClean="0"/>
              <a:t> от взносов собственников)</a:t>
            </a:r>
          </a:p>
          <a:p>
            <a:r>
              <a:rPr lang="ru-RU" dirty="0" smtClean="0"/>
              <a:t> </a:t>
            </a:r>
            <a:r>
              <a:rPr lang="ru-RU" dirty="0"/>
              <a:t>средства, поступившие в связи с изменением способа формирования фонда капитального ремонта </a:t>
            </a:r>
            <a:r>
              <a:rPr lang="ru-RU" b="1" dirty="0"/>
              <a:t>280,87 млн</a:t>
            </a:r>
            <a:r>
              <a:rPr lang="ru-RU" dirty="0"/>
              <a:t>. руб</a:t>
            </a:r>
            <a:r>
              <a:rPr lang="ru-RU" dirty="0" smtClean="0"/>
              <a:t>.;</a:t>
            </a:r>
          </a:p>
          <a:p>
            <a:r>
              <a:rPr lang="ru-RU" b="1" dirty="0" smtClean="0"/>
              <a:t>кредитные </a:t>
            </a:r>
            <a:r>
              <a:rPr lang="ru-RU" b="1" dirty="0"/>
              <a:t>и (или) заемные средства 275,82 млн. руб</a:t>
            </a:r>
            <a:r>
              <a:rPr lang="ru-RU" b="1" dirty="0" smtClean="0"/>
              <a:t>.,</a:t>
            </a:r>
          </a:p>
          <a:p>
            <a:r>
              <a:rPr lang="ru-RU" dirty="0" smtClean="0"/>
              <a:t>полученные </a:t>
            </a:r>
            <a:r>
              <a:rPr lang="ru-RU" dirty="0"/>
              <a:t>проценты 4 108,34 млн. руб</a:t>
            </a:r>
            <a:r>
              <a:rPr lang="ru-RU" dirty="0" smtClean="0"/>
              <a:t>.,</a:t>
            </a:r>
          </a:p>
          <a:p>
            <a:r>
              <a:rPr lang="ru-RU" dirty="0" smtClean="0"/>
              <a:t>прочие </a:t>
            </a:r>
            <a:r>
              <a:rPr lang="ru-RU" dirty="0"/>
              <a:t>поступления 987,66 млн. руб</a:t>
            </a:r>
            <a:r>
              <a:rPr lang="ru-RU" dirty="0" smtClean="0"/>
              <a:t>.</a:t>
            </a:r>
          </a:p>
          <a:p>
            <a:endParaRPr lang="ru-RU" sz="1000" dirty="0"/>
          </a:p>
          <a:p>
            <a:r>
              <a:rPr lang="ru-RU" dirty="0"/>
              <a:t>В течение 2017 года всего списано по счетам </a:t>
            </a:r>
            <a:r>
              <a:rPr lang="ru-RU" dirty="0" smtClean="0"/>
              <a:t>РО -  </a:t>
            </a:r>
            <a:r>
              <a:rPr lang="ru-RU" b="1" dirty="0" smtClean="0"/>
              <a:t>95, 41 </a:t>
            </a:r>
            <a:r>
              <a:rPr lang="ru-RU" dirty="0" smtClean="0"/>
              <a:t>млрд. </a:t>
            </a:r>
            <a:r>
              <a:rPr lang="ru-RU" dirty="0"/>
              <a:t>руб.,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том числе оплата работ (услуг) по </a:t>
            </a:r>
            <a:r>
              <a:rPr lang="ru-RU" dirty="0" smtClean="0"/>
              <a:t> КР – </a:t>
            </a:r>
            <a:r>
              <a:rPr lang="ru-RU" b="1" dirty="0" smtClean="0"/>
              <a:t>91, 51 </a:t>
            </a:r>
            <a:r>
              <a:rPr lang="ru-RU" dirty="0" smtClean="0"/>
              <a:t>млрд. </a:t>
            </a:r>
            <a:r>
              <a:rPr lang="ru-RU" dirty="0"/>
              <a:t>руб., </a:t>
            </a:r>
            <a:r>
              <a:rPr lang="ru-RU" dirty="0" smtClean="0"/>
              <a:t>(</a:t>
            </a:r>
            <a:r>
              <a:rPr lang="ru-RU" b="1" dirty="0" smtClean="0"/>
              <a:t>40,75%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Расчетный целевой </a:t>
            </a:r>
            <a:r>
              <a:rPr lang="ru-RU" dirty="0"/>
              <a:t>показатель </a:t>
            </a:r>
            <a:r>
              <a:rPr lang="ru-RU" dirty="0" smtClean="0"/>
              <a:t> (финансирование КР от объема средств РО)  краткосрочного плана на 2017 год был - </a:t>
            </a:r>
            <a:r>
              <a:rPr lang="ru-RU" b="1" dirty="0" smtClean="0"/>
              <a:t>93,14%,  т.е. вполне хороший.</a:t>
            </a:r>
            <a:endParaRPr lang="ru-RU" dirty="0" smtClean="0"/>
          </a:p>
          <a:p>
            <a:endParaRPr lang="ru-RU" sz="1000" dirty="0" smtClean="0"/>
          </a:p>
          <a:p>
            <a:r>
              <a:rPr lang="ru-RU" dirty="0"/>
              <a:t>В течение 2017 года </a:t>
            </a:r>
            <a:r>
              <a:rPr lang="ru-RU" b="1" dirty="0"/>
              <a:t>на специальные счета </a:t>
            </a:r>
            <a:r>
              <a:rPr lang="ru-RU" dirty="0"/>
              <a:t>(независимо от владельца специального счета) всего поступило средств </a:t>
            </a:r>
            <a:r>
              <a:rPr lang="ru-RU" b="1" dirty="0" smtClean="0"/>
              <a:t>24,43</a:t>
            </a:r>
            <a:r>
              <a:rPr lang="ru-RU" dirty="0" smtClean="0"/>
              <a:t> млрд. </a:t>
            </a:r>
            <a:r>
              <a:rPr lang="ru-RU" dirty="0"/>
              <a:t>руб.,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том числе взносы собственников </a:t>
            </a:r>
            <a:r>
              <a:rPr lang="ru-RU" b="1" dirty="0"/>
              <a:t>21 </a:t>
            </a:r>
            <a:r>
              <a:rPr lang="ru-RU" b="1" dirty="0" smtClean="0"/>
              <a:t>,72 </a:t>
            </a:r>
            <a:r>
              <a:rPr lang="ru-RU" dirty="0" smtClean="0"/>
              <a:t>млрд. </a:t>
            </a:r>
            <a:r>
              <a:rPr lang="ru-RU" dirty="0"/>
              <a:t>руб</a:t>
            </a:r>
            <a:r>
              <a:rPr lang="ru-RU" dirty="0" smtClean="0"/>
              <a:t>.,</a:t>
            </a:r>
          </a:p>
          <a:p>
            <a:r>
              <a:rPr lang="ru-RU" dirty="0" smtClean="0"/>
              <a:t> </a:t>
            </a:r>
            <a:r>
              <a:rPr lang="ru-RU" dirty="0"/>
              <a:t>финансовая поддержка </a:t>
            </a:r>
            <a:r>
              <a:rPr lang="ru-RU" b="1" dirty="0"/>
              <a:t>182,2 млн. </a:t>
            </a:r>
            <a:r>
              <a:rPr lang="ru-RU" dirty="0"/>
              <a:t>руб., средства, поступившие в связи с изменением способа формирования фонда капитального ремонта 2 178,19 млн. руб.; прочие поступления 350,73 млн. руб.</a:t>
            </a:r>
          </a:p>
          <a:p>
            <a:r>
              <a:rPr lang="ru-RU" dirty="0"/>
              <a:t>В течение 2017 года всего списано по специальным счетам </a:t>
            </a:r>
            <a:r>
              <a:rPr lang="ru-RU" b="1" dirty="0" smtClean="0"/>
              <a:t>6, 58 млрд. </a:t>
            </a:r>
            <a:r>
              <a:rPr lang="ru-RU" b="1" dirty="0"/>
              <a:t>руб</a:t>
            </a:r>
            <a:r>
              <a:rPr lang="ru-RU" dirty="0"/>
              <a:t>., в том числе оплата работ (услуг) по </a:t>
            </a:r>
            <a:r>
              <a:rPr lang="ru-RU" dirty="0" smtClean="0"/>
              <a:t>КР – </a:t>
            </a:r>
            <a:r>
              <a:rPr lang="ru-RU" b="1" dirty="0" smtClean="0"/>
              <a:t>5, 47 млрд</a:t>
            </a:r>
            <a:r>
              <a:rPr lang="ru-RU" dirty="0" smtClean="0"/>
              <a:t>. </a:t>
            </a:r>
            <a:r>
              <a:rPr lang="ru-RU" dirty="0"/>
              <a:t>руб., средства, списанные в связи с прекращением формирования фонда капитального ремонта на специальном счете </a:t>
            </a:r>
            <a:r>
              <a:rPr lang="ru-RU" b="1" dirty="0"/>
              <a:t>637,62 млн. руб</a:t>
            </a:r>
            <a:r>
              <a:rPr lang="ru-RU" dirty="0"/>
              <a:t>.; прочие списания 473,64 млн. руб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Специальные счета  в процессе накоплений.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060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 </a:t>
            </a:r>
            <a:r>
              <a:rPr lang="ru-RU" dirty="0"/>
              <a:t>предварительной оценке субъектов </a:t>
            </a:r>
            <a:r>
              <a:rPr lang="ru-RU" dirty="0" smtClean="0"/>
              <a:t>РФ </a:t>
            </a:r>
            <a:r>
              <a:rPr lang="ru-RU" b="1" dirty="0"/>
              <a:t>погашение образованной внутренней задолженности</a:t>
            </a:r>
            <a:r>
              <a:rPr lang="ru-RU" dirty="0"/>
              <a:t> по фондам капитального ремонта (исходя из прогнозируемого объема начислений взносов на капитальный ремонт) возможно в следующие сроки:</a:t>
            </a:r>
          </a:p>
          <a:p>
            <a:r>
              <a:rPr lang="ru-RU" dirty="0"/>
              <a:t>- до 10 лет: в размере </a:t>
            </a:r>
            <a:r>
              <a:rPr lang="ru-RU" dirty="0" smtClean="0"/>
              <a:t>57, 9 млрд. </a:t>
            </a:r>
            <a:r>
              <a:rPr lang="ru-RU" dirty="0"/>
              <a:t>руб</a:t>
            </a:r>
            <a:r>
              <a:rPr lang="ru-RU" dirty="0" smtClean="0"/>
              <a:t>.;			</a:t>
            </a:r>
            <a:r>
              <a:rPr lang="ru-RU" b="1" dirty="0" smtClean="0"/>
              <a:t>37,5%</a:t>
            </a:r>
            <a:endParaRPr lang="ru-RU" b="1" dirty="0"/>
          </a:p>
          <a:p>
            <a:r>
              <a:rPr lang="ru-RU" dirty="0"/>
              <a:t>- от 11 до 20 лет включительно: в размере </a:t>
            </a:r>
            <a:r>
              <a:rPr lang="ru-RU" dirty="0" smtClean="0"/>
              <a:t>39, 5 млрд. </a:t>
            </a:r>
            <a:r>
              <a:rPr lang="ru-RU" dirty="0"/>
              <a:t>руб</a:t>
            </a:r>
            <a:r>
              <a:rPr lang="ru-RU" dirty="0" smtClean="0"/>
              <a:t>.;	25,6%</a:t>
            </a:r>
            <a:endParaRPr lang="ru-RU" dirty="0"/>
          </a:p>
          <a:p>
            <a:r>
              <a:rPr lang="ru-RU" dirty="0"/>
              <a:t>- от 21 до 30 лет включительно: в размере </a:t>
            </a:r>
            <a:r>
              <a:rPr lang="ru-RU" dirty="0" smtClean="0"/>
              <a:t>27, 3 млрд. </a:t>
            </a:r>
            <a:r>
              <a:rPr lang="ru-RU" dirty="0"/>
              <a:t>руб</a:t>
            </a:r>
            <a:r>
              <a:rPr lang="ru-RU" dirty="0" smtClean="0"/>
              <a:t>.;	17,7%</a:t>
            </a:r>
            <a:endParaRPr lang="ru-RU" dirty="0"/>
          </a:p>
          <a:p>
            <a:r>
              <a:rPr lang="ru-RU" b="1" dirty="0"/>
              <a:t>- </a:t>
            </a:r>
            <a:r>
              <a:rPr lang="ru-RU" b="1" u="sng" dirty="0"/>
              <a:t>более 30 лет: в размере </a:t>
            </a:r>
            <a:r>
              <a:rPr lang="ru-RU" b="1" u="sng" dirty="0" smtClean="0"/>
              <a:t>29, 81 млрд  </a:t>
            </a:r>
            <a:r>
              <a:rPr lang="ru-RU" b="1" u="sng" dirty="0"/>
              <a:t>руб</a:t>
            </a:r>
            <a:r>
              <a:rPr lang="ru-RU" b="1" u="sng" dirty="0" smtClean="0"/>
              <a:t>.		19,3%</a:t>
            </a:r>
            <a:endParaRPr lang="ru-RU" b="1" u="sng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807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01893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37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745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b="1" dirty="0"/>
              <a:t>экспресс-оценки выполнения региональных программ </a:t>
            </a:r>
            <a:r>
              <a:rPr lang="ru-RU" dirty="0"/>
              <a:t>капитального ремонта субъектов Российской Федерации используется </a:t>
            </a:r>
            <a:r>
              <a:rPr lang="ru-RU" b="1" dirty="0"/>
              <a:t>интегральный показатель, </a:t>
            </a:r>
            <a:r>
              <a:rPr lang="ru-RU" dirty="0"/>
              <a:t>учитывающий основные значения реализации региональных программ, такие как: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доля </a:t>
            </a:r>
            <a:r>
              <a:rPr lang="ru-RU" dirty="0"/>
              <a:t>конструктивных элементов и инженерных систем с истекшим межремонтным сроком,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доля </a:t>
            </a:r>
            <a:r>
              <a:rPr lang="ru-RU" dirty="0"/>
              <a:t>конструктивных элементов и инженерных систем, проведение капитального ремонта которых предусмотрено региональной программой капитального ремонта;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темп </a:t>
            </a:r>
            <a:r>
              <a:rPr lang="ru-RU" dirty="0"/>
              <a:t>включения в краткосрочный план реализации региональной программы по капитальному ремонту работ (услуг),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доля </a:t>
            </a:r>
            <a:r>
              <a:rPr lang="ru-RU" dirty="0"/>
              <a:t>собираемости средств собственников,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показатель </a:t>
            </a:r>
            <a:r>
              <a:rPr lang="ru-RU" dirty="0"/>
              <a:t>использования средств на проведение капитального ремонта</a:t>
            </a:r>
            <a:r>
              <a:rPr lang="ru-RU" dirty="0" smtClean="0"/>
              <a:t>,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доля задолженности собственников по взносам на капитальный ремонт</a:t>
            </a:r>
            <a:r>
              <a:rPr lang="ru-RU" dirty="0" smtClean="0"/>
              <a:t>,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доля стоимости работ (услуг), фактически включенных в договоры подряда, </a:t>
            </a:r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доля </a:t>
            </a:r>
            <a:r>
              <a:rPr lang="ru-RU" dirty="0"/>
              <a:t>стоимости работ (услуг), фактически исполненных по договорам подряда. </a:t>
            </a:r>
            <a:endParaRPr lang="ru-RU" dirty="0" smtClean="0"/>
          </a:p>
          <a:p>
            <a:r>
              <a:rPr lang="ru-RU" smtClean="0"/>
              <a:t>После </a:t>
            </a:r>
            <a:r>
              <a:rPr lang="ru-RU" dirty="0"/>
              <a:t>принятия соответствующего нормативно-правового акта в данном итоговом показателе планируется учитывать долю многоквартирных домов, находящихся на контроле качества проведенного капитального ремонта.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Результаты мониторинга не публичны, за исключением отдельных сведений, которые размещены в разделе «Аналитика» на портале «Реформа ЖКХ»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24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Основной способ формирования фондов капитального ремонта - на счете регионального оператора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Количество многоквартирных домов, включенных в региональные программы, меняется.</a:t>
            </a:r>
          </a:p>
          <a:p>
            <a:r>
              <a:rPr lang="ru-RU" dirty="0" smtClean="0"/>
              <a:t>Например, только за 3 квартал 2017 года в РП КР было включено 6 688 МКД,</a:t>
            </a:r>
          </a:p>
          <a:p>
            <a:r>
              <a:rPr lang="ru-RU" dirty="0" smtClean="0"/>
              <a:t>а исключено </a:t>
            </a:r>
            <a:r>
              <a:rPr lang="ru-RU" dirty="0"/>
              <a:t>7 </a:t>
            </a:r>
            <a:r>
              <a:rPr lang="ru-RU" dirty="0" smtClean="0"/>
              <a:t>106. В результате общее число МКД в целом снизилось.</a:t>
            </a:r>
            <a:endParaRPr lang="ru-RU" dirty="0"/>
          </a:p>
          <a:p>
            <a:endParaRPr lang="ru-RU" dirty="0" smtClean="0"/>
          </a:p>
          <a:p>
            <a:r>
              <a:rPr lang="ru-RU" dirty="0"/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261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Среди МКД, не включенных (исключенных) из РП КР, </a:t>
            </a:r>
            <a:r>
              <a:rPr lang="ru-RU" b="1" dirty="0" smtClean="0"/>
              <a:t>дома блокированной застройки.</a:t>
            </a:r>
          </a:p>
          <a:p>
            <a:r>
              <a:rPr lang="ru-RU" b="1" dirty="0" smtClean="0"/>
              <a:t>О том, что будет с МКД, не включенными в РП КР, сейчас никто не думает.  Это проблема в будущем.</a:t>
            </a:r>
          </a:p>
          <a:p>
            <a:endParaRPr lang="ru-RU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июне 2017 года </a:t>
            </a:r>
            <a:r>
              <a:rPr lang="ru-RU" dirty="0"/>
              <a:t>Фондом </a:t>
            </a:r>
            <a:r>
              <a:rPr lang="ru-RU" dirty="0" smtClean="0"/>
              <a:t>ЖКХ проводилась проверка наличия в РП КР  МКД, включенных в реестры  аварийного </a:t>
            </a:r>
            <a:r>
              <a:rPr lang="ru-RU" dirty="0"/>
              <a:t>жилищного </a:t>
            </a:r>
            <a:r>
              <a:rPr lang="ru-RU" dirty="0" smtClean="0"/>
              <a:t>фонда. </a:t>
            </a:r>
          </a:p>
          <a:p>
            <a:r>
              <a:rPr lang="ru-RU" dirty="0" smtClean="0"/>
              <a:t>Были </a:t>
            </a:r>
            <a:r>
              <a:rPr lang="ru-RU" dirty="0"/>
              <a:t>выявлены </a:t>
            </a:r>
            <a:r>
              <a:rPr lang="ru-RU" b="1" dirty="0" smtClean="0"/>
              <a:t>3 887 МКД, признанных </a:t>
            </a:r>
            <a:r>
              <a:rPr lang="ru-RU" b="1" dirty="0"/>
              <a:t>аварийными и при этом включенных в региональные </a:t>
            </a:r>
            <a:r>
              <a:rPr lang="ru-RU" b="1" dirty="0" smtClean="0"/>
              <a:t>программы.</a:t>
            </a:r>
          </a:p>
          <a:p>
            <a:r>
              <a:rPr lang="ru-RU" dirty="0" smtClean="0"/>
              <a:t>Фонд </a:t>
            </a:r>
            <a:r>
              <a:rPr lang="ru-RU" dirty="0"/>
              <a:t>письменно проинформировал субъекты Федерации, имеющие на своей территории такие дома.</a:t>
            </a:r>
          </a:p>
          <a:p>
            <a:r>
              <a:rPr lang="ru-RU" dirty="0"/>
              <a:t>Повторная проверка, проведенная </a:t>
            </a:r>
            <a:r>
              <a:rPr lang="ru-RU" b="1" dirty="0"/>
              <a:t>19 октября 2017 года, </a:t>
            </a:r>
            <a:r>
              <a:rPr lang="ru-RU" dirty="0"/>
              <a:t>выявила </a:t>
            </a:r>
            <a:r>
              <a:rPr lang="ru-RU" b="1" dirty="0"/>
              <a:t>3 283 </a:t>
            </a:r>
            <a:r>
              <a:rPr lang="ru-RU" b="1" dirty="0" smtClean="0"/>
              <a:t>МКД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включенных </a:t>
            </a:r>
            <a:r>
              <a:rPr lang="ru-RU" dirty="0"/>
              <a:t>в региональные программы капитального ремонта общего имущества многоквартирных домов, признанных </a:t>
            </a:r>
            <a:r>
              <a:rPr lang="ru-RU" dirty="0" smtClean="0"/>
              <a:t>аварийными</a:t>
            </a:r>
          </a:p>
          <a:p>
            <a:endParaRPr lang="ru-RU" dirty="0"/>
          </a:p>
          <a:p>
            <a:r>
              <a:rPr lang="ru-RU" dirty="0"/>
              <a:t>В результате принятых мер часть домов была исключена субъектами Российской Федерации из перечня многоквартирных домов, включенных в региональные программы капитального ремонта общего имущества многоквартирных домов.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23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Таким образом, </a:t>
            </a:r>
            <a:r>
              <a:rPr lang="ru-RU" b="1" dirty="0"/>
              <a:t>полная реализация региональных программ </a:t>
            </a:r>
            <a:r>
              <a:rPr lang="ru-RU" dirty="0"/>
              <a:t>капитального ремонта общего имущества многоквартирных домов </a:t>
            </a:r>
            <a:r>
              <a:rPr lang="ru-RU" b="1" dirty="0"/>
              <a:t>не снижает риск увеличения аварийного жилищного фонда </a:t>
            </a:r>
            <a:r>
              <a:rPr lang="ru-RU" dirty="0"/>
              <a:t>в указанных субъектах </a:t>
            </a:r>
            <a:r>
              <a:rPr lang="ru-RU" dirty="0" smtClean="0"/>
              <a:t>Федерации.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Фонд ЖКХ, на основе представляемых регионами данных пришел к выводу, что во многих регионах </a:t>
            </a:r>
            <a:r>
              <a:rPr lang="ru-RU" b="1" dirty="0" smtClean="0"/>
              <a:t>отсутствует система  </a:t>
            </a:r>
            <a:r>
              <a:rPr lang="ru-RU" b="1" dirty="0" err="1"/>
              <a:t>поконструктивного</a:t>
            </a:r>
            <a:r>
              <a:rPr lang="ru-RU" b="1" dirty="0"/>
              <a:t> учета</a:t>
            </a:r>
            <a:r>
              <a:rPr lang="ru-RU" dirty="0"/>
              <a:t> реализации региональных программ субъектов Российской Федерации. 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/>
              <a:t>Фонд считает необходимым продолжение методической работы, направленной на формирование такого механизма управления региональной программой, одним из ключевых элементов которого должен служить конструктивный элемент МКД.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44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92696" y="4211960"/>
            <a:ext cx="5832648" cy="4320480"/>
          </a:xfrm>
        </p:spPr>
        <p:txBody>
          <a:bodyPr/>
          <a:lstStyle/>
          <a:p>
            <a:r>
              <a:rPr lang="ru-RU" dirty="0" smtClean="0"/>
              <a:t>Показатель, отражающий </a:t>
            </a:r>
            <a:r>
              <a:rPr lang="ru-RU" dirty="0"/>
              <a:t>темп включения в краткосрочный план реализации </a:t>
            </a:r>
            <a:r>
              <a:rPr lang="ru-RU" dirty="0" smtClean="0"/>
              <a:t>РП КР  </a:t>
            </a:r>
            <a:r>
              <a:rPr lang="ru-RU" b="1" dirty="0"/>
              <a:t>работ (услуг), предусмотренных ч. 1 ст. 166 ЖК РФ,</a:t>
            </a:r>
            <a:r>
              <a:rPr lang="ru-RU" dirty="0"/>
              <a:t> как </a:t>
            </a:r>
            <a:r>
              <a:rPr lang="ru-RU" dirty="0" smtClean="0"/>
              <a:t>отношение </a:t>
            </a:r>
            <a:r>
              <a:rPr lang="ru-RU" b="1" dirty="0"/>
              <a:t>общего количества конструктивных элементов и внутридомовых инженерных систем, </a:t>
            </a:r>
            <a:r>
              <a:rPr lang="ru-RU" dirty="0"/>
              <a:t>принадлежащих МКД, включенным в региональную программу, </a:t>
            </a:r>
            <a:r>
              <a:rPr lang="ru-RU" b="1" dirty="0"/>
              <a:t>деленное на срок реализации региональной программы,</a:t>
            </a:r>
            <a:r>
              <a:rPr lang="ru-RU" dirty="0"/>
              <a:t> к количеству </a:t>
            </a:r>
            <a:r>
              <a:rPr lang="ru-RU" dirty="0" smtClean="0"/>
              <a:t>КЭ и ВДИС, </a:t>
            </a:r>
            <a:r>
              <a:rPr lang="ru-RU" dirty="0"/>
              <a:t>предусмотренных краткосрочным планом реализации </a:t>
            </a:r>
            <a:r>
              <a:rPr lang="ru-RU" dirty="0" smtClean="0"/>
              <a:t>РП в </a:t>
            </a:r>
            <a:r>
              <a:rPr lang="ru-RU" dirty="0"/>
              <a:t>отчетном году, умноженное на </a:t>
            </a:r>
            <a:r>
              <a:rPr lang="ru-RU" dirty="0" smtClean="0"/>
              <a:t>100%.</a:t>
            </a:r>
            <a:endParaRPr lang="ru-RU" dirty="0"/>
          </a:p>
          <a:p>
            <a:endParaRPr lang="ru-RU" sz="800" dirty="0" smtClean="0"/>
          </a:p>
          <a:p>
            <a:r>
              <a:rPr lang="ru-RU" dirty="0"/>
              <a:t>Целевое значение количества работ (услуг), предусмотренных ч. 1 ст. 166 ЖК РФ, по всем РПКР на 2017 год составило </a:t>
            </a:r>
            <a:r>
              <a:rPr lang="ru-RU" b="1" dirty="0"/>
              <a:t>223 </a:t>
            </a:r>
            <a:r>
              <a:rPr lang="ru-RU" b="1" dirty="0" smtClean="0"/>
              <a:t> 276 </a:t>
            </a:r>
            <a:r>
              <a:rPr lang="ru-RU" dirty="0"/>
              <a:t>ед.; в краткосрочный план включены </a:t>
            </a:r>
            <a:r>
              <a:rPr lang="ru-RU" b="1" dirty="0"/>
              <a:t>117 118</a:t>
            </a:r>
            <a:r>
              <a:rPr lang="ru-RU" dirty="0"/>
              <a:t> работ (услуг). Показатель темпа включения в краткосрочный план реализации региональной программы по капитальному ремонту работ (услуг) по России составил </a:t>
            </a:r>
            <a:r>
              <a:rPr lang="ru-RU" b="1" dirty="0"/>
              <a:t>52,45</a:t>
            </a:r>
            <a:r>
              <a:rPr lang="ru-RU" b="1" dirty="0" smtClean="0"/>
              <a:t>%.</a:t>
            </a:r>
          </a:p>
          <a:p>
            <a:endParaRPr lang="ru-RU" sz="800" b="1" dirty="0"/>
          </a:p>
          <a:p>
            <a:r>
              <a:rPr lang="ru-RU" b="1" dirty="0"/>
              <a:t>Темп более 80% определяется как высокий и означает низкий риск невыполнения полного объема работ (услуг), предусмотренных ч. 1 ст. 166 ЖК РФ и включенных в </a:t>
            </a:r>
            <a:r>
              <a:rPr lang="ru-RU" b="1" dirty="0" smtClean="0"/>
              <a:t>РП, </a:t>
            </a:r>
            <a:r>
              <a:rPr lang="ru-RU" b="1" dirty="0"/>
              <a:t>в течение всего срока реализации программы</a:t>
            </a:r>
            <a:r>
              <a:rPr lang="ru-RU" b="1" dirty="0" smtClean="0"/>
              <a:t>.</a:t>
            </a:r>
          </a:p>
          <a:p>
            <a:r>
              <a:rPr lang="ru-RU" b="1" dirty="0"/>
              <a:t>Экстремальные высокие значения указанного показателя связаны с включением необоснованно большого объема работ (услуг) по капитальному ремонту в краткосрочные планы текущего года, выполнением работ (услуг) по капитальному ремонту с помощью привлечения кредитных средств или с технической ошибкой при заполнении данных.</a:t>
            </a:r>
          </a:p>
          <a:p>
            <a:r>
              <a:rPr lang="ru-RU" b="1" dirty="0"/>
              <a:t>Низкий показатель темпа, напротив, </a:t>
            </a:r>
            <a:r>
              <a:rPr lang="ru-RU" b="1" dirty="0" smtClean="0"/>
              <a:t>наличие </a:t>
            </a:r>
            <a:r>
              <a:rPr lang="ru-RU" b="1" dirty="0"/>
              <a:t>риска невыполнения полного объема работ (услуг), предусмотренных ч. 1 ст. 166 ЖК РФ и включенных в региональную программу, в течение всего срока реализации программы.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73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95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Выполнение планов КР:</a:t>
            </a:r>
          </a:p>
          <a:p>
            <a:r>
              <a:rPr lang="ru-RU" dirty="0" smtClean="0"/>
              <a:t>По МКД прошлого периода – </a:t>
            </a:r>
            <a:r>
              <a:rPr lang="ru-RU" b="1" dirty="0" smtClean="0"/>
              <a:t>50%</a:t>
            </a:r>
          </a:p>
          <a:p>
            <a:r>
              <a:rPr lang="ru-RU" dirty="0" smtClean="0"/>
              <a:t>По плану 2017 г. – </a:t>
            </a:r>
            <a:r>
              <a:rPr lang="ru-RU" b="1" dirty="0" smtClean="0"/>
              <a:t>41,6%</a:t>
            </a:r>
          </a:p>
          <a:p>
            <a:endParaRPr lang="ru-RU" dirty="0" smtClean="0"/>
          </a:p>
          <a:p>
            <a:r>
              <a:rPr lang="ru-RU" dirty="0" smtClean="0"/>
              <a:t>Стоимость </a:t>
            </a:r>
            <a:r>
              <a:rPr lang="ru-RU" dirty="0"/>
              <a:t>работ (услуг) по капитальному ремонту, завершаемых в 2017 году, в соответствии с актами приемки составила </a:t>
            </a:r>
            <a:r>
              <a:rPr lang="ru-RU" dirty="0" smtClean="0"/>
              <a:t> </a:t>
            </a:r>
            <a:r>
              <a:rPr lang="ru-RU" b="1" dirty="0" smtClean="0"/>
              <a:t>42,6% </a:t>
            </a:r>
            <a:r>
              <a:rPr lang="ru-RU" b="1" dirty="0"/>
              <a:t>от запланированной стоимости </a:t>
            </a:r>
            <a:r>
              <a:rPr lang="ru-RU" b="1" dirty="0" smtClean="0"/>
              <a:t>работ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294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D839E-1E6E-45CD-B179-6EEE59692274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9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8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53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60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89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71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17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14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8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0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63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28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E32-D72C-473A-91D7-74F4121341E0}" type="datetime1">
              <a:rPr lang="ru-RU" smtClean="0"/>
              <a:pPr/>
              <a:t>30.01.2018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6663-6524-4EA9-B00B-80A50C1FAF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0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hyperlink" Target="mailto:mailbox@urbaneconomics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295232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мониторинга реализации региональных программ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капитального ремонта многоквартирных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домов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7231" y="5078359"/>
            <a:ext cx="4968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Ирина Валентиновна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Генцлер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Фонд «Институт экономики города»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380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Собираемость взносов на капитальный ремонт в среднем по РФ – 88,6%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86578" y="1714488"/>
            <a:ext cx="2143140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ru-RU" sz="2000" b="1" dirty="0" smtClean="0"/>
              <a:t>в 27 регионах сбор взносов превысил  90% 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ru-RU" sz="2000" b="1" dirty="0" smtClean="0"/>
              <a:t> в т.ч. в 6 из них  - сбор более 100%:</a:t>
            </a:r>
          </a:p>
          <a:p>
            <a:pPr marL="174625" indent="-174625"/>
            <a:r>
              <a:rPr lang="ru-RU" sz="1900" b="1" dirty="0" smtClean="0"/>
              <a:t>Волгоградская</a:t>
            </a:r>
          </a:p>
          <a:p>
            <a:pPr marL="174625" indent="-174625"/>
            <a:r>
              <a:rPr lang="ru-RU" sz="1900" b="1" dirty="0" smtClean="0"/>
              <a:t>Белгородская, </a:t>
            </a:r>
          </a:p>
          <a:p>
            <a:pPr marL="174625" indent="-174625"/>
            <a:r>
              <a:rPr lang="ru-RU" sz="1900" b="1" dirty="0" smtClean="0"/>
              <a:t>Самарская,</a:t>
            </a:r>
          </a:p>
          <a:p>
            <a:pPr marL="174625" indent="-174625"/>
            <a:r>
              <a:rPr lang="ru-RU" sz="1900" b="1" dirty="0" smtClean="0"/>
              <a:t>Кировская,</a:t>
            </a:r>
          </a:p>
          <a:p>
            <a:pPr marL="174625" indent="-174625"/>
            <a:r>
              <a:rPr lang="ru-RU" sz="1900" b="1" dirty="0" smtClean="0"/>
              <a:t>Липецкая обл.,</a:t>
            </a:r>
          </a:p>
          <a:p>
            <a:pPr marL="174625" indent="-174625"/>
            <a:r>
              <a:rPr lang="ru-RU" sz="1900" b="1" dirty="0" smtClean="0"/>
              <a:t>Пермский край</a:t>
            </a:r>
          </a:p>
          <a:p>
            <a:pPr marL="174625" indent="-174625"/>
            <a:endParaRPr lang="ru-RU" sz="2000" b="1" dirty="0" smtClean="0"/>
          </a:p>
          <a:p>
            <a:pPr marL="174625" indent="-174625"/>
            <a:endParaRPr lang="ru-RU" sz="2000" b="1" dirty="0" smtClean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42844" y="1214422"/>
          <a:ext cx="6643733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Уплата взносов на капитальный ремонт по помещениям федеральной, региональной и муниципальной собственности – 32,3%, 95,72% и 81,9%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643050"/>
          <a:ext cx="8501122" cy="440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Субъекты РФ с наиболее низкой уплатой взносов по помещениям в федеральной собственности 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Уровень собираемости взносов на капитальный ремонт 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Республика Татарстан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0,00%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Астраханская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4,05%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Севастополь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4,76%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Тверская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5,52%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Московская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6,52%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Саратовская область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7,14%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+mn-lt"/>
                          <a:ea typeface="Times New Roman"/>
                          <a:cs typeface="Times New Roman"/>
                        </a:rPr>
                        <a:t>Хабаровский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/>
                        </a:rPr>
                        <a:t>9,43%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4"/>
            <a:ext cx="9144000" cy="114300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Работа по взысканию задолженности по взносам незначительна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785786" y="3000372"/>
            <a:ext cx="1071570" cy="107157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1,5 </a:t>
            </a:r>
            <a:r>
              <a:rPr lang="ru-RU" b="1" dirty="0" err="1" smtClean="0"/>
              <a:t>млрдруб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450057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Взыскано в 2017 г.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715008" y="2786058"/>
            <a:ext cx="1571636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4,0 </a:t>
            </a:r>
          </a:p>
          <a:p>
            <a:pPr algn="ctr"/>
            <a:r>
              <a:rPr lang="ru-RU" b="1" dirty="0" err="1" smtClean="0"/>
              <a:t>млрд</a:t>
            </a:r>
            <a:r>
              <a:rPr lang="ru-RU" b="1" dirty="0" smtClean="0"/>
              <a:t> руб.</a:t>
            </a:r>
            <a:endParaRPr lang="ru-RU" b="1" dirty="0"/>
          </a:p>
        </p:txBody>
      </p:sp>
      <p:sp>
        <p:nvSpPr>
          <p:cNvPr id="15" name="Овал 14"/>
          <p:cNvSpPr/>
          <p:nvPr/>
        </p:nvSpPr>
        <p:spPr>
          <a:xfrm>
            <a:off x="2143108" y="1714488"/>
            <a:ext cx="3429024" cy="342902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69,8 млрд. руб.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200" b="1" dirty="0" smtClean="0"/>
              <a:t>Общая задолженность</a:t>
            </a:r>
            <a:endParaRPr lang="ru-RU" sz="2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143636" y="442913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Подано исков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429520" y="3000372"/>
            <a:ext cx="1071570" cy="107157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1,1 </a:t>
            </a:r>
            <a:r>
              <a:rPr lang="ru-RU" b="1" dirty="0" err="1" smtClean="0"/>
              <a:t>млрдруб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286644" y="4429132"/>
            <a:ext cx="1857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Получено исполнительных листов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42910" y="5429264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 94,3% текущей задолженности (независимо от формы собственности помещений) исковые заявления не предъявлялись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Движение денежных средств фондов капитального ремонта на 1 октября 2017 года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27488"/>
              </p:ext>
            </p:extLst>
          </p:nvPr>
        </p:nvGraphicFramePr>
        <p:xfrm>
          <a:off x="357158" y="1357298"/>
          <a:ext cx="40005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572000" y="2071678"/>
          <a:ext cx="321471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0" y="1285860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Доля средств, использованных на оплату КР, %</a:t>
            </a:r>
            <a:r>
              <a:rPr lang="ru-RU" dirty="0" smtClean="0">
                <a:solidFill>
                  <a:schemeClr val="tx2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tx2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4"/>
            <a:ext cx="9144000" cy="135732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142852"/>
            <a:ext cx="8786874" cy="1000131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Внутренняя задолженность региональных операторов со сроком погашения более 30 лет выросла на 34% в 2017 году и достигла 29,8 </a:t>
            </a:r>
            <a:r>
              <a:rPr lang="ru-RU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млрд</a:t>
            </a:r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5720" y="1500174"/>
            <a:ext cx="8715436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 smtClean="0"/>
              <a:t>Текущая </a:t>
            </a:r>
            <a:r>
              <a:rPr lang="ru-RU" sz="2200" b="1" dirty="0" smtClean="0"/>
              <a:t>внутренняя задолженность </a:t>
            </a:r>
            <a:r>
              <a:rPr lang="ru-RU" sz="2200" dirty="0" smtClean="0"/>
              <a:t>(перед  фондами КР, </a:t>
            </a:r>
          </a:p>
          <a:p>
            <a:r>
              <a:rPr lang="ru-RU" sz="2200" dirty="0" smtClean="0"/>
              <a:t>формируемыми на счетах региональных операторов, средства которых использованы на ремонт других МКД) – </a:t>
            </a:r>
            <a:r>
              <a:rPr lang="ru-RU" sz="2200" b="1" dirty="0" smtClean="0"/>
              <a:t>154,53 </a:t>
            </a:r>
            <a:r>
              <a:rPr lang="ru-RU" sz="2200" b="1" dirty="0" err="1" smtClean="0"/>
              <a:t>млрд</a:t>
            </a:r>
            <a:r>
              <a:rPr lang="ru-RU" sz="2200" b="1" dirty="0" smtClean="0"/>
              <a:t> руб.</a:t>
            </a: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357158" y="3214686"/>
          <a:ext cx="850112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1247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В 15 субъектах РФ объем внутренней задолженности со сроком погашения более 30 лет превышает 500 млн. руб., в т.ч.: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Московская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5 002,12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Белгородская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2 893,76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Ярославская обл.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2959100"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2 425,10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1 779,64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Тульская обл.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1 395,74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Приморский край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1 125,97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260648"/>
            <a:ext cx="8206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МКД со специальными счетами  увеличивается, структура владельцев специальных счетов меняется </a:t>
            </a:r>
            <a:endParaRPr lang="ru-RU" sz="2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027660"/>
              </p:ext>
            </p:extLst>
          </p:nvPr>
        </p:nvGraphicFramePr>
        <p:xfrm>
          <a:off x="500034" y="1571612"/>
          <a:ext cx="8189404" cy="47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1871" y="6381750"/>
            <a:ext cx="7504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+mj-lt"/>
              </a:rPr>
              <a:t>* Данные по итогам 2017 года</a:t>
            </a:r>
            <a:endParaRPr lang="ru-RU" sz="1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34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69" y="404664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МКД со специальными  счетами различается по регионам</a:t>
            </a:r>
            <a:endParaRPr lang="ru-RU" sz="2400" b="1" baseline="30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744029"/>
              </p:ext>
            </p:extLst>
          </p:nvPr>
        </p:nvGraphicFramePr>
        <p:xfrm>
          <a:off x="285721" y="1750586"/>
          <a:ext cx="8364666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336"/>
                <a:gridCol w="3654330"/>
              </a:tblGrid>
              <a:tr h="7363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МКД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СУБЪЕКТОВ РФ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 или равно 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20%, но больше или равно 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15%, но больше или равно 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10%, но больше или равно 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Меньше 5%, но больше или равно 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621350">
                <a:tc>
                  <a:txBody>
                    <a:bodyPr/>
                    <a:lstStyle/>
                    <a:p>
                      <a:pPr marL="0" indent="180000" algn="l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72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476672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егионы с максимальными долями МКД  со специальными счетами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17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14879"/>
              </p:ext>
            </p:extLst>
          </p:nvPr>
        </p:nvGraphicFramePr>
        <p:xfrm>
          <a:off x="357158" y="1785926"/>
          <a:ext cx="8229629" cy="47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004"/>
                <a:gridCol w="4104456"/>
                <a:gridCol w="3582169"/>
              </a:tblGrid>
              <a:tr h="450971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СУБЪЕКТЫ РФ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МКД, %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Удмуртская Республика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Костромская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Пензенская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Новосибирская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Забайкальский край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Пермский край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Ярославская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Саратовская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Новгородская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Владимирская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91089">
                <a:tc>
                  <a:txBody>
                    <a:bodyPr/>
                    <a:lstStyle/>
                    <a:p>
                      <a:pPr indent="0"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Республика Карелия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66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18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Интегральный  показатель реализации региональных программ на 1 октября  2017 года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42844" y="1285860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20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  <a:endParaRPr lang="ru-RU" sz="20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1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6"/>
            <a:ext cx="5831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r>
              <a:rPr lang="ru-RU" sz="16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./факс: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363 50 47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787 45 20   </a:t>
            </a:r>
            <a:b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00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600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35560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8374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89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9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870" y="332655"/>
            <a:ext cx="8206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региональных программ  капитального ремонта многоквартирных домов</a:t>
            </a:r>
            <a:endParaRPr lang="ru-RU" sz="24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451872" y="1772816"/>
            <a:ext cx="847784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 региональных программ осуществляется Фондом ЖКХ на основании сведений, представляемых субъектами РФ  в автоматизированную информационную систему «Реформа ЖКХ» в соответствии с приказом Минстроя России от 1 декабря 2016 года № 871/</a:t>
            </a:r>
            <a:r>
              <a:rPr lang="ru-RU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endParaRPr lang="ru-RU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презентации представлены результаты мониторинга реализации региональных программ по состоянию на 1 октября 2017 года</a:t>
            </a:r>
          </a:p>
          <a:p>
            <a:pPr marL="449263" indent="-271463">
              <a:spcAft>
                <a:spcPts val="1200"/>
              </a:spcAft>
            </a:pPr>
            <a:endParaRPr lang="ru-RU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4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Региональные системы </a:t>
            </a:r>
            <a:r>
              <a:rPr lang="ru-RU" sz="24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капитального ремонта многоквартирных </a:t>
            </a:r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домов созданы во всех субъектах РФ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1357298"/>
            <a:ext cx="2160240" cy="111577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Региональные программы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71802" y="1357298"/>
            <a:ext cx="2664296" cy="1115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744,2 тыс. МКД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(2,43 </a:t>
            </a:r>
            <a:r>
              <a:rPr lang="ru-RU" b="1" dirty="0">
                <a:solidFill>
                  <a:schemeClr val="tx1"/>
                </a:solidFill>
              </a:rPr>
              <a:t>млрд. кв. </a:t>
            </a:r>
            <a:r>
              <a:rPr lang="ru-RU" b="1" dirty="0" smtClean="0">
                <a:solidFill>
                  <a:schemeClr val="tx1"/>
                </a:solidFill>
              </a:rPr>
              <a:t>м)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66562" y="1357298"/>
            <a:ext cx="2520280" cy="11157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89,3 млн. человек 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509786" y="1801090"/>
            <a:ext cx="554118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5760511" y="1785927"/>
            <a:ext cx="526001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3649" y="2928934"/>
            <a:ext cx="6480720" cy="5237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Фонды капитального ремонта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163858" y="2571189"/>
            <a:ext cx="412353" cy="2705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5928" y="3857628"/>
            <a:ext cx="3159968" cy="576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счетах региональных операторов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20072" y="3857628"/>
            <a:ext cx="3159968" cy="576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специальных счетах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034" y="4572008"/>
            <a:ext cx="3159968" cy="12144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20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659,2 </a:t>
            </a:r>
            <a:r>
              <a:rPr lang="ru-RU" sz="2000" b="1" dirty="0">
                <a:solidFill>
                  <a:schemeClr val="tx1"/>
                </a:solidFill>
              </a:rPr>
              <a:t>тыс. </a:t>
            </a:r>
            <a:r>
              <a:rPr lang="ru-RU" sz="2000" b="1" dirty="0" smtClean="0">
                <a:solidFill>
                  <a:schemeClr val="tx1"/>
                </a:solidFill>
              </a:rPr>
              <a:t>МКД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88,58%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80,62% </a:t>
            </a:r>
            <a:r>
              <a:rPr lang="ru-RU" b="1" dirty="0" smtClean="0">
                <a:solidFill>
                  <a:schemeClr val="tx1"/>
                </a:solidFill>
              </a:rPr>
              <a:t>по площади МКД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56821" y="4572008"/>
            <a:ext cx="3159968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79,3 </a:t>
            </a:r>
            <a:r>
              <a:rPr lang="ru-RU" sz="2000" b="1" dirty="0">
                <a:solidFill>
                  <a:schemeClr val="tx1"/>
                </a:solidFill>
              </a:rPr>
              <a:t>тыс. </a:t>
            </a:r>
            <a:r>
              <a:rPr lang="ru-RU" sz="2000" b="1" dirty="0" smtClean="0">
                <a:solidFill>
                  <a:schemeClr val="tx1"/>
                </a:solidFill>
              </a:rPr>
              <a:t>МКД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10,65%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16,43% </a:t>
            </a:r>
            <a:r>
              <a:rPr lang="ru-RU" b="1" dirty="0" smtClean="0">
                <a:solidFill>
                  <a:schemeClr val="tx1"/>
                </a:solidFill>
              </a:rPr>
              <a:t>по площади МКД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4220987" y="3565700"/>
            <a:ext cx="285753" cy="12354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800056" y="371475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055912" y="371475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71670" y="3714752"/>
            <a:ext cx="4744144" cy="0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065070" y="442913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876256" y="4429132"/>
            <a:ext cx="0" cy="136027"/>
          </a:xfrm>
          <a:prstGeom prst="line">
            <a:avLst/>
          </a:prstGeom>
          <a:ln w="666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 региональные программы не включены 65% МКД, учитываемых в статистике:</a:t>
            </a: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214282" y="2714620"/>
          <a:ext cx="8501122" cy="39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214282" y="1285860"/>
            <a:ext cx="8643998" cy="12858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Дома блокированной застройки 				– 1 354 490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Дома, для которых определены срок и источники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срока или реконструкции 				– 48 864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Иные МКД 						– 211 480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Региональные программы охватывают не все конструктивные элементы и инженерные системы МКД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214422"/>
          <a:ext cx="857256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429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элементов МКД, включенных в региональные</a:t>
                      </a:r>
                      <a:r>
                        <a:rPr lang="ru-RU" baseline="0" dirty="0" smtClean="0"/>
                        <a:t>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0% до 20%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20% до 40%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40% до 60%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60% до 80%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Св. 80% до 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857628"/>
            <a:ext cx="84296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региональные программы включают 91,6% элементов МКД, подлежащих капитальному ремонту</a:t>
            </a:r>
            <a:endParaRPr lang="ru-RU" sz="2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4714884"/>
            <a:ext cx="8572560" cy="1785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Регионы с наименьшей долей элементов МКД в РП КР: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Ивановская область 		31%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Ямало-Ненецкий АО 		46%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г. Санкт-Петербург			47%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Ханты-Мансийский АО		58%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В краткосрочные планы реализации региональных программ включается недостаточный объем работ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1214422"/>
          <a:ext cx="842968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работ, включенных в краткосрочные планы, </a:t>
                      </a:r>
                    </a:p>
                    <a:p>
                      <a:pPr algn="ctr"/>
                      <a:r>
                        <a:rPr lang="ru-RU" dirty="0" smtClean="0"/>
                        <a:t>от  расчетного</a:t>
                      </a:r>
                      <a:r>
                        <a:rPr lang="ru-RU" baseline="0" dirty="0" smtClean="0"/>
                        <a:t>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От 0% до 20%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20% до 40%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33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40% до 60%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14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60% до 80%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Св. 80% до 100%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786190"/>
            <a:ext cx="85011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объем работ в краткосрочных планах -  52,5%</a:t>
            </a:r>
            <a:endParaRPr lang="ru-RU" sz="22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4357695"/>
          <a:ext cx="842968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1071570"/>
                <a:gridCol w="3214710"/>
                <a:gridCol w="1000132"/>
              </a:tblGrid>
              <a:tr h="268328"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низкими</a:t>
                      </a:r>
                      <a:r>
                        <a:rPr lang="ru-RU" sz="1600" baseline="0" dirty="0" smtClean="0"/>
                        <a:t> показателями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высокими показателями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31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Мурманская область Республика Дагестан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Крым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Северная Осетия-Алания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Калмыкия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  <a:p>
                      <a:endParaRPr lang="ru-RU" sz="17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9 %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Астраханская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г. Москва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Челябинская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Свердловская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Псковская область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Курская область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b="1" dirty="0" smtClean="0"/>
                        <a:t>248%</a:t>
                      </a:r>
                    </a:p>
                    <a:p>
                      <a:r>
                        <a:rPr lang="ru-RU" sz="1700" b="1" dirty="0" smtClean="0"/>
                        <a:t>148%</a:t>
                      </a:r>
                    </a:p>
                    <a:p>
                      <a:r>
                        <a:rPr lang="ru-RU" sz="1700" b="1" dirty="0" smtClean="0"/>
                        <a:t>138%</a:t>
                      </a:r>
                    </a:p>
                    <a:p>
                      <a:r>
                        <a:rPr lang="ru-RU" sz="1700" b="1" dirty="0" smtClean="0"/>
                        <a:t>120%</a:t>
                      </a:r>
                    </a:p>
                    <a:p>
                      <a:r>
                        <a:rPr lang="ru-RU" sz="1700" b="1" dirty="0" smtClean="0"/>
                        <a:t>109%</a:t>
                      </a:r>
                    </a:p>
                    <a:p>
                      <a:r>
                        <a:rPr lang="ru-RU" sz="1700" b="1" dirty="0" smtClean="0"/>
                        <a:t>108%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282" y="142852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Низкие темпы заключения договоров подряда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928670"/>
          <a:ext cx="842968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заключенных договоров подряда  </a:t>
                      </a:r>
                    </a:p>
                    <a:p>
                      <a:pPr algn="ctr"/>
                      <a:r>
                        <a:rPr lang="ru-RU" dirty="0" smtClean="0"/>
                        <a:t>от  планового </a:t>
                      </a:r>
                      <a:r>
                        <a:rPr lang="ru-RU" baseline="0" dirty="0" smtClean="0"/>
                        <a:t> показателя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субъектов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 0% до 20%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20% до 40%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40% до 60%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60% до 80%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18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Св. 80% до 100%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54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285720" y="3643314"/>
            <a:ext cx="85011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доля заключенных договоров  подряда -  86,5%</a:t>
            </a:r>
            <a:endParaRPr lang="ru-RU" sz="22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71538" y="4214818"/>
          <a:ext cx="7143800" cy="2067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6767"/>
                <a:gridCol w="3027033"/>
              </a:tblGrid>
              <a:tr h="268328"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Регионы с самыми низкими</a:t>
                      </a:r>
                      <a:r>
                        <a:rPr lang="ru-RU" sz="1600" baseline="0" dirty="0" smtClean="0"/>
                        <a:t>  темпами заключения договоров подряда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31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Республика Северная Осетия-Алания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Астраханская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Магаданская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Тверская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Псковская область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</a:rPr>
                        <a:t>Пермский край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10%</a:t>
                      </a:r>
                    </a:p>
                    <a:p>
                      <a:pPr algn="ctr"/>
                      <a:r>
                        <a:rPr lang="ru-RU" sz="1700" b="1" dirty="0" smtClean="0"/>
                        <a:t>12%</a:t>
                      </a:r>
                    </a:p>
                    <a:p>
                      <a:pPr algn="ctr"/>
                      <a:r>
                        <a:rPr lang="ru-RU" sz="1700" b="1" dirty="0" smtClean="0"/>
                        <a:t>30%</a:t>
                      </a:r>
                    </a:p>
                    <a:p>
                      <a:pPr algn="ctr"/>
                      <a:r>
                        <a:rPr lang="ru-RU" sz="1700" b="1" dirty="0" smtClean="0"/>
                        <a:t>33%</a:t>
                      </a:r>
                    </a:p>
                    <a:p>
                      <a:pPr algn="ctr"/>
                      <a:r>
                        <a:rPr lang="ru-RU" sz="1700" b="1" dirty="0" smtClean="0"/>
                        <a:t>37%</a:t>
                      </a:r>
                    </a:p>
                    <a:p>
                      <a:pPr algn="ctr"/>
                      <a:r>
                        <a:rPr lang="ru-RU" sz="1700" b="1" dirty="0" smtClean="0"/>
                        <a:t>38%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Реализация региональных программ  в  2017 году*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1285860"/>
          <a:ext cx="8501121" cy="350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5"/>
                <a:gridCol w="2500330"/>
                <a:gridCol w="2286016"/>
              </a:tblGrid>
              <a:tr h="370840">
                <a:tc>
                  <a:txBody>
                    <a:bodyPr/>
                    <a:lstStyle/>
                    <a:p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План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Факт</a:t>
                      </a:r>
                      <a:endParaRPr lang="ru-RU" sz="2400" b="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b="1" dirty="0" smtClean="0"/>
                        <a:t>Количество МКД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3352"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по плану прошлых лет</a:t>
                      </a:r>
                    </a:p>
                    <a:p>
                      <a:endParaRPr lang="ru-RU" sz="2200" b="1" dirty="0" smtClean="0"/>
                    </a:p>
                    <a:p>
                      <a:r>
                        <a:rPr lang="ru-RU" sz="2200" b="1" dirty="0" smtClean="0"/>
                        <a:t>по</a:t>
                      </a:r>
                      <a:r>
                        <a:rPr lang="ru-RU" sz="2200" b="1" baseline="0" dirty="0" smtClean="0"/>
                        <a:t> плану 2017 года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6 865</a:t>
                      </a:r>
                    </a:p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50</a:t>
                      </a:r>
                      <a:r>
                        <a:rPr lang="ru-RU" sz="2400" b="1" baseline="0" dirty="0" smtClean="0"/>
                        <a:t> 332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3 431 </a:t>
                      </a:r>
                    </a:p>
                    <a:p>
                      <a:endParaRPr lang="ru-RU" sz="2400" b="1" dirty="0" smtClean="0"/>
                    </a:p>
                    <a:p>
                      <a:r>
                        <a:rPr lang="ru-RU" sz="2400" b="1" dirty="0" smtClean="0"/>
                        <a:t>20 920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Общая стоимость,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млн. руб.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228 312,74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97 380,13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0034" y="514351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На 1 октября 2017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6381750"/>
            <a:ext cx="485775" cy="4762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2844" y="209327"/>
            <a:ext cx="8786874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Низкие размеры минимальных взносов на капитальный ремонт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214422"/>
            <a:ext cx="82868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/>
              <a:t>В среднем по РФ размер минимального взноса -  7,41 руб./кв. м</a:t>
            </a:r>
            <a:endParaRPr lang="ru-RU" sz="2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1928802"/>
            <a:ext cx="828680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 63 регионах размер минимального взноса установлен в диапазоне </a:t>
            </a:r>
          </a:p>
          <a:p>
            <a:pPr algn="ctr"/>
            <a:r>
              <a:rPr lang="ru-RU" sz="2000" b="1" dirty="0" smtClean="0"/>
              <a:t>от 5 до 10 руб./кв.м</a:t>
            </a:r>
            <a:endParaRPr lang="ru-RU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3000372"/>
            <a:ext cx="8286808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Минимальные значения взноса на КР, руб./кв. м:</a:t>
            </a:r>
          </a:p>
          <a:p>
            <a:r>
              <a:rPr lang="ru-RU" sz="2000" b="1" dirty="0" smtClean="0"/>
              <a:t>Хабаровский край </a:t>
            </a:r>
            <a:r>
              <a:rPr lang="ru-RU" sz="2000" dirty="0" smtClean="0"/>
              <a:t>(отдельные типы МКД) </a:t>
            </a:r>
            <a:r>
              <a:rPr lang="ru-RU" sz="2000" b="1" dirty="0" smtClean="0"/>
              <a:t>	1,52 	</a:t>
            </a:r>
            <a:r>
              <a:rPr lang="en-US" sz="2000" dirty="0" smtClean="0"/>
              <a:t>(max  7,55)</a:t>
            </a:r>
            <a:endParaRPr lang="ru-RU" sz="2000" dirty="0" smtClean="0"/>
          </a:p>
          <a:p>
            <a:r>
              <a:rPr lang="ru-RU" sz="2000" b="1" dirty="0" smtClean="0"/>
              <a:t>Республика Коми 				2,33 – 2,89 </a:t>
            </a:r>
          </a:p>
          <a:p>
            <a:r>
              <a:rPr lang="ru-RU" sz="2000" b="1" dirty="0" smtClean="0"/>
              <a:t>Мурманская область  				2 	</a:t>
            </a:r>
            <a:r>
              <a:rPr lang="en-US" sz="2000" dirty="0" smtClean="0"/>
              <a:t>(max  </a:t>
            </a:r>
            <a:r>
              <a:rPr lang="ru-RU" sz="2000" dirty="0" smtClean="0"/>
              <a:t>6</a:t>
            </a:r>
            <a:r>
              <a:rPr lang="en-US" sz="2000" dirty="0" smtClean="0"/>
              <a:t>)</a:t>
            </a:r>
            <a:endParaRPr lang="ru-RU" sz="2000" b="1" dirty="0" smtClean="0"/>
          </a:p>
          <a:p>
            <a:r>
              <a:rPr lang="ru-RU" sz="2000" b="1" dirty="0" smtClean="0"/>
              <a:t>г. Санкт-Петербург				3 - 4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6" y="4929198"/>
            <a:ext cx="828680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Максимальные значения взноса на КР, руб./кв. м:</a:t>
            </a:r>
          </a:p>
          <a:p>
            <a:r>
              <a:rPr lang="ru-RU" sz="2000" b="1" dirty="0" smtClean="0"/>
              <a:t>г. Москва					17,0</a:t>
            </a:r>
          </a:p>
          <a:p>
            <a:r>
              <a:rPr lang="ru-RU" sz="2000" b="1" dirty="0" smtClean="0"/>
              <a:t>Ханты-Мансийский АО				13,85 	</a:t>
            </a:r>
            <a:r>
              <a:rPr lang="ru-RU" sz="2000" dirty="0" smtClean="0"/>
              <a:t>(</a:t>
            </a:r>
            <a:r>
              <a:rPr lang="en-US" sz="2000" dirty="0" smtClean="0"/>
              <a:t>min 8</a:t>
            </a:r>
            <a:r>
              <a:rPr lang="ru-RU" sz="2000" dirty="0" smtClean="0"/>
              <a:t>,</a:t>
            </a:r>
            <a:r>
              <a:rPr lang="en-US" sz="2000" dirty="0" smtClean="0"/>
              <a:t>55)</a:t>
            </a:r>
            <a:endParaRPr lang="ru-RU" sz="2000" dirty="0" smtClean="0"/>
          </a:p>
          <a:p>
            <a:r>
              <a:rPr lang="ru-RU" sz="2000" b="1" dirty="0" smtClean="0"/>
              <a:t>Республика Саха (Якутия)			11,84 	</a:t>
            </a:r>
            <a:r>
              <a:rPr lang="en-US" sz="2000" dirty="0" smtClean="0"/>
              <a:t>(min 3</a:t>
            </a:r>
            <a:r>
              <a:rPr lang="ru-RU" sz="2000" dirty="0" smtClean="0"/>
              <a:t>,</a:t>
            </a:r>
            <a:r>
              <a:rPr lang="en-US" sz="2000" dirty="0" smtClean="0"/>
              <a:t>60)</a:t>
            </a:r>
            <a:endParaRPr lang="ru-RU" sz="2000" dirty="0" smtClean="0"/>
          </a:p>
          <a:p>
            <a:r>
              <a:rPr lang="ru-RU" sz="2000" b="1" dirty="0" smtClean="0"/>
              <a:t>Ямало-Ненецкий АО				10,50</a:t>
            </a:r>
          </a:p>
        </p:txBody>
      </p:sp>
    </p:spTree>
    <p:extLst>
      <p:ext uri="{BB962C8B-B14F-4D97-AF65-F5344CB8AC3E}">
        <p14:creationId xmlns:p14="http://schemas.microsoft.com/office/powerpoint/2010/main" val="29768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</TotalTime>
  <Words>2196</Words>
  <Application>Microsoft Office PowerPoint</Application>
  <PresentationFormat>Экран (4:3)</PresentationFormat>
  <Paragraphs>395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Результаты мониторинга реализации региональных программ капитального ремонта многоквартирных домов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Аля В. Лифанова</dc:creator>
  <cp:lastModifiedBy>Институт экономики города</cp:lastModifiedBy>
  <cp:revision>192</cp:revision>
  <dcterms:created xsi:type="dcterms:W3CDTF">2017-09-06T09:11:37Z</dcterms:created>
  <dcterms:modified xsi:type="dcterms:W3CDTF">2018-01-30T10:54:22Z</dcterms:modified>
</cp:coreProperties>
</file>