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300" r:id="rId4"/>
    <p:sldId id="301" r:id="rId5"/>
    <p:sldId id="302" r:id="rId6"/>
    <p:sldId id="303" r:id="rId7"/>
    <p:sldId id="290" r:id="rId8"/>
    <p:sldId id="294" r:id="rId9"/>
    <p:sldId id="291" r:id="rId10"/>
    <p:sldId id="292" r:id="rId11"/>
    <p:sldId id="293" r:id="rId12"/>
    <p:sldId id="295" r:id="rId13"/>
    <p:sldId id="297" r:id="rId14"/>
    <p:sldId id="273" r:id="rId15"/>
    <p:sldId id="276" r:id="rId16"/>
    <p:sldId id="298" r:id="rId17"/>
    <p:sldId id="304" r:id="rId18"/>
    <p:sldId id="288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umi\Documents\Rumi\Urbanisation\UN_Pop&amp;%25_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style val="9"/>
  <c:chart>
    <c:plotArea>
      <c:layout/>
      <c:barChart>
        <c:barDir val="col"/>
        <c:grouping val="clustered"/>
        <c:ser>
          <c:idx val="0"/>
          <c:order val="0"/>
          <c:tx>
            <c:strRef>
              <c:f>Sheet1!$E$2</c:f>
              <c:strCache>
                <c:ptCount val="1"/>
                <c:pt idx="0">
                  <c:v>Urban Population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Sheet1!$D$3:$D$7</c:f>
              <c:strCache>
                <c:ptCount val="5"/>
                <c:pt idx="0">
                  <c:v>South Africa</c:v>
                </c:pt>
                <c:pt idx="1">
                  <c:v>Russia</c:v>
                </c:pt>
                <c:pt idx="2">
                  <c:v>Brazil</c:v>
                </c:pt>
                <c:pt idx="3">
                  <c:v>India</c:v>
                </c:pt>
                <c:pt idx="4">
                  <c:v>China</c:v>
                </c:pt>
              </c:strCache>
            </c:strRef>
          </c:cat>
          <c:val>
            <c:numRef>
              <c:f>Sheet1!$E$3:$E$7</c:f>
              <c:numCache>
                <c:formatCode>###,###,##0;\-###,###,##0;_("—"</c:formatCode>
                <c:ptCount val="5"/>
                <c:pt idx="0">
                  <c:v>34663</c:v>
                </c:pt>
                <c:pt idx="1">
                  <c:v>105164</c:v>
                </c:pt>
                <c:pt idx="2">
                  <c:v>174508</c:v>
                </c:pt>
                <c:pt idx="3">
                  <c:v>419939</c:v>
                </c:pt>
                <c:pt idx="4">
                  <c:v>779479</c:v>
                </c:pt>
              </c:numCache>
            </c:numRef>
          </c:val>
        </c:ser>
        <c:axId val="71168384"/>
        <c:axId val="71170304"/>
      </c:barChart>
      <c:lineChart>
        <c:grouping val="standard"/>
        <c:ser>
          <c:idx val="1"/>
          <c:order val="1"/>
          <c:tx>
            <c:strRef>
              <c:f>Sheet1!$F$2</c:f>
              <c:strCache>
                <c:ptCount val="1"/>
                <c:pt idx="0">
                  <c:v>Per cent Urban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circle"/>
            <c:size val="6"/>
            <c:spPr>
              <a:solidFill>
                <a:schemeClr val="tx1"/>
              </a:solidFill>
            </c:spPr>
          </c:marker>
          <c:cat>
            <c:strRef>
              <c:f>Sheet1!$D$3:$D$7</c:f>
              <c:strCache>
                <c:ptCount val="5"/>
                <c:pt idx="0">
                  <c:v>South Africa</c:v>
                </c:pt>
                <c:pt idx="1">
                  <c:v>Russia</c:v>
                </c:pt>
                <c:pt idx="2">
                  <c:v>Brazil</c:v>
                </c:pt>
                <c:pt idx="3">
                  <c:v>India</c:v>
                </c:pt>
                <c:pt idx="4">
                  <c:v>China</c:v>
                </c:pt>
              </c:strCache>
            </c:strRef>
          </c:cat>
          <c:val>
            <c:numRef>
              <c:f>Sheet1!$F$3:$F$7</c:f>
              <c:numCache>
                <c:formatCode>General</c:formatCode>
                <c:ptCount val="5"/>
                <c:pt idx="0">
                  <c:v>65</c:v>
                </c:pt>
                <c:pt idx="1">
                  <c:v>74</c:v>
                </c:pt>
                <c:pt idx="2">
                  <c:v>86</c:v>
                </c:pt>
                <c:pt idx="3">
                  <c:v>33</c:v>
                </c:pt>
                <c:pt idx="4">
                  <c:v>56</c:v>
                </c:pt>
              </c:numCache>
            </c:numRef>
          </c:val>
        </c:ser>
        <c:marker val="1"/>
        <c:axId val="71850624"/>
        <c:axId val="71848704"/>
      </c:lineChart>
      <c:catAx>
        <c:axId val="71168384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400"/>
            </a:pPr>
            <a:endParaRPr lang="en-US"/>
          </a:p>
        </c:txPr>
        <c:crossAx val="71170304"/>
        <c:crosses val="autoZero"/>
        <c:auto val="1"/>
        <c:lblAlgn val="ctr"/>
        <c:lblOffset val="100"/>
      </c:catAx>
      <c:valAx>
        <c:axId val="7117030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GB" sz="1200" b="0"/>
                  <a:t>Urban Population</a:t>
                </a:r>
              </a:p>
              <a:p>
                <a:pPr>
                  <a:defRPr sz="1200" b="0"/>
                </a:pPr>
                <a:r>
                  <a:rPr lang="en-GB" sz="1200" b="0"/>
                  <a:t>(in millions)</a:t>
                </a:r>
              </a:p>
            </c:rich>
          </c:tx>
          <c:layout/>
        </c:title>
        <c:numFmt formatCode="###,###,##0;\-###,###,##0;_(&quot;—&quot;" sourceLinked="1"/>
        <c:tickLblPos val="nextTo"/>
        <c:crossAx val="71168384"/>
        <c:crosses val="autoZero"/>
        <c:crossBetween val="between"/>
        <c:majorUnit val="200000"/>
        <c:dispUnits>
          <c:builtInUnit val="thousands"/>
        </c:dispUnits>
      </c:valAx>
      <c:valAx>
        <c:axId val="71848704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GB" sz="1200" b="0" baseline="0"/>
                  <a:t>Urban Population</a:t>
                </a:r>
              </a:p>
              <a:p>
                <a:pPr>
                  <a:defRPr sz="1200" b="0"/>
                </a:pPr>
                <a:r>
                  <a:rPr lang="en-GB" sz="1200" b="0" baseline="0"/>
                  <a:t>(in per cent)</a:t>
                </a:r>
                <a:endParaRPr lang="en-GB" sz="1200" b="0"/>
              </a:p>
            </c:rich>
          </c:tx>
          <c:layout>
            <c:manualLayout>
              <c:xMode val="edge"/>
              <c:yMode val="edge"/>
              <c:x val="0.9177914578859464"/>
              <c:y val="0.21222662453817476"/>
            </c:manualLayout>
          </c:layout>
        </c:title>
        <c:numFmt formatCode="General" sourceLinked="1"/>
        <c:tickLblPos val="nextTo"/>
        <c:crossAx val="71850624"/>
        <c:crosses val="max"/>
        <c:crossBetween val="between"/>
        <c:majorUnit val="20"/>
      </c:valAx>
      <c:catAx>
        <c:axId val="71850624"/>
        <c:scaling>
          <c:orientation val="minMax"/>
        </c:scaling>
        <c:delete val="1"/>
        <c:axPos val="b"/>
        <c:tickLblPos val="none"/>
        <c:crossAx val="71848704"/>
        <c:crosses val="autoZero"/>
        <c:auto val="1"/>
        <c:lblAlgn val="ctr"/>
        <c:lblOffset val="100"/>
      </c:catAx>
    </c:plotArea>
    <c:legend>
      <c:legendPos val="b"/>
      <c:layout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0D600E3-4966-4B09-A561-45D726A6E742}" type="datetimeFigureOut">
              <a:rPr lang="en-GB" smtClean="0"/>
              <a:pPr/>
              <a:t>05/12/2016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F3C160E-8B74-4480-B6FD-F665FAF1FA1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469A-402C-4DBC-BF72-D653CC2FECEF}" type="datetime1">
              <a:rPr lang="en-GB" smtClean="0"/>
              <a:pPr/>
              <a:t>05/12/2016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E554-DC24-49EB-A68E-F6A69B0297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2390-23FC-4E3F-9475-E51879175DFB}" type="datetime1">
              <a:rPr lang="en-GB" smtClean="0"/>
              <a:pPr/>
              <a:t>05/12/2016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E554-DC24-49EB-A68E-F6A69B0297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8838-5598-4BA5-B350-8C65D2657B4A}" type="datetime1">
              <a:rPr lang="en-GB" smtClean="0"/>
              <a:pPr/>
              <a:t>05/12/2016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E554-DC24-49EB-A68E-F6A69B0297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6A69-3390-47B4-88AB-D1BE133FDAC5}" type="datetime1">
              <a:rPr lang="en-GB" smtClean="0"/>
              <a:pPr/>
              <a:t>05/12/2016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E554-DC24-49EB-A68E-F6A69B0297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3005-CB03-4F45-BCAD-9AD048E84695}" type="datetime1">
              <a:rPr lang="en-GB" smtClean="0"/>
              <a:pPr/>
              <a:t>05/12/2016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E554-DC24-49EB-A68E-F6A69B0297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833D-90F5-4F8F-B2D2-C4620834425C}" type="datetime1">
              <a:rPr lang="en-GB" smtClean="0"/>
              <a:pPr/>
              <a:t>05/12/2016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E554-DC24-49EB-A68E-F6A69B0297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214B-AA8F-4076-A581-32E5DF110174}" type="datetime1">
              <a:rPr lang="en-GB" smtClean="0"/>
              <a:pPr/>
              <a:t>05/12/2016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E554-DC24-49EB-A68E-F6A69B0297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975A7-F462-4E71-9E87-A53EBDC68B63}" type="datetime1">
              <a:rPr lang="en-GB" smtClean="0"/>
              <a:pPr/>
              <a:t>05/12/2016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E554-DC24-49EB-A68E-F6A69B0297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006F-81D6-45DB-85D4-9C0BFF0FF67D}" type="datetime1">
              <a:rPr lang="en-GB" smtClean="0"/>
              <a:pPr/>
              <a:t>05/12/2016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E554-DC24-49EB-A68E-F6A69B0297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CE46-DD7E-4D3F-BD63-9080CEFDC654}" type="datetime1">
              <a:rPr lang="en-GB" smtClean="0"/>
              <a:pPr/>
              <a:t>05/12/2016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E554-DC24-49EB-A68E-F6A69B0297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1AA4-1220-4876-ADAF-B094CF83946F}" type="datetime1">
              <a:rPr lang="en-GB" smtClean="0"/>
              <a:pPr/>
              <a:t>05/12/2016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E554-DC24-49EB-A68E-F6A69B0297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B536A-4742-4145-956F-32F87939CDDA}" type="datetime1">
              <a:rPr lang="en-GB" smtClean="0"/>
              <a:pPr/>
              <a:t>05/12/2016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7E554-DC24-49EB-A68E-F6A69B02973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3999"/>
            <a:ext cx="7772400" cy="2819401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dirty="0" smtClean="0"/>
              <a:t>Use of Technology in City Governance:</a:t>
            </a:r>
            <a:br>
              <a:rPr lang="en-US" sz="3200" b="1" dirty="0" smtClean="0"/>
            </a:br>
            <a:r>
              <a:rPr lang="en-US" sz="3200" b="1" dirty="0" smtClean="0"/>
              <a:t>Lessons from BRICS</a:t>
            </a:r>
            <a:endParaRPr lang="en-GB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4648200"/>
            <a:ext cx="4038600" cy="990600"/>
          </a:xfrm>
          <a:solidFill>
            <a:schemeClr val="bg1">
              <a:lumMod val="85000"/>
            </a:schemeClr>
          </a:solidFill>
        </p:spPr>
        <p:txBody>
          <a:bodyPr>
            <a:normAutofit fontScale="25000" lnSpcReduction="20000"/>
          </a:bodyPr>
          <a:lstStyle/>
          <a:p>
            <a:endParaRPr lang="en-US" sz="2400" dirty="0" smtClean="0">
              <a:solidFill>
                <a:schemeClr val="tx1"/>
              </a:solidFill>
            </a:endParaRPr>
          </a:p>
          <a:p>
            <a:pPr algn="r"/>
            <a:endParaRPr lang="en-US" sz="2400" dirty="0" smtClean="0">
              <a:solidFill>
                <a:schemeClr val="tx1"/>
              </a:solidFill>
            </a:endParaRPr>
          </a:p>
          <a:p>
            <a:pPr algn="r"/>
            <a:r>
              <a:rPr lang="en-US" sz="7400" i="1" dirty="0" err="1" smtClean="0">
                <a:solidFill>
                  <a:schemeClr val="tx1"/>
                </a:solidFill>
              </a:rPr>
              <a:t>Rumi</a:t>
            </a:r>
            <a:r>
              <a:rPr lang="en-US" sz="7400" i="1" dirty="0" smtClean="0">
                <a:solidFill>
                  <a:schemeClr val="tx1"/>
                </a:solidFill>
              </a:rPr>
              <a:t> </a:t>
            </a:r>
            <a:r>
              <a:rPr lang="en-US" sz="7400" i="1" dirty="0" err="1" smtClean="0">
                <a:solidFill>
                  <a:schemeClr val="tx1"/>
                </a:solidFill>
              </a:rPr>
              <a:t>Aijaz</a:t>
            </a:r>
            <a:endParaRPr lang="en-US" sz="7400" i="1" dirty="0" smtClean="0">
              <a:solidFill>
                <a:schemeClr val="tx1"/>
              </a:solidFill>
            </a:endParaRPr>
          </a:p>
          <a:p>
            <a:pPr algn="r"/>
            <a:r>
              <a:rPr lang="en-US" sz="7400" dirty="0" smtClean="0">
                <a:solidFill>
                  <a:schemeClr val="tx1"/>
                </a:solidFill>
              </a:rPr>
              <a:t>Observer Research Foundation, India</a:t>
            </a:r>
            <a:endParaRPr lang="en-GB" sz="7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E554-DC24-49EB-A68E-F6A69B029738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E554-DC24-49EB-A68E-F6A69B029738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Technological Platforms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114800"/>
            <a:ext cx="3429000" cy="199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35843" name="Grupo 9"/>
          <p:cNvGrpSpPr>
            <a:grpSpLocks/>
          </p:cNvGrpSpPr>
          <p:nvPr/>
        </p:nvGrpSpPr>
        <p:grpSpPr bwMode="auto">
          <a:xfrm>
            <a:off x="4876800" y="3886200"/>
            <a:ext cx="3328988" cy="1905000"/>
            <a:chOff x="0" y="-1098"/>
            <a:chExt cx="43199" cy="27579"/>
          </a:xfrm>
        </p:grpSpPr>
        <p:pic>
          <p:nvPicPr>
            <p:cNvPr id="5" name="Imagem 5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511"/>
              <a:ext cx="43159" cy="2297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8" name="Caixa de texto 8"/>
            <p:cNvSpPr txBox="1">
              <a:spLocks noChangeArrowheads="1"/>
            </p:cNvSpPr>
            <p:nvPr/>
          </p:nvSpPr>
          <p:spPr bwMode="auto">
            <a:xfrm>
              <a:off x="0" y="-1098"/>
              <a:ext cx="43199" cy="431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5849" name="Picture 9" descr="MyGov.in homepage screensho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7450" y="1800224"/>
            <a:ext cx="4171950" cy="216217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972637" y="3276600"/>
            <a:ext cx="1875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MyGov</a:t>
            </a:r>
            <a:r>
              <a:rPr lang="en-US" sz="2400" b="1" dirty="0" smtClean="0">
                <a:solidFill>
                  <a:srgbClr val="FF0000"/>
                </a:solidFill>
              </a:rPr>
              <a:t>. India</a:t>
            </a:r>
            <a:endParaRPr lang="en-IN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8419" y="5867400"/>
            <a:ext cx="3611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Human Development Atlas</a:t>
            </a:r>
            <a:endParaRPr lang="en-IN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72130" y="5862935"/>
            <a:ext cx="3333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Social Vulnerability Atlas</a:t>
            </a:r>
            <a:endParaRPr lang="en-IN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69164" y="4872335"/>
            <a:ext cx="123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 r a z </a:t>
            </a:r>
            <a:r>
              <a:rPr lang="en-US" sz="2400" b="1" dirty="0" err="1" smtClean="0">
                <a:solidFill>
                  <a:srgbClr val="FF0000"/>
                </a:solidFill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</a:rPr>
              <a:t> l</a:t>
            </a:r>
            <a:endParaRPr lang="en-IN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E554-DC24-49EB-A68E-F6A69B029738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 rot="16200000">
            <a:off x="-1866901" y="2857500"/>
            <a:ext cx="62484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Agent-based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Modelling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Framework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00" y="260648"/>
            <a:ext cx="5398770" cy="63011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6324600"/>
            <a:ext cx="14117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IPEA, Brazil.</a:t>
            </a:r>
            <a:endParaRPr lang="en-IN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E554-DC24-49EB-A68E-F6A69B029738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3" y="1409700"/>
            <a:ext cx="79914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 Surveillance System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E554-DC24-49EB-A68E-F6A69B029738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514600"/>
            <a:ext cx="7162800" cy="2518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Municipal Websites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E554-DC24-49EB-A68E-F6A69B029738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4" name="Picture 2" descr="D:\Rumi\Downloads\100-smart-cities-f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9340" y="0"/>
            <a:ext cx="5405320" cy="6858000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6705600" y="52578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00600" y="4114800"/>
            <a:ext cx="50292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191000" y="43434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124200" y="16002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45280" y="3474720"/>
            <a:ext cx="27432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6251292" y="2398780"/>
            <a:ext cx="320040" cy="0"/>
          </a:xfrm>
          <a:prstGeom prst="line">
            <a:avLst/>
          </a:prstGeom>
          <a:ln w="635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257800" y="2551176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52800" y="19812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67000" y="4590288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1720" y="3081528"/>
            <a:ext cx="4114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19400" y="3465576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52800" y="2093976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05200" y="1243584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876800" y="2944368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124200" y="4443984"/>
            <a:ext cx="2651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71800" y="4773168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124200" y="5789612"/>
            <a:ext cx="2651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57600" y="3063240"/>
            <a:ext cx="2651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316224" y="3227832"/>
            <a:ext cx="2651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154424" y="3017520"/>
            <a:ext cx="2651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048000" y="4151376"/>
            <a:ext cx="2651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71800" y="4038600"/>
            <a:ext cx="1889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705600" y="25908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048000" y="15240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124200" y="2286000"/>
            <a:ext cx="1889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67000" y="2706624"/>
            <a:ext cx="2651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124200" y="5561012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230624" y="5093208"/>
            <a:ext cx="2651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849624" y="4014216"/>
            <a:ext cx="2651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867400" y="2788920"/>
            <a:ext cx="2651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343400" y="2322576"/>
            <a:ext cx="2651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373624" y="3122612"/>
            <a:ext cx="2651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221224" y="3694176"/>
            <a:ext cx="4937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800600" y="46482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029200" y="4572000"/>
            <a:ext cx="1371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60 Cities selected in the </a:t>
            </a:r>
          </a:p>
          <a:p>
            <a:r>
              <a:rPr lang="en-US" sz="700" dirty="0" smtClean="0"/>
              <a:t>first round</a:t>
            </a:r>
          </a:p>
          <a:p>
            <a:endParaRPr lang="en-US" sz="700" dirty="0" smtClean="0"/>
          </a:p>
          <a:p>
            <a:r>
              <a:rPr lang="en-US" sz="700" dirty="0" smtClean="0"/>
              <a:t>States / UTs yet to enter implementation phase </a:t>
            </a:r>
            <a:endParaRPr lang="en-GB" sz="700" dirty="0"/>
          </a:p>
        </p:txBody>
      </p:sp>
      <p:sp>
        <p:nvSpPr>
          <p:cNvPr id="40" name="TextBox 39"/>
          <p:cNvSpPr txBox="1"/>
          <p:nvPr/>
        </p:nvSpPr>
        <p:spPr>
          <a:xfrm>
            <a:off x="84540" y="381000"/>
            <a:ext cx="1744260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Total cities</a:t>
            </a:r>
            <a:r>
              <a:rPr lang="en-US" sz="1600" dirty="0" smtClean="0"/>
              <a:t>:</a:t>
            </a:r>
          </a:p>
          <a:p>
            <a:r>
              <a:rPr lang="en-US" sz="1600" dirty="0" smtClean="0"/>
              <a:t>100 (60)</a:t>
            </a:r>
          </a:p>
          <a:p>
            <a:endParaRPr lang="en-US" sz="1600" dirty="0" smtClean="0"/>
          </a:p>
          <a:p>
            <a:r>
              <a:rPr lang="en-US" sz="1600" b="1" dirty="0" smtClean="0"/>
              <a:t>Population range</a:t>
            </a:r>
            <a:r>
              <a:rPr lang="en-US" sz="1600" dirty="0" smtClean="0"/>
              <a:t>:</a:t>
            </a:r>
          </a:p>
          <a:p>
            <a:r>
              <a:rPr lang="en-US" sz="1600" dirty="0" smtClean="0"/>
              <a:t>11,201 –</a:t>
            </a:r>
          </a:p>
          <a:p>
            <a:r>
              <a:rPr lang="en-US" sz="1600" dirty="0" smtClean="0"/>
              <a:t>12.4 million</a:t>
            </a:r>
          </a:p>
          <a:p>
            <a:endParaRPr lang="en-US" sz="1600" dirty="0" smtClean="0"/>
          </a:p>
          <a:p>
            <a:r>
              <a:rPr lang="en-US" sz="1600" b="1" dirty="0" smtClean="0"/>
              <a:t>Total Population</a:t>
            </a:r>
            <a:r>
              <a:rPr lang="en-US" sz="1600" dirty="0" smtClean="0"/>
              <a:t>:</a:t>
            </a:r>
          </a:p>
          <a:p>
            <a:r>
              <a:rPr lang="en-US" sz="1600" dirty="0" smtClean="0"/>
              <a:t>130 million</a:t>
            </a:r>
          </a:p>
          <a:p>
            <a:r>
              <a:rPr lang="en-US" sz="1600" dirty="0" smtClean="0"/>
              <a:t>35 % urban</a:t>
            </a:r>
          </a:p>
          <a:p>
            <a:endParaRPr lang="en-US" sz="1600" dirty="0" smtClean="0"/>
          </a:p>
          <a:p>
            <a:r>
              <a:rPr lang="en-US" sz="1600" dirty="0" smtClean="0"/>
              <a:t>Mix of business,</a:t>
            </a:r>
          </a:p>
          <a:p>
            <a:r>
              <a:rPr lang="en-US" sz="1600" dirty="0" smtClean="0"/>
              <a:t>Industrial, capitals,</a:t>
            </a:r>
          </a:p>
          <a:p>
            <a:r>
              <a:rPr lang="en-US" sz="1600" dirty="0" smtClean="0"/>
              <a:t>Culture, tourism,</a:t>
            </a:r>
          </a:p>
          <a:p>
            <a:r>
              <a:rPr lang="en-US" sz="1600" dirty="0" smtClean="0"/>
              <a:t>Port cities</a:t>
            </a:r>
          </a:p>
          <a:p>
            <a:endParaRPr lang="en-US" sz="1600" dirty="0" smtClean="0"/>
          </a:p>
          <a:p>
            <a:r>
              <a:rPr lang="en-US" sz="1600" dirty="0" smtClean="0"/>
              <a:t>SCPs prepared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(online portal &amp;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Social media used)</a:t>
            </a:r>
          </a:p>
          <a:p>
            <a:endParaRPr lang="en-US" sz="1600" dirty="0" smtClean="0"/>
          </a:p>
          <a:p>
            <a:r>
              <a:rPr lang="en-US" sz="1600" dirty="0" smtClean="0"/>
              <a:t>SPVs set up</a:t>
            </a:r>
          </a:p>
          <a:p>
            <a:endParaRPr lang="en-US" sz="1600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4378063" y="1138535"/>
            <a:ext cx="2784737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Smart Cities </a:t>
            </a:r>
            <a:r>
              <a:rPr lang="en-US" sz="2400" b="1" dirty="0" smtClean="0">
                <a:solidFill>
                  <a:schemeClr val="bg1"/>
                </a:solidFill>
              </a:rPr>
              <a:t>Mission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4078224" y="4919472"/>
            <a:ext cx="2651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560320" y="3227832"/>
            <a:ext cx="2651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163824" y="5120640"/>
            <a:ext cx="3413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819400" y="4901184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124200" y="4646612"/>
            <a:ext cx="2651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200400" y="5010912"/>
            <a:ext cx="2651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544824" y="2514600"/>
            <a:ext cx="2651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429000" y="2999232"/>
            <a:ext cx="152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971800" y="3657600"/>
            <a:ext cx="152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514600" y="3810000"/>
            <a:ext cx="1889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697224" y="3520440"/>
            <a:ext cx="2651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895600" y="3858768"/>
            <a:ext cx="2651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276600" y="3666744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705600" y="2423160"/>
            <a:ext cx="2651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724400" y="3276600"/>
            <a:ext cx="2651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048000" y="1447800"/>
            <a:ext cx="2651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276600" y="1353312"/>
            <a:ext cx="2651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124200" y="2615184"/>
            <a:ext cx="1889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895600" y="2438400"/>
            <a:ext cx="2651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257800" y="2209800"/>
            <a:ext cx="2651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962400" y="5638800"/>
            <a:ext cx="2651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810000" y="5358384"/>
            <a:ext cx="2651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3657600" y="5181600"/>
            <a:ext cx="2651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733800" y="5791200"/>
            <a:ext cx="2651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267200" y="2438400"/>
            <a:ext cx="2651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572000" y="2590800"/>
            <a:ext cx="2651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733800" y="2286000"/>
            <a:ext cx="2651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6553200" y="18288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3429000" y="6858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/>
          <p:cNvSpPr/>
          <p:nvPr/>
        </p:nvSpPr>
        <p:spPr>
          <a:xfrm>
            <a:off x="2286000" y="35052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/>
          <p:cNvSpPr/>
          <p:nvPr/>
        </p:nvSpPr>
        <p:spPr>
          <a:xfrm>
            <a:off x="2362200" y="35814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2438400" y="51816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5867400" y="24384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/>
          <p:cNvSpPr/>
          <p:nvPr/>
        </p:nvSpPr>
        <p:spPr>
          <a:xfrm>
            <a:off x="6400800" y="28956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/>
          <p:cNvSpPr/>
          <p:nvPr/>
        </p:nvSpPr>
        <p:spPr>
          <a:xfrm>
            <a:off x="4191000" y="52578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/>
          <p:cNvSpPr/>
          <p:nvPr/>
        </p:nvSpPr>
        <p:spPr>
          <a:xfrm>
            <a:off x="3886200" y="13716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TextBox 84"/>
          <p:cNvSpPr txBox="1"/>
          <p:nvPr/>
        </p:nvSpPr>
        <p:spPr>
          <a:xfrm>
            <a:off x="5105400" y="3657600"/>
            <a:ext cx="6174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GERMANY</a:t>
            </a:r>
            <a:endParaRPr lang="en-GB" sz="800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811523" y="5728156"/>
            <a:ext cx="6174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GERMANY</a:t>
            </a:r>
            <a:endParaRPr lang="en-GB" sz="800" dirty="0">
              <a:solidFill>
                <a:srgbClr val="FF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811523" y="5499556"/>
            <a:ext cx="6174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GERMANY</a:t>
            </a:r>
            <a:endParaRPr lang="en-GB" sz="800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191000" y="2514600"/>
            <a:ext cx="3561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USA</a:t>
            </a:r>
            <a:endParaRPr lang="en-GB" sz="800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615612" y="2362200"/>
            <a:ext cx="3561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USA</a:t>
            </a:r>
            <a:endParaRPr lang="en-GB" sz="800" dirty="0">
              <a:solidFill>
                <a:srgbClr val="FF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800600" y="4114800"/>
            <a:ext cx="3561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USA</a:t>
            </a:r>
            <a:endParaRPr lang="en-GB" sz="800" dirty="0">
              <a:solidFill>
                <a:srgbClr val="FF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495800" y="2590800"/>
            <a:ext cx="4539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JAPAN</a:t>
            </a:r>
            <a:endParaRPr lang="en-GB" sz="800" dirty="0">
              <a:solidFill>
                <a:srgbClr val="FF00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876800" y="49530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TextBox 93"/>
          <p:cNvSpPr txBox="1"/>
          <p:nvPr/>
        </p:nvSpPr>
        <p:spPr>
          <a:xfrm>
            <a:off x="7391400" y="4495800"/>
            <a:ext cx="1703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</a:t>
            </a:r>
            <a:r>
              <a:rPr lang="en-US" dirty="0" smtClean="0"/>
              <a:t>Make your City </a:t>
            </a:r>
          </a:p>
          <a:p>
            <a:r>
              <a:rPr lang="en-US" dirty="0" smtClean="0"/>
              <a:t>Smart’ contest 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467600" y="990600"/>
            <a:ext cx="132388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 Years</a:t>
            </a:r>
            <a:r>
              <a:rPr lang="en-US" dirty="0" smtClean="0"/>
              <a:t>:</a:t>
            </a:r>
          </a:p>
          <a:p>
            <a:r>
              <a:rPr lang="en-US" dirty="0" smtClean="0"/>
              <a:t>2015-16</a:t>
            </a:r>
          </a:p>
          <a:p>
            <a:r>
              <a:rPr lang="en-US" dirty="0" smtClean="0"/>
              <a:t>2019-20</a:t>
            </a:r>
          </a:p>
          <a:p>
            <a:endParaRPr lang="en-US" dirty="0" smtClean="0"/>
          </a:p>
          <a:p>
            <a:r>
              <a:rPr lang="en-US" b="1" dirty="0" smtClean="0"/>
              <a:t>Centre</a:t>
            </a:r>
            <a:r>
              <a:rPr lang="en-US" dirty="0" smtClean="0"/>
              <a:t>:</a:t>
            </a:r>
          </a:p>
          <a:p>
            <a:r>
              <a:rPr lang="en-US" dirty="0" smtClean="0"/>
              <a:t>480 billion</a:t>
            </a:r>
          </a:p>
          <a:p>
            <a:endParaRPr lang="en-US" dirty="0" smtClean="0"/>
          </a:p>
          <a:p>
            <a:r>
              <a:rPr lang="en-US" b="1" dirty="0" smtClean="0"/>
              <a:t>State/Local</a:t>
            </a:r>
            <a:r>
              <a:rPr lang="en-US" dirty="0" smtClean="0"/>
              <a:t>:</a:t>
            </a:r>
          </a:p>
          <a:p>
            <a:r>
              <a:rPr lang="en-US" dirty="0" smtClean="0"/>
              <a:t>Equal Amt.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216375" y="685800"/>
            <a:ext cx="1050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India’s 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E554-DC24-49EB-A68E-F6A69B029738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Smart City Projects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319278"/>
            <a:ext cx="8552598" cy="3477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Slum rehabilitation, street &amp; pedestrian walkway, modern buses with alternative</a:t>
            </a:r>
          </a:p>
          <a:p>
            <a:r>
              <a:rPr lang="en-US" sz="2000" dirty="0" smtClean="0"/>
              <a:t>Fuels, traffic demand modeling, </a:t>
            </a:r>
            <a:r>
              <a:rPr lang="en-US" sz="2000" b="1" dirty="0" smtClean="0">
                <a:solidFill>
                  <a:srgbClr val="00B050"/>
                </a:solidFill>
              </a:rPr>
              <a:t>common </a:t>
            </a:r>
            <a:r>
              <a:rPr lang="en-US" sz="2000" b="1" dirty="0" smtClean="0">
                <a:solidFill>
                  <a:srgbClr val="00B050"/>
                </a:solidFill>
              </a:rPr>
              <a:t>mobility card</a:t>
            </a:r>
          </a:p>
          <a:p>
            <a:endParaRPr lang="en-US" sz="2000" dirty="0" smtClean="0"/>
          </a:p>
          <a:p>
            <a:r>
              <a:rPr lang="en-US" sz="2000" dirty="0" smtClean="0"/>
              <a:t>Sewage treatment plant, housing, river front garden, </a:t>
            </a:r>
            <a:r>
              <a:rPr lang="en-US" sz="2000" b="1" dirty="0" smtClean="0">
                <a:solidFill>
                  <a:srgbClr val="00B050"/>
                </a:solidFill>
              </a:rPr>
              <a:t>supervisory control &amp; data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Acquisition </a:t>
            </a:r>
            <a:r>
              <a:rPr lang="en-US" sz="2000" b="1" dirty="0" smtClean="0">
                <a:solidFill>
                  <a:srgbClr val="00B050"/>
                </a:solidFill>
              </a:rPr>
              <a:t>system </a:t>
            </a:r>
            <a:r>
              <a:rPr lang="en-US" sz="2000" b="1" dirty="0" smtClean="0">
                <a:solidFill>
                  <a:srgbClr val="00B050"/>
                </a:solidFill>
              </a:rPr>
              <a:t>for water supply</a:t>
            </a:r>
            <a:r>
              <a:rPr lang="en-US" sz="2000" dirty="0" smtClean="0"/>
              <a:t>, </a:t>
            </a:r>
            <a:r>
              <a:rPr lang="en-US" sz="2000" b="1" dirty="0" smtClean="0">
                <a:solidFill>
                  <a:srgbClr val="00B050"/>
                </a:solidFill>
              </a:rPr>
              <a:t>traffic signals, </a:t>
            </a:r>
            <a:r>
              <a:rPr lang="en-US" sz="2000" b="1" dirty="0" err="1" smtClean="0">
                <a:solidFill>
                  <a:srgbClr val="00B050"/>
                </a:solidFill>
              </a:rPr>
              <a:t>WiFi</a:t>
            </a:r>
            <a:r>
              <a:rPr lang="en-US" sz="2000" b="1" dirty="0" smtClean="0">
                <a:solidFill>
                  <a:srgbClr val="00B050"/>
                </a:solidFill>
              </a:rPr>
              <a:t>, smart LED streetlights,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City surveillance</a:t>
            </a:r>
          </a:p>
          <a:p>
            <a:endParaRPr lang="en-US" sz="2000" dirty="0" smtClean="0"/>
          </a:p>
          <a:p>
            <a:r>
              <a:rPr lang="en-US" sz="2000" b="1" dirty="0" smtClean="0">
                <a:solidFill>
                  <a:srgbClr val="00B050"/>
                </a:solidFill>
              </a:rPr>
              <a:t>Waste to energy, multi-level car parking, rooftop solar power plant</a:t>
            </a:r>
            <a:r>
              <a:rPr lang="en-US" sz="2000" dirty="0" smtClean="0"/>
              <a:t>, public bike </a:t>
            </a:r>
          </a:p>
          <a:p>
            <a:r>
              <a:rPr lang="en-US" sz="2000" dirty="0" smtClean="0"/>
              <a:t>Sharing, </a:t>
            </a:r>
            <a:r>
              <a:rPr lang="en-US" sz="2000" b="1" dirty="0" smtClean="0">
                <a:solidFill>
                  <a:srgbClr val="00B050"/>
                </a:solidFill>
              </a:rPr>
              <a:t>GSM based monitoring of MSW </a:t>
            </a:r>
            <a:r>
              <a:rPr lang="en-US" sz="2000" b="1" dirty="0" smtClean="0">
                <a:solidFill>
                  <a:srgbClr val="00B050"/>
                </a:solidFill>
              </a:rPr>
              <a:t>vehicles</a:t>
            </a:r>
          </a:p>
          <a:p>
            <a:endParaRPr lang="en-US" sz="2000" dirty="0" smtClean="0"/>
          </a:p>
          <a:p>
            <a:r>
              <a:rPr lang="en-US" sz="2000" b="1" dirty="0" smtClean="0">
                <a:solidFill>
                  <a:srgbClr val="00B050"/>
                </a:solidFill>
              </a:rPr>
              <a:t>City command &amp; control centre</a:t>
            </a:r>
            <a:endParaRPr lang="en-US" sz="2000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E554-DC24-49EB-A68E-F6A69B029738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National Citizen Database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62" name="Picture 2" descr="Image result for aadhar card logo in hin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438400"/>
            <a:ext cx="600075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Lay down a comprehensive IT infrastructure (broadband penetration is low @ 7 % &amp; needs to be increased; technical skill building)</a:t>
            </a:r>
          </a:p>
          <a:p>
            <a:r>
              <a:rPr lang="en-US" dirty="0" smtClean="0"/>
              <a:t>Provide affordable, faster internet, free </a:t>
            </a:r>
            <a:r>
              <a:rPr lang="en-US" dirty="0" err="1" smtClean="0"/>
              <a:t>wi-fi</a:t>
            </a:r>
            <a:r>
              <a:rPr lang="en-US" dirty="0" smtClean="0"/>
              <a:t> services; increase smart phone ownership</a:t>
            </a:r>
          </a:p>
          <a:p>
            <a:r>
              <a:rPr lang="en-US" dirty="0" smtClean="0"/>
              <a:t>Map all buildings &amp; infrastructure above &amp; below ground</a:t>
            </a:r>
          </a:p>
          <a:p>
            <a:r>
              <a:rPr lang="en-US" dirty="0" smtClean="0"/>
              <a:t>Protect privacy of citizens in online databases</a:t>
            </a:r>
          </a:p>
          <a:p>
            <a:r>
              <a:rPr lang="en-US" dirty="0" err="1" smtClean="0"/>
              <a:t>Organise</a:t>
            </a:r>
            <a:r>
              <a:rPr lang="en-US" dirty="0" smtClean="0"/>
              <a:t> discussion forums where knowledge is shared &amp; administration can discuss problems with IT </a:t>
            </a:r>
            <a:r>
              <a:rPr lang="en-US" dirty="0" err="1" smtClean="0"/>
              <a:t>entreprenuers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E554-DC24-49EB-A68E-F6A69B029738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 Areas of Concern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E554-DC24-49EB-A68E-F6A69B029738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895600"/>
            <a:ext cx="82296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 For Your Attention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Contents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3">
              <a:buNone/>
            </a:pPr>
            <a:r>
              <a:rPr lang="en-US" sz="3200" dirty="0" smtClean="0"/>
              <a:t> </a:t>
            </a:r>
          </a:p>
          <a:p>
            <a:pPr lvl="3"/>
            <a:r>
              <a:rPr lang="en-US" sz="3200" dirty="0" smtClean="0"/>
              <a:t> Modern Discourse on Urbanism</a:t>
            </a:r>
          </a:p>
          <a:p>
            <a:pPr lvl="3"/>
            <a:endParaRPr lang="en-US" sz="3200" dirty="0" smtClean="0"/>
          </a:p>
          <a:p>
            <a:pPr lvl="3"/>
            <a:r>
              <a:rPr lang="en-US" sz="3200" dirty="0" smtClean="0"/>
              <a:t> Technology Driven Approaches</a:t>
            </a:r>
          </a:p>
          <a:p>
            <a:pPr lvl="3"/>
            <a:endParaRPr lang="en-US" sz="3200" dirty="0" smtClean="0"/>
          </a:p>
          <a:p>
            <a:pPr lvl="3"/>
            <a:r>
              <a:rPr lang="en-US" sz="3200" dirty="0" smtClean="0"/>
              <a:t> Key Areas of Concern</a:t>
            </a:r>
          </a:p>
          <a:p>
            <a:pPr lvl="3"/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E554-DC24-49EB-A68E-F6A69B029738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E554-DC24-49EB-A68E-F6A69B029738}" type="slidenum">
              <a:rPr lang="en-GB" smtClean="0"/>
              <a:pPr/>
              <a:t>3</a:t>
            </a:fld>
            <a:endParaRPr lang="en-GB"/>
          </a:p>
        </p:txBody>
      </p:sp>
      <p:graphicFrame>
        <p:nvGraphicFramePr>
          <p:cNvPr id="5" name="Chart 4"/>
          <p:cNvGraphicFramePr/>
          <p:nvPr/>
        </p:nvGraphicFramePr>
        <p:xfrm>
          <a:off x="1600200" y="1676400"/>
          <a:ext cx="6048375" cy="3933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Urban Population in BRICS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5867401"/>
            <a:ext cx="5486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 smtClean="0"/>
              <a:t>Source: UN Population Division. </a:t>
            </a:r>
            <a:r>
              <a:rPr lang="en-IN" sz="1200" i="1" dirty="0" smtClean="0"/>
              <a:t>World Urbanisation Prospects: The 2014 Revision</a:t>
            </a:r>
            <a:r>
              <a:rPr lang="en-IN" sz="1200" dirty="0" smtClean="0"/>
              <a:t>. </a:t>
            </a:r>
            <a:endParaRPr lang="en-IN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E554-DC24-49EB-A68E-F6A69B029738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60797"/>
            <a:ext cx="4515951" cy="21661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90600" y="1447800"/>
            <a:ext cx="3587457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Informal Growth in </a:t>
            </a:r>
            <a:r>
              <a:rPr lang="en-US" dirty="0" err="1" smtClean="0">
                <a:solidFill>
                  <a:schemeClr val="bg1"/>
                </a:solidFill>
              </a:rPr>
              <a:t>Peri</a:t>
            </a:r>
            <a:r>
              <a:rPr lang="en-US" dirty="0" smtClean="0">
                <a:solidFill>
                  <a:schemeClr val="bg1"/>
                </a:solidFill>
              </a:rPr>
              <a:t>-urban Areas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Picture 4" descr="http://fluxusfoundation.com/wp-content/uploads/2013/06/sl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1" y="1817132"/>
            <a:ext cx="2275374" cy="22098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 rot="16200000">
            <a:off x="7296834" y="2544876"/>
            <a:ext cx="1777666" cy="646331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Social Exclusion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Informal Sector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" name="Picture 14" descr="scan00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4861" y="4103132"/>
            <a:ext cx="3246739" cy="2203819"/>
          </a:xfrm>
          <a:prstGeom prst="rect">
            <a:avLst/>
          </a:prstGeom>
          <a:noFill/>
        </p:spPr>
      </p:pic>
      <p:pic>
        <p:nvPicPr>
          <p:cNvPr id="10" name="Picture 2" descr="Environment Topics - India Air Pollu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179332"/>
            <a:ext cx="2844800" cy="21336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48167" y="6336268"/>
            <a:ext cx="2199833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Emissions &amp; Pollution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8" descr="923eca66c5d0b4f6330e8dfb667f8d1e-grand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4179332"/>
            <a:ext cx="2108200" cy="158115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805530" y="5791200"/>
            <a:ext cx="1604670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Waste Disposal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6400800"/>
            <a:ext cx="2974019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Lack of Disaster Preparedness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City - Region Challenges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E554-DC24-49EB-A68E-F6A69B029738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057400"/>
            <a:ext cx="7315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733800" y="6093023"/>
            <a:ext cx="2113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Schneider Electric.</a:t>
            </a:r>
            <a:endParaRPr lang="en-GB" sz="1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Idea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a Smart City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E554-DC24-49EB-A68E-F6A69B029738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City Management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3657600" y="2819400"/>
            <a:ext cx="20574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Activities</a:t>
            </a:r>
            <a:endParaRPr lang="en-IN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2362200"/>
            <a:ext cx="3303468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Decision, policy making, planning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0497" y="3059668"/>
            <a:ext cx="2424703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Data collection, analysis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355068"/>
            <a:ext cx="3380862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Requirements </a:t>
            </a:r>
            <a:r>
              <a:rPr lang="en-US" dirty="0" smtClean="0">
                <a:solidFill>
                  <a:schemeClr val="bg1"/>
                </a:solidFill>
              </a:rPr>
              <a:t>of municipal offices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4600" y="5117068"/>
            <a:ext cx="37836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Info &amp; service requirements of citizens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2514600"/>
            <a:ext cx="2821285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Problem solving &amp; reporting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64332" y="3288268"/>
            <a:ext cx="282603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Government </a:t>
            </a:r>
            <a:r>
              <a:rPr lang="en-US" dirty="0" smtClean="0">
                <a:solidFill>
                  <a:schemeClr val="bg1"/>
                </a:solidFill>
              </a:rPr>
              <a:t>responsibilities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3810000"/>
            <a:ext cx="2370072" cy="25853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Locate facilities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Map infrastructure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Water &amp; sanitation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Housing &amp; energy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Mobility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Health &amp; education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Safety &amp; security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Environment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Disaster </a:t>
            </a:r>
            <a:r>
              <a:rPr lang="en-US" dirty="0" smtClean="0"/>
              <a:t>management</a:t>
            </a: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E554-DC24-49EB-A68E-F6A69B029738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Role of IT Companies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Baidu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24890"/>
            <a:ext cx="3200400" cy="1094510"/>
          </a:xfrm>
          <a:prstGeom prst="rect">
            <a:avLst/>
          </a:prstGeom>
          <a:noFill/>
        </p:spPr>
      </p:pic>
      <p:pic>
        <p:nvPicPr>
          <p:cNvPr id="1028" name="Picture 4" descr="Tencent Logo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394374"/>
            <a:ext cx="5486400" cy="734021"/>
          </a:xfrm>
          <a:prstGeom prst="rect">
            <a:avLst/>
          </a:prstGeom>
          <a:noFill/>
        </p:spPr>
      </p:pic>
      <p:pic>
        <p:nvPicPr>
          <p:cNvPr id="1030" name="Picture 6" descr="Alibaba-Group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5638800"/>
            <a:ext cx="4581526" cy="779432"/>
          </a:xfrm>
          <a:prstGeom prst="rect">
            <a:avLst/>
          </a:prstGeom>
          <a:noFill/>
        </p:spPr>
      </p:pic>
      <p:pic>
        <p:nvPicPr>
          <p:cNvPr id="1034" name="Picture 10" descr="Image resul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2133600"/>
            <a:ext cx="1990725" cy="199072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629400" y="3669268"/>
            <a:ext cx="1911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Big Data Platforms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3429000"/>
            <a:ext cx="351234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971800"/>
            <a:ext cx="1371600" cy="135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E554-DC24-49EB-A68E-F6A69B029738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Web &amp; App based Platforms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WeChat-Logo-20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724400"/>
            <a:ext cx="1524000" cy="152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5400" y="5943600"/>
            <a:ext cx="1361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WeChat</a:t>
            </a:r>
            <a:endParaRPr lang="en-GB" sz="2800" b="1" dirty="0">
              <a:solidFill>
                <a:srgbClr val="FF0000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00200"/>
            <a:ext cx="5905500" cy="277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419600"/>
            <a:ext cx="3200400" cy="218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rot="19567473">
            <a:off x="839976" y="2894856"/>
            <a:ext cx="1402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Our City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547" y="5725180"/>
            <a:ext cx="2197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Active Citizen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E554-DC24-49EB-A68E-F6A69B029738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Next Level of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Digitalisation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1749" y="2125682"/>
            <a:ext cx="7978851" cy="3970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Moving beyond increasing access of users to internet </a:t>
            </a:r>
          </a:p>
          <a:p>
            <a:r>
              <a:rPr lang="en-US" sz="2800" dirty="0" smtClean="0"/>
              <a:t>connectivity </a:t>
            </a:r>
            <a:r>
              <a:rPr lang="en-US" sz="2800" dirty="0" smtClean="0"/>
              <a:t>(primary </a:t>
            </a:r>
            <a:r>
              <a:rPr lang="en-US" sz="2800" dirty="0" err="1" smtClean="0"/>
              <a:t>digitalisation</a:t>
            </a:r>
            <a:r>
              <a:rPr lang="en-US" sz="2800" dirty="0" smtClean="0"/>
              <a:t>)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Building more advanced digital systems &amp; networks </a:t>
            </a:r>
          </a:p>
          <a:p>
            <a:r>
              <a:rPr lang="en-US" sz="2800" dirty="0" smtClean="0"/>
              <a:t>(allows for better demand &amp; supply assessment of </a:t>
            </a:r>
          </a:p>
          <a:p>
            <a:r>
              <a:rPr lang="en-US" sz="2800" dirty="0" smtClean="0"/>
              <a:t>various city aspects)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IEMS, Moscow studies level of penetration of digital </a:t>
            </a:r>
          </a:p>
          <a:p>
            <a:r>
              <a:rPr lang="en-US" sz="2800" dirty="0" smtClean="0"/>
              <a:t>technologies into the l</a:t>
            </a:r>
            <a:r>
              <a:rPr lang="en-US" sz="2800" dirty="0" smtClean="0"/>
              <a:t>ife of modern cities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4646</TotalTime>
  <Words>532</Words>
  <Application>Microsoft Office PowerPoint</Application>
  <PresentationFormat>On-screen Show (4:3)</PresentationFormat>
  <Paragraphs>152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Use of Technology in City Governance: Lessons from BRICS</vt:lpstr>
      <vt:lpstr>Contents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Rumi</dc:creator>
  <cp:lastModifiedBy>Rumi Aijaz</cp:lastModifiedBy>
  <cp:revision>398</cp:revision>
  <dcterms:created xsi:type="dcterms:W3CDTF">2016-09-22T10:14:14Z</dcterms:created>
  <dcterms:modified xsi:type="dcterms:W3CDTF">2016-12-05T09:47:00Z</dcterms:modified>
</cp:coreProperties>
</file>