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Bell MT" panose="020205030603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latin typeface="Bell MT" panose="020205030603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Tikender S </a:t>
            </a:r>
            <a:r>
              <a:rPr lang="en-US" dirty="0" err="1" smtClean="0"/>
              <a:t>Panwar</a:t>
            </a:r>
            <a:endParaRPr lang="en-US" dirty="0" smtClean="0"/>
          </a:p>
          <a:p>
            <a:r>
              <a:rPr lang="en-US" dirty="0" smtClean="0"/>
              <a:t>Deputy Mayor, Municipal Corporation of Shimla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F385-B742-45A9-B320-A09FE28ACB41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BRICS+ City Lab, 6-9</a:t>
            </a:r>
            <a:r>
              <a:rPr lang="en-US" baseline="30000" dirty="0" smtClean="0"/>
              <a:t>th</a:t>
            </a:r>
            <a:r>
              <a:rPr lang="en-US" dirty="0" smtClean="0"/>
              <a:t> December, </a:t>
            </a:r>
            <a:r>
              <a:rPr lang="en-US" dirty="0" err="1" smtClean="0"/>
              <a:t>Moscoe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ADC2F-65A5-4DF8-B9B1-98C226AF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2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F385-B742-45A9-B320-A09FE28ACB41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ADC2F-65A5-4DF8-B9B1-98C226AF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3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F385-B742-45A9-B320-A09FE28ACB41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ADC2F-65A5-4DF8-B9B1-98C226AF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58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ell MT" panose="020205030603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Bell MT" panose="02020503060305020303" pitchFamily="18" charset="0"/>
              </a:defRPr>
            </a:lvl1pPr>
            <a:lvl2pPr>
              <a:defRPr>
                <a:latin typeface="Bell MT" panose="02020503060305020303" pitchFamily="18" charset="0"/>
              </a:defRPr>
            </a:lvl2pPr>
            <a:lvl3pPr>
              <a:defRPr>
                <a:latin typeface="Bell MT" panose="02020503060305020303" pitchFamily="18" charset="0"/>
              </a:defRPr>
            </a:lvl3pPr>
            <a:lvl4pPr>
              <a:defRPr>
                <a:latin typeface="Bell MT" panose="02020503060305020303" pitchFamily="18" charset="0"/>
              </a:defRPr>
            </a:lvl4pPr>
            <a:lvl5pPr>
              <a:defRPr>
                <a:latin typeface="Bell MT" panose="020205030603050203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F385-B742-45A9-B320-A09FE28ACB41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ADC2F-65A5-4DF8-B9B1-98C226AF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3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F385-B742-45A9-B320-A09FE28ACB41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ADC2F-65A5-4DF8-B9B1-98C226AF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18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ell MT" panose="020205030603050203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Bell MT" panose="02020503060305020303" pitchFamily="18" charset="0"/>
              </a:defRPr>
            </a:lvl1pPr>
            <a:lvl2pPr>
              <a:defRPr>
                <a:latin typeface="Bell MT" panose="02020503060305020303" pitchFamily="18" charset="0"/>
              </a:defRPr>
            </a:lvl2pPr>
            <a:lvl3pPr>
              <a:defRPr>
                <a:latin typeface="Bell MT" panose="02020503060305020303" pitchFamily="18" charset="0"/>
              </a:defRPr>
            </a:lvl3pPr>
            <a:lvl4pPr>
              <a:defRPr>
                <a:latin typeface="Bell MT" panose="02020503060305020303" pitchFamily="18" charset="0"/>
              </a:defRPr>
            </a:lvl4pPr>
            <a:lvl5pPr>
              <a:defRPr>
                <a:latin typeface="Bell MT" panose="020205030603050203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Bell MT" panose="02020503060305020303" pitchFamily="18" charset="0"/>
              </a:defRPr>
            </a:lvl1pPr>
            <a:lvl2pPr>
              <a:defRPr>
                <a:latin typeface="Bell MT" panose="02020503060305020303" pitchFamily="18" charset="0"/>
              </a:defRPr>
            </a:lvl2pPr>
            <a:lvl3pPr>
              <a:defRPr>
                <a:latin typeface="Bell MT" panose="02020503060305020303" pitchFamily="18" charset="0"/>
              </a:defRPr>
            </a:lvl3pPr>
            <a:lvl4pPr>
              <a:defRPr>
                <a:latin typeface="Bell MT" panose="02020503060305020303" pitchFamily="18" charset="0"/>
              </a:defRPr>
            </a:lvl4pPr>
            <a:lvl5pPr>
              <a:defRPr>
                <a:latin typeface="Bell MT" panose="020205030603050203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F385-B742-45A9-B320-A09FE28ACB41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ADC2F-65A5-4DF8-B9B1-98C226AF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5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F385-B742-45A9-B320-A09FE28ACB41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ADC2F-65A5-4DF8-B9B1-98C226AF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9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F385-B742-45A9-B320-A09FE28ACB41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ADC2F-65A5-4DF8-B9B1-98C226AF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1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F385-B742-45A9-B320-A09FE28ACB41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ADC2F-65A5-4DF8-B9B1-98C226AF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7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F385-B742-45A9-B320-A09FE28ACB41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ADC2F-65A5-4DF8-B9B1-98C226AF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1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F385-B742-45A9-B320-A09FE28ACB41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ADC2F-65A5-4DF8-B9B1-98C226AF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4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F385-B742-45A9-B320-A09FE28ACB41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ADC2F-65A5-4DF8-B9B1-98C226AFC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7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Indian </a:t>
            </a:r>
            <a:r>
              <a:rPr lang="en-US" dirty="0" smtClean="0"/>
              <a:t>Cities – </a:t>
            </a:r>
            <a:br>
              <a:rPr lang="en-US" dirty="0" smtClean="0"/>
            </a:br>
            <a:r>
              <a:rPr lang="en-US" dirty="0" smtClean="0"/>
              <a:t>Governance Challenges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98372"/>
            <a:ext cx="9144000" cy="1655762"/>
          </a:xfrm>
        </p:spPr>
        <p:txBody>
          <a:bodyPr/>
          <a:lstStyle/>
          <a:p>
            <a:r>
              <a:rPr lang="en-US" dirty="0" smtClean="0"/>
              <a:t>Tikender Singh </a:t>
            </a:r>
            <a:r>
              <a:rPr lang="en-US" dirty="0" err="1" smtClean="0"/>
              <a:t>Panwar</a:t>
            </a:r>
            <a:r>
              <a:rPr lang="en-US" dirty="0" smtClean="0"/>
              <a:t> </a:t>
            </a:r>
          </a:p>
          <a:p>
            <a:r>
              <a:rPr lang="en-US" dirty="0" smtClean="0"/>
              <a:t>Deputy Mayor, Municipal Corporation of Shimla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95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and Contests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104" y="365125"/>
            <a:ext cx="4078224" cy="2708195"/>
          </a:xfr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523873"/>
            <a:ext cx="6623304" cy="42002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Bell MT" panose="020205030603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Bell MT" panose="020205030603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Bell MT" panose="020205030603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ell MT" panose="020205030603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ell MT" panose="020205030603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Animosity towards the city</a:t>
            </a:r>
          </a:p>
          <a:p>
            <a:pPr lvl="1"/>
            <a:r>
              <a:rPr lang="en-US" dirty="0" smtClean="0"/>
              <a:t>Gandhi “India lives in it’s villages"</a:t>
            </a:r>
            <a:endParaRPr lang="en-US" dirty="0" smtClean="0"/>
          </a:p>
          <a:p>
            <a:r>
              <a:rPr lang="en-US" dirty="0" smtClean="0"/>
              <a:t>Land</a:t>
            </a:r>
            <a:endParaRPr lang="en-US" dirty="0" smtClean="0"/>
          </a:p>
          <a:p>
            <a:pPr lvl="1"/>
            <a:r>
              <a:rPr lang="en-US" dirty="0" smtClean="0"/>
              <a:t>State owns the land </a:t>
            </a:r>
          </a:p>
          <a:p>
            <a:pPr lvl="1"/>
            <a:r>
              <a:rPr lang="en-US" dirty="0" smtClean="0"/>
              <a:t>Open spaces </a:t>
            </a:r>
          </a:p>
          <a:p>
            <a:pPr lvl="1"/>
            <a:r>
              <a:rPr lang="en-US" dirty="0" smtClean="0"/>
              <a:t>The challenges of a hill town </a:t>
            </a:r>
          </a:p>
          <a:p>
            <a:r>
              <a:rPr lang="en-US" dirty="0" smtClean="0"/>
              <a:t>Relationship:</a:t>
            </a:r>
          </a:p>
          <a:p>
            <a:pPr lvl="1"/>
            <a:r>
              <a:rPr lang="en-US" dirty="0" smtClean="0"/>
              <a:t>State (Province/Region) and </a:t>
            </a:r>
          </a:p>
          <a:p>
            <a:pPr lvl="1"/>
            <a:r>
              <a:rPr lang="en-US" dirty="0" smtClean="0"/>
              <a:t>City Administrator (Commissioner)</a:t>
            </a:r>
          </a:p>
          <a:p>
            <a:pPr lvl="1"/>
            <a:r>
              <a:rPr lang="en-US" dirty="0"/>
              <a:t>Town and Country Planning </a:t>
            </a:r>
            <a:r>
              <a:rPr lang="en-US" dirty="0" err="1"/>
              <a:t>Organisation</a:t>
            </a:r>
            <a:r>
              <a:rPr lang="en-US" dirty="0"/>
              <a:t> </a:t>
            </a:r>
          </a:p>
          <a:p>
            <a:r>
              <a:rPr lang="en-US" dirty="0" smtClean="0"/>
              <a:t>Executive hold over power. </a:t>
            </a:r>
          </a:p>
          <a:p>
            <a:pPr lvl="1"/>
            <a:r>
              <a:rPr lang="en-US" dirty="0" smtClean="0"/>
              <a:t>Financial, functional domain restricted.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152" y="3455956"/>
            <a:ext cx="4075176" cy="3056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08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being managerial outposts to playing entrepreneurs.</a:t>
            </a:r>
          </a:p>
          <a:p>
            <a:pPr lvl="1"/>
            <a:r>
              <a:rPr lang="en-US" dirty="0" smtClean="0"/>
              <a:t>Attracting </a:t>
            </a:r>
            <a:r>
              <a:rPr lang="en-US" dirty="0" smtClean="0"/>
              <a:t>capital – Transformative or Sustainable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Withdrawal of the state.</a:t>
            </a:r>
            <a:endParaRPr lang="en-US" dirty="0" smtClean="0"/>
          </a:p>
          <a:p>
            <a:r>
              <a:rPr lang="en-US" dirty="0" smtClean="0"/>
              <a:t>Capacities in </a:t>
            </a:r>
            <a:r>
              <a:rPr lang="en-US" dirty="0" smtClean="0"/>
              <a:t>utilities.</a:t>
            </a:r>
            <a:endParaRPr lang="en-US" dirty="0" smtClean="0"/>
          </a:p>
          <a:p>
            <a:pPr lvl="1"/>
            <a:r>
              <a:rPr lang="en-US" dirty="0" smtClean="0"/>
              <a:t>Withdrawal of the </a:t>
            </a:r>
            <a:r>
              <a:rPr lang="en-US" dirty="0" smtClean="0"/>
              <a:t>state.</a:t>
            </a:r>
          </a:p>
          <a:p>
            <a:pPr lvl="1"/>
            <a:r>
              <a:rPr lang="en-US" dirty="0" smtClean="0"/>
              <a:t>Informal workforce is being affected </a:t>
            </a:r>
            <a:endParaRPr lang="en-US" dirty="0" smtClean="0"/>
          </a:p>
          <a:p>
            <a:r>
              <a:rPr lang="en-US" dirty="0" smtClean="0"/>
              <a:t>Some solutions:</a:t>
            </a:r>
          </a:p>
          <a:p>
            <a:pPr lvl="1"/>
            <a:r>
              <a:rPr lang="en-US" dirty="0" smtClean="0"/>
              <a:t>Shimla </a:t>
            </a:r>
            <a:r>
              <a:rPr lang="en-US" dirty="0" smtClean="0"/>
              <a:t>Environment Management and Beautification Society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8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Justice – Vision for the city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790" y="1690688"/>
            <a:ext cx="5598985" cy="4207192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Bell MT" panose="020205030603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Bell MT" panose="020205030603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Bell MT" panose="020205030603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ell MT" panose="020205030603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ell MT" panose="020205030603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Spaces </a:t>
            </a:r>
          </a:p>
          <a:p>
            <a:pPr lvl="1"/>
            <a:r>
              <a:rPr lang="en-US" dirty="0" smtClean="0"/>
              <a:t>Open &amp; green space</a:t>
            </a:r>
          </a:p>
          <a:p>
            <a:pPr lvl="1"/>
            <a:r>
              <a:rPr lang="en-US" dirty="0" smtClean="0"/>
              <a:t>Heritage</a:t>
            </a:r>
          </a:p>
          <a:p>
            <a:r>
              <a:rPr lang="en-US" dirty="0" smtClean="0"/>
              <a:t>Utilities &amp; Space</a:t>
            </a:r>
          </a:p>
          <a:p>
            <a:pPr lvl="1"/>
            <a:r>
              <a:rPr lang="en-US" dirty="0" smtClean="0"/>
              <a:t>Ghettoisation</a:t>
            </a:r>
          </a:p>
          <a:p>
            <a:pPr lvl="1"/>
            <a:r>
              <a:rPr lang="en-US" dirty="0" smtClean="0"/>
              <a:t>Water </a:t>
            </a:r>
            <a:r>
              <a:rPr lang="en-US" dirty="0" smtClean="0"/>
              <a:t>and </a:t>
            </a:r>
            <a:r>
              <a:rPr lang="en-US" dirty="0" smtClean="0"/>
              <a:t>Sewerage</a:t>
            </a:r>
          </a:p>
          <a:p>
            <a:pPr lvl="2"/>
            <a:r>
              <a:rPr lang="en-US" dirty="0" smtClean="0"/>
              <a:t>Amended bylaws to provide water </a:t>
            </a:r>
          </a:p>
          <a:p>
            <a:pPr marL="914400" lvl="2" indent="0">
              <a:buNone/>
            </a:pPr>
            <a:r>
              <a:rPr lang="en-US" dirty="0" smtClean="0"/>
              <a:t>and sewerage to all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93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Indian Mayor Vs Global Mayor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 of capacities </a:t>
            </a:r>
            <a:endParaRPr lang="en-US" dirty="0" smtClean="0"/>
          </a:p>
          <a:p>
            <a:pPr lvl="1"/>
            <a:r>
              <a:rPr lang="en-US" dirty="0" smtClean="0"/>
              <a:t>Financial empowerment </a:t>
            </a:r>
          </a:p>
          <a:p>
            <a:pPr lvl="1"/>
            <a:r>
              <a:rPr lang="en-US" dirty="0" smtClean="0"/>
              <a:t>Executive Powers</a:t>
            </a:r>
          </a:p>
          <a:p>
            <a:r>
              <a:rPr lang="en-US" dirty="0" smtClean="0"/>
              <a:t>Need to structure power again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6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160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Bell MT</vt:lpstr>
      <vt:lpstr>Calibri</vt:lpstr>
      <vt:lpstr>Calibri Light</vt:lpstr>
      <vt:lpstr>Office Theme</vt:lpstr>
      <vt:lpstr>Indian Cities –  Governance Challenges</vt:lpstr>
      <vt:lpstr>Context and Contests</vt:lpstr>
      <vt:lpstr>Challenges:</vt:lpstr>
      <vt:lpstr>Spatial Justice – Vision for the city</vt:lpstr>
      <vt:lpstr>Indian Mayor Vs Global Mayor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8</cp:revision>
  <dcterms:created xsi:type="dcterms:W3CDTF">2016-12-08T04:06:17Z</dcterms:created>
  <dcterms:modified xsi:type="dcterms:W3CDTF">2016-12-08T07:06:16Z</dcterms:modified>
</cp:coreProperties>
</file>