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86" r:id="rId3"/>
    <p:sldId id="269" r:id="rId4"/>
    <p:sldId id="277" r:id="rId5"/>
    <p:sldId id="287" r:id="rId6"/>
    <p:sldId id="276" r:id="rId7"/>
    <p:sldId id="288" r:id="rId8"/>
    <p:sldId id="280" r:id="rId9"/>
    <p:sldId id="281" r:id="rId10"/>
    <p:sldId id="29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9C09"/>
    <a:srgbClr val="E2AC00"/>
    <a:srgbClr val="FF6600"/>
    <a:srgbClr val="FF5050"/>
    <a:srgbClr val="00FFFF"/>
    <a:srgbClr val="3399FF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0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9E2AE-2FEA-4370-9522-83054FE08CCC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42089-8173-4FC4-9DFF-51BFEFFF1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40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90CA-6D5B-4BB5-A211-04258B7A38FE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2A89-365D-4B44-A1E2-A07EA05BF2AB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55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B71E-4815-4B3E-9F85-0F35DCAFF081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4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CD72-7D30-4641-B8E3-3C23392FF275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65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575B-C00F-4360-8AE0-24DFCC76A2F9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5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A7D7-3FD3-4E8B-BF6B-10843DB98FB7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6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B4F-7144-4338-B404-CDBB4C27BDAE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1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68A3-8676-4D4B-B094-2A264EEB0CA7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27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665-266D-410E-B170-3CFD50116737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14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AC44-8455-471E-937F-2AD9717E71BC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0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C6C-95CB-4B01-8E93-3111844F77C9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46B7-8C8A-4F6D-955D-1AA3289F6059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852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918648" cy="5112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Концептуальные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подходы к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развитию института «коллективного собственника общего имущества в многоквартирном доме»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Авторы: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И.В.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Генцлер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Д.П. Гордеев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В.П. Прокофьев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Т.Б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. Лыкова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ИНСТИТУТ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ЭКОНОМИКИ ГОРОДА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142984"/>
            <a:ext cx="8472518" cy="5454368"/>
          </a:xfrm>
        </p:spPr>
        <p:txBody>
          <a:bodyPr>
            <a:normAutofit/>
          </a:bodyPr>
          <a:lstStyle/>
          <a:p>
            <a:pPr marL="457200" lvl="8" indent="-457200">
              <a:spcAft>
                <a:spcPts val="1200"/>
              </a:spcAft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Варианты представителя сообщества собственников: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447675" lvl="1" indent="-4476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Совет многоквартирного дома, выбранный общим собранием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(с более широкими полномочиями, чем в настоящее время)  </a:t>
            </a:r>
          </a:p>
          <a:p>
            <a:pPr marL="447675" lvl="1" indent="-4476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Созданное собственниками помещений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МКД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юридическое лицо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(корпоративная некоммерческая организация, не основанная на членстве)</a:t>
            </a:r>
          </a:p>
          <a:p>
            <a:pPr marL="447675" lvl="1" indent="-447675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Существующие ТСЖ, жилищные кооперативы, действующие по новым правилам</a:t>
            </a:r>
          </a:p>
          <a:p>
            <a:pPr marL="447675" lvl="1" indent="-4476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Наемный профессиональный представитель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сообщества собственников, исполнитель функций «квалифицированного собственника»  (индивидуальный предприниматель, юридическое лицо)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7524" y="212601"/>
            <a:ext cx="8568952" cy="771549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Формирование института представительства сообщества собственников помещений в МКД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3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8943" y="6396334"/>
            <a:ext cx="9144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4000" cy="234888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51311" y="3252926"/>
            <a:ext cx="4010744" cy="1271583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_ </a:t>
            </a:r>
            <a:r>
              <a:rPr lang="ru-RU" dirty="0" smtClean="0">
                <a:solidFill>
                  <a:schemeClr val="bg1"/>
                </a:solidFill>
              </a:rPr>
              <a:t>Реформы, концепции, программы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_ </a:t>
            </a:r>
            <a:r>
              <a:rPr lang="ru-RU" dirty="0" smtClean="0">
                <a:solidFill>
                  <a:schemeClr val="bg1"/>
                </a:solidFill>
              </a:rPr>
              <a:t>Инвестиционная деятельность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_ </a:t>
            </a:r>
            <a:r>
              <a:rPr lang="ru-RU" dirty="0" smtClean="0">
                <a:solidFill>
                  <a:schemeClr val="bg1"/>
                </a:solidFill>
              </a:rPr>
              <a:t>Конкурсы и проекты ГЧП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_ </a:t>
            </a:r>
            <a:r>
              <a:rPr lang="ru-RU" dirty="0" smtClean="0">
                <a:solidFill>
                  <a:schemeClr val="bg1"/>
                </a:solidFill>
              </a:rPr>
              <a:t>Развитие городов и регионов</a:t>
            </a:r>
          </a:p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818" y="172671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  <a:ea typeface="+mn-ea"/>
                <a:cs typeface="+mn-cs"/>
              </a:rPr>
              <a:t>ИНСТИТУТ ЭКОНОМИКИ ГОРОДА</a:t>
            </a:r>
            <a:endParaRPr lang="ru-RU" b="1" dirty="0">
              <a:solidFill>
                <a:srgbClr val="00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263" y="4702664"/>
            <a:ext cx="438735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Фонд «ИЭГ» входит </a:t>
            </a:r>
            <a:r>
              <a:rPr lang="ru-RU" sz="1600" dirty="0"/>
              <a:t>в </a:t>
            </a:r>
            <a:r>
              <a:rPr lang="ru-RU" b="1" dirty="0"/>
              <a:t>ТОП-50</a:t>
            </a:r>
            <a:r>
              <a:rPr lang="ru-RU" sz="1600" dirty="0"/>
              <a:t> лучших </a:t>
            </a:r>
            <a:r>
              <a:rPr lang="ru-RU" sz="1600" dirty="0" smtClean="0"/>
              <a:t>независимых </a:t>
            </a:r>
            <a:r>
              <a:rPr lang="ru-RU" sz="1600" dirty="0"/>
              <a:t>исследовательских </a:t>
            </a:r>
            <a:r>
              <a:rPr lang="ru-RU" sz="1600" dirty="0" smtClean="0"/>
              <a:t>центров </a:t>
            </a:r>
            <a:r>
              <a:rPr lang="ru-RU" sz="1600" dirty="0"/>
              <a:t>мирового </a:t>
            </a:r>
            <a:r>
              <a:rPr lang="ru-RU" sz="1600" dirty="0" smtClean="0"/>
              <a:t>рейтинга по </a:t>
            </a:r>
            <a:r>
              <a:rPr lang="ru-RU" sz="1600" dirty="0"/>
              <a:t>направлению «Социальная политика</a:t>
            </a:r>
            <a:r>
              <a:rPr lang="ru-RU" sz="1600" dirty="0" smtClean="0"/>
              <a:t>»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2015 </a:t>
            </a:r>
            <a:r>
              <a:rPr lang="ru-RU" sz="1600" b="1" dirty="0" err="1"/>
              <a:t>Global</a:t>
            </a:r>
            <a:r>
              <a:rPr lang="ru-RU" sz="1600" b="1" dirty="0"/>
              <a:t> </a:t>
            </a:r>
            <a:r>
              <a:rPr lang="ru-RU" sz="1600" b="1" dirty="0" err="1"/>
              <a:t>Go</a:t>
            </a:r>
            <a:r>
              <a:rPr lang="ru-RU" sz="1600" b="1" dirty="0"/>
              <a:t> </a:t>
            </a:r>
            <a:r>
              <a:rPr lang="ru-RU" sz="1600" b="1" dirty="0" err="1"/>
              <a:t>To</a:t>
            </a:r>
            <a:r>
              <a:rPr lang="ru-RU" sz="1600" b="1" dirty="0"/>
              <a:t> </a:t>
            </a:r>
            <a:r>
              <a:rPr lang="ru-RU" sz="1600" b="1" dirty="0" err="1"/>
              <a:t>Think</a:t>
            </a:r>
            <a:r>
              <a:rPr lang="ru-RU" sz="1600" b="1" dirty="0"/>
              <a:t> </a:t>
            </a:r>
            <a:r>
              <a:rPr lang="ru-RU" sz="1600" b="1" dirty="0" err="1"/>
              <a:t>Tank</a:t>
            </a:r>
            <a:r>
              <a:rPr lang="ru-RU" sz="1600" b="1" dirty="0"/>
              <a:t> </a:t>
            </a:r>
            <a:r>
              <a:rPr lang="ru-RU" sz="1600" b="1" dirty="0" err="1"/>
              <a:t>Index</a:t>
            </a:r>
            <a:r>
              <a:rPr lang="ru-RU" sz="1600" b="1" dirty="0"/>
              <a:t>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5263" y="2420888"/>
            <a:ext cx="4140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Участие в </a:t>
            </a:r>
            <a:r>
              <a:rPr lang="ru-RU" sz="1600" dirty="0" smtClean="0"/>
              <a:t>разработке более </a:t>
            </a:r>
            <a:r>
              <a:rPr lang="ru-RU" sz="1600" dirty="0"/>
              <a:t>100 законодательных </a:t>
            </a:r>
            <a:r>
              <a:rPr lang="ru-RU" sz="1600" dirty="0" smtClean="0"/>
              <a:t>и </a:t>
            </a:r>
            <a:r>
              <a:rPr lang="ru-RU" sz="1600" dirty="0"/>
              <a:t>иных  нормативно-правовых актов, </a:t>
            </a:r>
            <a:r>
              <a:rPr lang="ru-RU" sz="1600" dirty="0" smtClean="0"/>
              <a:t>включая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7868" y="3252926"/>
            <a:ext cx="3934711" cy="1271583"/>
          </a:xfrm>
          <a:prstGeom prst="rect">
            <a:avLst/>
          </a:prstGeom>
          <a:solidFill>
            <a:srgbClr val="E59C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lt1"/>
                </a:solidFill>
              </a:rPr>
              <a:t>_ </a:t>
            </a:r>
            <a:r>
              <a:rPr lang="ru-RU" dirty="0" smtClean="0">
                <a:solidFill>
                  <a:schemeClr val="lt1"/>
                </a:solidFill>
              </a:rPr>
              <a:t>Градостроительный </a:t>
            </a:r>
            <a:r>
              <a:rPr lang="ru-RU" dirty="0">
                <a:solidFill>
                  <a:schemeClr val="lt1"/>
                </a:solidFill>
              </a:rPr>
              <a:t>кодекс РФ </a:t>
            </a:r>
            <a:br>
              <a:rPr lang="ru-RU" dirty="0">
                <a:solidFill>
                  <a:schemeClr val="lt1"/>
                </a:solidFill>
              </a:rPr>
            </a:br>
            <a:r>
              <a:rPr lang="en-US" dirty="0" smtClean="0">
                <a:solidFill>
                  <a:schemeClr val="lt1"/>
                </a:solidFill>
              </a:rPr>
              <a:t>_ </a:t>
            </a:r>
            <a:r>
              <a:rPr lang="ru-RU" dirty="0" smtClean="0">
                <a:solidFill>
                  <a:schemeClr val="lt1"/>
                </a:solidFill>
              </a:rPr>
              <a:t>Жилищный </a:t>
            </a:r>
            <a:r>
              <a:rPr lang="ru-RU" dirty="0">
                <a:solidFill>
                  <a:schemeClr val="lt1"/>
                </a:solidFill>
              </a:rPr>
              <a:t>кодекс РФ </a:t>
            </a:r>
            <a:br>
              <a:rPr lang="ru-RU" dirty="0">
                <a:solidFill>
                  <a:schemeClr val="lt1"/>
                </a:solidFill>
              </a:rPr>
            </a:br>
            <a:r>
              <a:rPr lang="en-US" dirty="0" smtClean="0">
                <a:solidFill>
                  <a:schemeClr val="lt1"/>
                </a:solidFill>
              </a:rPr>
              <a:t>_ </a:t>
            </a:r>
            <a:r>
              <a:rPr lang="ru-RU" dirty="0" smtClean="0">
                <a:solidFill>
                  <a:schemeClr val="lt1"/>
                </a:solidFill>
              </a:rPr>
              <a:t>214-ФЗ </a:t>
            </a:r>
            <a:r>
              <a:rPr lang="ru-RU" dirty="0">
                <a:solidFill>
                  <a:schemeClr val="lt1"/>
                </a:solidFill>
              </a:rPr>
              <a:t>о долевом строительстве </a:t>
            </a:r>
            <a:br>
              <a:rPr lang="ru-RU" dirty="0">
                <a:solidFill>
                  <a:schemeClr val="lt1"/>
                </a:solidFill>
              </a:rPr>
            </a:br>
            <a:r>
              <a:rPr lang="en-US" dirty="0" smtClean="0">
                <a:solidFill>
                  <a:schemeClr val="lt1"/>
                </a:solidFill>
              </a:rPr>
              <a:t>_ </a:t>
            </a:r>
            <a:r>
              <a:rPr lang="ru-RU" dirty="0" smtClean="0">
                <a:solidFill>
                  <a:schemeClr val="lt1"/>
                </a:solidFill>
              </a:rPr>
              <a:t>Закон </a:t>
            </a:r>
            <a:r>
              <a:rPr lang="ru-RU" dirty="0">
                <a:solidFill>
                  <a:schemeClr val="lt1"/>
                </a:solidFill>
              </a:rPr>
              <a:t>об ипотечных ценных бумагах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396335"/>
            <a:ext cx="8994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/>
              <a:t>Миссия - содействие </a:t>
            </a:r>
            <a:r>
              <a:rPr lang="ru-RU" sz="2200" b="1" dirty="0"/>
              <a:t>социально-экономическому развитию городов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7505" y="949197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Фонд «ИЭГ» - некоммерческая негосударственная организация, ведет деятельность  по разработке социально-экономических предложений с 1995 года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892751"/>
            <a:ext cx="3931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ООО «ИЭГ» - организация для работы над проектами государственных и коммерческих заказчиков, ведет деятельность с 2003 года</a:t>
            </a:r>
            <a:endParaRPr lang="ru-RU" sz="16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095" y="1022808"/>
            <a:ext cx="101088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784629" y="2420887"/>
            <a:ext cx="4426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Проекты по направлениям жилищного строительства, ЖКХ, муниципального развития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83916" y="4702664"/>
            <a:ext cx="42518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Эффективные внедренные решения</a:t>
            </a:r>
            <a:r>
              <a:rPr lang="ru-RU" sz="1600" dirty="0" smtClean="0"/>
              <a:t>, учитывающие юридические и экономические аспекты и основанные на многолетнем опыте проведения прикладных исследований</a:t>
            </a:r>
            <a:endParaRPr lang="ru-RU" b="1" dirty="0"/>
          </a:p>
        </p:txBody>
      </p:sp>
      <p:sp>
        <p:nvSpPr>
          <p:cNvPr id="19" name="Shape 242"/>
          <p:cNvSpPr/>
          <p:nvPr/>
        </p:nvSpPr>
        <p:spPr>
          <a:xfrm>
            <a:off x="4205512" y="3513925"/>
            <a:ext cx="622049" cy="781007"/>
          </a:xfrm>
          <a:custGeom>
            <a:avLst/>
            <a:gdLst/>
            <a:ahLst/>
            <a:cxnLst/>
            <a:rect l="0" t="0" r="0" b="0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3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9860" y="1064889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НАШИ КОНТАКТЫ</a:t>
            </a:r>
            <a:endParaRPr lang="ru-RU" sz="20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820" y="1556791"/>
            <a:ext cx="2964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Россия, 125009 Москва </a:t>
            </a:r>
          </a:p>
          <a:p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ул. Тверская, 20, стр. 1</a:t>
            </a:r>
            <a:endParaRPr lang="en-US" sz="1600" b="1" spc="5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www.urbaneconomics.ru</a:t>
            </a:r>
            <a:endParaRPr lang="ru-RU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786" y="2852936"/>
            <a:ext cx="41769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spc="50" dirty="0" smtClean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u="sng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mailbox@urbaneconomics.ru</a:t>
            </a:r>
            <a:r>
              <a:rPr lang="ru-RU" sz="1600" b="1" spc="50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spc="50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./факс: 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+7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(495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363 50 47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+7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(495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787 45 20</a:t>
            </a:r>
            <a:endParaRPr lang="en-US" sz="1600" b="1" spc="5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b="1" spc="5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facebook.com/</a:t>
            </a:r>
            <a:r>
              <a:rPr lang="en-US" sz="1600" b="1" spc="5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UrbanEconomics</a:t>
            </a:r>
            <a:endParaRPr lang="en-US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355600"/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twitter.com/</a:t>
            </a:r>
            <a:r>
              <a:rPr lang="en-US" sz="1600" b="1" spc="5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UrbanEconRu</a:t>
            </a:r>
            <a:r>
              <a:rPr lang="ru-RU" sz="16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spc="50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929718" cy="953774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Arial" pitchFamily="34" charset="0"/>
                <a:cs typeface="Arial" pitchFamily="34" charset="0"/>
              </a:rPr>
              <a:t>Проблема: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отсутствие эффективных механизмов реализации прав, обязанностей и ответственности «коллективного собственника общего имущества в МКД»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7"/>
            <a:ext cx="226368" cy="313010"/>
          </a:xfrm>
        </p:spPr>
        <p:txBody>
          <a:bodyPr/>
          <a:lstStyle/>
          <a:p>
            <a:fld id="{F9CB9A88-7501-443E-8976-D4F2EC9A60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428736"/>
            <a:ext cx="86439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Неэффективность принятия решений по управлению общим имуществом  большим числом собственников на общем собрании усугубляется особенностями существующего законодательства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Нет механизма представления общих интересов и делегирования полномочий для выполнения функций «квалифицированного собственника общего имущества»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Нет возможности формировать общие денежные средства для оплаты общих расходов по управлению и содержанию общего имущества, контролировать расходование средств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 определена совместная ответственность собственников за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состояние общего имущества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МКД (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каждый отвечает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только за свой платеж)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Нет механизмов защиты общих интересов, нарушаемых  отдельными недобросовестными собственниками или сторонними лицами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04" y="260648"/>
            <a:ext cx="8429675" cy="102521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Arial" pitchFamily="34" charset="0"/>
                <a:cs typeface="Arial" pitchFamily="34" charset="0"/>
              </a:rPr>
              <a:t>Проблема: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ТСЖ в силу особенностей законодательства не адекватно «коллективному собственнику»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7"/>
            <a:ext cx="226368" cy="313010"/>
          </a:xfrm>
        </p:spPr>
        <p:txBody>
          <a:bodyPr/>
          <a:lstStyle/>
          <a:p>
            <a:fld id="{F9CB9A88-7501-443E-8976-D4F2EC9A60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5487" y="1412776"/>
            <a:ext cx="816991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ТСЖ - объединение не всех собственников помещений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(свободное приобретение и прекращение членства в ТСЖ на основании одностороннего заявления, непостоянность состава членов ТСЖ, обязательность ликвидации при сокращении числа членов до установленного уровня)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Проблема двух общих собраний, имеющих полномочия принимать решения по управлению общим имуществом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Обязательства ТСЖ – не обязательства собственников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(собственники / члены ТСЖ не отвечают по обязательствам ТСЖ)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ТСЖ - не столько объединение собственников, сколько некоммерческая управляющая организация</a:t>
            </a:r>
          </a:p>
          <a:p>
            <a:pPr marL="457200" indent="-457200">
              <a:spcAft>
                <a:spcPts val="60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Сложности создания и функционирования ТСЖ  не позволили даже такому объединению собственников стать распространенным способом управления общим имуществом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47811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Вместо собственников помещений большинство решений принимают: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управляющие организации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(перечень, периодичность работ)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сориентированные не на заказ со стороны собственников, а на требования  органов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госжилнадзора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органов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местного самоуправления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органы местного самоуправления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(отбор управляющей организации, размер платы за содержание и ремонт общего имущества в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МКД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способ формирования фонда капитального ремонта на счете регионального оператора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решение о проведении капитального ремонта…)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органы государственной власти субъекта РФ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(отстранение управляющей организации путем отзыва лицензии,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перечень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работ и сроки проведения капитального ремонта…)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Управление общим имуществом в МКД его собственниками замещено «внешним управлением». Ситуация усугубляется фальсификацией и/или игнорированием решений общего собрания в интересах управляющих организаций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715436" cy="771549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Последствия: собственники не участвуют или отстранены от управления общим имуществом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7"/>
            <a:ext cx="226368" cy="313010"/>
          </a:xfrm>
        </p:spPr>
        <p:txBody>
          <a:bodyPr/>
          <a:lstStyle/>
          <a:p>
            <a:fld id="{F9CB9A88-7501-443E-8976-D4F2EC9A60C6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55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4781128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Нет соответствия размера платы собственников на содержание  и ремонт общего имущества реальным потребностям для выполнения необходимых услуг и работ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(в большинстве случаев – недофинансирование содержания общего имущества)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Собственники не заинтересованы вкладывать средства в улучшение состояния общего имущества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(не уверены, что их средства будут использованы именно на их дом,  будут использоваться эффективно)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Неплатежи отдельных собственников не рассматриваются другими собственниками как нарушение общих интересов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Ни «коллектив собственников», ни ТСЖ, ни управляющая организация не являются надежным заемщиком кредитов на капитальный ремонт, повышение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энргоэффективности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715436" cy="771549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Последствия: отсутствие улучшений в состоянии общего имущества в МКД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7"/>
            <a:ext cx="226368" cy="313010"/>
          </a:xfrm>
        </p:spPr>
        <p:txBody>
          <a:bodyPr/>
          <a:lstStyle/>
          <a:p>
            <a:fld id="{F9CB9A88-7501-443E-8976-D4F2EC9A60C6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55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57505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Повысить эффективность управления  общим имуществом собственников помещений в МКД  через:</a:t>
            </a:r>
          </a:p>
          <a:p>
            <a:pPr marL="857250" lvl="1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совершенствование механизмов  принятия решений</a:t>
            </a:r>
          </a:p>
          <a:p>
            <a:pPr marL="857250" lvl="1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развитие способов представительства коллектива собственников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Обеспечить защиту экономических интересов  коллектива собственников помещений в МКД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Повысить ответственность коллектива собственников за исполнение общих обязательств по надлежащему содержанию общего имущества в МКД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71549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ЦЕЛИ ПРЕДЛАГАЕМЫХ ИЗМЕНЕНИЙ: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8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72" y="116632"/>
            <a:ext cx="8973327" cy="576064"/>
          </a:xfrm>
        </p:spPr>
        <p:txBody>
          <a:bodyPr>
            <a:noAutofit/>
          </a:bodyPr>
          <a:lstStyle/>
          <a:p>
            <a:pPr algn="l">
              <a:lnSpc>
                <a:spcPts val="2500"/>
              </a:lnSpc>
            </a:pP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«Коллективный собственник»: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ключевые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элементы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z="1800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ru-RU" sz="1800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798485"/>
            <a:ext cx="4397004" cy="1630383"/>
          </a:xfrm>
          <a:prstGeom prst="rect">
            <a:avLst/>
          </a:prstGeom>
          <a:solidFill>
            <a:srgbClr val="FFFF66">
              <a:alpha val="6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«Коллективный собственник» - сообщество собственников помещений в МКД, которое возникает в силу закона на основе участия всех собственников помещений в МКД в праве общей собственности на общее имущество в МКД </a:t>
            </a:r>
            <a:r>
              <a:rPr lang="ru-RU" sz="1400" kern="0" dirty="0" smtClean="0">
                <a:solidFill>
                  <a:prstClr val="black"/>
                </a:solidFill>
              </a:rPr>
              <a:t>(не требуются специальные действия по созданию сообщества, сообщество без членства)</a:t>
            </a:r>
            <a:endParaRPr lang="ru-RU" sz="1200" kern="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571744"/>
            <a:ext cx="2592288" cy="2214578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ru-RU" sz="1400" b="1" kern="0" dirty="0" smtClean="0">
                <a:solidFill>
                  <a:prstClr val="white"/>
                </a:solidFill>
              </a:rPr>
              <a:t>Сообщество собственников помещений в МКД  (ССП) консолидирует  средства  для оплаты общих расходов</a:t>
            </a:r>
            <a:r>
              <a:rPr lang="ru-RU" sz="1200" b="1" kern="0" dirty="0" smtClean="0">
                <a:solidFill>
                  <a:prstClr val="white"/>
                </a:solidFill>
              </a:rPr>
              <a:t> </a:t>
            </a:r>
            <a:r>
              <a:rPr lang="ru-RU" sz="1400" kern="0" dirty="0" smtClean="0">
                <a:solidFill>
                  <a:prstClr val="white"/>
                </a:solidFill>
              </a:rPr>
              <a:t>на содержание общего имущества в МКД (и оплаты КУ на общедомовые нужды) в  </a:t>
            </a:r>
            <a:r>
              <a:rPr lang="ru-RU" sz="1400" b="1" kern="0" dirty="0" smtClean="0">
                <a:solidFill>
                  <a:prstClr val="white"/>
                </a:solidFill>
              </a:rPr>
              <a:t>фонде </a:t>
            </a:r>
            <a:r>
              <a:rPr lang="ru-RU" sz="1400" kern="0" dirty="0" smtClean="0">
                <a:solidFill>
                  <a:prstClr val="white"/>
                </a:solidFill>
              </a:rPr>
              <a:t>, формируемом  за счет регулярных </a:t>
            </a:r>
            <a:r>
              <a:rPr lang="ru-RU" sz="1400" b="1" kern="0" dirty="0" smtClean="0">
                <a:solidFill>
                  <a:prstClr val="white"/>
                </a:solidFill>
              </a:rPr>
              <a:t>взносов</a:t>
            </a:r>
            <a:r>
              <a:rPr lang="ru-RU" sz="1400" kern="0" dirty="0" smtClean="0">
                <a:solidFill>
                  <a:prstClr val="white"/>
                </a:solidFill>
              </a:rPr>
              <a:t>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9012" y="5085184"/>
            <a:ext cx="5896062" cy="1656184"/>
          </a:xfrm>
          <a:prstGeom prst="rect">
            <a:avLst/>
          </a:prstGeom>
          <a:solidFill>
            <a:srgbClr val="FFFF66">
              <a:alpha val="6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Фонд общих расходов ССП обособлен от средств иных лиц</a:t>
            </a:r>
            <a:r>
              <a:rPr lang="ru-RU" sz="1400" kern="0" dirty="0" smtClean="0">
                <a:solidFill>
                  <a:prstClr val="black"/>
                </a:solidFill>
              </a:rPr>
              <a:t>:</a:t>
            </a:r>
          </a:p>
          <a:p>
            <a:pPr marL="171450" indent="-171450">
              <a:buFontTx/>
              <a:buBlip>
                <a:blip r:embed="rId2"/>
              </a:buBlip>
              <a:defRPr/>
            </a:pPr>
            <a:r>
              <a:rPr lang="ru-RU" sz="1300" kern="0" dirty="0" smtClean="0">
                <a:solidFill>
                  <a:prstClr val="black"/>
                </a:solidFill>
              </a:rPr>
              <a:t>собственники помещений в МКД вносят взносы на </a:t>
            </a:r>
            <a:r>
              <a:rPr lang="ru-RU" sz="1300" b="1" kern="0" dirty="0" smtClean="0">
                <a:solidFill>
                  <a:prstClr val="black"/>
                </a:solidFill>
              </a:rPr>
              <a:t>специальный банковский счет фонда содержания МКД</a:t>
            </a:r>
          </a:p>
          <a:p>
            <a:pPr marL="171450" indent="-171450">
              <a:buFontTx/>
              <a:buBlip>
                <a:blip r:embed="rId2"/>
              </a:buBlip>
              <a:defRPr/>
            </a:pPr>
            <a:r>
              <a:rPr lang="ru-RU" sz="1300" b="1" kern="0" dirty="0" smtClean="0">
                <a:solidFill>
                  <a:prstClr val="black"/>
                </a:solidFill>
              </a:rPr>
              <a:t>средства </a:t>
            </a:r>
            <a:r>
              <a:rPr lang="ru-RU" sz="1300" kern="0" dirty="0" smtClean="0">
                <a:solidFill>
                  <a:prstClr val="black"/>
                </a:solidFill>
              </a:rPr>
              <a:t>на таком специальном счете  </a:t>
            </a:r>
            <a:r>
              <a:rPr lang="ru-RU" sz="1300" b="1" kern="0" dirty="0" smtClean="0">
                <a:solidFill>
                  <a:prstClr val="black"/>
                </a:solidFill>
              </a:rPr>
              <a:t>принадлежат с</a:t>
            </a:r>
            <a:r>
              <a:rPr lang="ru-RU" sz="1300" b="1" kern="0" dirty="0" smtClean="0">
                <a:solidFill>
                  <a:prstClr val="black"/>
                </a:solidFill>
                <a:cs typeface="Arial" pitchFamily="34" charset="0"/>
              </a:rPr>
              <a:t>обственникам помещений в МКД, </a:t>
            </a:r>
            <a:r>
              <a:rPr lang="ru-RU" sz="1300" kern="0" dirty="0" smtClean="0">
                <a:solidFill>
                  <a:prstClr val="black"/>
                </a:solidFill>
                <a:cs typeface="Arial" pitchFamily="34" charset="0"/>
              </a:rPr>
              <a:t>а номинальный владелец счета - лицо, уполномоченное собственниками помещений в МКД</a:t>
            </a:r>
          </a:p>
          <a:p>
            <a:pPr marL="171450" indent="-171450">
              <a:buFontTx/>
              <a:buBlip>
                <a:blip r:embed="rId2"/>
              </a:buBlip>
              <a:defRPr/>
            </a:pPr>
            <a:r>
              <a:rPr lang="ru-RU" sz="1300" kern="0" dirty="0" smtClean="0">
                <a:solidFill>
                  <a:prstClr val="black"/>
                </a:solidFill>
                <a:cs typeface="Arial" pitchFamily="34" charset="0"/>
              </a:rPr>
              <a:t>в составе фонда содержания МКД может быть  </a:t>
            </a:r>
            <a:r>
              <a:rPr lang="ru-RU" sz="1300" b="1" kern="0" dirty="0" smtClean="0">
                <a:solidFill>
                  <a:prstClr val="black"/>
                </a:solidFill>
                <a:cs typeface="Arial" pitchFamily="34" charset="0"/>
              </a:rPr>
              <a:t>резервный фонд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1000108"/>
            <a:ext cx="3993858" cy="357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948264" y="692696"/>
            <a:ext cx="2016224" cy="3879312"/>
          </a:xfrm>
          <a:prstGeom prst="rect">
            <a:avLst/>
          </a:prstGeom>
          <a:solidFill>
            <a:srgbClr val="FFFF66">
              <a:alpha val="6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Собственники  помещений в МКД солидарно несут субсидиарную ответственность по общим обязательствам по содержанию общего имущества в МКД </a:t>
            </a:r>
            <a:r>
              <a:rPr lang="ru-RU" sz="1300" kern="0" dirty="0" smtClean="0">
                <a:solidFill>
                  <a:prstClr val="black"/>
                </a:solidFill>
              </a:rPr>
              <a:t>(по аналогии  с ответственностью членов потребительских ЖСК – ст. 123</a:t>
            </a:r>
            <a:r>
              <a:rPr lang="ru-RU" sz="1300" kern="0" baseline="30000" dirty="0" smtClean="0">
                <a:solidFill>
                  <a:prstClr val="black"/>
                </a:solidFill>
              </a:rPr>
              <a:t>3</a:t>
            </a:r>
            <a:r>
              <a:rPr lang="ru-RU" sz="1300" kern="0" dirty="0" smtClean="0">
                <a:solidFill>
                  <a:prstClr val="black"/>
                </a:solidFill>
              </a:rPr>
              <a:t> ГК РФ)</a:t>
            </a:r>
          </a:p>
          <a:p>
            <a:pPr marL="171450" indent="-171450">
              <a:buFontTx/>
              <a:buBlip>
                <a:blip r:embed="rId2"/>
              </a:buBlip>
              <a:defRPr/>
            </a:pPr>
            <a:r>
              <a:rPr lang="ru-RU" sz="1200" kern="0" dirty="0" smtClean="0">
                <a:solidFill>
                  <a:prstClr val="black"/>
                </a:solidFill>
              </a:rPr>
              <a:t>при возникновении дефицита средств в фонде содержания МКД собственники обязаны внести </a:t>
            </a:r>
            <a:r>
              <a:rPr lang="ru-RU" sz="1200" b="1" kern="0" dirty="0" smtClean="0">
                <a:solidFill>
                  <a:prstClr val="black"/>
                </a:solidFill>
              </a:rPr>
              <a:t>дополнительные взносы</a:t>
            </a:r>
            <a:endParaRPr lang="ru-RU" sz="1200" kern="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388" y="5000636"/>
            <a:ext cx="2500330" cy="5539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500" b="1" kern="0" dirty="0" smtClean="0">
                <a:solidFill>
                  <a:prstClr val="white"/>
                </a:solidFill>
              </a:rPr>
              <a:t>ССП определяет способ  представления сообщества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349523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84576"/>
          </a:xfrm>
        </p:spPr>
        <p:txBody>
          <a:bodyPr>
            <a:noAutofit/>
          </a:bodyPr>
          <a:lstStyle/>
          <a:p>
            <a:pPr marL="457200" lvl="8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Высший орган управления общим имуществом</a:t>
            </a:r>
          </a:p>
          <a:p>
            <a:pPr marL="457200" lvl="8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Исключительные полномочия общего собрания – принятие базовых решений: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Выбор и изменение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способа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представления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сообщества 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Определение полномочий, передаваемых представителю сообщества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Утверждение годового бюджета сообщества, размера взносов собственников помещений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7524" y="91727"/>
            <a:ext cx="8568952" cy="84013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Общее собрание собственников помещений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8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454368"/>
          </a:xfrm>
        </p:spPr>
        <p:txBody>
          <a:bodyPr>
            <a:normAutofit lnSpcReduction="10000"/>
          </a:bodyPr>
          <a:lstStyle/>
          <a:p>
            <a:pPr marL="457200" lvl="8" indent="-457200">
              <a:spcAft>
                <a:spcPts val="1200"/>
              </a:spcAft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Функции представителя сообщества собственников: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447675" lvl="1" indent="-4476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Представлять сообщество собственников помещений, общие интересы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собственников помещений в МКД, связанные с общим имуществом, в отношениях: </a:t>
            </a:r>
          </a:p>
          <a:p>
            <a:pPr marL="714375" lvl="1" indent="-3143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с третьими лицами (управляющей организацией, </a:t>
            </a:r>
            <a:r>
              <a:rPr lang="ru-RU" sz="1700" dirty="0" err="1" smtClean="0">
                <a:latin typeface="Arial" pitchFamily="34" charset="0"/>
                <a:cs typeface="Arial" pitchFamily="34" charset="0"/>
              </a:rPr>
              <a:t>ресурсоснабжающими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организациями…), </a:t>
            </a:r>
          </a:p>
          <a:p>
            <a:pPr marL="714375" lvl="1" indent="-314325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 с отдельным собственником помещения</a:t>
            </a:r>
          </a:p>
          <a:p>
            <a:pPr marL="447675" lvl="1" indent="-4476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Исполнять функции «квалифицированного собственника»:</a:t>
            </a:r>
          </a:p>
          <a:p>
            <a:pPr marL="714375" lvl="2" indent="-3143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обеспечивать принятие основных решений по управлению общим имуществом общим собранием собственников помещений в МКД</a:t>
            </a:r>
          </a:p>
          <a:p>
            <a:pPr marL="714375" lvl="2" indent="-3143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принимать оперативные решения в рамках предоставленных полномочий для обеспечения исполнение принятых общим собранием решений</a:t>
            </a:r>
          </a:p>
          <a:p>
            <a:pPr marL="714375" lvl="2" indent="-3143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подписывать договоры и контролировать исполнение договорных обязательств  привлеченными лицами (управляющей организацией, подрядными организациями…)</a:t>
            </a:r>
          </a:p>
          <a:p>
            <a:pPr marL="714375" lvl="2" indent="-314325">
              <a:spcBef>
                <a:spcPts val="0"/>
              </a:spcBef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распоряжаться средствами фонда содержания общего имущества для оплаты оказанных услуг, выполненных работ, других общих расходов сообщества собственников (в рамках утвержденного годового бюджета)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7524" y="212601"/>
            <a:ext cx="8568952" cy="771549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Формирование института представительства сообщества собственников помещений в МКД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1064</Words>
  <Application>Microsoft Office PowerPoint</Application>
  <PresentationFormat>Экран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 Концептуальные подходы к развитию института «коллективного собственника общего имущества в многоквартирном доме»    Авторы: И.В. Генцлер,  Д.П. Гордеев,  В.П. Прокофьев,  Т.Б. Лыкова ИНСТИТУТ ЭКОНОМИКИ ГОРОДА </vt:lpstr>
      <vt:lpstr>Проблема: отсутствие эффективных механизмов реализации прав, обязанностей и ответственности «коллективного собственника общего имущества в МКД» </vt:lpstr>
      <vt:lpstr>Проблема: ТСЖ в силу особенностей законодательства не адекватно «коллективному собственнику»</vt:lpstr>
      <vt:lpstr>Последствия: собственники не участвуют или отстранены от управления общим имуществом</vt:lpstr>
      <vt:lpstr>Последствия: отсутствие улучшений в состоянии общего имущества в МКД</vt:lpstr>
      <vt:lpstr>ЦЕЛИ ПРЕДЛАГАЕМЫХ ИЗМЕНЕНИЙ:</vt:lpstr>
      <vt:lpstr>«Коллективный собственник»: ключевые элементы</vt:lpstr>
      <vt:lpstr>Общее собрание собственников помещений</vt:lpstr>
      <vt:lpstr>Формирование института представительства сообщества собственников помещений в МКД </vt:lpstr>
      <vt:lpstr>Формирование института представительства сообщества собственников помещений в МКД </vt:lpstr>
      <vt:lpstr>ИНСТИТУТ ЭКОНОМИКИ ГОРОДА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Sofiko</dc:creator>
  <cp:lastModifiedBy>Ирина В. Генцлер</cp:lastModifiedBy>
  <cp:revision>161</cp:revision>
  <dcterms:created xsi:type="dcterms:W3CDTF">2015-05-28T20:00:48Z</dcterms:created>
  <dcterms:modified xsi:type="dcterms:W3CDTF">2016-11-25T12:46:09Z</dcterms:modified>
</cp:coreProperties>
</file>