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25"/>
  </p:notesMasterIdLst>
  <p:sldIdLst>
    <p:sldId id="257" r:id="rId3"/>
    <p:sldId id="313" r:id="rId4"/>
    <p:sldId id="304" r:id="rId5"/>
    <p:sldId id="301" r:id="rId6"/>
    <p:sldId id="303" r:id="rId7"/>
    <p:sldId id="302" r:id="rId8"/>
    <p:sldId id="278" r:id="rId9"/>
    <p:sldId id="307" r:id="rId10"/>
    <p:sldId id="341" r:id="rId11"/>
    <p:sldId id="286" r:id="rId12"/>
    <p:sldId id="331" r:id="rId13"/>
    <p:sldId id="287" r:id="rId14"/>
    <p:sldId id="310" r:id="rId15"/>
    <p:sldId id="338" r:id="rId16"/>
    <p:sldId id="333" r:id="rId17"/>
    <p:sldId id="334" r:id="rId18"/>
    <p:sldId id="337" r:id="rId19"/>
    <p:sldId id="339" r:id="rId20"/>
    <p:sldId id="275" r:id="rId21"/>
    <p:sldId id="340" r:id="rId22"/>
    <p:sldId id="316" r:id="rId23"/>
    <p:sldId id="31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44" autoAdjust="0"/>
  </p:normalViewPr>
  <p:slideViewPr>
    <p:cSldViewPr>
      <p:cViewPr>
        <p:scale>
          <a:sx n="110" d="100"/>
          <a:sy n="110" d="100"/>
        </p:scale>
        <p:origin x="-1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Desktop\&#1044;&#1054;&#1050;&#1059;&#1052;&#1045;&#1053;&#1058;&#1067;\&#1044;&#1086;&#1089;&#1090;&#1091;&#1087;&#1085;&#1086;&#1089;&#1090;&#1100;%20&#1078;&#1080;&#1083;&#1100;&#1103;\&#1087;&#1086;&#1082;&#1072;&#1079;&#1072;&#1090;&#1077;&#1083;&#1080;%20&#1076;&#1086;&#1089;&#1090;&#1091;&#1087;&#1085;&#1086;&#1089;&#1090;&#1080;%20&#1087;&#1086;%20&#1089;&#1088;&#1077;&#1076;&#1085;&#1080;&#1084;%20&#1076;&#1086;%202017.xlsb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Downloads\stroi131%20(33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Desktop\&#1071;&#1089;&#1080;&#1085;%202014\&#1052;&#1086;&#1076;&#1077;&#1083;&#1100;%20&#1078;&#1080;&#1083;&#1080;&#1097;&#1085;&#1086;&#1081;%20&#1089;&#1092;&#1077;&#1088;&#1099;%2029%2001%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AppData\Local\Microsoft\Windows\INetCache\Content.Outlook\ZIGCDPF4\&#1087;&#1086;&#1082;&#1072;&#1079;&#1072;&#1090;&#1077;&#1083;&#1080;%20&#1076;&#1086;&#1089;&#1090;&#1091;&#1087;&#1085;&#1086;&#1089;&#1090;&#1080;%20&#1087;&#1086;%20&#1089;&#1088;&#1077;&#1076;&#1085;&#1080;&#1084;%20&#1076;&#1086;%202018%20(2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AppData\Local\Microsoft\Windows\INetCache\Content.Outlook\ZIGCDPF4\&#1087;&#1086;&#1082;&#1072;&#1079;&#1072;&#1090;&#1077;&#1083;&#1080;%20&#1076;&#1086;&#1089;&#1090;&#1091;&#1087;&#1085;&#1086;&#1089;&#1090;&#1080;%20&#1087;&#1086;%20&#1089;&#1088;&#1077;&#1076;&#1085;&#1080;&#1084;%20&#1076;&#1086;%202018%20(2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Desktop\&#1044;&#1054;&#1050;&#1059;&#1052;&#1045;&#1053;&#1058;&#1067;\&#1044;&#1086;&#1089;&#1090;&#1091;&#1087;&#1085;&#1086;&#1089;&#1090;&#1100;%20&#1078;&#1080;&#1083;&#1100;&#1103;\&#1055;&#1086;&#1082;&#1072;&#1079;&#1072;&#1090;&#1077;&#1083;&#1080;%20%20&#1076;&#1083;&#1103;%20&#1087;&#1088;&#1077;&#1079;&#1077;&#1085;&#1090;&#1072;&#1094;&#1080;&#1080;_2017_05_10&#1088;&#1077;&#1076;2pr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Desktop\&#1044;&#1054;&#1050;&#1059;&#1052;&#1045;&#1053;&#1058;&#1067;\&#1044;&#1086;&#1089;&#1090;&#1091;&#1087;&#1085;&#1086;&#1089;&#1090;&#1100;%20&#1078;&#1080;&#1083;&#1100;&#1103;\&#1055;&#1086;&#1082;&#1072;&#1079;&#1072;&#1090;&#1077;&#1083;&#1080;%20%20&#1076;&#1083;&#1103;%20&#1087;&#1088;&#1077;&#1079;&#1077;&#1085;&#1090;&#1072;&#1094;&#1080;&#1080;_2017_05_10&#1088;&#1077;&#1076;2pr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Desktop\&#1044;&#1054;&#1050;&#1059;&#1052;&#1045;&#1053;&#1058;&#1067;\&#1044;&#1086;&#1089;&#1090;&#1091;&#1087;&#1085;&#1086;&#1089;&#1090;&#1100;%20&#1078;&#1080;&#1083;&#1100;&#1103;\&#1055;&#1086;&#1082;&#1072;&#1079;&#1072;&#1090;&#1077;&#1083;&#1080;%20%20&#1076;&#1083;&#1103;%20&#1087;&#1088;&#1077;&#1079;&#1077;&#1085;&#1090;&#1072;&#1094;&#1080;&#1080;_2017_05_10&#1088;&#1077;&#1076;2pr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\Desktop\&#1044;&#1054;&#1050;&#1059;&#1052;&#1045;&#1053;&#1058;&#1067;\&#1044;&#1086;&#1089;&#1090;&#1091;&#1087;&#1085;&#1086;&#1089;&#1090;&#1100;%20&#1078;&#1080;&#1083;&#1100;&#1103;\&#1087;&#1086;&#1082;&#1072;&#1079;&#1072;&#1090;&#1077;&#1083;&#1080;%20&#1076;&#1086;&#1089;&#1090;&#1091;&#1087;&#1085;&#1086;&#1089;&#1090;&#1080;%20&#1087;&#1086;%20&#1089;&#1088;&#1077;&#1076;&#1085;&#1080;&#1084;%20&#1076;&#1086;%202017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Коэффициент доступности жилья (отношение цен и доходов), лет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'[показатели доступности по средним до 2018 (2).xlsb]Коэффициент доступности жилья'!$BI$5:$CC$5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'[показатели доступности по средним до 2018 (2).xlsb]Коэффициент доступности жилья'!$BI$6:$CC$6</c:f>
              <c:numCache>
                <c:formatCode>#,##0.0</c:formatCode>
                <c:ptCount val="21"/>
                <c:pt idx="0">
                  <c:v>7.4171451197782607</c:v>
                </c:pt>
                <c:pt idx="1">
                  <c:v>5.9451594430043997</c:v>
                </c:pt>
                <c:pt idx="2">
                  <c:v>5.0200122747797122</c:v>
                </c:pt>
                <c:pt idx="3">
                  <c:v>4.8105323318092745</c:v>
                </c:pt>
                <c:pt idx="4">
                  <c:v>4.6544385893798141</c:v>
                </c:pt>
                <c:pt idx="5">
                  <c:v>4.1202265540383722</c:v>
                </c:pt>
                <c:pt idx="6">
                  <c:v>4.2652795652377389</c:v>
                </c:pt>
                <c:pt idx="7">
                  <c:v>4.1134049975961249</c:v>
                </c:pt>
                <c:pt idx="8">
                  <c:v>4.5735483135377955</c:v>
                </c:pt>
                <c:pt idx="9">
                  <c:v>5.2729044993506324</c:v>
                </c:pt>
                <c:pt idx="10">
                  <c:v>5.2861808221898592</c:v>
                </c:pt>
                <c:pt idx="11">
                  <c:v>4.6251584240099888</c:v>
                </c:pt>
                <c:pt idx="12">
                  <c:v>4.30791034611687</c:v>
                </c:pt>
                <c:pt idx="13">
                  <c:v>4.1002762622172799</c:v>
                </c:pt>
                <c:pt idx="14">
                  <c:v>4.056676717998962</c:v>
                </c:pt>
                <c:pt idx="15">
                  <c:v>3.8825742457398302</c:v>
                </c:pt>
                <c:pt idx="16">
                  <c:v>3.7981026387492092</c:v>
                </c:pt>
                <c:pt idx="17" formatCode="0.0">
                  <c:v>3.5165912834908766</c:v>
                </c:pt>
                <c:pt idx="18">
                  <c:v>3.3861595685550085</c:v>
                </c:pt>
                <c:pt idx="19" formatCode="0.0">
                  <c:v>3.2738930468653757</c:v>
                </c:pt>
                <c:pt idx="20" formatCode="0.0">
                  <c:v>3.2179132796300682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C8-4A96-9868-9BE5743CF6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869312"/>
        <c:axId val="173884544"/>
      </c:barChart>
      <c:catAx>
        <c:axId val="17386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3884544"/>
        <c:crosses val="autoZero"/>
        <c:auto val="1"/>
        <c:lblAlgn val="ctr"/>
        <c:lblOffset val="100"/>
        <c:noMultiLvlLbl val="0"/>
      </c:catAx>
      <c:valAx>
        <c:axId val="1738845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7386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Лист6!$K$31</c:f>
              <c:numCache>
                <c:formatCode>0%</c:formatCode>
                <c:ptCount val="1"/>
                <c:pt idx="0">
                  <c:v>0.23300000000000007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Лист6!$K$32</c:f>
              <c:numCache>
                <c:formatCode>0%</c:formatCode>
                <c:ptCount val="1"/>
                <c:pt idx="0">
                  <c:v>0.155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18,6%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Лист6!$K$33</c:f>
              <c:numCache>
                <c:formatCode>0.00%</c:formatCode>
                <c:ptCount val="1"/>
                <c:pt idx="0">
                  <c:v>0.186</c:v>
                </c:pt>
              </c:numCache>
            </c:numRef>
          </c:val>
        </c:ser>
        <c:ser>
          <c:idx val="3"/>
          <c:order val="3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42,6%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Лист6!$K$34</c:f>
              <c:numCache>
                <c:formatCode>0.00%</c:formatCode>
                <c:ptCount val="1"/>
                <c:pt idx="0">
                  <c:v>0.42599999999999999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672960"/>
        <c:axId val="179674496"/>
      </c:barChart>
      <c:catAx>
        <c:axId val="17967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79674496"/>
        <c:crosses val="autoZero"/>
        <c:auto val="1"/>
        <c:lblAlgn val="ctr"/>
        <c:lblOffset val="100"/>
        <c:noMultiLvlLbl val="0"/>
      </c:catAx>
      <c:valAx>
        <c:axId val="179674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967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'[stroi131 (33).xls]Лист1'!$D$61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marker>
            <c:symbol val="none"/>
          </c:marker>
          <c:cat>
            <c:numRef>
              <c:f>'[stroi131 (33).xls]Лист1'!$E$60:$X$60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'[stroi131 (33).xls]Лист1'!$E$61:$X$61</c:f>
              <c:numCache>
                <c:formatCode>0</c:formatCode>
                <c:ptCount val="20"/>
                <c:pt idx="0">
                  <c:v>100</c:v>
                </c:pt>
                <c:pt idx="1">
                  <c:v>129.81559999999999</c:v>
                </c:pt>
                <c:pt idx="2">
                  <c:v>160.71171279999999</c:v>
                </c:pt>
                <c:pt idx="3">
                  <c:v>175.97932551599996</c:v>
                </c:pt>
                <c:pt idx="4">
                  <c:v>152.22211657133997</c:v>
                </c:pt>
                <c:pt idx="5">
                  <c:v>161.81210991533439</c:v>
                </c:pt>
                <c:pt idx="6">
                  <c:v>179.28781778619049</c:v>
                </c:pt>
                <c:pt idx="7">
                  <c:v>191.47938939565142</c:v>
                </c:pt>
                <c:pt idx="8">
                  <c:v>193.01122451081665</c:v>
                </c:pt>
                <c:pt idx="9">
                  <c:v>190.1160561431544</c:v>
                </c:pt>
                <c:pt idx="10">
                  <c:v>170.9143344726958</c:v>
                </c:pt>
                <c:pt idx="11">
                  <c:v>170.5725058037504</c:v>
                </c:pt>
                <c:pt idx="12">
                  <c:v>178.75998608233044</c:v>
                </c:pt>
                <c:pt idx="13">
                  <c:v>186.44666548387065</c:v>
                </c:pt>
                <c:pt idx="14">
                  <c:v>192.2265121138706</c:v>
                </c:pt>
                <c:pt idx="15">
                  <c:v>206.83572703452478</c:v>
                </c:pt>
                <c:pt idx="16">
                  <c:v>221.107392199907</c:v>
                </c:pt>
                <c:pt idx="17">
                  <c:v>235.70048008510085</c:v>
                </c:pt>
                <c:pt idx="18">
                  <c:v>250.78531081054734</c:v>
                </c:pt>
                <c:pt idx="19">
                  <c:v>266.08321476999072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'[stroi131 (33).xls]Лист1'!$D$62</c:f>
              <c:strCache>
                <c:ptCount val="1"/>
                <c:pt idx="0">
                  <c:v>Ввод жилья</c:v>
                </c:pt>
              </c:strCache>
            </c:strRef>
          </c:tx>
          <c:marker>
            <c:symbol val="none"/>
          </c:marker>
          <c:cat>
            <c:numRef>
              <c:f>'[stroi131 (33).xls]Лист1'!$E$60:$X$60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'[stroi131 (33).xls]Лист1'!$E$62:$X$62</c:f>
              <c:numCache>
                <c:formatCode>0</c:formatCode>
                <c:ptCount val="20"/>
                <c:pt idx="0">
                  <c:v>100</c:v>
                </c:pt>
                <c:pt idx="1">
                  <c:v>116.05504587155964</c:v>
                </c:pt>
                <c:pt idx="2">
                  <c:v>140.36697247706422</c:v>
                </c:pt>
                <c:pt idx="3">
                  <c:v>147.0183486238532</c:v>
                </c:pt>
                <c:pt idx="4">
                  <c:v>137.38532110091742</c:v>
                </c:pt>
                <c:pt idx="5">
                  <c:v>133.94495412844037</c:v>
                </c:pt>
                <c:pt idx="6">
                  <c:v>142.88990825688072</c:v>
                </c:pt>
                <c:pt idx="7">
                  <c:v>150.6880733944954</c:v>
                </c:pt>
                <c:pt idx="8">
                  <c:v>161.69724770642202</c:v>
                </c:pt>
                <c:pt idx="9">
                  <c:v>193.11926605504587</c:v>
                </c:pt>
                <c:pt idx="10">
                  <c:v>195.64220183486236</c:v>
                </c:pt>
                <c:pt idx="11">
                  <c:v>183.94495412844037</c:v>
                </c:pt>
                <c:pt idx="12">
                  <c:v>181.65137614678898</c:v>
                </c:pt>
                <c:pt idx="13">
                  <c:v>173.62385321100916</c:v>
                </c:pt>
                <c:pt idx="14">
                  <c:v>201.83486238532109</c:v>
                </c:pt>
                <c:pt idx="15">
                  <c:v>224.77064220183487</c:v>
                </c:pt>
                <c:pt idx="16">
                  <c:v>215.59633027522932</c:v>
                </c:pt>
                <c:pt idx="17">
                  <c:v>238.53211009174311</c:v>
                </c:pt>
                <c:pt idx="18">
                  <c:v>256.8807339449541</c:v>
                </c:pt>
                <c:pt idx="19">
                  <c:v>275.22935779816515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'[stroi131 (33).xls]Лист1'!$D$63</c:f>
              <c:strCache>
                <c:ptCount val="1"/>
                <c:pt idx="0">
                  <c:v>Ввод жилья застройщиками</c:v>
                </c:pt>
              </c:strCache>
            </c:strRef>
          </c:tx>
          <c:marker>
            <c:symbol val="none"/>
          </c:marker>
          <c:cat>
            <c:numRef>
              <c:f>'[stroi131 (33).xls]Лист1'!$E$60:$X$60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'[stroi131 (33).xls]Лист1'!$E$63:$X$63</c:f>
              <c:numCache>
                <c:formatCode>0</c:formatCode>
                <c:ptCount val="20"/>
                <c:pt idx="0">
                  <c:v>100</c:v>
                </c:pt>
                <c:pt idx="1">
                  <c:v>117.64705882352942</c:v>
                </c:pt>
                <c:pt idx="2">
                  <c:v>133.33333333333337</c:v>
                </c:pt>
                <c:pt idx="3">
                  <c:v>141.56862745098039</c:v>
                </c:pt>
                <c:pt idx="4">
                  <c:v>121.17647058823529</c:v>
                </c:pt>
                <c:pt idx="5">
                  <c:v>127.84313725490198</c:v>
                </c:pt>
                <c:pt idx="6">
                  <c:v>137.64705882352942</c:v>
                </c:pt>
                <c:pt idx="7">
                  <c:v>145.0980392156863</c:v>
                </c:pt>
                <c:pt idx="8">
                  <c:v>154.11764705882351</c:v>
                </c:pt>
                <c:pt idx="9">
                  <c:v>186.66666666666666</c:v>
                </c:pt>
                <c:pt idx="10">
                  <c:v>194.11764705882351</c:v>
                </c:pt>
                <c:pt idx="11">
                  <c:v>185.88235294117649</c:v>
                </c:pt>
                <c:pt idx="12">
                  <c:v>178.03921568627453</c:v>
                </c:pt>
                <c:pt idx="13">
                  <c:v>168.23529411764707</c:v>
                </c:pt>
                <c:pt idx="14">
                  <c:v>214.90196078431373</c:v>
                </c:pt>
                <c:pt idx="15">
                  <c:v>254.50980392156865</c:v>
                </c:pt>
                <c:pt idx="16">
                  <c:v>235.29411764705884</c:v>
                </c:pt>
                <c:pt idx="17">
                  <c:v>267.84313725490193</c:v>
                </c:pt>
                <c:pt idx="18">
                  <c:v>293.33333333333331</c:v>
                </c:pt>
                <c:pt idx="19">
                  <c:v>313.72549019607845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'[stroi131 (33).xls]Лист1'!$D$64</c:f>
              <c:strCache>
                <c:ptCount val="1"/>
                <c:pt idx="0">
                  <c:v>Ввод ИЖС</c:v>
                </c:pt>
              </c:strCache>
            </c:strRef>
          </c:tx>
          <c:marker>
            <c:symbol val="none"/>
          </c:marker>
          <c:cat>
            <c:numRef>
              <c:f>'[stroi131 (33).xls]Лист1'!$E$60:$X$60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'[stroi131 (33).xls]Лист1'!$E$64:$X$64</c:f>
              <c:numCache>
                <c:formatCode>0</c:formatCode>
                <c:ptCount val="20"/>
                <c:pt idx="0">
                  <c:v>100</c:v>
                </c:pt>
                <c:pt idx="1">
                  <c:v>114.28571428571428</c:v>
                </c:pt>
                <c:pt idx="2">
                  <c:v>150.28571428571428</c:v>
                </c:pt>
                <c:pt idx="3">
                  <c:v>156.57142857142856</c:v>
                </c:pt>
                <c:pt idx="4">
                  <c:v>162.85714285714286</c:v>
                </c:pt>
                <c:pt idx="5">
                  <c:v>145.71428571428569</c:v>
                </c:pt>
                <c:pt idx="6">
                  <c:v>153.14285714285714</c:v>
                </c:pt>
                <c:pt idx="7">
                  <c:v>162.28571428571428</c:v>
                </c:pt>
                <c:pt idx="8">
                  <c:v>175.42857142857142</c:v>
                </c:pt>
                <c:pt idx="9">
                  <c:v>206.85714285714289</c:v>
                </c:pt>
                <c:pt idx="10">
                  <c:v>201.14285714285717</c:v>
                </c:pt>
                <c:pt idx="11">
                  <c:v>181.71428571428572</c:v>
                </c:pt>
                <c:pt idx="12">
                  <c:v>188.57142857142856</c:v>
                </c:pt>
                <c:pt idx="13">
                  <c:v>185.14285714285714</c:v>
                </c:pt>
                <c:pt idx="14">
                  <c:v>189.71428571428572</c:v>
                </c:pt>
                <c:pt idx="15">
                  <c:v>189.14285714285711</c:v>
                </c:pt>
                <c:pt idx="16">
                  <c:v>194.28571428571428</c:v>
                </c:pt>
                <c:pt idx="17">
                  <c:v>204</c:v>
                </c:pt>
                <c:pt idx="18">
                  <c:v>212.57142857142858</c:v>
                </c:pt>
                <c:pt idx="19">
                  <c:v>228.57142857142856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126720"/>
        <c:axId val="190148992"/>
      </c:lineChart>
      <c:catAx>
        <c:axId val="19012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148992"/>
        <c:crosses val="autoZero"/>
        <c:auto val="1"/>
        <c:lblAlgn val="ctr"/>
        <c:lblOffset val="100"/>
        <c:noMultiLvlLbl val="0"/>
      </c:catAx>
      <c:valAx>
        <c:axId val="1901489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9012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'[stroi131 (33).xls]Лист1'!$D$67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invertIfNegative val="0"/>
          <c:cat>
            <c:strRef>
              <c:f>'[stroi131 (33).xls]Лист1'!$E$66:$F$66</c:f>
              <c:strCache>
                <c:ptCount val="2"/>
                <c:pt idx="0">
                  <c:v>Темп роста в 2005-2018, % в год</c:v>
                </c:pt>
                <c:pt idx="1">
                  <c:v>Темп роста в 2019-2024, % в год</c:v>
                </c:pt>
              </c:strCache>
            </c:strRef>
          </c:cat>
          <c:val>
            <c:numRef>
              <c:f>'[stroi131 (33).xls]Лист1'!$E$67:$F$67</c:f>
              <c:numCache>
                <c:formatCode>0%</c:formatCode>
                <c:ptCount val="2"/>
                <c:pt idx="0">
                  <c:v>4.9087938439140721E-2</c:v>
                </c:pt>
                <c:pt idx="1">
                  <c:v>6.1069447785719655E-2</c:v>
                </c:pt>
              </c:numCache>
            </c:numRef>
          </c:val>
        </c:ser>
        <c:ser>
          <c:idx val="1"/>
          <c:order val="1"/>
          <c:tx>
            <c:strRef>
              <c:f>'[stroi131 (33).xls]Лист1'!$D$68</c:f>
              <c:strCache>
                <c:ptCount val="1"/>
                <c:pt idx="0">
                  <c:v>Ввод жилья</c:v>
                </c:pt>
              </c:strCache>
            </c:strRef>
          </c:tx>
          <c:invertIfNegative val="0"/>
          <c:cat>
            <c:strRef>
              <c:f>'[stroi131 (33).xls]Лист1'!$E$66:$F$66</c:f>
              <c:strCache>
                <c:ptCount val="2"/>
                <c:pt idx="0">
                  <c:v>Темп роста в 2005-2018, % в год</c:v>
                </c:pt>
                <c:pt idx="1">
                  <c:v>Темп роста в 2019-2024, % в год</c:v>
                </c:pt>
              </c:strCache>
            </c:strRef>
          </c:cat>
          <c:val>
            <c:numRef>
              <c:f>'[stroi131 (33).xls]Лист1'!$E$68:$F$68</c:f>
              <c:numCache>
                <c:formatCode>0%</c:formatCode>
                <c:ptCount val="2"/>
                <c:pt idx="0">
                  <c:v>4.335353435604361E-2</c:v>
                </c:pt>
                <c:pt idx="1">
                  <c:v>7.9810537014502581E-2</c:v>
                </c:pt>
              </c:numCache>
            </c:numRef>
          </c:val>
        </c:ser>
        <c:ser>
          <c:idx val="2"/>
          <c:order val="2"/>
          <c:tx>
            <c:strRef>
              <c:f>'[stroi131 (33).xls]Лист1'!$D$69</c:f>
              <c:strCache>
                <c:ptCount val="1"/>
                <c:pt idx="0">
                  <c:v>Ввод жилья застройщиками</c:v>
                </c:pt>
              </c:strCache>
            </c:strRef>
          </c:tx>
          <c:invertIfNegative val="0"/>
          <c:cat>
            <c:strRef>
              <c:f>'[stroi131 (33).xls]Лист1'!$E$66:$F$66</c:f>
              <c:strCache>
                <c:ptCount val="2"/>
                <c:pt idx="0">
                  <c:v>Темп роста в 2005-2018, % в год</c:v>
                </c:pt>
                <c:pt idx="1">
                  <c:v>Темп роста в 2019-2024, % в год</c:v>
                </c:pt>
              </c:strCache>
            </c:strRef>
          </c:cat>
          <c:val>
            <c:numRef>
              <c:f>'[stroi131 (33).xls]Лист1'!$E$69:$F$69</c:f>
              <c:numCache>
                <c:formatCode>0%</c:formatCode>
                <c:ptCount val="2"/>
                <c:pt idx="0">
                  <c:v>4.0826256269291816E-2</c:v>
                </c:pt>
                <c:pt idx="1">
                  <c:v>0.10944416182285632</c:v>
                </c:pt>
              </c:numCache>
            </c:numRef>
          </c:val>
        </c:ser>
        <c:ser>
          <c:idx val="3"/>
          <c:order val="3"/>
          <c:tx>
            <c:strRef>
              <c:f>'[stroi131 (33).xls]Лист1'!$D$70</c:f>
              <c:strCache>
                <c:ptCount val="1"/>
                <c:pt idx="0">
                  <c:v>Ввод ИЖС</c:v>
                </c:pt>
              </c:strCache>
            </c:strRef>
          </c:tx>
          <c:invertIfNegative val="0"/>
          <c:cat>
            <c:strRef>
              <c:f>'[stroi131 (33).xls]Лист1'!$E$66:$F$66</c:f>
              <c:strCache>
                <c:ptCount val="2"/>
                <c:pt idx="0">
                  <c:v>Темп роста в 2005-2018, % в год</c:v>
                </c:pt>
                <c:pt idx="1">
                  <c:v>Темп роста в 2019-2024, % в год</c:v>
                </c:pt>
              </c:strCache>
            </c:strRef>
          </c:cat>
          <c:val>
            <c:numRef>
              <c:f>'[stroi131 (33).xls]Лист1'!$E$70:$F$70</c:f>
              <c:numCache>
                <c:formatCode>0%</c:formatCode>
                <c:ptCount val="2"/>
                <c:pt idx="0">
                  <c:v>4.8521785974732889E-2</c:v>
                </c:pt>
                <c:pt idx="1">
                  <c:v>3.5744168651286268E-2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320448"/>
        <c:axId val="191321984"/>
      </c:barChart>
      <c:catAx>
        <c:axId val="19132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91321984"/>
        <c:crosses val="autoZero"/>
        <c:auto val="1"/>
        <c:lblAlgn val="ctr"/>
        <c:lblOffset val="100"/>
        <c:noMultiLvlLbl val="0"/>
      </c:catAx>
      <c:valAx>
        <c:axId val="1913219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9132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01185766825673E-2"/>
          <c:y val="2.9911504099618055E-2"/>
          <c:w val="0.85548236269974998"/>
          <c:h val="0.59092609297121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'ИТОГ-инвест'!$B$113:$C$113</c:f>
              <c:strCache>
                <c:ptCount val="1"/>
                <c:pt idx="0">
                  <c:v>Инвестиции в строительство МКД  на новых территориях (свободных ЗУ) млрд. руб.</c:v>
                </c:pt>
              </c:strCache>
            </c:strRef>
          </c:tx>
          <c:invertIfNegative val="0"/>
          <c:cat>
            <c:numRef>
              <c:f>'ИТОГ-инвест'!$D$112:$P$112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'ИТОГ-инвест'!$D$113:$P$113</c:f>
              <c:numCache>
                <c:formatCode>0</c:formatCode>
                <c:ptCount val="13"/>
                <c:pt idx="0">
                  <c:v>76.180830868799987</c:v>
                </c:pt>
                <c:pt idx="1">
                  <c:v>122.26047671039998</c:v>
                </c:pt>
                <c:pt idx="2">
                  <c:v>161.66941150499997</c:v>
                </c:pt>
                <c:pt idx="3">
                  <c:v>196.06668447440001</c:v>
                </c:pt>
                <c:pt idx="4">
                  <c:v>271.06462297599995</c:v>
                </c:pt>
                <c:pt idx="5">
                  <c:v>335.00427277199998</c:v>
                </c:pt>
                <c:pt idx="6">
                  <c:v>484.47030521999994</c:v>
                </c:pt>
                <c:pt idx="7">
                  <c:v>684.87682871999993</c:v>
                </c:pt>
                <c:pt idx="8">
                  <c:v>926.88211560959985</c:v>
                </c:pt>
                <c:pt idx="9">
                  <c:v>899.89443841680009</c:v>
                </c:pt>
                <c:pt idx="10">
                  <c:v>994.25000539999985</c:v>
                </c:pt>
                <c:pt idx="11">
                  <c:v>1126.2493199999999</c:v>
                </c:pt>
                <c:pt idx="12">
                  <c:v>1227.7776060000001</c:v>
                </c:pt>
              </c:numCache>
            </c:numRef>
          </c:val>
        </c:ser>
        <c:ser>
          <c:idx val="1"/>
          <c:order val="1"/>
          <c:tx>
            <c:strRef>
              <c:f>'ИТОГ-инвест'!$B$114:$C$114</c:f>
              <c:strCache>
                <c:ptCount val="1"/>
                <c:pt idx="0">
                  <c:v>Инвестиции в строительство МКД  взамен сноса ветхого и аварийного жилья млрд. руб.</c:v>
                </c:pt>
              </c:strCache>
            </c:strRef>
          </c:tx>
          <c:invertIfNegative val="0"/>
          <c:cat>
            <c:numRef>
              <c:f>'ИТОГ-инвест'!$D$112:$P$112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'ИТОГ-инвест'!$D$114:$P$114</c:f>
              <c:numCache>
                <c:formatCode>0</c:formatCode>
                <c:ptCount val="13"/>
                <c:pt idx="0">
                  <c:v>8.3728080000000009</c:v>
                </c:pt>
                <c:pt idx="1">
                  <c:v>12.778415999999996</c:v>
                </c:pt>
                <c:pt idx="2">
                  <c:v>15.730575000000002</c:v>
                </c:pt>
                <c:pt idx="3">
                  <c:v>17.584823999999998</c:v>
                </c:pt>
                <c:pt idx="4">
                  <c:v>21.377279999999995</c:v>
                </c:pt>
                <c:pt idx="5">
                  <c:v>24.778727999999997</c:v>
                </c:pt>
                <c:pt idx="6">
                  <c:v>30.564599999999995</c:v>
                </c:pt>
                <c:pt idx="7">
                  <c:v>35.431199999999997</c:v>
                </c:pt>
                <c:pt idx="8">
                  <c:v>45.763217999999995</c:v>
                </c:pt>
                <c:pt idx="9">
                  <c:v>47.559528</c:v>
                </c:pt>
                <c:pt idx="10">
                  <c:v>53.84025299999999</c:v>
                </c:pt>
                <c:pt idx="11">
                  <c:v>56.977199999999989</c:v>
                </c:pt>
                <c:pt idx="12">
                  <c:v>58.745339999999999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785216"/>
        <c:axId val="191791104"/>
      </c:barChart>
      <c:lineChart>
        <c:grouping val="standard"/>
        <c:varyColors val="0"/>
        <c:ser>
          <c:idx val="2"/>
          <c:order val="2"/>
          <c:tx>
            <c:strRef>
              <c:f>'ИТОГ-инвест'!$B$115:$C$115</c:f>
              <c:strCache>
                <c:ptCount val="1"/>
                <c:pt idx="0">
                  <c:v>Отношение инвестиций в строительство МКД взамен сноса к строительству на новых территориях (свободных ЗУ) %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'ИТОГ-инвест'!$D$112:$P$112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'ИТОГ-инвест'!$D$115:$P$115</c:f>
              <c:numCache>
                <c:formatCode>0%</c:formatCode>
                <c:ptCount val="13"/>
                <c:pt idx="0">
                  <c:v>0.10990701866221179</c:v>
                </c:pt>
                <c:pt idx="1">
                  <c:v>0.10451796315393404</c:v>
                </c:pt>
                <c:pt idx="2">
                  <c:v>9.7300873761846415E-2</c:v>
                </c:pt>
                <c:pt idx="3">
                  <c:v>8.9687975533120259E-2</c:v>
                </c:pt>
                <c:pt idx="4">
                  <c:v>7.8864145993307058E-2</c:v>
                </c:pt>
                <c:pt idx="5">
                  <c:v>7.3965408843797376E-2</c:v>
                </c:pt>
                <c:pt idx="6">
                  <c:v>6.3088696398266322E-2</c:v>
                </c:pt>
                <c:pt idx="7">
                  <c:v>5.1733681903385627E-2</c:v>
                </c:pt>
                <c:pt idx="8">
                  <c:v>4.9373288392669058E-2</c:v>
                </c:pt>
                <c:pt idx="9">
                  <c:v>5.2850118824683823E-2</c:v>
                </c:pt>
                <c:pt idx="10">
                  <c:v>5.4151624548736461E-2</c:v>
                </c:pt>
                <c:pt idx="11">
                  <c:v>5.0590219224283299E-2</c:v>
                </c:pt>
                <c:pt idx="12">
                  <c:v>4.7846889952153103E-2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94176"/>
        <c:axId val="191792640"/>
      </c:lineChart>
      <c:catAx>
        <c:axId val="19178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791104"/>
        <c:crosses val="autoZero"/>
        <c:auto val="1"/>
        <c:lblAlgn val="ctr"/>
        <c:lblOffset val="100"/>
        <c:noMultiLvlLbl val="0"/>
      </c:catAx>
      <c:valAx>
        <c:axId val="1917911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91785216"/>
        <c:crosses val="autoZero"/>
        <c:crossBetween val="between"/>
      </c:valAx>
      <c:valAx>
        <c:axId val="1917926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91794176"/>
        <c:crosses val="max"/>
        <c:crossBetween val="between"/>
      </c:valAx>
      <c:catAx>
        <c:axId val="19179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79264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2.1431787195666657E-2"/>
          <c:y val="0.70346341024289072"/>
          <c:w val="0.96113620917737363"/>
          <c:h val="0.235873632924810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66855392598043E-2"/>
          <c:y val="0.1091533116925395"/>
          <c:w val="0.89259450304733368"/>
          <c:h val="0.785510217369062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'[показатели доступности по средним до 2018 (2).xlsb]Доля семей (график)'!$C$4:$O$5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'[показатели доступности по средним до 2018 (2).xlsb]Доля семей (график)'!$C$6:$O$6</c:f>
              <c:numCache>
                <c:formatCode>#,##0.0</c:formatCode>
                <c:ptCount val="13"/>
                <c:pt idx="0">
                  <c:v>18.600000000000001</c:v>
                </c:pt>
                <c:pt idx="1">
                  <c:v>17.7</c:v>
                </c:pt>
                <c:pt idx="2">
                  <c:v>17.8</c:v>
                </c:pt>
                <c:pt idx="3">
                  <c:v>19</c:v>
                </c:pt>
                <c:pt idx="4">
                  <c:v>23.6</c:v>
                </c:pt>
                <c:pt idx="5">
                  <c:v>27.542935870249963</c:v>
                </c:pt>
                <c:pt idx="6">
                  <c:v>26.549609289091379</c:v>
                </c:pt>
                <c:pt idx="7">
                  <c:v>27.91639152218298</c:v>
                </c:pt>
                <c:pt idx="8">
                  <c:v>29.607809381455919</c:v>
                </c:pt>
                <c:pt idx="9">
                  <c:v>30.818152405268663</c:v>
                </c:pt>
                <c:pt idx="10">
                  <c:v>35.348270863756362</c:v>
                </c:pt>
                <c:pt idx="11" formatCode="0.0">
                  <c:v>42.603669243903141</c:v>
                </c:pt>
                <c:pt idx="12" formatCode="0.0">
                  <c:v>47.752247141158847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29-4994-B237-99C3A76CE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96384"/>
        <c:axId val="174506368"/>
      </c:barChart>
      <c:catAx>
        <c:axId val="17449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506368"/>
        <c:crosses val="autoZero"/>
        <c:auto val="1"/>
        <c:lblAlgn val="ctr"/>
        <c:lblOffset val="100"/>
        <c:noMultiLvlLbl val="0"/>
      </c:catAx>
      <c:valAx>
        <c:axId val="1745063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7449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'[показатели доступности по средним до 2018 (2).xlsb]Индекс доступности жилья'!$BQ$5:$CC$5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'[показатели доступности по средним до 2018 (2).xlsb]Индекс доступности жилья'!$BQ$6:$CC$6</c:f>
              <c:numCache>
                <c:formatCode>0%</c:formatCode>
                <c:ptCount val="13"/>
                <c:pt idx="0">
                  <c:v>0.69689561809789713</c:v>
                </c:pt>
                <c:pt idx="1">
                  <c:v>0.65802997336596414</c:v>
                </c:pt>
                <c:pt idx="2">
                  <c:v>0.65987016284990063</c:v>
                </c:pt>
                <c:pt idx="3">
                  <c:v>0.68312655912656239</c:v>
                </c:pt>
                <c:pt idx="4">
                  <c:v>0.78027589698588029</c:v>
                </c:pt>
                <c:pt idx="5">
                  <c:v>0.86130293057879093</c:v>
                </c:pt>
                <c:pt idx="6">
                  <c:v>0.84344860468370675</c:v>
                </c:pt>
                <c:pt idx="7">
                  <c:v>0.86645186086404336</c:v>
                </c:pt>
                <c:pt idx="8">
                  <c:v>0.89476343573329986</c:v>
                </c:pt>
                <c:pt idx="9">
                  <c:v>0.91375876063124428</c:v>
                </c:pt>
                <c:pt idx="10">
                  <c:v>1.0050299443361841</c:v>
                </c:pt>
                <c:pt idx="11">
                  <c:v>1.1594298061321375</c:v>
                </c:pt>
                <c:pt idx="12">
                  <c:v>1.2813445354990194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EF-48F8-99A1-CE868D992C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518272"/>
        <c:axId val="174536576"/>
      </c:barChart>
      <c:catAx>
        <c:axId val="17451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536576"/>
        <c:crosses val="autoZero"/>
        <c:auto val="1"/>
        <c:lblAlgn val="ctr"/>
        <c:lblOffset val="100"/>
        <c:noMultiLvlLbl val="0"/>
      </c:catAx>
      <c:valAx>
        <c:axId val="17453657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7451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Лист6!$K$20</c:f>
              <c:strCache>
                <c:ptCount val="1"/>
                <c:pt idx="0">
                  <c:v>шш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294E-3"/>
                  <c:y val="-0.321720349124300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27,9</a:t>
                    </a:r>
                    <a:r>
                      <a:rPr lang="ru-RU" dirty="0" smtClean="0"/>
                      <a:t>% семей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29751142218334E-3"/>
                  <c:y val="-0.593762476626521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42,6% семей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Лист6!$L$19:$M$19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Лист6!$L$20:$M$20</c:f>
              <c:numCache>
                <c:formatCode>General</c:formatCode>
                <c:ptCount val="2"/>
                <c:pt idx="0">
                  <c:v>27.9</c:v>
                </c:pt>
                <c:pt idx="1">
                  <c:v>27.9</c:v>
                </c:pt>
              </c:numCache>
            </c:numRef>
          </c:val>
        </c:ser>
        <c:ser>
          <c:idx val="1"/>
          <c:order val="1"/>
          <c:tx>
            <c:strRef>
              <c:f>Лист6!$K$21</c:f>
              <c:strCache>
                <c:ptCount val="1"/>
                <c:pt idx="0">
                  <c:v>Снижение ставок по ипотеке 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5,64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Лист6!$L$19:$M$19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Лист6!$L$21:$M$21</c:f>
              <c:numCache>
                <c:formatCode>General</c:formatCode>
                <c:ptCount val="2"/>
                <c:pt idx="1">
                  <c:v>5.64</c:v>
                </c:pt>
              </c:numCache>
            </c:numRef>
          </c:val>
        </c:ser>
        <c:ser>
          <c:idx val="2"/>
          <c:order val="2"/>
          <c:tx>
            <c:strRef>
              <c:f>Лист6!$K$22</c:f>
              <c:strCache>
                <c:ptCount val="1"/>
                <c:pt idx="0">
                  <c:v>Опережающе снижение реальных цен на жилье относительно снижения реальных доходов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9,05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Лист6!$L$19:$M$19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Лист6!$L$22:$M$22</c:f>
              <c:numCache>
                <c:formatCode>General</c:formatCode>
                <c:ptCount val="2"/>
                <c:pt idx="1">
                  <c:v>9.0500000000000007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616576"/>
        <c:axId val="174618112"/>
      </c:barChart>
      <c:catAx>
        <c:axId val="17461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618112"/>
        <c:crosses val="autoZero"/>
        <c:auto val="1"/>
        <c:lblAlgn val="ctr"/>
        <c:lblOffset val="100"/>
        <c:noMultiLvlLbl val="0"/>
      </c:catAx>
      <c:valAx>
        <c:axId val="174618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461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529649071644"/>
          <c:y val="0.10290031093935145"/>
          <c:w val="0.33401246719160105"/>
          <c:h val="0.788432870529432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'17_Слайд52-53'!$I$58</c:f>
              <c:strCache>
                <c:ptCount val="1"/>
                <c:pt idx="0">
                  <c:v>Средневзвешенная ставка по ипотеке, %</c:v>
                </c:pt>
              </c:strCache>
            </c:strRef>
          </c:tx>
          <c:invertIfNegative val="0"/>
          <c:cat>
            <c:numRef>
              <c:f>'17_Слайд52-53'!$J$57:$K$57</c:f>
              <c:numCache>
                <c:formatCode>General</c:formatCode>
                <c:ptCount val="2"/>
                <c:pt idx="0">
                  <c:v>2018</c:v>
                </c:pt>
                <c:pt idx="1">
                  <c:v>2024</c:v>
                </c:pt>
              </c:numCache>
            </c:numRef>
          </c:cat>
          <c:val>
            <c:numRef>
              <c:f>'17_Слайд52-53'!$J$58:$K$58</c:f>
              <c:numCache>
                <c:formatCode>General</c:formatCode>
                <c:ptCount val="2"/>
                <c:pt idx="0">
                  <c:v>9.56</c:v>
                </c:pt>
                <c:pt idx="1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014656"/>
        <c:axId val="175016192"/>
      </c:barChart>
      <c:catAx>
        <c:axId val="1750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016192"/>
        <c:crosses val="autoZero"/>
        <c:auto val="1"/>
        <c:lblAlgn val="ctr"/>
        <c:lblOffset val="100"/>
        <c:noMultiLvlLbl val="0"/>
      </c:catAx>
      <c:valAx>
        <c:axId val="175016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014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0280673421108E-2"/>
          <c:y val="9.9686991300483516E-2"/>
          <c:w val="0.90536281876539459"/>
          <c:h val="0.5569683078691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'17_Слайд52-53'!$I$59</c:f>
              <c:strCache>
                <c:ptCount val="1"/>
                <c:pt idx="0">
                  <c:v>Средняя цена 1 кв. м жилья, тыс. руб.</c:v>
                </c:pt>
              </c:strCache>
            </c:strRef>
          </c:tx>
          <c:invertIfNegative val="0"/>
          <c:cat>
            <c:numRef>
              <c:f>'17_Слайд52-53'!$J$57:$K$57</c:f>
              <c:numCache>
                <c:formatCode>General</c:formatCode>
                <c:ptCount val="2"/>
                <c:pt idx="0">
                  <c:v>2018</c:v>
                </c:pt>
                <c:pt idx="1">
                  <c:v>2024</c:v>
                </c:pt>
              </c:numCache>
            </c:numRef>
          </c:cat>
          <c:val>
            <c:numRef>
              <c:f>'17_Слайд52-53'!$J$59:$K$59</c:f>
              <c:numCache>
                <c:formatCode>General</c:formatCode>
                <c:ptCount val="2"/>
                <c:pt idx="0">
                  <c:v>69</c:v>
                </c:pt>
                <c:pt idx="1">
                  <c:v>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123072"/>
        <c:axId val="175128960"/>
      </c:barChart>
      <c:catAx>
        <c:axId val="17512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128960"/>
        <c:crosses val="autoZero"/>
        <c:auto val="1"/>
        <c:lblAlgn val="ctr"/>
        <c:lblOffset val="100"/>
        <c:noMultiLvlLbl val="0"/>
      </c:catAx>
      <c:valAx>
        <c:axId val="175128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123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'17_Слайд52-53'!$J$60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'17_Слайд52-53'!$I$61:$I$62</c:f>
              <c:strCache>
                <c:ptCount val="2"/>
                <c:pt idx="0">
                  <c:v>Доля семей, которым доступно приобретение жилья с ипотекой, %</c:v>
                </c:pt>
                <c:pt idx="1">
                  <c:v>Количество семей, которым доступно приобретение жилья с ипотекой, млн семей</c:v>
                </c:pt>
              </c:strCache>
            </c:strRef>
          </c:cat>
          <c:val>
            <c:numRef>
              <c:f>'17_Слайд52-53'!$J$61:$J$62</c:f>
              <c:numCache>
                <c:formatCode>General</c:formatCode>
                <c:ptCount val="2"/>
                <c:pt idx="0">
                  <c:v>47.8</c:v>
                </c:pt>
                <c:pt idx="1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'17_Слайд52-53'!$K$60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'17_Слайд52-53'!$I$61:$I$62</c:f>
              <c:strCache>
                <c:ptCount val="2"/>
                <c:pt idx="0">
                  <c:v>Доля семей, которым доступно приобретение жилья с ипотекой, %</c:v>
                </c:pt>
                <c:pt idx="1">
                  <c:v>Количество семей, которым доступно приобретение жилья с ипотекой, млн семей</c:v>
                </c:pt>
              </c:strCache>
            </c:strRef>
          </c:cat>
          <c:val>
            <c:numRef>
              <c:f>'17_Слайд52-53'!$K$61:$K$62</c:f>
              <c:numCache>
                <c:formatCode>General</c:formatCode>
                <c:ptCount val="2"/>
                <c:pt idx="0">
                  <c:v>50</c:v>
                </c:pt>
                <c:pt idx="1">
                  <c:v>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175552"/>
        <c:axId val="175177088"/>
      </c:barChart>
      <c:catAx>
        <c:axId val="17517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177088"/>
        <c:crosses val="autoZero"/>
        <c:auto val="1"/>
        <c:lblAlgn val="ctr"/>
        <c:lblOffset val="100"/>
        <c:noMultiLvlLbl val="0"/>
      </c:catAx>
      <c:valAx>
        <c:axId val="175177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175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'17_Слайд52-53'!$J$63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'17_Слайд52-53'!$I$64:$I$65</c:f>
              <c:strCache>
                <c:ptCount val="2"/>
                <c:pt idx="0">
                  <c:v>Количество семей, которые приобрели жилье, млн семей </c:v>
                </c:pt>
                <c:pt idx="1">
                  <c:v>Количество семей, которые приобрели жилье с ипотекой, млн семей</c:v>
                </c:pt>
              </c:strCache>
            </c:strRef>
          </c:cat>
          <c:val>
            <c:numRef>
              <c:f>'17_Слайд52-53'!$J$64:$J$65</c:f>
              <c:numCache>
                <c:formatCode>General</c:formatCode>
                <c:ptCount val="2"/>
                <c:pt idx="0">
                  <c:v>3.5</c:v>
                </c:pt>
                <c:pt idx="1">
                  <c:v>1.5</c:v>
                </c:pt>
              </c:numCache>
            </c:numRef>
          </c:val>
        </c:ser>
        <c:ser>
          <c:idx val="1"/>
          <c:order val="1"/>
          <c:tx>
            <c:strRef>
              <c:f>'17_Слайд52-53'!$K$63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'17_Слайд52-53'!$I$64:$I$65</c:f>
              <c:strCache>
                <c:ptCount val="2"/>
                <c:pt idx="0">
                  <c:v>Количество семей, которые приобрели жилье, млн семей </c:v>
                </c:pt>
                <c:pt idx="1">
                  <c:v>Количество семей, которые приобрели жилье с ипотекой, млн семей</c:v>
                </c:pt>
              </c:strCache>
            </c:strRef>
          </c:cat>
          <c:val>
            <c:numRef>
              <c:f>'17_Слайд52-53'!$K$64:$K$65</c:f>
              <c:numCache>
                <c:formatCode>General</c:formatCode>
                <c:ptCount val="2"/>
                <c:pt idx="0">
                  <c:v>3.7</c:v>
                </c:pt>
                <c:pt idx="1">
                  <c:v>1.6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6235648"/>
        <c:axId val="176237184"/>
      </c:barChart>
      <c:catAx>
        <c:axId val="17623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237184"/>
        <c:crosses val="autoZero"/>
        <c:auto val="1"/>
        <c:lblAlgn val="ctr"/>
        <c:lblOffset val="100"/>
        <c:noMultiLvlLbl val="0"/>
      </c:catAx>
      <c:valAx>
        <c:axId val="176237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235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71612114166698"/>
          <c:y val="2.782517108397067E-2"/>
          <c:w val="0.50796808587931841"/>
          <c:h val="0.66841777353218723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42,6%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669905910560535E-2"/>
                  <c:y val="-0.16886154218769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38,4%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Лист6!$Q$42:$Q$46</c:f>
              <c:numCache>
                <c:formatCode>0%</c:formatCode>
                <c:ptCount val="5"/>
                <c:pt idx="0" formatCode="0.00%">
                  <c:v>0.42599999999999999</c:v>
                </c:pt>
                <c:pt idx="1">
                  <c:v>0.1</c:v>
                </c:pt>
                <c:pt idx="2">
                  <c:v>0.05</c:v>
                </c:pt>
                <c:pt idx="3">
                  <c:v>0.04</c:v>
                </c:pt>
                <c:pt idx="4" formatCode="0.00%">
                  <c:v>0.38400000000000012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9466463230040803E-2"/>
          <c:y val="0.7670706528299015"/>
          <c:w val="4.8687349390295578E-2"/>
          <c:h val="0.21522242011666257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AF539-7BF9-4183-AFF5-3F54EACF49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BA405AF-4520-4B20-BC27-E1FCDA96016E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до </a:t>
          </a:r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2004 </a:t>
          </a:r>
          <a:r>
            <a: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года</a:t>
          </a:r>
        </a:p>
      </dgm:t>
    </dgm:pt>
    <dgm:pt modelId="{C0BA10D6-DC8A-4CC0-B861-F825AD2D7F8C}" type="parTrans" cxnId="{EC5BA443-E833-43A6-BB30-B722DC06D94A}">
      <dgm:prSet/>
      <dgm:spPr/>
      <dgm:t>
        <a:bodyPr/>
        <a:lstStyle/>
        <a:p>
          <a:endParaRPr lang="ru-RU"/>
        </a:p>
      </dgm:t>
    </dgm:pt>
    <dgm:pt modelId="{5E13BC36-78C2-4559-9CC6-B8E9849B09B4}" type="sibTrans" cxnId="{EC5BA443-E833-43A6-BB30-B722DC06D94A}">
      <dgm:prSet/>
      <dgm:spPr/>
      <dgm:t>
        <a:bodyPr/>
        <a:lstStyle/>
        <a:p>
          <a:endParaRPr lang="ru-RU"/>
        </a:p>
      </dgm:t>
    </dgm:pt>
    <dgm:pt modelId="{FA344660-007C-41BB-9A45-93329A069C22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2005-2018 </a:t>
          </a:r>
          <a:r>
            <a: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гг.</a:t>
          </a:r>
        </a:p>
      </dgm:t>
    </dgm:pt>
    <dgm:pt modelId="{AAF4EBB1-B4A4-4ACB-864F-5F4C285529E7}" type="parTrans" cxnId="{57029B95-EB00-477B-9C00-AFD69EF0B6D8}">
      <dgm:prSet/>
      <dgm:spPr/>
      <dgm:t>
        <a:bodyPr/>
        <a:lstStyle/>
        <a:p>
          <a:endParaRPr lang="ru-RU"/>
        </a:p>
      </dgm:t>
    </dgm:pt>
    <dgm:pt modelId="{604C52CC-71C0-44BD-BD85-379B65B21582}" type="sibTrans" cxnId="{57029B95-EB00-477B-9C00-AFD69EF0B6D8}">
      <dgm:prSet/>
      <dgm:spPr/>
      <dgm:t>
        <a:bodyPr/>
        <a:lstStyle/>
        <a:p>
          <a:endParaRPr lang="ru-RU"/>
        </a:p>
      </dgm:t>
    </dgm:pt>
    <dgm:pt modelId="{3EFA75D0-6BF6-4EA1-853C-361D4C91D365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Перспектива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896A0-A711-477E-97D1-E83DEA6D1ED7}" type="parTrans" cxnId="{25F06AE7-EE53-4882-9481-AE16B3009FC2}">
      <dgm:prSet/>
      <dgm:spPr/>
      <dgm:t>
        <a:bodyPr/>
        <a:lstStyle/>
        <a:p>
          <a:endParaRPr lang="ru-RU"/>
        </a:p>
      </dgm:t>
    </dgm:pt>
    <dgm:pt modelId="{5F8098F7-E13E-4F3E-86CD-9ABBDCC454C0}" type="sibTrans" cxnId="{25F06AE7-EE53-4882-9481-AE16B3009FC2}">
      <dgm:prSet/>
      <dgm:spPr/>
      <dgm:t>
        <a:bodyPr/>
        <a:lstStyle/>
        <a:p>
          <a:endParaRPr lang="ru-RU"/>
        </a:p>
      </dgm:t>
    </dgm:pt>
    <dgm:pt modelId="{E1C6CA83-6E7F-407C-91E2-10E7468A2EAB}" type="pres">
      <dgm:prSet presAssocID="{80AAF539-7BF9-4183-AFF5-3F54EACF496E}" presName="arrowDiagram" presStyleCnt="0">
        <dgm:presLayoutVars>
          <dgm:chMax val="5"/>
          <dgm:dir/>
          <dgm:resizeHandles val="exact"/>
        </dgm:presLayoutVars>
      </dgm:prSet>
      <dgm:spPr/>
    </dgm:pt>
    <dgm:pt modelId="{60FCB4DD-A6ED-4ECA-8BAF-104F29655B53}" type="pres">
      <dgm:prSet presAssocID="{80AAF539-7BF9-4183-AFF5-3F54EACF496E}" presName="arrow" presStyleLbl="bgShp" presStyleIdx="0" presStyleCnt="1" custScaleX="139892" custLinFactNeighborX="1272" custLinFactNeighborY="-1986"/>
      <dgm:spPr/>
    </dgm:pt>
    <dgm:pt modelId="{A66A19C2-6CF0-4E6A-B9B1-C6E0E02CFD66}" type="pres">
      <dgm:prSet presAssocID="{80AAF539-7BF9-4183-AFF5-3F54EACF496E}" presName="arrowDiagram3" presStyleCnt="0"/>
      <dgm:spPr/>
    </dgm:pt>
    <dgm:pt modelId="{FBA88D02-3968-4840-A9E6-82E921078812}" type="pres">
      <dgm:prSet presAssocID="{ABA405AF-4520-4B20-BC27-E1FCDA96016E}" presName="bullet3a" presStyleLbl="node1" presStyleIdx="0" presStyleCnt="3" custLinFactX="-367564" custLinFactY="42411" custLinFactNeighborX="-400000" custLinFactNeighborY="100000"/>
      <dgm:spPr/>
    </dgm:pt>
    <dgm:pt modelId="{EB6F05CF-8257-48EB-AD6F-5016F166A92E}" type="pres">
      <dgm:prSet presAssocID="{ABA405AF-4520-4B20-BC27-E1FCDA96016E}" presName="textBox3a" presStyleLbl="revTx" presStyleIdx="0" presStyleCnt="3" custLinFactNeighborX="-69277" custLinFactNeighborY="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C3981-B35F-43CE-BA8E-D575E230DE97}" type="pres">
      <dgm:prSet presAssocID="{FA344660-007C-41BB-9A45-93329A069C22}" presName="bullet3b" presStyleLbl="node1" presStyleIdx="1" presStyleCnt="3"/>
      <dgm:spPr/>
    </dgm:pt>
    <dgm:pt modelId="{BEFAC768-21BA-4A86-8267-4E2272C8586C}" type="pres">
      <dgm:prSet presAssocID="{FA344660-007C-41BB-9A45-93329A069C22}" presName="textBox3b" presStyleLbl="revTx" presStyleIdx="1" presStyleCnt="3" custScaleX="126028" custScaleY="106586" custLinFactNeighborX="15301" custLinFactNeighborY="-1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883EA-4450-4349-923B-F881D8D05A0B}" type="pres">
      <dgm:prSet presAssocID="{3EFA75D0-6BF6-4EA1-853C-361D4C91D365}" presName="bullet3c" presStyleLbl="node1" presStyleIdx="2" presStyleCnt="3" custLinFactX="100000" custLinFactNeighborX="174417" custLinFactNeighborY="-44938"/>
      <dgm:spPr/>
    </dgm:pt>
    <dgm:pt modelId="{D5A6BEB9-62C0-4057-88FC-EB22A66B1A13}" type="pres">
      <dgm:prSet presAssocID="{3EFA75D0-6BF6-4EA1-853C-361D4C91D365}" presName="textBox3c" presStyleLbl="revTx" presStyleIdx="2" presStyleCnt="3" custScaleX="134531" custScaleY="29758" custLinFactX="7615" custLinFactNeighborX="100000" custLinFactNeighborY="-45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06AE7-EE53-4882-9481-AE16B3009FC2}" srcId="{80AAF539-7BF9-4183-AFF5-3F54EACF496E}" destId="{3EFA75D0-6BF6-4EA1-853C-361D4C91D365}" srcOrd="2" destOrd="0" parTransId="{43E896A0-A711-477E-97D1-E83DEA6D1ED7}" sibTransId="{5F8098F7-E13E-4F3E-86CD-9ABBDCC454C0}"/>
    <dgm:cxn modelId="{57029B95-EB00-477B-9C00-AFD69EF0B6D8}" srcId="{80AAF539-7BF9-4183-AFF5-3F54EACF496E}" destId="{FA344660-007C-41BB-9A45-93329A069C22}" srcOrd="1" destOrd="0" parTransId="{AAF4EBB1-B4A4-4ACB-864F-5F4C285529E7}" sibTransId="{604C52CC-71C0-44BD-BD85-379B65B21582}"/>
    <dgm:cxn modelId="{EC5BA443-E833-43A6-BB30-B722DC06D94A}" srcId="{80AAF539-7BF9-4183-AFF5-3F54EACF496E}" destId="{ABA405AF-4520-4B20-BC27-E1FCDA96016E}" srcOrd="0" destOrd="0" parTransId="{C0BA10D6-DC8A-4CC0-B861-F825AD2D7F8C}" sibTransId="{5E13BC36-78C2-4559-9CC6-B8E9849B09B4}"/>
    <dgm:cxn modelId="{4EEC250E-427A-4B8B-B745-009E611C36E3}" type="presOf" srcId="{ABA405AF-4520-4B20-BC27-E1FCDA96016E}" destId="{EB6F05CF-8257-48EB-AD6F-5016F166A92E}" srcOrd="0" destOrd="0" presId="urn:microsoft.com/office/officeart/2005/8/layout/arrow2"/>
    <dgm:cxn modelId="{3F1131E0-33DB-4DEE-ADAB-AAD8CBE352FB}" type="presOf" srcId="{FA344660-007C-41BB-9A45-93329A069C22}" destId="{BEFAC768-21BA-4A86-8267-4E2272C8586C}" srcOrd="0" destOrd="0" presId="urn:microsoft.com/office/officeart/2005/8/layout/arrow2"/>
    <dgm:cxn modelId="{F473AA33-4035-49C7-BA0E-F3A02115AFC5}" type="presOf" srcId="{80AAF539-7BF9-4183-AFF5-3F54EACF496E}" destId="{E1C6CA83-6E7F-407C-91E2-10E7468A2EAB}" srcOrd="0" destOrd="0" presId="urn:microsoft.com/office/officeart/2005/8/layout/arrow2"/>
    <dgm:cxn modelId="{0C7020FB-A233-4E06-A03E-1065478B0789}" type="presOf" srcId="{3EFA75D0-6BF6-4EA1-853C-361D4C91D365}" destId="{D5A6BEB9-62C0-4057-88FC-EB22A66B1A13}" srcOrd="0" destOrd="0" presId="urn:microsoft.com/office/officeart/2005/8/layout/arrow2"/>
    <dgm:cxn modelId="{4E158F06-4D4C-472A-9F44-87F89A8F1474}" type="presParOf" srcId="{E1C6CA83-6E7F-407C-91E2-10E7468A2EAB}" destId="{60FCB4DD-A6ED-4ECA-8BAF-104F29655B53}" srcOrd="0" destOrd="0" presId="urn:microsoft.com/office/officeart/2005/8/layout/arrow2"/>
    <dgm:cxn modelId="{E2125DE1-74C7-455E-B15A-038A453D568D}" type="presParOf" srcId="{E1C6CA83-6E7F-407C-91E2-10E7468A2EAB}" destId="{A66A19C2-6CF0-4E6A-B9B1-C6E0E02CFD66}" srcOrd="1" destOrd="0" presId="urn:microsoft.com/office/officeart/2005/8/layout/arrow2"/>
    <dgm:cxn modelId="{F92785CE-612E-4804-A6C3-94AC17A1A272}" type="presParOf" srcId="{A66A19C2-6CF0-4E6A-B9B1-C6E0E02CFD66}" destId="{FBA88D02-3968-4840-A9E6-82E921078812}" srcOrd="0" destOrd="0" presId="urn:microsoft.com/office/officeart/2005/8/layout/arrow2"/>
    <dgm:cxn modelId="{BEC68039-8B53-4BD3-A505-6D96528F452E}" type="presParOf" srcId="{A66A19C2-6CF0-4E6A-B9B1-C6E0E02CFD66}" destId="{EB6F05CF-8257-48EB-AD6F-5016F166A92E}" srcOrd="1" destOrd="0" presId="urn:microsoft.com/office/officeart/2005/8/layout/arrow2"/>
    <dgm:cxn modelId="{C3CD2FED-91D0-425A-A26B-04D95DBA531A}" type="presParOf" srcId="{A66A19C2-6CF0-4E6A-B9B1-C6E0E02CFD66}" destId="{CD9C3981-B35F-43CE-BA8E-D575E230DE97}" srcOrd="2" destOrd="0" presId="urn:microsoft.com/office/officeart/2005/8/layout/arrow2"/>
    <dgm:cxn modelId="{429A3F5F-63F0-4DCE-B7F2-B0A3A3538DCB}" type="presParOf" srcId="{A66A19C2-6CF0-4E6A-B9B1-C6E0E02CFD66}" destId="{BEFAC768-21BA-4A86-8267-4E2272C8586C}" srcOrd="3" destOrd="0" presId="urn:microsoft.com/office/officeart/2005/8/layout/arrow2"/>
    <dgm:cxn modelId="{DFFB73B3-9C42-4E31-8324-CA5665C90B31}" type="presParOf" srcId="{A66A19C2-6CF0-4E6A-B9B1-C6E0E02CFD66}" destId="{5F8883EA-4450-4349-923B-F881D8D05A0B}" srcOrd="4" destOrd="0" presId="urn:microsoft.com/office/officeart/2005/8/layout/arrow2"/>
    <dgm:cxn modelId="{DE1FF303-9AFB-4647-B34B-2246E250B1B0}" type="presParOf" srcId="{A66A19C2-6CF0-4E6A-B9B1-C6E0E02CFD66}" destId="{D5A6BEB9-62C0-4057-88FC-EB22A66B1A1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446CC-C6D8-4440-93E2-EF92D3030DD7}" type="doc">
      <dgm:prSet loTypeId="urn:microsoft.com/office/officeart/2005/8/layout/hierarchy3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C9BC16B-3B96-4605-81BE-063DD08A7EE1}">
      <dgm:prSet phldrT="[Текст]" custT="1"/>
      <dgm:spPr>
        <a:solidFill>
          <a:schemeClr val="accent6">
            <a:lumMod val="60000"/>
            <a:lumOff val="40000"/>
          </a:schemeClr>
        </a:solidFill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Зарубежный опыт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DC6D8-5AF1-449F-B058-66B8AB5F705B}" type="parTrans" cxnId="{719FDF34-A3BE-44DC-A217-EEF683CCBC5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14795-27A0-48CD-9554-21D3774CC5BB}" type="sibTrans" cxnId="{719FDF34-A3BE-44DC-A217-EEF683CCBC5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CA90A-8089-4ADB-B03C-8F89B91F5F5A}">
      <dgm:prSet phldrT="[Текст]"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Доступное жилье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- сегмент предложения жилья, которое доступно по цене семьям с невысокими и низкими доходам за счет субсидирования спроса и (или) предложения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22360-CB9E-445E-901A-EFED97F9DA8B}" type="parTrans" cxnId="{D3C6FBF9-92DD-44D2-9DFD-E314BB5C3CB0}">
      <dgm:prSet/>
      <dgm:spPr>
        <a:ln w="127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2560BA-F9CF-4E06-A045-F995641A451A}" type="sibTrans" cxnId="{D3C6FBF9-92DD-44D2-9DFD-E314BB5C3CB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25BE2-45C0-4C10-9502-B3B344CFB2D8}">
      <dgm:prSet phldrT="[Текст]" custT="1"/>
      <dgm:spPr>
        <a:solidFill>
          <a:schemeClr val="accent5">
            <a:lumMod val="60000"/>
            <a:lumOff val="40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ru-RU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Россия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CC57C-1362-4030-A808-5C359402B4CD}" type="parTrans" cxnId="{424B93A3-E5E1-47DE-B573-A1C447EA03D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D9170-A16F-4B1A-A38A-7735D713D34B}" type="sibTrans" cxnId="{424B93A3-E5E1-47DE-B573-A1C447EA03D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DDDE0-5DC7-4F16-A424-F04726FFBAC9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ru-RU" sz="1300" b="0" i="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Основная цель – </a:t>
          </a:r>
          <a:r>
            <a:rPr lang="ru-RU" sz="1300" b="1" i="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доступности приобретения жилья</a:t>
          </a:r>
          <a:r>
            <a:rPr lang="ru-RU" sz="1300" b="0" i="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rPr>
            <a:t>, в том числе путем субсидирования спроса (ипотеки и в иной форме)</a:t>
          </a:r>
        </a:p>
        <a:p>
          <a:r>
            <a:rPr lang="ru-RU" sz="1300" b="0" i="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rPr>
            <a:t>Понятие «стандартное жилье» (ранее – «жилье эконом-класса») – не отражает ценовых параметров доступности этого жилья</a:t>
          </a:r>
        </a:p>
      </dgm:t>
    </dgm:pt>
    <dgm:pt modelId="{AD189DF8-0C62-4CC4-9B33-3B30FFEA659B}" type="parTrans" cxnId="{A38E0282-59D2-4152-A4B7-1089A52E1B2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C9231-5A11-4B31-BA58-FB2F5C7F0C95}" type="sibTrans" cxnId="{A38E0282-59D2-4152-A4B7-1089A52E1B2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09702-9C8A-462D-9349-A3FB33B8ED1A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Виды: в основном 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жилье в собственности </a:t>
          </a:r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пользователя, за исключением </a:t>
          </a:r>
          <a:r>
            <a:rPr lang="ru-RU" sz="1300" i="0" dirty="0" smtClean="0">
              <a:latin typeface="Arial" pitchFamily="34" charset="0"/>
              <a:cs typeface="Arial" pitchFamily="34" charset="0"/>
            </a:rPr>
            <a:t>публичного жилья, предоставляемого на условиях договоров социального найма при регулировании оплаты найма</a:t>
          </a:r>
          <a:endParaRPr lang="ru-RU" sz="1300" b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6BA92-CBC9-4F5B-93F7-9C35B3CA2465}" type="parTrans" cxnId="{7B89D47F-176B-4A02-8D28-E7E68DE3937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48E98-8610-42FB-A110-2B4F2FFC9E0C}" type="sibTrans" cxnId="{7B89D47F-176B-4A02-8D28-E7E68DE3937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EB713-8CC1-465B-B2A2-CBDC184E73A9}">
      <dgm:prSet custT="1"/>
      <dgm:spPr>
        <a:solidFill>
          <a:schemeClr val="accent5">
            <a:lumMod val="60000"/>
            <a:lumOff val="40000"/>
            <a:alpha val="9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В основном - 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конкретные льготные  категории граждан без учета их доходов</a:t>
          </a:r>
        </a:p>
        <a:p>
          <a:r>
            <a:rPr lang="ru-RU" sz="1300" b="0" dirty="0" smtClean="0">
              <a:latin typeface="Arial" panose="020B0604020202020204" pitchFamily="34" charset="0"/>
              <a:cs typeface="Arial" panose="020B0604020202020204" pitchFamily="34" charset="0"/>
            </a:rPr>
            <a:t>(за исключением субсидий на оплату жилья и коммунальных услуг)</a:t>
          </a:r>
          <a:endParaRPr lang="ru-RU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25244-8008-400B-9097-9F8609FDE1C9}" type="parTrans" cxnId="{43514CFB-537E-4EAC-9545-2099163861BF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F76F2-0F8B-4668-A677-D1D81D24A4EC}" type="sibTrans" cxnId="{43514CFB-537E-4EAC-9545-2099163861B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4AAD0-DF13-4D10-9266-BEE800869294}">
      <dgm:prSet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Конечные потребители: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семьи с  невысокими и низкими доходами 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(пороговый доход, определяющий долю субсидируемых семей, очень разный в зависимости от типа жилищной политики, но, как правило,  ниже медианного дохода в данном городе)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5A5F98FF-93F9-4263-BDD6-08E2B8EC5DE9}" type="parTrans" cxnId="{052A733C-302C-4C49-B213-CBC915D1C6F2}">
      <dgm:prSet/>
      <dgm:spPr>
        <a:ln w="190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C054098-333A-4B6B-89C9-3C91B6EA37C1}" type="sibTrans" cxnId="{052A733C-302C-4C49-B213-CBC915D1C6F2}">
      <dgm:prSet/>
      <dgm:spPr/>
      <dgm:t>
        <a:bodyPr/>
        <a:lstStyle/>
        <a:p>
          <a:endParaRPr lang="ru-RU"/>
        </a:p>
      </dgm:t>
    </dgm:pt>
    <dgm:pt modelId="{F24899EE-E682-4FBF-B066-331CE01C31E3}">
      <dgm:prSet phldrT="[Текст]"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Виды: в основном – разные формы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арендного жилья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; есть жилье в собственности потребителей и в совместной собственности потребителя и муниципалитета (или жилищной ассоциации)</a:t>
          </a:r>
        </a:p>
      </dgm:t>
    </dgm:pt>
    <dgm:pt modelId="{545B8D72-738A-4003-80F8-C4E998282B16}" type="sibTrans" cxnId="{C5C712D6-A68D-4105-B787-DF94E889EC3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28F472-CCEE-4F0F-AF8B-B971D02EA8D7}" type="parTrans" cxnId="{C5C712D6-A68D-4105-B787-DF94E889EC33}">
      <dgm:prSet/>
      <dgm:spPr>
        <a:ln w="127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FF238-C523-4954-816F-F57A6940738B}" type="pres">
      <dgm:prSet presAssocID="{27A446CC-C6D8-4440-93E2-EF92D3030D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B65301-1EB2-4CAD-99DB-2436DB7AA486}" type="pres">
      <dgm:prSet presAssocID="{0C9BC16B-3B96-4605-81BE-063DD08A7EE1}" presName="root" presStyleCnt="0"/>
      <dgm:spPr/>
    </dgm:pt>
    <dgm:pt modelId="{DAB0303B-7562-40B7-AB17-458734039BA7}" type="pres">
      <dgm:prSet presAssocID="{0C9BC16B-3B96-4605-81BE-063DD08A7EE1}" presName="rootComposite" presStyleCnt="0"/>
      <dgm:spPr/>
    </dgm:pt>
    <dgm:pt modelId="{FA50BB62-892A-4624-A5B4-FC4D770977B0}" type="pres">
      <dgm:prSet presAssocID="{0C9BC16B-3B96-4605-81BE-063DD08A7EE1}" presName="rootText" presStyleLbl="node1" presStyleIdx="0" presStyleCnt="2" custScaleX="150087" custLinFactNeighborX="-1938"/>
      <dgm:spPr/>
      <dgm:t>
        <a:bodyPr/>
        <a:lstStyle/>
        <a:p>
          <a:endParaRPr lang="ru-RU"/>
        </a:p>
      </dgm:t>
    </dgm:pt>
    <dgm:pt modelId="{AAEDE505-BFF6-4E24-B614-BF30AE5E5651}" type="pres">
      <dgm:prSet presAssocID="{0C9BC16B-3B96-4605-81BE-063DD08A7EE1}" presName="rootConnector" presStyleLbl="node1" presStyleIdx="0" presStyleCnt="2"/>
      <dgm:spPr/>
      <dgm:t>
        <a:bodyPr/>
        <a:lstStyle/>
        <a:p>
          <a:endParaRPr lang="ru-RU"/>
        </a:p>
      </dgm:t>
    </dgm:pt>
    <dgm:pt modelId="{ABBBBB1F-2F17-499B-9C76-9904F96778F5}" type="pres">
      <dgm:prSet presAssocID="{0C9BC16B-3B96-4605-81BE-063DD08A7EE1}" presName="childShape" presStyleCnt="0"/>
      <dgm:spPr/>
    </dgm:pt>
    <dgm:pt modelId="{CA8A8394-F248-4246-B7FF-6433308C51E4}" type="pres">
      <dgm:prSet presAssocID="{B7322360-CB9E-445E-901A-EFED97F9DA8B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96CD3F0-5F9E-4EC5-AF96-04474CBF9CDA}" type="pres">
      <dgm:prSet presAssocID="{C12CA90A-8089-4ADB-B03C-8F89B91F5F5A}" presName="childText" presStyleLbl="bgAcc1" presStyleIdx="0" presStyleCnt="6" custScaleX="206023" custScaleY="122469" custLinFactNeighborX="-2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0BA2-8176-43BF-937F-0F70C12CDAD3}" type="pres">
      <dgm:prSet presAssocID="{B928F472-CCEE-4F0F-AF8B-B971D02EA8D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7082714A-70C2-4C77-AAC1-5549E17D65AF}" type="pres">
      <dgm:prSet presAssocID="{F24899EE-E682-4FBF-B066-331CE01C31E3}" presName="childText" presStyleLbl="bgAcc1" presStyleIdx="1" presStyleCnt="6" custScaleX="206022" custScaleY="119380" custLinFactNeighborX="-2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FCF78-C544-4875-B016-3750601ECB3A}" type="pres">
      <dgm:prSet presAssocID="{5A5F98FF-93F9-4263-BDD6-08E2B8EC5DE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35AB0E6-091E-407A-A90F-2657DDA2E050}" type="pres">
      <dgm:prSet presAssocID="{9674AAD0-DF13-4D10-9266-BEE800869294}" presName="childText" presStyleLbl="bgAcc1" presStyleIdx="2" presStyleCnt="6" custScaleX="206022" custScaleY="171310" custLinFactNeighborX="-2422" custLinFactNeighborY="-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664F6-DA8A-4D0A-B238-2D5A48801307}" type="pres">
      <dgm:prSet presAssocID="{4F325BE2-45C0-4C10-9502-B3B344CFB2D8}" presName="root" presStyleCnt="0"/>
      <dgm:spPr/>
    </dgm:pt>
    <dgm:pt modelId="{2125C31A-EDC6-4BAA-9CC0-7E18D24BEF86}" type="pres">
      <dgm:prSet presAssocID="{4F325BE2-45C0-4C10-9502-B3B344CFB2D8}" presName="rootComposite" presStyleCnt="0"/>
      <dgm:spPr/>
    </dgm:pt>
    <dgm:pt modelId="{71062647-7BE6-4A8A-B11C-0599CCCD8B85}" type="pres">
      <dgm:prSet presAssocID="{4F325BE2-45C0-4C10-9502-B3B344CFB2D8}" presName="rootText" presStyleLbl="node1" presStyleIdx="1" presStyleCnt="2" custScaleX="141711"/>
      <dgm:spPr/>
      <dgm:t>
        <a:bodyPr/>
        <a:lstStyle/>
        <a:p>
          <a:endParaRPr lang="ru-RU"/>
        </a:p>
      </dgm:t>
    </dgm:pt>
    <dgm:pt modelId="{2FFDA8F6-B063-418A-A9D2-7EA93A6D15F5}" type="pres">
      <dgm:prSet presAssocID="{4F325BE2-45C0-4C10-9502-B3B344CFB2D8}" presName="rootConnector" presStyleLbl="node1" presStyleIdx="1" presStyleCnt="2"/>
      <dgm:spPr/>
      <dgm:t>
        <a:bodyPr/>
        <a:lstStyle/>
        <a:p>
          <a:endParaRPr lang="ru-RU"/>
        </a:p>
      </dgm:t>
    </dgm:pt>
    <dgm:pt modelId="{234448EA-72C4-4421-BCFB-D055460EC4F4}" type="pres">
      <dgm:prSet presAssocID="{4F325BE2-45C0-4C10-9502-B3B344CFB2D8}" presName="childShape" presStyleCnt="0"/>
      <dgm:spPr/>
    </dgm:pt>
    <dgm:pt modelId="{E7F6F9DC-E0DB-46E3-BB62-30E7BBF5A3A6}" type="pres">
      <dgm:prSet presAssocID="{AD189DF8-0C62-4CC4-9B33-3B30FFEA659B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B06D5A8-060E-4716-B1C0-CDF2D58D3117}" type="pres">
      <dgm:prSet presAssocID="{7CDDDDE0-5DC7-4F16-A424-F04726FFBAC9}" presName="childText" presStyleLbl="bgAcc1" presStyleIdx="3" presStyleCnt="6" custScaleX="294304" custScaleY="16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A981A-D5EA-4CD0-AA7C-428E682B50B2}" type="pres">
      <dgm:prSet presAssocID="{55D6BA92-CBC9-4F5B-93F7-9C35B3CA2465}" presName="Name13" presStyleLbl="parChTrans1D2" presStyleIdx="4" presStyleCnt="6"/>
      <dgm:spPr/>
      <dgm:t>
        <a:bodyPr/>
        <a:lstStyle/>
        <a:p>
          <a:endParaRPr lang="ru-RU"/>
        </a:p>
      </dgm:t>
    </dgm:pt>
    <dgm:pt modelId="{4B72B8F7-D98C-4228-863B-513D08F1E815}" type="pres">
      <dgm:prSet presAssocID="{F9909702-9C8A-462D-9349-A3FB33B8ED1A}" presName="childText" presStyleLbl="bgAcc1" presStyleIdx="4" presStyleCnt="6" custScaleX="296423" custScaleY="11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EBA7B-B8AD-431F-A032-B6EE3C1E98C4}" type="pres">
      <dgm:prSet presAssocID="{F0025244-8008-400B-9097-9F8609FDE1C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8708A0D-3893-4B41-9BAF-4550BF629179}" type="pres">
      <dgm:prSet presAssocID="{06FEB713-8CC1-465B-B2A2-CBDC184E73A9}" presName="childText" presStyleLbl="bgAcc1" presStyleIdx="5" presStyleCnt="6" custScaleX="303059" custScaleY="121060" custLinFactNeighborX="1792" custLinFactNeighborY="20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712D6-A68D-4105-B787-DF94E889EC33}" srcId="{0C9BC16B-3B96-4605-81BE-063DD08A7EE1}" destId="{F24899EE-E682-4FBF-B066-331CE01C31E3}" srcOrd="1" destOrd="0" parTransId="{B928F472-CCEE-4F0F-AF8B-B971D02EA8D7}" sibTransId="{545B8D72-738A-4003-80F8-C4E998282B16}"/>
    <dgm:cxn modelId="{052A733C-302C-4C49-B213-CBC915D1C6F2}" srcId="{0C9BC16B-3B96-4605-81BE-063DD08A7EE1}" destId="{9674AAD0-DF13-4D10-9266-BEE800869294}" srcOrd="2" destOrd="0" parTransId="{5A5F98FF-93F9-4263-BDD6-08E2B8EC5DE9}" sibTransId="{EC054098-333A-4B6B-89C9-3C91B6EA37C1}"/>
    <dgm:cxn modelId="{469E583F-1457-463F-B9C3-4FDA00A03F6E}" type="presOf" srcId="{F24899EE-E682-4FBF-B066-331CE01C31E3}" destId="{7082714A-70C2-4C77-AAC1-5549E17D65AF}" srcOrd="0" destOrd="0" presId="urn:microsoft.com/office/officeart/2005/8/layout/hierarchy3"/>
    <dgm:cxn modelId="{D3C6FBF9-92DD-44D2-9DFD-E314BB5C3CB0}" srcId="{0C9BC16B-3B96-4605-81BE-063DD08A7EE1}" destId="{C12CA90A-8089-4ADB-B03C-8F89B91F5F5A}" srcOrd="0" destOrd="0" parTransId="{B7322360-CB9E-445E-901A-EFED97F9DA8B}" sibTransId="{372560BA-F9CF-4E06-A045-F995641A451A}"/>
    <dgm:cxn modelId="{24817036-0015-4A31-A53D-EF7503B6FA7A}" type="presOf" srcId="{B928F472-CCEE-4F0F-AF8B-B971D02EA8D7}" destId="{615E0BA2-8176-43BF-937F-0F70C12CDAD3}" srcOrd="0" destOrd="0" presId="urn:microsoft.com/office/officeart/2005/8/layout/hierarchy3"/>
    <dgm:cxn modelId="{43514CFB-537E-4EAC-9545-2099163861BF}" srcId="{4F325BE2-45C0-4C10-9502-B3B344CFB2D8}" destId="{06FEB713-8CC1-465B-B2A2-CBDC184E73A9}" srcOrd="2" destOrd="0" parTransId="{F0025244-8008-400B-9097-9F8609FDE1C9}" sibTransId="{82BF76F2-0F8B-4668-A677-D1D81D24A4EC}"/>
    <dgm:cxn modelId="{6F38CD92-E998-4D8B-9344-01A7E97BD294}" type="presOf" srcId="{4F325BE2-45C0-4C10-9502-B3B344CFB2D8}" destId="{2FFDA8F6-B063-418A-A9D2-7EA93A6D15F5}" srcOrd="1" destOrd="0" presId="urn:microsoft.com/office/officeart/2005/8/layout/hierarchy3"/>
    <dgm:cxn modelId="{B6F259FF-D78D-43D6-A89B-522B8A03B311}" type="presOf" srcId="{F9909702-9C8A-462D-9349-A3FB33B8ED1A}" destId="{4B72B8F7-D98C-4228-863B-513D08F1E815}" srcOrd="0" destOrd="0" presId="urn:microsoft.com/office/officeart/2005/8/layout/hierarchy3"/>
    <dgm:cxn modelId="{3C29FB6A-CB23-41DF-B553-6405F928CD73}" type="presOf" srcId="{27A446CC-C6D8-4440-93E2-EF92D3030DD7}" destId="{9E0FF238-C523-4954-816F-F57A6940738B}" srcOrd="0" destOrd="0" presId="urn:microsoft.com/office/officeart/2005/8/layout/hierarchy3"/>
    <dgm:cxn modelId="{44D0AF80-8648-4D7F-903E-BDBBE24B5403}" type="presOf" srcId="{B7322360-CB9E-445E-901A-EFED97F9DA8B}" destId="{CA8A8394-F248-4246-B7FF-6433308C51E4}" srcOrd="0" destOrd="0" presId="urn:microsoft.com/office/officeart/2005/8/layout/hierarchy3"/>
    <dgm:cxn modelId="{D8392282-5654-4AEF-BA2D-FF15BB0CA306}" type="presOf" srcId="{0C9BC16B-3B96-4605-81BE-063DD08A7EE1}" destId="{FA50BB62-892A-4624-A5B4-FC4D770977B0}" srcOrd="0" destOrd="0" presId="urn:microsoft.com/office/officeart/2005/8/layout/hierarchy3"/>
    <dgm:cxn modelId="{B4494392-DB8D-4D9E-BCF8-52ECF4235950}" type="presOf" srcId="{4F325BE2-45C0-4C10-9502-B3B344CFB2D8}" destId="{71062647-7BE6-4A8A-B11C-0599CCCD8B85}" srcOrd="0" destOrd="0" presId="urn:microsoft.com/office/officeart/2005/8/layout/hierarchy3"/>
    <dgm:cxn modelId="{719FDF34-A3BE-44DC-A217-EEF683CCBC5B}" srcId="{27A446CC-C6D8-4440-93E2-EF92D3030DD7}" destId="{0C9BC16B-3B96-4605-81BE-063DD08A7EE1}" srcOrd="0" destOrd="0" parTransId="{50DDC6D8-5AF1-449F-B058-66B8AB5F705B}" sibTransId="{7B514795-27A0-48CD-9554-21D3774CC5BB}"/>
    <dgm:cxn modelId="{ECC2A405-6D8B-4ADA-8361-DD257F271002}" type="presOf" srcId="{06FEB713-8CC1-465B-B2A2-CBDC184E73A9}" destId="{F8708A0D-3893-4B41-9BAF-4550BF629179}" srcOrd="0" destOrd="0" presId="urn:microsoft.com/office/officeart/2005/8/layout/hierarchy3"/>
    <dgm:cxn modelId="{1EB09271-81AC-4466-AFAF-5A8A2D1123D5}" type="presOf" srcId="{AD189DF8-0C62-4CC4-9B33-3B30FFEA659B}" destId="{E7F6F9DC-E0DB-46E3-BB62-30E7BBF5A3A6}" srcOrd="0" destOrd="0" presId="urn:microsoft.com/office/officeart/2005/8/layout/hierarchy3"/>
    <dgm:cxn modelId="{424B93A3-E5E1-47DE-B573-A1C447EA03D2}" srcId="{27A446CC-C6D8-4440-93E2-EF92D3030DD7}" destId="{4F325BE2-45C0-4C10-9502-B3B344CFB2D8}" srcOrd="1" destOrd="0" parTransId="{549CC57C-1362-4030-A808-5C359402B4CD}" sibTransId="{56BD9170-A16F-4B1A-A38A-7735D713D34B}"/>
    <dgm:cxn modelId="{113764E7-CCE4-4FD3-9FE0-4C01B8E35991}" type="presOf" srcId="{7CDDDDE0-5DC7-4F16-A424-F04726FFBAC9}" destId="{FB06D5A8-060E-4716-B1C0-CDF2D58D3117}" srcOrd="0" destOrd="0" presId="urn:microsoft.com/office/officeart/2005/8/layout/hierarchy3"/>
    <dgm:cxn modelId="{7D21F3B5-F2FB-4815-9FDB-8A9D7F8C8361}" type="presOf" srcId="{C12CA90A-8089-4ADB-B03C-8F89B91F5F5A}" destId="{896CD3F0-5F9E-4EC5-AF96-04474CBF9CDA}" srcOrd="0" destOrd="0" presId="urn:microsoft.com/office/officeart/2005/8/layout/hierarchy3"/>
    <dgm:cxn modelId="{D29E8C1C-5747-48FC-913A-8CFFCCE8772B}" type="presOf" srcId="{9674AAD0-DF13-4D10-9266-BEE800869294}" destId="{C35AB0E6-091E-407A-A90F-2657DDA2E050}" srcOrd="0" destOrd="0" presId="urn:microsoft.com/office/officeart/2005/8/layout/hierarchy3"/>
    <dgm:cxn modelId="{A6CCCFE5-1164-4D25-BA97-79A574CC1F2A}" type="presOf" srcId="{55D6BA92-CBC9-4F5B-93F7-9C35B3CA2465}" destId="{022A981A-D5EA-4CD0-AA7C-428E682B50B2}" srcOrd="0" destOrd="0" presId="urn:microsoft.com/office/officeart/2005/8/layout/hierarchy3"/>
    <dgm:cxn modelId="{A38E0282-59D2-4152-A4B7-1089A52E1B2D}" srcId="{4F325BE2-45C0-4C10-9502-B3B344CFB2D8}" destId="{7CDDDDE0-5DC7-4F16-A424-F04726FFBAC9}" srcOrd="0" destOrd="0" parTransId="{AD189DF8-0C62-4CC4-9B33-3B30FFEA659B}" sibTransId="{B4AC9231-5A11-4B31-BA58-FB2F5C7F0C95}"/>
    <dgm:cxn modelId="{FA2517DA-617E-4526-A096-88C2E24B6698}" type="presOf" srcId="{5A5F98FF-93F9-4263-BDD6-08E2B8EC5DE9}" destId="{F84FCF78-C544-4875-B016-3750601ECB3A}" srcOrd="0" destOrd="0" presId="urn:microsoft.com/office/officeart/2005/8/layout/hierarchy3"/>
    <dgm:cxn modelId="{7B89D47F-176B-4A02-8D28-E7E68DE39372}" srcId="{4F325BE2-45C0-4C10-9502-B3B344CFB2D8}" destId="{F9909702-9C8A-462D-9349-A3FB33B8ED1A}" srcOrd="1" destOrd="0" parTransId="{55D6BA92-CBC9-4F5B-93F7-9C35B3CA2465}" sibTransId="{93648E98-8610-42FB-A110-2B4F2FFC9E0C}"/>
    <dgm:cxn modelId="{70ADECF5-D688-40E9-B7CE-6823F43B22A5}" type="presOf" srcId="{F0025244-8008-400B-9097-9F8609FDE1C9}" destId="{4D7EBA7B-B8AD-431F-A032-B6EE3C1E98C4}" srcOrd="0" destOrd="0" presId="urn:microsoft.com/office/officeart/2005/8/layout/hierarchy3"/>
    <dgm:cxn modelId="{0363F29A-174E-480B-89C9-8A23A564CE02}" type="presOf" srcId="{0C9BC16B-3B96-4605-81BE-063DD08A7EE1}" destId="{AAEDE505-BFF6-4E24-B614-BF30AE5E5651}" srcOrd="1" destOrd="0" presId="urn:microsoft.com/office/officeart/2005/8/layout/hierarchy3"/>
    <dgm:cxn modelId="{D1578F94-E24C-49FA-A120-1538EDDB5E6A}" type="presParOf" srcId="{9E0FF238-C523-4954-816F-F57A6940738B}" destId="{BAB65301-1EB2-4CAD-99DB-2436DB7AA486}" srcOrd="0" destOrd="0" presId="urn:microsoft.com/office/officeart/2005/8/layout/hierarchy3"/>
    <dgm:cxn modelId="{9AFCF1D2-F195-461D-9FDD-F6EE8E724F41}" type="presParOf" srcId="{BAB65301-1EB2-4CAD-99DB-2436DB7AA486}" destId="{DAB0303B-7562-40B7-AB17-458734039BA7}" srcOrd="0" destOrd="0" presId="urn:microsoft.com/office/officeart/2005/8/layout/hierarchy3"/>
    <dgm:cxn modelId="{82DF3F86-B864-4E59-95B0-BBFF298C560F}" type="presParOf" srcId="{DAB0303B-7562-40B7-AB17-458734039BA7}" destId="{FA50BB62-892A-4624-A5B4-FC4D770977B0}" srcOrd="0" destOrd="0" presId="urn:microsoft.com/office/officeart/2005/8/layout/hierarchy3"/>
    <dgm:cxn modelId="{62DF1735-449A-4605-991C-0F24FE5A7B31}" type="presParOf" srcId="{DAB0303B-7562-40B7-AB17-458734039BA7}" destId="{AAEDE505-BFF6-4E24-B614-BF30AE5E5651}" srcOrd="1" destOrd="0" presId="urn:microsoft.com/office/officeart/2005/8/layout/hierarchy3"/>
    <dgm:cxn modelId="{CC938150-2A38-4CF8-B1BF-8EE1CB0C4F94}" type="presParOf" srcId="{BAB65301-1EB2-4CAD-99DB-2436DB7AA486}" destId="{ABBBBB1F-2F17-499B-9C76-9904F96778F5}" srcOrd="1" destOrd="0" presId="urn:microsoft.com/office/officeart/2005/8/layout/hierarchy3"/>
    <dgm:cxn modelId="{56C49A74-2DF2-4009-855B-632CE47AF836}" type="presParOf" srcId="{ABBBBB1F-2F17-499B-9C76-9904F96778F5}" destId="{CA8A8394-F248-4246-B7FF-6433308C51E4}" srcOrd="0" destOrd="0" presId="urn:microsoft.com/office/officeart/2005/8/layout/hierarchy3"/>
    <dgm:cxn modelId="{B1514E50-4FD9-4D62-BF8B-4E201E23CBFD}" type="presParOf" srcId="{ABBBBB1F-2F17-499B-9C76-9904F96778F5}" destId="{896CD3F0-5F9E-4EC5-AF96-04474CBF9CDA}" srcOrd="1" destOrd="0" presId="urn:microsoft.com/office/officeart/2005/8/layout/hierarchy3"/>
    <dgm:cxn modelId="{9D88F499-36D2-4276-808C-6006FFF2E57F}" type="presParOf" srcId="{ABBBBB1F-2F17-499B-9C76-9904F96778F5}" destId="{615E0BA2-8176-43BF-937F-0F70C12CDAD3}" srcOrd="2" destOrd="0" presId="urn:microsoft.com/office/officeart/2005/8/layout/hierarchy3"/>
    <dgm:cxn modelId="{744F2B19-1C49-4ABF-B065-93891EEB0BE2}" type="presParOf" srcId="{ABBBBB1F-2F17-499B-9C76-9904F96778F5}" destId="{7082714A-70C2-4C77-AAC1-5549E17D65AF}" srcOrd="3" destOrd="0" presId="urn:microsoft.com/office/officeart/2005/8/layout/hierarchy3"/>
    <dgm:cxn modelId="{9698DCDB-4D9A-4609-A2A4-39FEBFADB849}" type="presParOf" srcId="{ABBBBB1F-2F17-499B-9C76-9904F96778F5}" destId="{F84FCF78-C544-4875-B016-3750601ECB3A}" srcOrd="4" destOrd="0" presId="urn:microsoft.com/office/officeart/2005/8/layout/hierarchy3"/>
    <dgm:cxn modelId="{156EA1F4-6BBF-4B75-B1CA-0A7263083D72}" type="presParOf" srcId="{ABBBBB1F-2F17-499B-9C76-9904F96778F5}" destId="{C35AB0E6-091E-407A-A90F-2657DDA2E050}" srcOrd="5" destOrd="0" presId="urn:microsoft.com/office/officeart/2005/8/layout/hierarchy3"/>
    <dgm:cxn modelId="{991DF19B-EC6A-4E87-A868-2AAF099740AF}" type="presParOf" srcId="{9E0FF238-C523-4954-816F-F57A6940738B}" destId="{5EA664F6-DA8A-4D0A-B238-2D5A48801307}" srcOrd="1" destOrd="0" presId="urn:microsoft.com/office/officeart/2005/8/layout/hierarchy3"/>
    <dgm:cxn modelId="{B186650B-6AC9-4AB7-AF70-8E62D7F17915}" type="presParOf" srcId="{5EA664F6-DA8A-4D0A-B238-2D5A48801307}" destId="{2125C31A-EDC6-4BAA-9CC0-7E18D24BEF86}" srcOrd="0" destOrd="0" presId="urn:microsoft.com/office/officeart/2005/8/layout/hierarchy3"/>
    <dgm:cxn modelId="{6F5F905F-D76D-4038-89D0-5B3819489FED}" type="presParOf" srcId="{2125C31A-EDC6-4BAA-9CC0-7E18D24BEF86}" destId="{71062647-7BE6-4A8A-B11C-0599CCCD8B85}" srcOrd="0" destOrd="0" presId="urn:microsoft.com/office/officeart/2005/8/layout/hierarchy3"/>
    <dgm:cxn modelId="{1F9977E3-28EE-43ED-9D64-EB64C71BF94F}" type="presParOf" srcId="{2125C31A-EDC6-4BAA-9CC0-7E18D24BEF86}" destId="{2FFDA8F6-B063-418A-A9D2-7EA93A6D15F5}" srcOrd="1" destOrd="0" presId="urn:microsoft.com/office/officeart/2005/8/layout/hierarchy3"/>
    <dgm:cxn modelId="{FD8CD9E3-B408-4163-B5B4-0DF0B72785D6}" type="presParOf" srcId="{5EA664F6-DA8A-4D0A-B238-2D5A48801307}" destId="{234448EA-72C4-4421-BCFB-D055460EC4F4}" srcOrd="1" destOrd="0" presId="urn:microsoft.com/office/officeart/2005/8/layout/hierarchy3"/>
    <dgm:cxn modelId="{3098E10F-FCF5-4478-B1AD-271B5A666AC4}" type="presParOf" srcId="{234448EA-72C4-4421-BCFB-D055460EC4F4}" destId="{E7F6F9DC-E0DB-46E3-BB62-30E7BBF5A3A6}" srcOrd="0" destOrd="0" presId="urn:microsoft.com/office/officeart/2005/8/layout/hierarchy3"/>
    <dgm:cxn modelId="{F17AB1D7-6F6F-495A-BF28-358DAC394956}" type="presParOf" srcId="{234448EA-72C4-4421-BCFB-D055460EC4F4}" destId="{FB06D5A8-060E-4716-B1C0-CDF2D58D3117}" srcOrd="1" destOrd="0" presId="urn:microsoft.com/office/officeart/2005/8/layout/hierarchy3"/>
    <dgm:cxn modelId="{8EB66741-A469-4FBF-BCD4-2A7E16FD0EA9}" type="presParOf" srcId="{234448EA-72C4-4421-BCFB-D055460EC4F4}" destId="{022A981A-D5EA-4CD0-AA7C-428E682B50B2}" srcOrd="2" destOrd="0" presId="urn:microsoft.com/office/officeart/2005/8/layout/hierarchy3"/>
    <dgm:cxn modelId="{6F916DE5-416C-4BA8-BBB0-6E9AD9417931}" type="presParOf" srcId="{234448EA-72C4-4421-BCFB-D055460EC4F4}" destId="{4B72B8F7-D98C-4228-863B-513D08F1E815}" srcOrd="3" destOrd="0" presId="urn:microsoft.com/office/officeart/2005/8/layout/hierarchy3"/>
    <dgm:cxn modelId="{95DEF0FA-7531-4431-962E-5881EDE8AC13}" type="presParOf" srcId="{234448EA-72C4-4421-BCFB-D055460EC4F4}" destId="{4D7EBA7B-B8AD-431F-A032-B6EE3C1E98C4}" srcOrd="4" destOrd="0" presId="urn:microsoft.com/office/officeart/2005/8/layout/hierarchy3"/>
    <dgm:cxn modelId="{E7A6065B-DD3E-4ECD-900C-0D5C188459E3}" type="presParOf" srcId="{234448EA-72C4-4421-BCFB-D055460EC4F4}" destId="{F8708A0D-3893-4B41-9BAF-4550BF62917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1BE15-148E-4EB7-84AB-29C9C379BB6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0F928FB-80CA-4BE2-A67E-FD414811AC1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Макроэкономические ограничения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65F76-BF25-44FB-9A31-F9350F75D42E}" type="parTrans" cxnId="{568EA661-6120-4DEC-B020-BE729C60E6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5F5A0-EE33-474B-8606-DED91E98757D}" type="sibTrans" cxnId="{568EA661-6120-4DEC-B020-BE729C60E6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98CA8-4C85-449E-98A9-2E38560AB929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Риски со стороны спроса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DB517-4C26-4A22-A321-7DE632AEED7B}" type="parTrans" cxnId="{7E1D7F9E-8462-46F4-B22C-F2AC18E8779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44D4D-CDDA-4A75-B341-34D00B6EC0FE}" type="sibTrans" cxnId="{7E1D7F9E-8462-46F4-B22C-F2AC18E8779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5B730-57F7-4481-BCF1-F40D965A4C3E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Риски со стороны предложения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96E25-7E77-43B4-9DCE-CFF51DD5E429}" type="parTrans" cxnId="{A15A7762-2081-407D-80C4-CD3FA8A76A3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AC384-C0CA-42FD-9F7A-76464C11DA2C}" type="sibTrans" cxnId="{A15A7762-2081-407D-80C4-CD3FA8A76A3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523AF-B421-4547-8B04-2ACF1BC33C39}" type="pres">
      <dgm:prSet presAssocID="{0D21BE15-148E-4EB7-84AB-29C9C379BB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738100-A62A-47B8-A050-E4EB8AF942C2}" type="pres">
      <dgm:prSet presAssocID="{E0F928FB-80CA-4BE2-A67E-FD414811AC1F}" presName="parentLin" presStyleCnt="0"/>
      <dgm:spPr/>
      <dgm:t>
        <a:bodyPr/>
        <a:lstStyle/>
        <a:p>
          <a:endParaRPr lang="ru-RU"/>
        </a:p>
      </dgm:t>
    </dgm:pt>
    <dgm:pt modelId="{86C99EC0-A687-494C-BD12-77C87DD445E3}" type="pres">
      <dgm:prSet presAssocID="{E0F928FB-80CA-4BE2-A67E-FD414811AC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F27DF6F-542D-4DC6-B68E-6CD48BBAA3DF}" type="pres">
      <dgm:prSet presAssocID="{E0F928FB-80CA-4BE2-A67E-FD414811AC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DAEF0-4DF0-4F75-9934-3949C09DC5D7}" type="pres">
      <dgm:prSet presAssocID="{E0F928FB-80CA-4BE2-A67E-FD414811AC1F}" presName="negativeSpace" presStyleCnt="0"/>
      <dgm:spPr/>
      <dgm:t>
        <a:bodyPr/>
        <a:lstStyle/>
        <a:p>
          <a:endParaRPr lang="ru-RU"/>
        </a:p>
      </dgm:t>
    </dgm:pt>
    <dgm:pt modelId="{49168C75-9855-46F6-8400-03BF92FB603F}" type="pres">
      <dgm:prSet presAssocID="{E0F928FB-80CA-4BE2-A67E-FD414811AC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18D39-04BF-482D-9F1F-1FE0E47CA06C}" type="pres">
      <dgm:prSet presAssocID="{15C5F5A0-EE33-474B-8606-DED91E98757D}" presName="spaceBetweenRectangles" presStyleCnt="0"/>
      <dgm:spPr/>
      <dgm:t>
        <a:bodyPr/>
        <a:lstStyle/>
        <a:p>
          <a:endParaRPr lang="ru-RU"/>
        </a:p>
      </dgm:t>
    </dgm:pt>
    <dgm:pt modelId="{B7529C3B-856E-4FCA-B9FB-22A14FABCE7A}" type="pres">
      <dgm:prSet presAssocID="{E5E98CA8-4C85-449E-98A9-2E38560AB929}" presName="parentLin" presStyleCnt="0"/>
      <dgm:spPr/>
      <dgm:t>
        <a:bodyPr/>
        <a:lstStyle/>
        <a:p>
          <a:endParaRPr lang="ru-RU"/>
        </a:p>
      </dgm:t>
    </dgm:pt>
    <dgm:pt modelId="{D51837F6-5822-4457-9619-CBDDEBE3C5C2}" type="pres">
      <dgm:prSet presAssocID="{E5E98CA8-4C85-449E-98A9-2E38560AB9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D382D2F-0859-4537-8CD0-664B304E61A8}" type="pres">
      <dgm:prSet presAssocID="{E5E98CA8-4C85-449E-98A9-2E38560AB9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C4BE8-62E4-4841-9EE7-C7325FB96795}" type="pres">
      <dgm:prSet presAssocID="{E5E98CA8-4C85-449E-98A9-2E38560AB929}" presName="negativeSpace" presStyleCnt="0"/>
      <dgm:spPr/>
      <dgm:t>
        <a:bodyPr/>
        <a:lstStyle/>
        <a:p>
          <a:endParaRPr lang="ru-RU"/>
        </a:p>
      </dgm:t>
    </dgm:pt>
    <dgm:pt modelId="{F7FA8EC9-D0C1-4B37-A419-570E5D89BA67}" type="pres">
      <dgm:prSet presAssocID="{E5E98CA8-4C85-449E-98A9-2E38560AB92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29F26-14E3-495A-A070-E2449047BEFE}" type="pres">
      <dgm:prSet presAssocID="{55A44D4D-CDDA-4A75-B341-34D00B6EC0FE}" presName="spaceBetweenRectangles" presStyleCnt="0"/>
      <dgm:spPr/>
      <dgm:t>
        <a:bodyPr/>
        <a:lstStyle/>
        <a:p>
          <a:endParaRPr lang="ru-RU"/>
        </a:p>
      </dgm:t>
    </dgm:pt>
    <dgm:pt modelId="{7E4CE16B-39DA-4ECD-B2C0-A1D73F8813F7}" type="pres">
      <dgm:prSet presAssocID="{A665B730-57F7-4481-BCF1-F40D965A4C3E}" presName="parentLin" presStyleCnt="0"/>
      <dgm:spPr/>
      <dgm:t>
        <a:bodyPr/>
        <a:lstStyle/>
        <a:p>
          <a:endParaRPr lang="ru-RU"/>
        </a:p>
      </dgm:t>
    </dgm:pt>
    <dgm:pt modelId="{2938181A-D3F1-4D60-9EC3-19539E07DF8E}" type="pres">
      <dgm:prSet presAssocID="{A665B730-57F7-4481-BCF1-F40D965A4C3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6E2FABA-3AFF-46B7-8913-BC45E9AA73B2}" type="pres">
      <dgm:prSet presAssocID="{A665B730-57F7-4481-BCF1-F40D965A4C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D542F-0351-40A8-83AF-0E2DA7CD773D}" type="pres">
      <dgm:prSet presAssocID="{A665B730-57F7-4481-BCF1-F40D965A4C3E}" presName="negativeSpace" presStyleCnt="0"/>
      <dgm:spPr/>
      <dgm:t>
        <a:bodyPr/>
        <a:lstStyle/>
        <a:p>
          <a:endParaRPr lang="ru-RU"/>
        </a:p>
      </dgm:t>
    </dgm:pt>
    <dgm:pt modelId="{436B73EE-D994-4887-A4EE-D21DFDA9205A}" type="pres">
      <dgm:prSet presAssocID="{A665B730-57F7-4481-BCF1-F40D965A4C3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D7F9E-8462-46F4-B22C-F2AC18E8779F}" srcId="{0D21BE15-148E-4EB7-84AB-29C9C379BB66}" destId="{E5E98CA8-4C85-449E-98A9-2E38560AB929}" srcOrd="1" destOrd="0" parTransId="{FF6DB517-4C26-4A22-A321-7DE632AEED7B}" sibTransId="{55A44D4D-CDDA-4A75-B341-34D00B6EC0FE}"/>
    <dgm:cxn modelId="{A093B2C0-2CA9-4D08-87D1-30EB4B3763D5}" type="presOf" srcId="{E0F928FB-80CA-4BE2-A67E-FD414811AC1F}" destId="{86C99EC0-A687-494C-BD12-77C87DD445E3}" srcOrd="0" destOrd="0" presId="urn:microsoft.com/office/officeart/2005/8/layout/list1"/>
    <dgm:cxn modelId="{EAEFD9EE-0418-4B44-810F-43E0FFF45D92}" type="presOf" srcId="{A665B730-57F7-4481-BCF1-F40D965A4C3E}" destId="{2938181A-D3F1-4D60-9EC3-19539E07DF8E}" srcOrd="0" destOrd="0" presId="urn:microsoft.com/office/officeart/2005/8/layout/list1"/>
    <dgm:cxn modelId="{A15A7762-2081-407D-80C4-CD3FA8A76A30}" srcId="{0D21BE15-148E-4EB7-84AB-29C9C379BB66}" destId="{A665B730-57F7-4481-BCF1-F40D965A4C3E}" srcOrd="2" destOrd="0" parTransId="{92196E25-7E77-43B4-9DCE-CFF51DD5E429}" sibTransId="{F26AC384-C0CA-42FD-9F7A-76464C11DA2C}"/>
    <dgm:cxn modelId="{337F7711-1094-40DB-8C86-B17611F3FBE1}" type="presOf" srcId="{E5E98CA8-4C85-449E-98A9-2E38560AB929}" destId="{3D382D2F-0859-4537-8CD0-664B304E61A8}" srcOrd="1" destOrd="0" presId="urn:microsoft.com/office/officeart/2005/8/layout/list1"/>
    <dgm:cxn modelId="{984C6794-D66C-4343-A8B9-521E2E47CF65}" type="presOf" srcId="{E5E98CA8-4C85-449E-98A9-2E38560AB929}" destId="{D51837F6-5822-4457-9619-CBDDEBE3C5C2}" srcOrd="0" destOrd="0" presId="urn:microsoft.com/office/officeart/2005/8/layout/list1"/>
    <dgm:cxn modelId="{01459203-E974-4970-BC75-6C3D874F51F6}" type="presOf" srcId="{0D21BE15-148E-4EB7-84AB-29C9C379BB66}" destId="{722523AF-B421-4547-8B04-2ACF1BC33C39}" srcOrd="0" destOrd="0" presId="urn:microsoft.com/office/officeart/2005/8/layout/list1"/>
    <dgm:cxn modelId="{616B8A86-C511-469D-B62E-279CCC97314F}" type="presOf" srcId="{A665B730-57F7-4481-BCF1-F40D965A4C3E}" destId="{D6E2FABA-3AFF-46B7-8913-BC45E9AA73B2}" srcOrd="1" destOrd="0" presId="urn:microsoft.com/office/officeart/2005/8/layout/list1"/>
    <dgm:cxn modelId="{92779576-E84A-441F-8390-411B4E8E9DB2}" type="presOf" srcId="{E0F928FB-80CA-4BE2-A67E-FD414811AC1F}" destId="{8F27DF6F-542D-4DC6-B68E-6CD48BBAA3DF}" srcOrd="1" destOrd="0" presId="urn:microsoft.com/office/officeart/2005/8/layout/list1"/>
    <dgm:cxn modelId="{568EA661-6120-4DEC-B020-BE729C60E651}" srcId="{0D21BE15-148E-4EB7-84AB-29C9C379BB66}" destId="{E0F928FB-80CA-4BE2-A67E-FD414811AC1F}" srcOrd="0" destOrd="0" parTransId="{59865F76-BF25-44FB-9A31-F9350F75D42E}" sibTransId="{15C5F5A0-EE33-474B-8606-DED91E98757D}"/>
    <dgm:cxn modelId="{557FBF63-05DF-4CFE-A5C8-DEE013134B71}" type="presParOf" srcId="{722523AF-B421-4547-8B04-2ACF1BC33C39}" destId="{03738100-A62A-47B8-A050-E4EB8AF942C2}" srcOrd="0" destOrd="0" presId="urn:microsoft.com/office/officeart/2005/8/layout/list1"/>
    <dgm:cxn modelId="{EE34E0DA-0DDB-4350-B813-E7DB6E171A75}" type="presParOf" srcId="{03738100-A62A-47B8-A050-E4EB8AF942C2}" destId="{86C99EC0-A687-494C-BD12-77C87DD445E3}" srcOrd="0" destOrd="0" presId="urn:microsoft.com/office/officeart/2005/8/layout/list1"/>
    <dgm:cxn modelId="{72F84F19-61ED-446A-823B-000AEF1D5870}" type="presParOf" srcId="{03738100-A62A-47B8-A050-E4EB8AF942C2}" destId="{8F27DF6F-542D-4DC6-B68E-6CD48BBAA3DF}" srcOrd="1" destOrd="0" presId="urn:microsoft.com/office/officeart/2005/8/layout/list1"/>
    <dgm:cxn modelId="{2BB67B65-E81E-4A39-A5CF-3502FD543B17}" type="presParOf" srcId="{722523AF-B421-4547-8B04-2ACF1BC33C39}" destId="{F51DAEF0-4DF0-4F75-9934-3949C09DC5D7}" srcOrd="1" destOrd="0" presId="urn:microsoft.com/office/officeart/2005/8/layout/list1"/>
    <dgm:cxn modelId="{768E021A-8DF4-45DF-BD98-2539B10533DC}" type="presParOf" srcId="{722523AF-B421-4547-8B04-2ACF1BC33C39}" destId="{49168C75-9855-46F6-8400-03BF92FB603F}" srcOrd="2" destOrd="0" presId="urn:microsoft.com/office/officeart/2005/8/layout/list1"/>
    <dgm:cxn modelId="{1A60C1EE-2747-460F-BBB6-4E54DEA52793}" type="presParOf" srcId="{722523AF-B421-4547-8B04-2ACF1BC33C39}" destId="{C0418D39-04BF-482D-9F1F-1FE0E47CA06C}" srcOrd="3" destOrd="0" presId="urn:microsoft.com/office/officeart/2005/8/layout/list1"/>
    <dgm:cxn modelId="{D508D8B4-0CC2-434A-9840-9A1E61E7980E}" type="presParOf" srcId="{722523AF-B421-4547-8B04-2ACF1BC33C39}" destId="{B7529C3B-856E-4FCA-B9FB-22A14FABCE7A}" srcOrd="4" destOrd="0" presId="urn:microsoft.com/office/officeart/2005/8/layout/list1"/>
    <dgm:cxn modelId="{75D2789B-8C4D-411D-B7FE-44207FA65263}" type="presParOf" srcId="{B7529C3B-856E-4FCA-B9FB-22A14FABCE7A}" destId="{D51837F6-5822-4457-9619-CBDDEBE3C5C2}" srcOrd="0" destOrd="0" presId="urn:microsoft.com/office/officeart/2005/8/layout/list1"/>
    <dgm:cxn modelId="{E8C3E6ED-34A3-4B85-8902-94A5394E5CC4}" type="presParOf" srcId="{B7529C3B-856E-4FCA-B9FB-22A14FABCE7A}" destId="{3D382D2F-0859-4537-8CD0-664B304E61A8}" srcOrd="1" destOrd="0" presId="urn:microsoft.com/office/officeart/2005/8/layout/list1"/>
    <dgm:cxn modelId="{4460866C-090D-4036-8568-68AEFD494F35}" type="presParOf" srcId="{722523AF-B421-4547-8B04-2ACF1BC33C39}" destId="{607C4BE8-62E4-4841-9EE7-C7325FB96795}" srcOrd="5" destOrd="0" presId="urn:microsoft.com/office/officeart/2005/8/layout/list1"/>
    <dgm:cxn modelId="{FC8D839B-4F4E-4D1B-81B4-747834944B76}" type="presParOf" srcId="{722523AF-B421-4547-8B04-2ACF1BC33C39}" destId="{F7FA8EC9-D0C1-4B37-A419-570E5D89BA67}" srcOrd="6" destOrd="0" presId="urn:microsoft.com/office/officeart/2005/8/layout/list1"/>
    <dgm:cxn modelId="{CBD2919E-5EED-4B00-BC39-C4A9684E0FF4}" type="presParOf" srcId="{722523AF-B421-4547-8B04-2ACF1BC33C39}" destId="{89F29F26-14E3-495A-A070-E2449047BEFE}" srcOrd="7" destOrd="0" presId="urn:microsoft.com/office/officeart/2005/8/layout/list1"/>
    <dgm:cxn modelId="{CD5FEDA7-C503-4763-A7C1-85B6915563A4}" type="presParOf" srcId="{722523AF-B421-4547-8B04-2ACF1BC33C39}" destId="{7E4CE16B-39DA-4ECD-B2C0-A1D73F8813F7}" srcOrd="8" destOrd="0" presId="urn:microsoft.com/office/officeart/2005/8/layout/list1"/>
    <dgm:cxn modelId="{AD15D2C3-12E5-4E5A-A69F-B1D45F7DEB19}" type="presParOf" srcId="{7E4CE16B-39DA-4ECD-B2C0-A1D73F8813F7}" destId="{2938181A-D3F1-4D60-9EC3-19539E07DF8E}" srcOrd="0" destOrd="0" presId="urn:microsoft.com/office/officeart/2005/8/layout/list1"/>
    <dgm:cxn modelId="{1A37C6AE-EF04-4C92-AA3C-03ED7A18CEFB}" type="presParOf" srcId="{7E4CE16B-39DA-4ECD-B2C0-A1D73F8813F7}" destId="{D6E2FABA-3AFF-46B7-8913-BC45E9AA73B2}" srcOrd="1" destOrd="0" presId="urn:microsoft.com/office/officeart/2005/8/layout/list1"/>
    <dgm:cxn modelId="{B0011564-B657-4AAC-A7F6-308623FFAEA1}" type="presParOf" srcId="{722523AF-B421-4547-8B04-2ACF1BC33C39}" destId="{498D542F-0351-40A8-83AF-0E2DA7CD773D}" srcOrd="9" destOrd="0" presId="urn:microsoft.com/office/officeart/2005/8/layout/list1"/>
    <dgm:cxn modelId="{8AB32B16-C408-4EF7-843C-E65F7058C12D}" type="presParOf" srcId="{722523AF-B421-4547-8B04-2ACF1BC33C39}" destId="{436B73EE-D994-4887-A4EE-D21DFDA920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CB4DD-A6ED-4ECA-8BAF-104F29655B53}">
      <dsp:nvSpPr>
        <dsp:cNvPr id="0" name=""/>
        <dsp:cNvSpPr/>
      </dsp:nvSpPr>
      <dsp:spPr>
        <a:xfrm>
          <a:off x="288038" y="-31697"/>
          <a:ext cx="7920895" cy="35388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88D02-3968-4840-A9E6-82E921078812}">
      <dsp:nvSpPr>
        <dsp:cNvPr id="0" name=""/>
        <dsp:cNvSpPr/>
      </dsp:nvSpPr>
      <dsp:spPr>
        <a:xfrm>
          <a:off x="934505" y="2620464"/>
          <a:ext cx="147215" cy="147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F05CF-8257-48EB-AD6F-5016F166A92E}">
      <dsp:nvSpPr>
        <dsp:cNvPr id="0" name=""/>
        <dsp:cNvSpPr/>
      </dsp:nvSpPr>
      <dsp:spPr>
        <a:xfrm>
          <a:off x="1224131" y="2516118"/>
          <a:ext cx="1319281" cy="102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0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до </a:t>
          </a: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2004 </a:t>
          </a:r>
          <a:r>
            <a:rPr lang="ru-RU" sz="20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года</a:t>
          </a:r>
        </a:p>
      </dsp:txBody>
      <dsp:txXfrm>
        <a:off x="1224131" y="2516118"/>
        <a:ext cx="1319281" cy="1022725"/>
      </dsp:txXfrm>
    </dsp:sp>
    <dsp:sp modelId="{CD9C3981-B35F-43CE-BA8E-D575E230DE97}">
      <dsp:nvSpPr>
        <dsp:cNvPr id="0" name=""/>
        <dsp:cNvSpPr/>
      </dsp:nvSpPr>
      <dsp:spPr>
        <a:xfrm>
          <a:off x="3363945" y="1448955"/>
          <a:ext cx="266121" cy="26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AC768-21BA-4A86-8267-4E2272C8586C}">
      <dsp:nvSpPr>
        <dsp:cNvPr id="0" name=""/>
        <dsp:cNvSpPr/>
      </dsp:nvSpPr>
      <dsp:spPr>
        <a:xfrm>
          <a:off x="3528084" y="1488165"/>
          <a:ext cx="1712614" cy="205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2005-2018 </a:t>
          </a:r>
          <a:r>
            <a:rPr lang="ru-RU" sz="20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гг.</a:t>
          </a:r>
        </a:p>
      </dsp:txBody>
      <dsp:txXfrm>
        <a:off x="3528084" y="1488165"/>
        <a:ext cx="1712614" cy="2051920"/>
      </dsp:txXfrm>
    </dsp:sp>
    <dsp:sp modelId="{5F8883EA-4450-4349-923B-F881D8D05A0B}">
      <dsp:nvSpPr>
        <dsp:cNvPr id="0" name=""/>
        <dsp:cNvSpPr/>
      </dsp:nvSpPr>
      <dsp:spPr>
        <a:xfrm>
          <a:off x="5936662" y="698240"/>
          <a:ext cx="368039" cy="368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6BEB9-62C0-4057-88FC-EB22A66B1A13}">
      <dsp:nvSpPr>
        <dsp:cNvPr id="0" name=""/>
        <dsp:cNvSpPr/>
      </dsp:nvSpPr>
      <dsp:spPr>
        <a:xfrm>
          <a:off x="6338492" y="792624"/>
          <a:ext cx="1828163" cy="73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0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Перспектива</a:t>
          </a:r>
          <a:endParaRPr lang="ru-RU" sz="20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38492" y="792624"/>
        <a:ext cx="1828163" cy="731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0BB62-892A-4624-A5B4-FC4D770977B0}">
      <dsp:nvSpPr>
        <dsp:cNvPr id="0" name=""/>
        <dsp:cNvSpPr/>
      </dsp:nvSpPr>
      <dsp:spPr>
        <a:xfrm>
          <a:off x="229709" y="3057"/>
          <a:ext cx="2636951" cy="8784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8575"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Зарубежный опыт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439" y="28787"/>
        <a:ext cx="2585491" cy="827014"/>
      </dsp:txXfrm>
    </dsp:sp>
    <dsp:sp modelId="{CA8A8394-F248-4246-B7FF-6433308C51E4}">
      <dsp:nvSpPr>
        <dsp:cNvPr id="0" name=""/>
        <dsp:cNvSpPr/>
      </dsp:nvSpPr>
      <dsp:spPr>
        <a:xfrm>
          <a:off x="493404" y="881531"/>
          <a:ext cx="263702" cy="75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547"/>
              </a:lnTo>
              <a:lnTo>
                <a:pt x="263702" y="757547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CD3F0-5F9E-4EC5-AF96-04474CBF9CDA}">
      <dsp:nvSpPr>
        <dsp:cNvPr id="0" name=""/>
        <dsp:cNvSpPr/>
      </dsp:nvSpPr>
      <dsp:spPr>
        <a:xfrm>
          <a:off x="757106" y="1101149"/>
          <a:ext cx="2895774" cy="107585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Доступное жилье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сегмент предложения жилья, которое доступно по цене семьям с невысокими и низкими доходам за счет субсидирования спроса и (или) предложения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617" y="1132660"/>
        <a:ext cx="2832752" cy="1012836"/>
      </dsp:txXfrm>
    </dsp:sp>
    <dsp:sp modelId="{615E0BA2-8176-43BF-937F-0F70C12CDAD3}">
      <dsp:nvSpPr>
        <dsp:cNvPr id="0" name=""/>
        <dsp:cNvSpPr/>
      </dsp:nvSpPr>
      <dsp:spPr>
        <a:xfrm>
          <a:off x="493404" y="881531"/>
          <a:ext cx="263702" cy="2039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456"/>
              </a:lnTo>
              <a:lnTo>
                <a:pt x="263702" y="2039456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2714A-70C2-4C77-AAC1-5549E17D65AF}">
      <dsp:nvSpPr>
        <dsp:cNvPr id="0" name=""/>
        <dsp:cNvSpPr/>
      </dsp:nvSpPr>
      <dsp:spPr>
        <a:xfrm>
          <a:off x="757106" y="2396626"/>
          <a:ext cx="2895760" cy="104872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Виды: в основном – разные формы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арендного жилья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; есть жилье в собственности потребителей и в совместной собственности потребителя и муниципалитета (или жилищной ассоциации)</a:t>
          </a:r>
        </a:p>
      </dsp:txBody>
      <dsp:txXfrm>
        <a:off x="787822" y="2427342"/>
        <a:ext cx="2834328" cy="987290"/>
      </dsp:txXfrm>
    </dsp:sp>
    <dsp:sp modelId="{F84FCF78-C544-4875-B016-3750601ECB3A}">
      <dsp:nvSpPr>
        <dsp:cNvPr id="0" name=""/>
        <dsp:cNvSpPr/>
      </dsp:nvSpPr>
      <dsp:spPr>
        <a:xfrm>
          <a:off x="493404" y="881531"/>
          <a:ext cx="263702" cy="3473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3539"/>
              </a:lnTo>
              <a:lnTo>
                <a:pt x="263702" y="3473539"/>
              </a:lnTo>
            </a:path>
          </a:pathLst>
        </a:custGeom>
        <a:noFill/>
        <a:ln w="1905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AB0E6-091E-407A-A90F-2657DDA2E050}">
      <dsp:nvSpPr>
        <dsp:cNvPr id="0" name=""/>
        <dsp:cNvSpPr/>
      </dsp:nvSpPr>
      <dsp:spPr>
        <a:xfrm>
          <a:off x="757106" y="3602613"/>
          <a:ext cx="2895760" cy="150491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Конечные потребители: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семьи с  невысокими и низкими доходами 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(пороговый доход, определяющий долю субсидируемых семей, очень разный в зависимости от типа жилищной политики, но, как правило,  ниже медианного дохода в данном городе)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801183" y="3646690"/>
        <a:ext cx="2807606" cy="1416760"/>
      </dsp:txXfrm>
    </dsp:sp>
    <dsp:sp modelId="{71062647-7BE6-4A8A-B11C-0599CCCD8B85}">
      <dsp:nvSpPr>
        <dsp:cNvPr id="0" name=""/>
        <dsp:cNvSpPr/>
      </dsp:nvSpPr>
      <dsp:spPr>
        <a:xfrm>
          <a:off x="3628202" y="3057"/>
          <a:ext cx="2489789" cy="87847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Россия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3932" y="28787"/>
        <a:ext cx="2438329" cy="827014"/>
      </dsp:txXfrm>
    </dsp:sp>
    <dsp:sp modelId="{E7F6F9DC-E0DB-46E3-BB62-30E7BBF5A3A6}">
      <dsp:nvSpPr>
        <dsp:cNvPr id="0" name=""/>
        <dsp:cNvSpPr/>
      </dsp:nvSpPr>
      <dsp:spPr>
        <a:xfrm>
          <a:off x="3877181" y="881531"/>
          <a:ext cx="248978" cy="93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330"/>
              </a:lnTo>
              <a:lnTo>
                <a:pt x="248978" y="93033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6D5A8-060E-4716-B1C0-CDF2D58D3117}">
      <dsp:nvSpPr>
        <dsp:cNvPr id="0" name=""/>
        <dsp:cNvSpPr/>
      </dsp:nvSpPr>
      <dsp:spPr>
        <a:xfrm>
          <a:off x="4126160" y="1101149"/>
          <a:ext cx="4136615" cy="142142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Основная цель – </a:t>
          </a:r>
          <a:r>
            <a:rPr lang="ru-RU" sz="1300" b="1" i="0" kern="12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доступности приобретения жилья</a:t>
          </a:r>
          <a:r>
            <a:rPr lang="ru-RU" sz="1300" b="0" i="0" kern="12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rPr>
            <a:t>, в том числе путем субсидирования спроса (ипотеки и в иной форме)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rPr>
            <a:t>Понятие «стандартное жилье» (ранее – «жилье эконом-класса») – не отражает ценовых параметров доступности этого жилья</a:t>
          </a:r>
        </a:p>
      </dsp:txBody>
      <dsp:txXfrm>
        <a:off x="4167792" y="1142781"/>
        <a:ext cx="4053351" cy="1338159"/>
      </dsp:txXfrm>
    </dsp:sp>
    <dsp:sp modelId="{022A981A-D5EA-4CD0-AA7C-428E682B50B2}">
      <dsp:nvSpPr>
        <dsp:cNvPr id="0" name=""/>
        <dsp:cNvSpPr/>
      </dsp:nvSpPr>
      <dsp:spPr>
        <a:xfrm>
          <a:off x="3877181" y="881531"/>
          <a:ext cx="248978" cy="237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637"/>
              </a:lnTo>
              <a:lnTo>
                <a:pt x="248978" y="237963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2B8F7-D98C-4228-863B-513D08F1E815}">
      <dsp:nvSpPr>
        <dsp:cNvPr id="0" name=""/>
        <dsp:cNvSpPr/>
      </dsp:nvSpPr>
      <dsp:spPr>
        <a:xfrm>
          <a:off x="4126160" y="2742192"/>
          <a:ext cx="4166399" cy="103795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Виды: в основном 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жилье в собственности 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пользователя, за исключением </a:t>
          </a:r>
          <a:r>
            <a:rPr lang="ru-RU" sz="1300" i="0" kern="1200" dirty="0" smtClean="0">
              <a:latin typeface="Arial" pitchFamily="34" charset="0"/>
              <a:cs typeface="Arial" pitchFamily="34" charset="0"/>
            </a:rPr>
            <a:t>публичного жилья, предоставляемого на условиях договоров социального найма при регулировании оплаты найма</a:t>
          </a:r>
          <a:endParaRPr lang="ru-RU" sz="1300" b="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6561" y="2772593"/>
        <a:ext cx="4105597" cy="977150"/>
      </dsp:txXfrm>
    </dsp:sp>
    <dsp:sp modelId="{4D7EBA7B-B8AD-431F-A032-B6EE3C1E98C4}">
      <dsp:nvSpPr>
        <dsp:cNvPr id="0" name=""/>
        <dsp:cNvSpPr/>
      </dsp:nvSpPr>
      <dsp:spPr>
        <a:xfrm>
          <a:off x="3877181" y="881531"/>
          <a:ext cx="274166" cy="375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9667"/>
              </a:lnTo>
              <a:lnTo>
                <a:pt x="274166" y="375966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08A0D-3893-4B41-9BAF-4550BF629179}">
      <dsp:nvSpPr>
        <dsp:cNvPr id="0" name=""/>
        <dsp:cNvSpPr/>
      </dsp:nvSpPr>
      <dsp:spPr>
        <a:xfrm>
          <a:off x="4151348" y="4109458"/>
          <a:ext cx="4259672" cy="106348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основном - 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конкретные льготные  категории граждан без учета их доходов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(за исключением субсидий на оплату жилья и коммунальных услуг)</a:t>
          </a:r>
          <a:endParaRPr lang="ru-RU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2496" y="4140606"/>
        <a:ext cx="4197376" cy="1001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68C75-9855-46F6-8400-03BF92FB603F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7DF6F-542D-4DC6-B68E-6CD48BBAA3DF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Макроэкономические ограничения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476" y="90417"/>
        <a:ext cx="5662728" cy="905688"/>
      </dsp:txXfrm>
    </dsp:sp>
    <dsp:sp modelId="{F7FA8EC9-D0C1-4B37-A419-570E5D89BA67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82D2F-0859-4537-8CD0-664B304E61A8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Риски со стороны спроса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476" y="1632657"/>
        <a:ext cx="5662728" cy="905688"/>
      </dsp:txXfrm>
    </dsp:sp>
    <dsp:sp modelId="{436B73EE-D994-4887-A4EE-D21DFDA9205A}">
      <dsp:nvSpPr>
        <dsp:cNvPr id="0" name=""/>
        <dsp:cNvSpPr/>
      </dsp:nvSpPr>
      <dsp:spPr>
        <a:xfrm>
          <a:off x="0" y="362774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2FABA-3AFF-46B7-8913-BC45E9AA73B2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Риски со стороны предложения 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476" y="3174897"/>
        <a:ext cx="56627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0E4FF-9177-474D-81A1-3B682F88D1EF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192D4-2969-4114-A71C-F973C3609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9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92D4-2969-4114-A71C-F973C36099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76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Переделать по вашему</a:t>
            </a:r>
            <a:r>
              <a:rPr lang="ru-RU" baseline="0" dirty="0" smtClean="0"/>
              <a:t> национальному балансу – НИЧЕГО НЕ ПОМЕНЯЛОСЬ ТАМ ОСОБО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92D4-2969-4114-A71C-F973C36099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9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8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 учетом того, что объем ввода жилья в 2018 г. составил 75,7 млн кв. м (в том числе 43,3 млн кв. м за счет индустриального строительства),  предполагаемое увеличение ввода до 120 млн кв. м, в том числе увеличение индустриального строительства до 80 млн кв. м, эквивалентно росту реальных инвестиций в индустриальное жилищное строительство в 1,8 раза за 6 лет, то есть в среднем почти на 11% ежегодно.</a:t>
            </a:r>
          </a:p>
          <a:p>
            <a:r>
              <a:rPr lang="ru-RU" baseline="0" dirty="0" smtClean="0"/>
              <a:t>При прогнозе экономического роста 3,3%*  в год, прогнозе роста инвестиций в основной капитал на 6% в год  это означает более чем трехкратное опережение роста реальных инвестиций в профессиональное жилищное строительство по сравнению с ростом экономики в целом и двукратное опережение по сравнению с ростом инвестиций в основной капитал за 6 лет. 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8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Здесь надо про конфликт между 120 млн и повышением качества городской среды. Необходимость РЗТ. Можно словами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8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Быстро</a:t>
            </a:r>
            <a:r>
              <a:rPr lang="ru-RU" baseline="0" dirty="0" smtClean="0"/>
              <a:t> дотянуть нельзя, это надо модель всю продлевать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92D4-2969-4114-A71C-F973C360999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34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92D4-2969-4114-A71C-F973C360999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6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92D4-2969-4114-A71C-F973C36099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9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можно дотянуть до 2018 года?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6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A574-1F1B-5241-ADDA-328E27E077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4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Дополнить за 2018 год, если не сложно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92D4-2969-4114-A71C-F973C36099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8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92D4-2969-4114-A71C-F973C36099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8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3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7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4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2B0C-9AF0-43E5-855F-3793A0C0B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7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4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7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8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7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5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7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2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67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58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3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6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5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5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4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bdx.gks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hyperlink" Target="http://economy.gov.ru/minec/activity/sections/macro/20180110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ofond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946" y="3006449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06" y="3645024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Н.Б. Косарева,</a:t>
            </a: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Фонда </a:t>
            </a:r>
            <a:r>
              <a:rPr lang="ru-RU" sz="1600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экономики города»</a:t>
            </a:r>
          </a:p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15816" y="116632"/>
            <a:ext cx="6120680" cy="1464947"/>
            <a:chOff x="2915816" y="116632"/>
            <a:chExt cx="6120680" cy="146494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16632"/>
              <a:ext cx="3672408" cy="146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15816" y="187384"/>
              <a:ext cx="612068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6506" y="1676721"/>
            <a:ext cx="8331657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ДИСПУТ-КЛУБ АНЦЭА "УЗЛЫ ЭКОНОМИЧЕСКОЙ ПОЛИТИКИ" </a:t>
            </a:r>
          </a:p>
          <a:p>
            <a:pPr algn="ctr"/>
            <a:endParaRPr lang="ru-RU" sz="20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диспута:</a:t>
            </a:r>
          </a:p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Ипотечное </a:t>
            </a: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 как инструмент повышения доступности жилья и увеличения жилищного строительства: возможности и </a:t>
            </a:r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</a:t>
            </a:r>
            <a:endParaRPr lang="ru-RU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986769"/>
              </p:ext>
            </p:extLst>
          </p:nvPr>
        </p:nvGraphicFramePr>
        <p:xfrm>
          <a:off x="1115616" y="1517340"/>
          <a:ext cx="6606480" cy="502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12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lt1"/>
                </a:solidFill>
              </a:rPr>
              <a:t/>
            </a:r>
            <a:br>
              <a:rPr lang="en-US" sz="2400" b="1" dirty="0" smtClean="0">
                <a:solidFill>
                  <a:schemeClr val="lt1"/>
                </a:solidFill>
              </a:rPr>
            </a:b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Основной вызов</a:t>
            </a:r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почти </a:t>
            </a:r>
            <a:r>
              <a:rPr lang="ru-RU" sz="22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половина российских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домохозяйств не имеют возможностей улучшить жилищные условия*</a:t>
            </a:r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167" y="1352715"/>
            <a:ext cx="8229600" cy="50691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3400" dirty="0"/>
          </a:p>
          <a:p>
            <a:pPr>
              <a:buFontTx/>
              <a:buChar char="-"/>
            </a:pPr>
            <a:endParaRPr lang="ru-RU" sz="1800" dirty="0"/>
          </a:p>
          <a:p>
            <a:pPr>
              <a:buFontTx/>
              <a:buChar char="-"/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097" y="6537974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Оценки ИЭГ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2017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6136" y="1807229"/>
            <a:ext cx="1096411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76256" y="1778822"/>
            <a:ext cx="32583" cy="2879597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00727" y="4691906"/>
            <a:ext cx="100811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5160493"/>
            <a:ext cx="1392871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44791" y="4908465"/>
            <a:ext cx="0" cy="25202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4689140"/>
            <a:ext cx="0" cy="47135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Выноска 1 (с границей) 24"/>
          <p:cNvSpPr/>
          <p:nvPr/>
        </p:nvSpPr>
        <p:spPr>
          <a:xfrm>
            <a:off x="7325878" y="1222188"/>
            <a:ext cx="1764704" cy="864096"/>
          </a:xfrm>
          <a:prstGeom prst="accentCallout1">
            <a:avLst>
              <a:gd name="adj1" fmla="val 18750"/>
              <a:gd name="adj2" fmla="val -8333"/>
              <a:gd name="adj3" fmla="val 64543"/>
              <a:gd name="adj4" fmla="val -25516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рынке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Выноска 1 (с границей) 25"/>
          <p:cNvSpPr/>
          <p:nvPr/>
        </p:nvSpPr>
        <p:spPr>
          <a:xfrm>
            <a:off x="7325878" y="4515389"/>
            <a:ext cx="1764704" cy="864096"/>
          </a:xfrm>
          <a:prstGeom prst="accentCallout1">
            <a:avLst>
              <a:gd name="adj1" fmla="val 69839"/>
              <a:gd name="adj2" fmla="val -8332"/>
              <a:gd name="adj3" fmla="val 69592"/>
              <a:gd name="adj4" fmla="val -116581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поддержи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Выноска 1 (с границей) 26"/>
          <p:cNvSpPr/>
          <p:nvPr/>
        </p:nvSpPr>
        <p:spPr>
          <a:xfrm>
            <a:off x="323529" y="2211494"/>
            <a:ext cx="2052736" cy="864096"/>
          </a:xfrm>
          <a:prstGeom prst="accentCallout1">
            <a:avLst>
              <a:gd name="adj1" fmla="val 54434"/>
              <a:gd name="adj2" fmla="val 105542"/>
              <a:gd name="adj3" fmla="val 81802"/>
              <a:gd name="adj4" fmla="val 1428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Никаких возможностей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5373216"/>
            <a:ext cx="662473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жилья с помощью собственных средств и ипотеки </a:t>
            </a:r>
            <a:b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Наем жилья на рынке</a:t>
            </a:r>
            <a:b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социального жилья очередникам</a:t>
            </a:r>
            <a:b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субсидий на приобретение жилья</a:t>
            </a:r>
            <a:b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возможностей улучшения жилищных условий </a:t>
            </a:r>
            <a:endParaRPr lang="ru-RU" sz="14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21600" cy="105273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ключевых 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отличий политики обеспечения доступности жилья в России и за рубежом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69691"/>
            <a:ext cx="485775" cy="47625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29119"/>
              </p:ext>
            </p:extLst>
          </p:nvPr>
        </p:nvGraphicFramePr>
        <p:xfrm>
          <a:off x="247204" y="1196752"/>
          <a:ext cx="8649592" cy="517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81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781954"/>
              </p:ext>
            </p:extLst>
          </p:nvPr>
        </p:nvGraphicFramePr>
        <p:xfrm>
          <a:off x="755576" y="764704"/>
          <a:ext cx="4572000" cy="538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31531"/>
            <a:ext cx="8784976" cy="114300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Примерное распределение </a:t>
            </a:r>
            <a:r>
              <a:rPr lang="ru-RU" altLang="ru-RU" sz="2000" b="1" i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потенциальной</a:t>
            </a:r>
            <a:r>
              <a:rPr lang="ru-RU" alt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доступности </a:t>
            </a:r>
            <a:r>
              <a:rPr lang="ru-RU" altLang="ru-RU" sz="20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различных форм жилищного обеспечения граждан в зависимости от уровня семейного </a:t>
            </a:r>
            <a:r>
              <a:rPr lang="ru-RU" alt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дохода  </a:t>
            </a:r>
            <a:r>
              <a:rPr lang="ru-RU" altLang="ru-RU" sz="20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(для семьи из 3 человек</a:t>
            </a:r>
            <a:r>
              <a:rPr lang="ru-RU" alt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  <a:endParaRPr lang="ru-RU" altLang="ru-RU" sz="2000" b="1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AutoShape 6"/>
          <p:cNvSpPr>
            <a:spLocks/>
          </p:cNvSpPr>
          <p:nvPr/>
        </p:nvSpPr>
        <p:spPr bwMode="auto">
          <a:xfrm>
            <a:off x="5003552" y="1819748"/>
            <a:ext cx="3709367" cy="962719"/>
          </a:xfrm>
          <a:prstGeom prst="accentCallout2">
            <a:avLst>
              <a:gd name="adj1" fmla="val 16940"/>
              <a:gd name="adj2" fmla="val -2986"/>
              <a:gd name="adj3" fmla="val 16940"/>
              <a:gd name="adj4" fmla="val -2986"/>
              <a:gd name="adj5" fmla="val 76940"/>
              <a:gd name="adj6" fmla="val -1797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Доступно приобретение в собственность с помощью ипотечного кредита или наем жилого </a:t>
            </a:r>
            <a:r>
              <a:rPr lang="ru-RU" altLang="ru-RU" sz="1200" dirty="0" smtClean="0">
                <a:solidFill>
                  <a:prstClr val="black"/>
                </a:solidFill>
              </a:rPr>
              <a:t>помещения </a:t>
            </a:r>
            <a:r>
              <a:rPr lang="ru-RU" altLang="ru-RU" sz="1200" dirty="0">
                <a:solidFill>
                  <a:prstClr val="black"/>
                </a:solidFill>
              </a:rPr>
              <a:t>на рыночных условиях </a:t>
            </a:r>
          </a:p>
        </p:txBody>
      </p:sp>
      <p:sp>
        <p:nvSpPr>
          <p:cNvPr id="33797" name="AutoShape 7"/>
          <p:cNvSpPr>
            <a:spLocks/>
          </p:cNvSpPr>
          <p:nvPr/>
        </p:nvSpPr>
        <p:spPr bwMode="auto">
          <a:xfrm>
            <a:off x="5003552" y="2954620"/>
            <a:ext cx="3365202" cy="737335"/>
          </a:xfrm>
          <a:prstGeom prst="accentCallout2">
            <a:avLst>
              <a:gd name="adj1" fmla="val 18750"/>
              <a:gd name="adj2" fmla="val -2986"/>
              <a:gd name="adj3" fmla="val 18750"/>
              <a:gd name="adj4" fmla="val -10574"/>
              <a:gd name="adj5" fmla="val 71875"/>
              <a:gd name="adj6" fmla="val -2218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Доступно участие в ЖСК </a:t>
            </a:r>
            <a:r>
              <a:rPr lang="ru-RU" altLang="ru-RU" sz="1200" dirty="0" smtClean="0">
                <a:solidFill>
                  <a:prstClr val="black"/>
                </a:solidFill>
              </a:rPr>
              <a:t>(при </a:t>
            </a:r>
            <a:r>
              <a:rPr lang="ru-RU" altLang="ru-RU" sz="1200" dirty="0">
                <a:solidFill>
                  <a:prstClr val="black"/>
                </a:solidFill>
              </a:rPr>
              <a:t>льготных условиях предоставления земельного </a:t>
            </a:r>
            <a:r>
              <a:rPr lang="ru-RU" altLang="ru-RU" sz="1200" dirty="0" smtClean="0">
                <a:solidFill>
                  <a:prstClr val="black"/>
                </a:solidFill>
              </a:rPr>
              <a:t>участка) 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33798" name="AutoShape 8"/>
          <p:cNvSpPr>
            <a:spLocks/>
          </p:cNvSpPr>
          <p:nvPr/>
        </p:nvSpPr>
        <p:spPr bwMode="auto">
          <a:xfrm>
            <a:off x="5003552" y="3979988"/>
            <a:ext cx="3600400" cy="1008112"/>
          </a:xfrm>
          <a:prstGeom prst="accentCallout2">
            <a:avLst>
              <a:gd name="adj1" fmla="val 18750"/>
              <a:gd name="adj2" fmla="val -2986"/>
              <a:gd name="adj3" fmla="val 18750"/>
              <a:gd name="adj4" fmla="val -10074"/>
              <a:gd name="adj5" fmla="val 45315"/>
              <a:gd name="adj6" fmla="val -17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Доступен наем жилого помещения по договору найма жилого помещения жилищного фонда социального использования </a:t>
            </a:r>
            <a:r>
              <a:rPr lang="ru-RU" altLang="ru-RU" sz="1200" dirty="0" smtClean="0">
                <a:solidFill>
                  <a:prstClr val="black"/>
                </a:solidFill>
              </a:rPr>
              <a:t>(в </a:t>
            </a:r>
            <a:r>
              <a:rPr lang="ru-RU" altLang="ru-RU" sz="1200" dirty="0">
                <a:solidFill>
                  <a:prstClr val="black"/>
                </a:solidFill>
              </a:rPr>
              <a:t>случае льготных условий предоставления земельных участков и освобождения </a:t>
            </a:r>
            <a:r>
              <a:rPr lang="ru-RU" altLang="ru-RU" sz="1200" dirty="0" smtClean="0">
                <a:solidFill>
                  <a:prstClr val="black"/>
                </a:solidFill>
              </a:rPr>
              <a:t>собственника </a:t>
            </a:r>
            <a:r>
              <a:rPr lang="ru-RU" altLang="ru-RU" sz="1200" dirty="0">
                <a:solidFill>
                  <a:prstClr val="black"/>
                </a:solidFill>
              </a:rPr>
              <a:t>от налога на </a:t>
            </a:r>
            <a:r>
              <a:rPr lang="ru-RU" altLang="ru-RU" sz="1200" dirty="0" smtClean="0">
                <a:solidFill>
                  <a:prstClr val="black"/>
                </a:solidFill>
              </a:rPr>
              <a:t>имущество)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33800" name="AutoShape 10"/>
          <p:cNvSpPr>
            <a:spLocks/>
          </p:cNvSpPr>
          <p:nvPr/>
        </p:nvSpPr>
        <p:spPr bwMode="auto">
          <a:xfrm>
            <a:off x="5003552" y="5348140"/>
            <a:ext cx="3600400" cy="871479"/>
          </a:xfrm>
          <a:prstGeom prst="accentCallout2">
            <a:avLst>
              <a:gd name="adj1" fmla="val 18750"/>
              <a:gd name="adj2" fmla="val -2986"/>
              <a:gd name="adj3" fmla="val 18750"/>
              <a:gd name="adj4" fmla="val -9514"/>
              <a:gd name="adj5" fmla="val 4426"/>
              <a:gd name="adj6" fmla="val -162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Не доступно улучшение жилищных условий ни одним из вышеперечисленных способов и требуется предоставление жилых помещений по договорам социального найма</a:t>
            </a:r>
          </a:p>
        </p:txBody>
      </p:sp>
      <p:sp>
        <p:nvSpPr>
          <p:cNvPr id="3380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8E85BC-0BEC-458B-BBB8-6041104F6959}" type="slidenum">
              <a:rPr lang="ru-RU" altLang="ru-RU" sz="14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9903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ДОХОД СЕМЬИ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199" y="19514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</a:rPr>
              <a:t>Более </a:t>
            </a:r>
            <a:r>
              <a:rPr lang="en-US" sz="1600" i="1" dirty="0" smtClean="0">
                <a:solidFill>
                  <a:prstClr val="black"/>
                </a:solidFill>
              </a:rPr>
              <a:t>82 </a:t>
            </a:r>
            <a:r>
              <a:rPr lang="ru-RU" sz="1600" i="1" dirty="0" smtClean="0">
                <a:solidFill>
                  <a:prstClr val="black"/>
                </a:solidFill>
              </a:rPr>
              <a:t>тыс</a:t>
            </a:r>
            <a:r>
              <a:rPr lang="ru-RU" sz="1600" i="1" dirty="0">
                <a:solidFill>
                  <a:prstClr val="black"/>
                </a:solidFill>
              </a:rPr>
              <a:t>. руб. в мес.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576" y="316170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</a:rPr>
              <a:t>От </a:t>
            </a:r>
            <a:r>
              <a:rPr lang="en-US" sz="1600" i="1" dirty="0" smtClean="0">
                <a:solidFill>
                  <a:prstClr val="black"/>
                </a:solidFill>
              </a:rPr>
              <a:t>57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ru-RU" sz="1600" i="1" dirty="0">
                <a:solidFill>
                  <a:prstClr val="black"/>
                </a:solidFill>
              </a:rPr>
              <a:t>до </a:t>
            </a:r>
            <a:r>
              <a:rPr lang="en-US" sz="1600" i="1" dirty="0" smtClean="0">
                <a:solidFill>
                  <a:prstClr val="black"/>
                </a:solidFill>
              </a:rPr>
              <a:t>82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ru-RU" sz="1600" i="1" dirty="0">
                <a:solidFill>
                  <a:prstClr val="black"/>
                </a:solidFill>
              </a:rPr>
              <a:t>тыс. руб. в мес.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576" y="513211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</a:rPr>
              <a:t>Менее </a:t>
            </a:r>
            <a:r>
              <a:rPr lang="en-US" sz="1600" i="1" dirty="0" smtClean="0">
                <a:solidFill>
                  <a:prstClr val="black"/>
                </a:solidFill>
              </a:rPr>
              <a:t>57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ru-RU" sz="1600" i="1" dirty="0">
                <a:solidFill>
                  <a:prstClr val="black"/>
                </a:solidFill>
              </a:rPr>
              <a:t>тыс. руб. в мес.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7199" y="4068545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</a:rPr>
              <a:t>От </a:t>
            </a:r>
            <a:r>
              <a:rPr lang="en-US" sz="1600" i="1" dirty="0" smtClean="0">
                <a:solidFill>
                  <a:prstClr val="black"/>
                </a:solidFill>
              </a:rPr>
              <a:t>41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ru-RU" sz="1600" i="1" dirty="0">
                <a:solidFill>
                  <a:prstClr val="black"/>
                </a:solidFill>
              </a:rPr>
              <a:t>до </a:t>
            </a:r>
            <a:r>
              <a:rPr lang="en-US" sz="1600" i="1" dirty="0" smtClean="0">
                <a:solidFill>
                  <a:prstClr val="black"/>
                </a:solidFill>
              </a:rPr>
              <a:t>57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ru-RU" sz="1600" i="1" dirty="0">
                <a:solidFill>
                  <a:prstClr val="black"/>
                </a:solidFill>
              </a:rPr>
              <a:t>тыс. руб. в мес.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35" y="6381749"/>
            <a:ext cx="485775" cy="476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451751"/>
            <a:ext cx="328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*Оценки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ИЭГ по состоянию на 2017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836364"/>
              </p:ext>
            </p:extLst>
          </p:nvPr>
        </p:nvGraphicFramePr>
        <p:xfrm>
          <a:off x="1979712" y="4442615"/>
          <a:ext cx="5184576" cy="180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</a:tblGrid>
              <a:tr h="2901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Собственность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Наем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01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Нью-Йорк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3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Париж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3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Лондон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00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25%*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-31531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жилищного фонда по формам пользования в России и в зарубежных странах</a:t>
            </a:r>
            <a:endParaRPr lang="ru-RU" altLang="ru-RU" sz="2000" b="1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76437"/>
              </p:ext>
            </p:extLst>
          </p:nvPr>
        </p:nvGraphicFramePr>
        <p:xfrm>
          <a:off x="467544" y="1111469"/>
          <a:ext cx="7992888" cy="318345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963053"/>
                <a:gridCol w="1785609"/>
                <a:gridCol w="1401952"/>
                <a:gridCol w="1859147"/>
                <a:gridCol w="983127"/>
              </a:tblGrid>
              <a:tr h="741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Собственность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Частная аренда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Субсидируемая аренда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Другое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63,2%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34,9%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Великобритания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63,5%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Канада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69,3%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56,5%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6,36%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2,46%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51,9%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Польша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83,7%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Румыния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Эстония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81,5%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9512" y="6265023"/>
            <a:ext cx="81369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Источник: США, Канада,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зарубежные города 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другие зарубежные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2015; Россия - Обследование бюджетов домашних хозяйств в 2015 г., Росстат, доступ по ссылке: </a:t>
            </a:r>
            <a:r>
              <a:rPr lang="ru-RU" sz="105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http://obdx.gks.ru</a:t>
            </a:r>
            <a:r>
              <a:rPr lang="ru-RU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105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 – экспертная оценка ИЭГ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6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611188" y="188913"/>
            <a:ext cx="7993062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предлагаемая структура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жилищного фонда по типу использования в 2030 году</a:t>
            </a:r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755650" y="1843088"/>
            <a:ext cx="7632774" cy="4602163"/>
            <a:chOff x="0" y="1161"/>
            <a:chExt cx="5552" cy="2899"/>
          </a:xfrm>
        </p:grpSpPr>
        <p:sp>
          <p:nvSpPr>
            <p:cNvPr id="87044" name="AutoShape 4"/>
            <p:cNvSpPr>
              <a:spLocks/>
            </p:cNvSpPr>
            <p:nvPr/>
          </p:nvSpPr>
          <p:spPr bwMode="auto">
            <a:xfrm>
              <a:off x="476" y="2115"/>
              <a:ext cx="45" cy="590"/>
            </a:xfrm>
            <a:prstGeom prst="leftBrace">
              <a:avLst>
                <a:gd name="adj1" fmla="val 10925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68" y="2296"/>
              <a:ext cx="4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15%</a:t>
              </a:r>
              <a:endParaRPr lang="ru-RU" sz="1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1161"/>
              <a:ext cx="5552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553" y="1561"/>
              <a:ext cx="1058" cy="651"/>
            </a:xfrm>
            <a:custGeom>
              <a:avLst/>
              <a:gdLst>
                <a:gd name="T0" fmla="*/ 1058 w 1058"/>
                <a:gd name="T1" fmla="*/ 251 h 651"/>
                <a:gd name="T2" fmla="*/ 0 w 1058"/>
                <a:gd name="T3" fmla="*/ 0 h 651"/>
                <a:gd name="T4" fmla="*/ 0 w 1058"/>
                <a:gd name="T5" fmla="*/ 400 h 651"/>
                <a:gd name="T6" fmla="*/ 1058 w 1058"/>
                <a:gd name="T7" fmla="*/ 651 h 651"/>
                <a:gd name="T8" fmla="*/ 1058 w 1058"/>
                <a:gd name="T9" fmla="*/ 251 h 6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651">
                  <a:moveTo>
                    <a:pt x="1058" y="251"/>
                  </a:moveTo>
                  <a:lnTo>
                    <a:pt x="0" y="0"/>
                  </a:lnTo>
                  <a:lnTo>
                    <a:pt x="0" y="400"/>
                  </a:lnTo>
                  <a:lnTo>
                    <a:pt x="1058" y="651"/>
                  </a:lnTo>
                  <a:lnTo>
                    <a:pt x="1058" y="251"/>
                  </a:lnTo>
                  <a:close/>
                </a:path>
              </a:pathLst>
            </a:custGeom>
            <a:solidFill>
              <a:srgbClr val="80404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553" y="1435"/>
              <a:ext cx="1058" cy="377"/>
            </a:xfrm>
            <a:custGeom>
              <a:avLst/>
              <a:gdLst>
                <a:gd name="T0" fmla="*/ 0 w 1058"/>
                <a:gd name="T1" fmla="*/ 118 h 377"/>
                <a:gd name="T2" fmla="*/ 15 w 1058"/>
                <a:gd name="T3" fmla="*/ 110 h 377"/>
                <a:gd name="T4" fmla="*/ 47 w 1058"/>
                <a:gd name="T5" fmla="*/ 102 h 377"/>
                <a:gd name="T6" fmla="*/ 70 w 1058"/>
                <a:gd name="T7" fmla="*/ 102 h 377"/>
                <a:gd name="T8" fmla="*/ 86 w 1058"/>
                <a:gd name="T9" fmla="*/ 95 h 377"/>
                <a:gd name="T10" fmla="*/ 125 w 1058"/>
                <a:gd name="T11" fmla="*/ 87 h 377"/>
                <a:gd name="T12" fmla="*/ 149 w 1058"/>
                <a:gd name="T13" fmla="*/ 79 h 377"/>
                <a:gd name="T14" fmla="*/ 164 w 1058"/>
                <a:gd name="T15" fmla="*/ 79 h 377"/>
                <a:gd name="T16" fmla="*/ 188 w 1058"/>
                <a:gd name="T17" fmla="*/ 71 h 377"/>
                <a:gd name="T18" fmla="*/ 227 w 1058"/>
                <a:gd name="T19" fmla="*/ 63 h 377"/>
                <a:gd name="T20" fmla="*/ 251 w 1058"/>
                <a:gd name="T21" fmla="*/ 63 h 377"/>
                <a:gd name="T22" fmla="*/ 266 w 1058"/>
                <a:gd name="T23" fmla="*/ 55 h 377"/>
                <a:gd name="T24" fmla="*/ 313 w 1058"/>
                <a:gd name="T25" fmla="*/ 55 h 377"/>
                <a:gd name="T26" fmla="*/ 329 w 1058"/>
                <a:gd name="T27" fmla="*/ 47 h 377"/>
                <a:gd name="T28" fmla="*/ 353 w 1058"/>
                <a:gd name="T29" fmla="*/ 47 h 377"/>
                <a:gd name="T30" fmla="*/ 400 w 1058"/>
                <a:gd name="T31" fmla="*/ 40 h 377"/>
                <a:gd name="T32" fmla="*/ 423 w 1058"/>
                <a:gd name="T33" fmla="*/ 40 h 377"/>
                <a:gd name="T34" fmla="*/ 447 w 1058"/>
                <a:gd name="T35" fmla="*/ 32 h 377"/>
                <a:gd name="T36" fmla="*/ 494 w 1058"/>
                <a:gd name="T37" fmla="*/ 32 h 377"/>
                <a:gd name="T38" fmla="*/ 517 w 1058"/>
                <a:gd name="T39" fmla="*/ 24 h 377"/>
                <a:gd name="T40" fmla="*/ 541 w 1058"/>
                <a:gd name="T41" fmla="*/ 24 h 377"/>
                <a:gd name="T42" fmla="*/ 564 w 1058"/>
                <a:gd name="T43" fmla="*/ 24 h 377"/>
                <a:gd name="T44" fmla="*/ 611 w 1058"/>
                <a:gd name="T45" fmla="*/ 16 h 377"/>
                <a:gd name="T46" fmla="*/ 635 w 1058"/>
                <a:gd name="T47" fmla="*/ 16 h 377"/>
                <a:gd name="T48" fmla="*/ 658 w 1058"/>
                <a:gd name="T49" fmla="*/ 16 h 377"/>
                <a:gd name="T50" fmla="*/ 705 w 1058"/>
                <a:gd name="T51" fmla="*/ 8 h 377"/>
                <a:gd name="T52" fmla="*/ 737 w 1058"/>
                <a:gd name="T53" fmla="*/ 8 h 377"/>
                <a:gd name="T54" fmla="*/ 760 w 1058"/>
                <a:gd name="T55" fmla="*/ 8 h 377"/>
                <a:gd name="T56" fmla="*/ 807 w 1058"/>
                <a:gd name="T57" fmla="*/ 0 h 377"/>
                <a:gd name="T58" fmla="*/ 831 w 1058"/>
                <a:gd name="T59" fmla="*/ 0 h 377"/>
                <a:gd name="T60" fmla="*/ 854 w 1058"/>
                <a:gd name="T61" fmla="*/ 0 h 377"/>
                <a:gd name="T62" fmla="*/ 886 w 1058"/>
                <a:gd name="T63" fmla="*/ 0 h 377"/>
                <a:gd name="T64" fmla="*/ 933 w 1058"/>
                <a:gd name="T65" fmla="*/ 0 h 377"/>
                <a:gd name="T66" fmla="*/ 956 w 1058"/>
                <a:gd name="T67" fmla="*/ 0 h 377"/>
                <a:gd name="T68" fmla="*/ 988 w 1058"/>
                <a:gd name="T69" fmla="*/ 0 h 377"/>
                <a:gd name="T70" fmla="*/ 1035 w 1058"/>
                <a:gd name="T71" fmla="*/ 0 h 377"/>
                <a:gd name="T72" fmla="*/ 1058 w 1058"/>
                <a:gd name="T73" fmla="*/ 0 h 377"/>
                <a:gd name="T74" fmla="*/ 1058 w 1058"/>
                <a:gd name="T75" fmla="*/ 377 h 377"/>
                <a:gd name="T76" fmla="*/ 0 w 1058"/>
                <a:gd name="T77" fmla="*/ 118 h 3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58" h="377">
                  <a:moveTo>
                    <a:pt x="0" y="118"/>
                  </a:moveTo>
                  <a:lnTo>
                    <a:pt x="15" y="110"/>
                  </a:lnTo>
                  <a:lnTo>
                    <a:pt x="47" y="102"/>
                  </a:lnTo>
                  <a:lnTo>
                    <a:pt x="70" y="102"/>
                  </a:lnTo>
                  <a:lnTo>
                    <a:pt x="86" y="95"/>
                  </a:lnTo>
                  <a:lnTo>
                    <a:pt x="125" y="87"/>
                  </a:lnTo>
                  <a:lnTo>
                    <a:pt x="149" y="79"/>
                  </a:lnTo>
                  <a:lnTo>
                    <a:pt x="164" y="79"/>
                  </a:lnTo>
                  <a:lnTo>
                    <a:pt x="188" y="71"/>
                  </a:lnTo>
                  <a:lnTo>
                    <a:pt x="227" y="63"/>
                  </a:lnTo>
                  <a:lnTo>
                    <a:pt x="251" y="63"/>
                  </a:lnTo>
                  <a:lnTo>
                    <a:pt x="266" y="55"/>
                  </a:lnTo>
                  <a:lnTo>
                    <a:pt x="313" y="55"/>
                  </a:lnTo>
                  <a:lnTo>
                    <a:pt x="329" y="47"/>
                  </a:lnTo>
                  <a:lnTo>
                    <a:pt x="353" y="47"/>
                  </a:lnTo>
                  <a:lnTo>
                    <a:pt x="400" y="40"/>
                  </a:lnTo>
                  <a:lnTo>
                    <a:pt x="423" y="40"/>
                  </a:lnTo>
                  <a:lnTo>
                    <a:pt x="447" y="32"/>
                  </a:lnTo>
                  <a:lnTo>
                    <a:pt x="494" y="32"/>
                  </a:lnTo>
                  <a:lnTo>
                    <a:pt x="517" y="24"/>
                  </a:lnTo>
                  <a:lnTo>
                    <a:pt x="541" y="24"/>
                  </a:lnTo>
                  <a:lnTo>
                    <a:pt x="564" y="24"/>
                  </a:lnTo>
                  <a:lnTo>
                    <a:pt x="611" y="16"/>
                  </a:lnTo>
                  <a:lnTo>
                    <a:pt x="635" y="16"/>
                  </a:lnTo>
                  <a:lnTo>
                    <a:pt x="658" y="16"/>
                  </a:lnTo>
                  <a:lnTo>
                    <a:pt x="705" y="8"/>
                  </a:lnTo>
                  <a:lnTo>
                    <a:pt x="737" y="8"/>
                  </a:lnTo>
                  <a:lnTo>
                    <a:pt x="760" y="8"/>
                  </a:lnTo>
                  <a:lnTo>
                    <a:pt x="807" y="0"/>
                  </a:lnTo>
                  <a:lnTo>
                    <a:pt x="831" y="0"/>
                  </a:lnTo>
                  <a:lnTo>
                    <a:pt x="854" y="0"/>
                  </a:lnTo>
                  <a:lnTo>
                    <a:pt x="886" y="0"/>
                  </a:lnTo>
                  <a:lnTo>
                    <a:pt x="933" y="0"/>
                  </a:lnTo>
                  <a:lnTo>
                    <a:pt x="956" y="0"/>
                  </a:lnTo>
                  <a:lnTo>
                    <a:pt x="988" y="0"/>
                  </a:lnTo>
                  <a:lnTo>
                    <a:pt x="1035" y="0"/>
                  </a:lnTo>
                  <a:lnTo>
                    <a:pt x="1058" y="0"/>
                  </a:lnTo>
                  <a:lnTo>
                    <a:pt x="1058" y="37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200" y="1663"/>
              <a:ext cx="1270" cy="580"/>
            </a:xfrm>
            <a:custGeom>
              <a:avLst/>
              <a:gdLst>
                <a:gd name="T0" fmla="*/ 1270 w 1270"/>
                <a:gd name="T1" fmla="*/ 180 h 580"/>
                <a:gd name="T2" fmla="*/ 0 w 1270"/>
                <a:gd name="T3" fmla="*/ 0 h 580"/>
                <a:gd name="T4" fmla="*/ 0 w 1270"/>
                <a:gd name="T5" fmla="*/ 400 h 580"/>
                <a:gd name="T6" fmla="*/ 1270 w 1270"/>
                <a:gd name="T7" fmla="*/ 580 h 580"/>
                <a:gd name="T8" fmla="*/ 1270 w 1270"/>
                <a:gd name="T9" fmla="*/ 1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0" h="580">
                  <a:moveTo>
                    <a:pt x="1270" y="180"/>
                  </a:moveTo>
                  <a:lnTo>
                    <a:pt x="0" y="0"/>
                  </a:lnTo>
                  <a:lnTo>
                    <a:pt x="0" y="400"/>
                  </a:lnTo>
                  <a:lnTo>
                    <a:pt x="1270" y="580"/>
                  </a:lnTo>
                  <a:lnTo>
                    <a:pt x="1270" y="180"/>
                  </a:lnTo>
                  <a:close/>
                </a:path>
              </a:pathLst>
            </a:custGeom>
            <a:solidFill>
              <a:srgbClr val="3300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200" y="1584"/>
              <a:ext cx="1270" cy="259"/>
            </a:xfrm>
            <a:custGeom>
              <a:avLst/>
              <a:gdLst>
                <a:gd name="T0" fmla="*/ 0 w 1270"/>
                <a:gd name="T1" fmla="*/ 71 h 259"/>
                <a:gd name="T2" fmla="*/ 15 w 1270"/>
                <a:gd name="T3" fmla="*/ 71 h 259"/>
                <a:gd name="T4" fmla="*/ 23 w 1270"/>
                <a:gd name="T5" fmla="*/ 63 h 259"/>
                <a:gd name="T6" fmla="*/ 55 w 1270"/>
                <a:gd name="T7" fmla="*/ 55 h 259"/>
                <a:gd name="T8" fmla="*/ 63 w 1270"/>
                <a:gd name="T9" fmla="*/ 47 h 259"/>
                <a:gd name="T10" fmla="*/ 78 w 1270"/>
                <a:gd name="T11" fmla="*/ 40 h 259"/>
                <a:gd name="T12" fmla="*/ 94 w 1270"/>
                <a:gd name="T13" fmla="*/ 40 h 259"/>
                <a:gd name="T14" fmla="*/ 110 w 1270"/>
                <a:gd name="T15" fmla="*/ 32 h 259"/>
                <a:gd name="T16" fmla="*/ 125 w 1270"/>
                <a:gd name="T17" fmla="*/ 24 h 259"/>
                <a:gd name="T18" fmla="*/ 157 w 1270"/>
                <a:gd name="T19" fmla="*/ 16 h 259"/>
                <a:gd name="T20" fmla="*/ 172 w 1270"/>
                <a:gd name="T21" fmla="*/ 8 h 259"/>
                <a:gd name="T22" fmla="*/ 188 w 1270"/>
                <a:gd name="T23" fmla="*/ 8 h 259"/>
                <a:gd name="T24" fmla="*/ 212 w 1270"/>
                <a:gd name="T25" fmla="*/ 0 h 259"/>
                <a:gd name="T26" fmla="*/ 1270 w 1270"/>
                <a:gd name="T27" fmla="*/ 259 h 259"/>
                <a:gd name="T28" fmla="*/ 0 w 1270"/>
                <a:gd name="T29" fmla="*/ 71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0" h="259">
                  <a:moveTo>
                    <a:pt x="0" y="71"/>
                  </a:moveTo>
                  <a:lnTo>
                    <a:pt x="15" y="71"/>
                  </a:lnTo>
                  <a:lnTo>
                    <a:pt x="23" y="63"/>
                  </a:lnTo>
                  <a:lnTo>
                    <a:pt x="55" y="55"/>
                  </a:lnTo>
                  <a:lnTo>
                    <a:pt x="63" y="47"/>
                  </a:lnTo>
                  <a:lnTo>
                    <a:pt x="78" y="40"/>
                  </a:lnTo>
                  <a:lnTo>
                    <a:pt x="94" y="40"/>
                  </a:lnTo>
                  <a:lnTo>
                    <a:pt x="110" y="32"/>
                  </a:lnTo>
                  <a:lnTo>
                    <a:pt x="125" y="24"/>
                  </a:lnTo>
                  <a:lnTo>
                    <a:pt x="157" y="16"/>
                  </a:lnTo>
                  <a:lnTo>
                    <a:pt x="172" y="8"/>
                  </a:lnTo>
                  <a:lnTo>
                    <a:pt x="188" y="8"/>
                  </a:lnTo>
                  <a:lnTo>
                    <a:pt x="212" y="0"/>
                  </a:lnTo>
                  <a:lnTo>
                    <a:pt x="1270" y="25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972" y="1820"/>
              <a:ext cx="1443" cy="447"/>
            </a:xfrm>
            <a:custGeom>
              <a:avLst/>
              <a:gdLst>
                <a:gd name="T0" fmla="*/ 1443 w 1443"/>
                <a:gd name="T1" fmla="*/ 47 h 447"/>
                <a:gd name="T2" fmla="*/ 0 w 1443"/>
                <a:gd name="T3" fmla="*/ 0 h 447"/>
                <a:gd name="T4" fmla="*/ 0 w 1443"/>
                <a:gd name="T5" fmla="*/ 400 h 447"/>
                <a:gd name="T6" fmla="*/ 1443 w 1443"/>
                <a:gd name="T7" fmla="*/ 447 h 447"/>
                <a:gd name="T8" fmla="*/ 1443 w 1443"/>
                <a:gd name="T9" fmla="*/ 47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447">
                  <a:moveTo>
                    <a:pt x="1443" y="47"/>
                  </a:moveTo>
                  <a:lnTo>
                    <a:pt x="0" y="0"/>
                  </a:lnTo>
                  <a:lnTo>
                    <a:pt x="0" y="400"/>
                  </a:lnTo>
                  <a:lnTo>
                    <a:pt x="1443" y="447"/>
                  </a:lnTo>
                  <a:lnTo>
                    <a:pt x="1443" y="47"/>
                  </a:lnTo>
                  <a:close/>
                </a:path>
              </a:pathLst>
            </a:custGeom>
            <a:solidFill>
              <a:srgbClr val="66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972" y="1679"/>
              <a:ext cx="1443" cy="188"/>
            </a:xfrm>
            <a:custGeom>
              <a:avLst/>
              <a:gdLst>
                <a:gd name="T0" fmla="*/ 0 w 1443"/>
                <a:gd name="T1" fmla="*/ 141 h 188"/>
                <a:gd name="T2" fmla="*/ 8 w 1443"/>
                <a:gd name="T3" fmla="*/ 133 h 188"/>
                <a:gd name="T4" fmla="*/ 8 w 1443"/>
                <a:gd name="T5" fmla="*/ 125 h 188"/>
                <a:gd name="T6" fmla="*/ 16 w 1443"/>
                <a:gd name="T7" fmla="*/ 117 h 188"/>
                <a:gd name="T8" fmla="*/ 24 w 1443"/>
                <a:gd name="T9" fmla="*/ 109 h 188"/>
                <a:gd name="T10" fmla="*/ 32 w 1443"/>
                <a:gd name="T11" fmla="*/ 101 h 188"/>
                <a:gd name="T12" fmla="*/ 32 w 1443"/>
                <a:gd name="T13" fmla="*/ 94 h 188"/>
                <a:gd name="T14" fmla="*/ 47 w 1443"/>
                <a:gd name="T15" fmla="*/ 86 h 188"/>
                <a:gd name="T16" fmla="*/ 55 w 1443"/>
                <a:gd name="T17" fmla="*/ 78 h 188"/>
                <a:gd name="T18" fmla="*/ 63 w 1443"/>
                <a:gd name="T19" fmla="*/ 70 h 188"/>
                <a:gd name="T20" fmla="*/ 71 w 1443"/>
                <a:gd name="T21" fmla="*/ 62 h 188"/>
                <a:gd name="T22" fmla="*/ 79 w 1443"/>
                <a:gd name="T23" fmla="*/ 54 h 188"/>
                <a:gd name="T24" fmla="*/ 94 w 1443"/>
                <a:gd name="T25" fmla="*/ 47 h 188"/>
                <a:gd name="T26" fmla="*/ 102 w 1443"/>
                <a:gd name="T27" fmla="*/ 39 h 188"/>
                <a:gd name="T28" fmla="*/ 118 w 1443"/>
                <a:gd name="T29" fmla="*/ 31 h 188"/>
                <a:gd name="T30" fmla="*/ 126 w 1443"/>
                <a:gd name="T31" fmla="*/ 23 h 188"/>
                <a:gd name="T32" fmla="*/ 149 w 1443"/>
                <a:gd name="T33" fmla="*/ 15 h 188"/>
                <a:gd name="T34" fmla="*/ 157 w 1443"/>
                <a:gd name="T35" fmla="*/ 7 h 188"/>
                <a:gd name="T36" fmla="*/ 173 w 1443"/>
                <a:gd name="T37" fmla="*/ 0 h 188"/>
                <a:gd name="T38" fmla="*/ 1443 w 1443"/>
                <a:gd name="T39" fmla="*/ 188 h 188"/>
                <a:gd name="T40" fmla="*/ 0 w 1443"/>
                <a:gd name="T41" fmla="*/ 141 h 1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3" h="188">
                  <a:moveTo>
                    <a:pt x="0" y="141"/>
                  </a:moveTo>
                  <a:lnTo>
                    <a:pt x="8" y="133"/>
                  </a:lnTo>
                  <a:lnTo>
                    <a:pt x="8" y="125"/>
                  </a:lnTo>
                  <a:lnTo>
                    <a:pt x="16" y="117"/>
                  </a:lnTo>
                  <a:lnTo>
                    <a:pt x="24" y="109"/>
                  </a:lnTo>
                  <a:lnTo>
                    <a:pt x="32" y="101"/>
                  </a:lnTo>
                  <a:lnTo>
                    <a:pt x="32" y="94"/>
                  </a:lnTo>
                  <a:lnTo>
                    <a:pt x="47" y="86"/>
                  </a:lnTo>
                  <a:lnTo>
                    <a:pt x="55" y="78"/>
                  </a:lnTo>
                  <a:lnTo>
                    <a:pt x="63" y="70"/>
                  </a:lnTo>
                  <a:lnTo>
                    <a:pt x="71" y="62"/>
                  </a:lnTo>
                  <a:lnTo>
                    <a:pt x="79" y="54"/>
                  </a:lnTo>
                  <a:lnTo>
                    <a:pt x="94" y="47"/>
                  </a:lnTo>
                  <a:lnTo>
                    <a:pt x="102" y="39"/>
                  </a:lnTo>
                  <a:lnTo>
                    <a:pt x="118" y="31"/>
                  </a:lnTo>
                  <a:lnTo>
                    <a:pt x="126" y="23"/>
                  </a:lnTo>
                  <a:lnTo>
                    <a:pt x="149" y="15"/>
                  </a:lnTo>
                  <a:lnTo>
                    <a:pt x="157" y="7"/>
                  </a:lnTo>
                  <a:lnTo>
                    <a:pt x="173" y="0"/>
                  </a:lnTo>
                  <a:lnTo>
                    <a:pt x="1443" y="18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949" y="1906"/>
              <a:ext cx="39" cy="486"/>
            </a:xfrm>
            <a:custGeom>
              <a:avLst/>
              <a:gdLst>
                <a:gd name="T0" fmla="*/ 39 w 39"/>
                <a:gd name="T1" fmla="*/ 86 h 486"/>
                <a:gd name="T2" fmla="*/ 39 w 39"/>
                <a:gd name="T3" fmla="*/ 86 h 486"/>
                <a:gd name="T4" fmla="*/ 31 w 39"/>
                <a:gd name="T5" fmla="*/ 78 h 486"/>
                <a:gd name="T6" fmla="*/ 23 w 39"/>
                <a:gd name="T7" fmla="*/ 63 h 486"/>
                <a:gd name="T8" fmla="*/ 16 w 39"/>
                <a:gd name="T9" fmla="*/ 55 h 486"/>
                <a:gd name="T10" fmla="*/ 16 w 39"/>
                <a:gd name="T11" fmla="*/ 47 h 486"/>
                <a:gd name="T12" fmla="*/ 8 w 39"/>
                <a:gd name="T13" fmla="*/ 47 h 486"/>
                <a:gd name="T14" fmla="*/ 8 w 39"/>
                <a:gd name="T15" fmla="*/ 39 h 486"/>
                <a:gd name="T16" fmla="*/ 0 w 39"/>
                <a:gd name="T17" fmla="*/ 31 h 486"/>
                <a:gd name="T18" fmla="*/ 0 w 39"/>
                <a:gd name="T19" fmla="*/ 16 h 486"/>
                <a:gd name="T20" fmla="*/ 0 w 39"/>
                <a:gd name="T21" fmla="*/ 8 h 486"/>
                <a:gd name="T22" fmla="*/ 0 w 39"/>
                <a:gd name="T23" fmla="*/ 8 h 486"/>
                <a:gd name="T24" fmla="*/ 0 w 39"/>
                <a:gd name="T25" fmla="*/ 0 h 486"/>
                <a:gd name="T26" fmla="*/ 0 w 39"/>
                <a:gd name="T27" fmla="*/ 400 h 486"/>
                <a:gd name="T28" fmla="*/ 0 w 39"/>
                <a:gd name="T29" fmla="*/ 408 h 486"/>
                <a:gd name="T30" fmla="*/ 0 w 39"/>
                <a:gd name="T31" fmla="*/ 408 h 486"/>
                <a:gd name="T32" fmla="*/ 0 w 39"/>
                <a:gd name="T33" fmla="*/ 416 h 486"/>
                <a:gd name="T34" fmla="*/ 0 w 39"/>
                <a:gd name="T35" fmla="*/ 431 h 486"/>
                <a:gd name="T36" fmla="*/ 8 w 39"/>
                <a:gd name="T37" fmla="*/ 439 h 486"/>
                <a:gd name="T38" fmla="*/ 8 w 39"/>
                <a:gd name="T39" fmla="*/ 447 h 486"/>
                <a:gd name="T40" fmla="*/ 16 w 39"/>
                <a:gd name="T41" fmla="*/ 447 h 486"/>
                <a:gd name="T42" fmla="*/ 16 w 39"/>
                <a:gd name="T43" fmla="*/ 455 h 486"/>
                <a:gd name="T44" fmla="*/ 23 w 39"/>
                <a:gd name="T45" fmla="*/ 463 h 486"/>
                <a:gd name="T46" fmla="*/ 31 w 39"/>
                <a:gd name="T47" fmla="*/ 478 h 486"/>
                <a:gd name="T48" fmla="*/ 39 w 39"/>
                <a:gd name="T49" fmla="*/ 486 h 486"/>
                <a:gd name="T50" fmla="*/ 39 w 39"/>
                <a:gd name="T51" fmla="*/ 486 h 486"/>
                <a:gd name="T52" fmla="*/ 39 w 39"/>
                <a:gd name="T53" fmla="*/ 86 h 4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" h="486">
                  <a:moveTo>
                    <a:pt x="39" y="86"/>
                  </a:moveTo>
                  <a:lnTo>
                    <a:pt x="39" y="86"/>
                  </a:lnTo>
                  <a:lnTo>
                    <a:pt x="31" y="78"/>
                  </a:lnTo>
                  <a:lnTo>
                    <a:pt x="23" y="63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8" y="47"/>
                  </a:lnTo>
                  <a:lnTo>
                    <a:pt x="8" y="39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0" y="431"/>
                  </a:lnTo>
                  <a:lnTo>
                    <a:pt x="8" y="439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16" y="455"/>
                  </a:lnTo>
                  <a:lnTo>
                    <a:pt x="23" y="463"/>
                  </a:lnTo>
                  <a:lnTo>
                    <a:pt x="31" y="478"/>
                  </a:lnTo>
                  <a:lnTo>
                    <a:pt x="39" y="486"/>
                  </a:lnTo>
                  <a:lnTo>
                    <a:pt x="39" y="86"/>
                  </a:lnTo>
                  <a:close/>
                </a:path>
              </a:pathLst>
            </a:custGeom>
            <a:solidFill>
              <a:srgbClr val="808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988" y="1906"/>
              <a:ext cx="1412" cy="486"/>
            </a:xfrm>
            <a:custGeom>
              <a:avLst/>
              <a:gdLst>
                <a:gd name="T0" fmla="*/ 1412 w 1412"/>
                <a:gd name="T1" fmla="*/ 0 h 486"/>
                <a:gd name="T2" fmla="*/ 0 w 1412"/>
                <a:gd name="T3" fmla="*/ 86 h 486"/>
                <a:gd name="T4" fmla="*/ 0 w 1412"/>
                <a:gd name="T5" fmla="*/ 486 h 486"/>
                <a:gd name="T6" fmla="*/ 1412 w 1412"/>
                <a:gd name="T7" fmla="*/ 400 h 486"/>
                <a:gd name="T8" fmla="*/ 1412 w 1412"/>
                <a:gd name="T9" fmla="*/ 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2" h="486">
                  <a:moveTo>
                    <a:pt x="1412" y="0"/>
                  </a:moveTo>
                  <a:lnTo>
                    <a:pt x="0" y="86"/>
                  </a:lnTo>
                  <a:lnTo>
                    <a:pt x="0" y="486"/>
                  </a:lnTo>
                  <a:lnTo>
                    <a:pt x="1412" y="400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rgbClr val="808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949" y="1859"/>
              <a:ext cx="1451" cy="133"/>
            </a:xfrm>
            <a:custGeom>
              <a:avLst/>
              <a:gdLst>
                <a:gd name="T0" fmla="*/ 39 w 1451"/>
                <a:gd name="T1" fmla="*/ 133 h 133"/>
                <a:gd name="T2" fmla="*/ 39 w 1451"/>
                <a:gd name="T3" fmla="*/ 133 h 133"/>
                <a:gd name="T4" fmla="*/ 31 w 1451"/>
                <a:gd name="T5" fmla="*/ 125 h 133"/>
                <a:gd name="T6" fmla="*/ 23 w 1451"/>
                <a:gd name="T7" fmla="*/ 110 h 133"/>
                <a:gd name="T8" fmla="*/ 16 w 1451"/>
                <a:gd name="T9" fmla="*/ 102 h 133"/>
                <a:gd name="T10" fmla="*/ 16 w 1451"/>
                <a:gd name="T11" fmla="*/ 94 h 133"/>
                <a:gd name="T12" fmla="*/ 8 w 1451"/>
                <a:gd name="T13" fmla="*/ 94 h 133"/>
                <a:gd name="T14" fmla="*/ 8 w 1451"/>
                <a:gd name="T15" fmla="*/ 86 h 133"/>
                <a:gd name="T16" fmla="*/ 0 w 1451"/>
                <a:gd name="T17" fmla="*/ 78 h 133"/>
                <a:gd name="T18" fmla="*/ 0 w 1451"/>
                <a:gd name="T19" fmla="*/ 63 h 133"/>
                <a:gd name="T20" fmla="*/ 0 w 1451"/>
                <a:gd name="T21" fmla="*/ 55 h 133"/>
                <a:gd name="T22" fmla="*/ 0 w 1451"/>
                <a:gd name="T23" fmla="*/ 55 h 133"/>
                <a:gd name="T24" fmla="*/ 0 w 1451"/>
                <a:gd name="T25" fmla="*/ 47 h 133"/>
                <a:gd name="T26" fmla="*/ 0 w 1451"/>
                <a:gd name="T27" fmla="*/ 39 h 133"/>
                <a:gd name="T28" fmla="*/ 0 w 1451"/>
                <a:gd name="T29" fmla="*/ 31 h 133"/>
                <a:gd name="T30" fmla="*/ 0 w 1451"/>
                <a:gd name="T31" fmla="*/ 16 h 133"/>
                <a:gd name="T32" fmla="*/ 0 w 1451"/>
                <a:gd name="T33" fmla="*/ 16 h 133"/>
                <a:gd name="T34" fmla="*/ 8 w 1451"/>
                <a:gd name="T35" fmla="*/ 8 h 133"/>
                <a:gd name="T36" fmla="*/ 8 w 1451"/>
                <a:gd name="T37" fmla="*/ 0 h 133"/>
                <a:gd name="T38" fmla="*/ 1451 w 1451"/>
                <a:gd name="T39" fmla="*/ 47 h 133"/>
                <a:gd name="T40" fmla="*/ 39 w 1451"/>
                <a:gd name="T41" fmla="*/ 133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51" h="133">
                  <a:moveTo>
                    <a:pt x="39" y="133"/>
                  </a:moveTo>
                  <a:lnTo>
                    <a:pt x="39" y="133"/>
                  </a:lnTo>
                  <a:lnTo>
                    <a:pt x="31" y="125"/>
                  </a:lnTo>
                  <a:lnTo>
                    <a:pt x="23" y="110"/>
                  </a:lnTo>
                  <a:lnTo>
                    <a:pt x="16" y="102"/>
                  </a:lnTo>
                  <a:lnTo>
                    <a:pt x="16" y="94"/>
                  </a:lnTo>
                  <a:lnTo>
                    <a:pt x="8" y="94"/>
                  </a:lnTo>
                  <a:lnTo>
                    <a:pt x="8" y="86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451" y="47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019" y="2024"/>
              <a:ext cx="236" cy="533"/>
            </a:xfrm>
            <a:custGeom>
              <a:avLst/>
              <a:gdLst>
                <a:gd name="T0" fmla="*/ 236 w 236"/>
                <a:gd name="T1" fmla="*/ 133 h 533"/>
                <a:gd name="T2" fmla="*/ 220 w 236"/>
                <a:gd name="T3" fmla="*/ 125 h 533"/>
                <a:gd name="T4" fmla="*/ 204 w 236"/>
                <a:gd name="T5" fmla="*/ 125 h 533"/>
                <a:gd name="T6" fmla="*/ 181 w 236"/>
                <a:gd name="T7" fmla="*/ 109 h 533"/>
                <a:gd name="T8" fmla="*/ 165 w 236"/>
                <a:gd name="T9" fmla="*/ 101 h 533"/>
                <a:gd name="T10" fmla="*/ 157 w 236"/>
                <a:gd name="T11" fmla="*/ 101 h 533"/>
                <a:gd name="T12" fmla="*/ 142 w 236"/>
                <a:gd name="T13" fmla="*/ 94 h 533"/>
                <a:gd name="T14" fmla="*/ 118 w 236"/>
                <a:gd name="T15" fmla="*/ 86 h 533"/>
                <a:gd name="T16" fmla="*/ 110 w 236"/>
                <a:gd name="T17" fmla="*/ 78 h 533"/>
                <a:gd name="T18" fmla="*/ 95 w 236"/>
                <a:gd name="T19" fmla="*/ 70 h 533"/>
                <a:gd name="T20" fmla="*/ 87 w 236"/>
                <a:gd name="T21" fmla="*/ 62 h 533"/>
                <a:gd name="T22" fmla="*/ 71 w 236"/>
                <a:gd name="T23" fmla="*/ 62 h 533"/>
                <a:gd name="T24" fmla="*/ 55 w 236"/>
                <a:gd name="T25" fmla="*/ 47 h 533"/>
                <a:gd name="T26" fmla="*/ 47 w 236"/>
                <a:gd name="T27" fmla="*/ 39 h 533"/>
                <a:gd name="T28" fmla="*/ 40 w 236"/>
                <a:gd name="T29" fmla="*/ 31 h 533"/>
                <a:gd name="T30" fmla="*/ 32 w 236"/>
                <a:gd name="T31" fmla="*/ 31 h 533"/>
                <a:gd name="T32" fmla="*/ 16 w 236"/>
                <a:gd name="T33" fmla="*/ 15 h 533"/>
                <a:gd name="T34" fmla="*/ 8 w 236"/>
                <a:gd name="T35" fmla="*/ 7 h 533"/>
                <a:gd name="T36" fmla="*/ 0 w 236"/>
                <a:gd name="T37" fmla="*/ 0 h 533"/>
                <a:gd name="T38" fmla="*/ 0 w 236"/>
                <a:gd name="T39" fmla="*/ 399 h 533"/>
                <a:gd name="T40" fmla="*/ 8 w 236"/>
                <a:gd name="T41" fmla="*/ 407 h 533"/>
                <a:gd name="T42" fmla="*/ 16 w 236"/>
                <a:gd name="T43" fmla="*/ 415 h 533"/>
                <a:gd name="T44" fmla="*/ 32 w 236"/>
                <a:gd name="T45" fmla="*/ 431 h 533"/>
                <a:gd name="T46" fmla="*/ 40 w 236"/>
                <a:gd name="T47" fmla="*/ 431 h 533"/>
                <a:gd name="T48" fmla="*/ 47 w 236"/>
                <a:gd name="T49" fmla="*/ 439 h 533"/>
                <a:gd name="T50" fmla="*/ 55 w 236"/>
                <a:gd name="T51" fmla="*/ 446 h 533"/>
                <a:gd name="T52" fmla="*/ 71 w 236"/>
                <a:gd name="T53" fmla="*/ 462 h 533"/>
                <a:gd name="T54" fmla="*/ 87 w 236"/>
                <a:gd name="T55" fmla="*/ 462 h 533"/>
                <a:gd name="T56" fmla="*/ 95 w 236"/>
                <a:gd name="T57" fmla="*/ 470 h 533"/>
                <a:gd name="T58" fmla="*/ 110 w 236"/>
                <a:gd name="T59" fmla="*/ 478 h 533"/>
                <a:gd name="T60" fmla="*/ 118 w 236"/>
                <a:gd name="T61" fmla="*/ 486 h 533"/>
                <a:gd name="T62" fmla="*/ 142 w 236"/>
                <a:gd name="T63" fmla="*/ 494 h 533"/>
                <a:gd name="T64" fmla="*/ 157 w 236"/>
                <a:gd name="T65" fmla="*/ 501 h 533"/>
                <a:gd name="T66" fmla="*/ 165 w 236"/>
                <a:gd name="T67" fmla="*/ 501 h 533"/>
                <a:gd name="T68" fmla="*/ 181 w 236"/>
                <a:gd name="T69" fmla="*/ 509 h 533"/>
                <a:gd name="T70" fmla="*/ 204 w 236"/>
                <a:gd name="T71" fmla="*/ 525 h 533"/>
                <a:gd name="T72" fmla="*/ 220 w 236"/>
                <a:gd name="T73" fmla="*/ 525 h 533"/>
                <a:gd name="T74" fmla="*/ 236 w 236"/>
                <a:gd name="T75" fmla="*/ 533 h 533"/>
                <a:gd name="T76" fmla="*/ 236 w 236"/>
                <a:gd name="T77" fmla="*/ 133 h 5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6" h="533">
                  <a:moveTo>
                    <a:pt x="236" y="133"/>
                  </a:moveTo>
                  <a:lnTo>
                    <a:pt x="220" y="125"/>
                  </a:lnTo>
                  <a:lnTo>
                    <a:pt x="204" y="125"/>
                  </a:lnTo>
                  <a:lnTo>
                    <a:pt x="181" y="109"/>
                  </a:lnTo>
                  <a:lnTo>
                    <a:pt x="165" y="101"/>
                  </a:lnTo>
                  <a:lnTo>
                    <a:pt x="157" y="101"/>
                  </a:lnTo>
                  <a:lnTo>
                    <a:pt x="142" y="94"/>
                  </a:lnTo>
                  <a:lnTo>
                    <a:pt x="118" y="86"/>
                  </a:lnTo>
                  <a:lnTo>
                    <a:pt x="110" y="78"/>
                  </a:lnTo>
                  <a:lnTo>
                    <a:pt x="95" y="70"/>
                  </a:lnTo>
                  <a:lnTo>
                    <a:pt x="87" y="62"/>
                  </a:lnTo>
                  <a:lnTo>
                    <a:pt x="71" y="62"/>
                  </a:lnTo>
                  <a:lnTo>
                    <a:pt x="55" y="47"/>
                  </a:lnTo>
                  <a:lnTo>
                    <a:pt x="47" y="39"/>
                  </a:lnTo>
                  <a:lnTo>
                    <a:pt x="40" y="31"/>
                  </a:lnTo>
                  <a:lnTo>
                    <a:pt x="32" y="31"/>
                  </a:lnTo>
                  <a:lnTo>
                    <a:pt x="16" y="15"/>
                  </a:lnTo>
                  <a:lnTo>
                    <a:pt x="8" y="7"/>
                  </a:lnTo>
                  <a:lnTo>
                    <a:pt x="0" y="0"/>
                  </a:lnTo>
                  <a:lnTo>
                    <a:pt x="0" y="399"/>
                  </a:lnTo>
                  <a:lnTo>
                    <a:pt x="8" y="407"/>
                  </a:lnTo>
                  <a:lnTo>
                    <a:pt x="16" y="415"/>
                  </a:lnTo>
                  <a:lnTo>
                    <a:pt x="32" y="431"/>
                  </a:lnTo>
                  <a:lnTo>
                    <a:pt x="40" y="431"/>
                  </a:lnTo>
                  <a:lnTo>
                    <a:pt x="47" y="439"/>
                  </a:lnTo>
                  <a:lnTo>
                    <a:pt x="55" y="446"/>
                  </a:lnTo>
                  <a:lnTo>
                    <a:pt x="71" y="462"/>
                  </a:lnTo>
                  <a:lnTo>
                    <a:pt x="87" y="462"/>
                  </a:lnTo>
                  <a:lnTo>
                    <a:pt x="95" y="470"/>
                  </a:lnTo>
                  <a:lnTo>
                    <a:pt x="110" y="478"/>
                  </a:lnTo>
                  <a:lnTo>
                    <a:pt x="118" y="486"/>
                  </a:lnTo>
                  <a:lnTo>
                    <a:pt x="142" y="494"/>
                  </a:lnTo>
                  <a:lnTo>
                    <a:pt x="157" y="501"/>
                  </a:lnTo>
                  <a:lnTo>
                    <a:pt x="165" y="501"/>
                  </a:lnTo>
                  <a:lnTo>
                    <a:pt x="181" y="509"/>
                  </a:lnTo>
                  <a:lnTo>
                    <a:pt x="204" y="525"/>
                  </a:lnTo>
                  <a:lnTo>
                    <a:pt x="220" y="525"/>
                  </a:lnTo>
                  <a:lnTo>
                    <a:pt x="236" y="533"/>
                  </a:lnTo>
                  <a:lnTo>
                    <a:pt x="236" y="133"/>
                  </a:lnTo>
                  <a:close/>
                </a:path>
              </a:pathLst>
            </a:custGeom>
            <a:solidFill>
              <a:srgbClr val="4D1A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255" y="1937"/>
              <a:ext cx="1176" cy="620"/>
            </a:xfrm>
            <a:custGeom>
              <a:avLst/>
              <a:gdLst>
                <a:gd name="T0" fmla="*/ 1176 w 1176"/>
                <a:gd name="T1" fmla="*/ 0 h 620"/>
                <a:gd name="T2" fmla="*/ 0 w 1176"/>
                <a:gd name="T3" fmla="*/ 220 h 620"/>
                <a:gd name="T4" fmla="*/ 0 w 1176"/>
                <a:gd name="T5" fmla="*/ 620 h 620"/>
                <a:gd name="T6" fmla="*/ 1176 w 1176"/>
                <a:gd name="T7" fmla="*/ 400 h 620"/>
                <a:gd name="T8" fmla="*/ 1176 w 1176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20">
                  <a:moveTo>
                    <a:pt x="1176" y="0"/>
                  </a:moveTo>
                  <a:lnTo>
                    <a:pt x="0" y="220"/>
                  </a:lnTo>
                  <a:lnTo>
                    <a:pt x="0" y="620"/>
                  </a:lnTo>
                  <a:lnTo>
                    <a:pt x="1176" y="400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4D1A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019" y="1937"/>
              <a:ext cx="1412" cy="220"/>
            </a:xfrm>
            <a:custGeom>
              <a:avLst/>
              <a:gdLst>
                <a:gd name="T0" fmla="*/ 236 w 1412"/>
                <a:gd name="T1" fmla="*/ 220 h 220"/>
                <a:gd name="T2" fmla="*/ 220 w 1412"/>
                <a:gd name="T3" fmla="*/ 212 h 220"/>
                <a:gd name="T4" fmla="*/ 204 w 1412"/>
                <a:gd name="T5" fmla="*/ 212 h 220"/>
                <a:gd name="T6" fmla="*/ 181 w 1412"/>
                <a:gd name="T7" fmla="*/ 196 h 220"/>
                <a:gd name="T8" fmla="*/ 165 w 1412"/>
                <a:gd name="T9" fmla="*/ 188 h 220"/>
                <a:gd name="T10" fmla="*/ 157 w 1412"/>
                <a:gd name="T11" fmla="*/ 188 h 220"/>
                <a:gd name="T12" fmla="*/ 142 w 1412"/>
                <a:gd name="T13" fmla="*/ 181 h 220"/>
                <a:gd name="T14" fmla="*/ 118 w 1412"/>
                <a:gd name="T15" fmla="*/ 173 h 220"/>
                <a:gd name="T16" fmla="*/ 110 w 1412"/>
                <a:gd name="T17" fmla="*/ 165 h 220"/>
                <a:gd name="T18" fmla="*/ 95 w 1412"/>
                <a:gd name="T19" fmla="*/ 157 h 220"/>
                <a:gd name="T20" fmla="*/ 87 w 1412"/>
                <a:gd name="T21" fmla="*/ 149 h 220"/>
                <a:gd name="T22" fmla="*/ 71 w 1412"/>
                <a:gd name="T23" fmla="*/ 149 h 220"/>
                <a:gd name="T24" fmla="*/ 55 w 1412"/>
                <a:gd name="T25" fmla="*/ 134 h 220"/>
                <a:gd name="T26" fmla="*/ 47 w 1412"/>
                <a:gd name="T27" fmla="*/ 126 h 220"/>
                <a:gd name="T28" fmla="*/ 40 w 1412"/>
                <a:gd name="T29" fmla="*/ 118 h 220"/>
                <a:gd name="T30" fmla="*/ 32 w 1412"/>
                <a:gd name="T31" fmla="*/ 118 h 220"/>
                <a:gd name="T32" fmla="*/ 16 w 1412"/>
                <a:gd name="T33" fmla="*/ 102 h 220"/>
                <a:gd name="T34" fmla="*/ 8 w 1412"/>
                <a:gd name="T35" fmla="*/ 94 h 220"/>
                <a:gd name="T36" fmla="*/ 0 w 1412"/>
                <a:gd name="T37" fmla="*/ 87 h 220"/>
                <a:gd name="T38" fmla="*/ 1412 w 1412"/>
                <a:gd name="T39" fmla="*/ 0 h 220"/>
                <a:gd name="T40" fmla="*/ 236 w 1412"/>
                <a:gd name="T41" fmla="*/ 220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12" h="220">
                  <a:moveTo>
                    <a:pt x="236" y="220"/>
                  </a:moveTo>
                  <a:lnTo>
                    <a:pt x="220" y="212"/>
                  </a:lnTo>
                  <a:lnTo>
                    <a:pt x="204" y="212"/>
                  </a:lnTo>
                  <a:lnTo>
                    <a:pt x="181" y="196"/>
                  </a:lnTo>
                  <a:lnTo>
                    <a:pt x="165" y="188"/>
                  </a:lnTo>
                  <a:lnTo>
                    <a:pt x="157" y="188"/>
                  </a:lnTo>
                  <a:lnTo>
                    <a:pt x="142" y="181"/>
                  </a:lnTo>
                  <a:lnTo>
                    <a:pt x="118" y="173"/>
                  </a:lnTo>
                  <a:lnTo>
                    <a:pt x="110" y="165"/>
                  </a:lnTo>
                  <a:lnTo>
                    <a:pt x="95" y="157"/>
                  </a:lnTo>
                  <a:lnTo>
                    <a:pt x="87" y="149"/>
                  </a:lnTo>
                  <a:lnTo>
                    <a:pt x="71" y="149"/>
                  </a:lnTo>
                  <a:lnTo>
                    <a:pt x="55" y="134"/>
                  </a:lnTo>
                  <a:lnTo>
                    <a:pt x="47" y="126"/>
                  </a:lnTo>
                  <a:lnTo>
                    <a:pt x="40" y="118"/>
                  </a:lnTo>
                  <a:lnTo>
                    <a:pt x="32" y="118"/>
                  </a:lnTo>
                  <a:lnTo>
                    <a:pt x="16" y="102"/>
                  </a:lnTo>
                  <a:lnTo>
                    <a:pt x="8" y="94"/>
                  </a:lnTo>
                  <a:lnTo>
                    <a:pt x="0" y="87"/>
                  </a:lnTo>
                  <a:lnTo>
                    <a:pt x="1412" y="0"/>
                  </a:lnTo>
                  <a:lnTo>
                    <a:pt x="236" y="220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906" y="1937"/>
              <a:ext cx="2634" cy="777"/>
            </a:xfrm>
            <a:custGeom>
              <a:avLst/>
              <a:gdLst>
                <a:gd name="T0" fmla="*/ 2627 w 2634"/>
                <a:gd name="T1" fmla="*/ 24 h 777"/>
                <a:gd name="T2" fmla="*/ 2611 w 2634"/>
                <a:gd name="T3" fmla="*/ 55 h 777"/>
                <a:gd name="T4" fmla="*/ 2580 w 2634"/>
                <a:gd name="T5" fmla="*/ 94 h 777"/>
                <a:gd name="T6" fmla="*/ 2548 w 2634"/>
                <a:gd name="T7" fmla="*/ 126 h 777"/>
                <a:gd name="T8" fmla="*/ 2493 w 2634"/>
                <a:gd name="T9" fmla="*/ 157 h 777"/>
                <a:gd name="T10" fmla="*/ 2423 w 2634"/>
                <a:gd name="T11" fmla="*/ 188 h 777"/>
                <a:gd name="T12" fmla="*/ 2352 w 2634"/>
                <a:gd name="T13" fmla="*/ 220 h 777"/>
                <a:gd name="T14" fmla="*/ 2274 w 2634"/>
                <a:gd name="T15" fmla="*/ 243 h 777"/>
                <a:gd name="T16" fmla="*/ 2172 w 2634"/>
                <a:gd name="T17" fmla="*/ 275 h 777"/>
                <a:gd name="T18" fmla="*/ 2070 w 2634"/>
                <a:gd name="T19" fmla="*/ 298 h 777"/>
                <a:gd name="T20" fmla="*/ 1968 w 2634"/>
                <a:gd name="T21" fmla="*/ 314 h 777"/>
                <a:gd name="T22" fmla="*/ 1835 w 2634"/>
                <a:gd name="T23" fmla="*/ 337 h 777"/>
                <a:gd name="T24" fmla="*/ 1725 w 2634"/>
                <a:gd name="T25" fmla="*/ 345 h 777"/>
                <a:gd name="T26" fmla="*/ 1599 w 2634"/>
                <a:gd name="T27" fmla="*/ 361 h 777"/>
                <a:gd name="T28" fmla="*/ 1458 w 2634"/>
                <a:gd name="T29" fmla="*/ 369 h 777"/>
                <a:gd name="T30" fmla="*/ 1333 w 2634"/>
                <a:gd name="T31" fmla="*/ 369 h 777"/>
                <a:gd name="T32" fmla="*/ 1199 w 2634"/>
                <a:gd name="T33" fmla="*/ 377 h 777"/>
                <a:gd name="T34" fmla="*/ 1050 w 2634"/>
                <a:gd name="T35" fmla="*/ 377 h 777"/>
                <a:gd name="T36" fmla="*/ 925 w 2634"/>
                <a:gd name="T37" fmla="*/ 369 h 777"/>
                <a:gd name="T38" fmla="*/ 799 w 2634"/>
                <a:gd name="T39" fmla="*/ 361 h 777"/>
                <a:gd name="T40" fmla="*/ 658 w 2634"/>
                <a:gd name="T41" fmla="*/ 353 h 777"/>
                <a:gd name="T42" fmla="*/ 541 w 2634"/>
                <a:gd name="T43" fmla="*/ 337 h 777"/>
                <a:gd name="T44" fmla="*/ 431 w 2634"/>
                <a:gd name="T45" fmla="*/ 322 h 777"/>
                <a:gd name="T46" fmla="*/ 305 w 2634"/>
                <a:gd name="T47" fmla="*/ 298 h 777"/>
                <a:gd name="T48" fmla="*/ 203 w 2634"/>
                <a:gd name="T49" fmla="*/ 275 h 777"/>
                <a:gd name="T50" fmla="*/ 117 w 2634"/>
                <a:gd name="T51" fmla="*/ 251 h 777"/>
                <a:gd name="T52" fmla="*/ 15 w 2634"/>
                <a:gd name="T53" fmla="*/ 228 h 777"/>
                <a:gd name="T54" fmla="*/ 47 w 2634"/>
                <a:gd name="T55" fmla="*/ 635 h 777"/>
                <a:gd name="T56" fmla="*/ 133 w 2634"/>
                <a:gd name="T57" fmla="*/ 659 h 777"/>
                <a:gd name="T58" fmla="*/ 227 w 2634"/>
                <a:gd name="T59" fmla="*/ 682 h 777"/>
                <a:gd name="T60" fmla="*/ 345 w 2634"/>
                <a:gd name="T61" fmla="*/ 706 h 777"/>
                <a:gd name="T62" fmla="*/ 447 w 2634"/>
                <a:gd name="T63" fmla="*/ 722 h 777"/>
                <a:gd name="T64" fmla="*/ 564 w 2634"/>
                <a:gd name="T65" fmla="*/ 737 h 777"/>
                <a:gd name="T66" fmla="*/ 705 w 2634"/>
                <a:gd name="T67" fmla="*/ 753 h 777"/>
                <a:gd name="T68" fmla="*/ 823 w 2634"/>
                <a:gd name="T69" fmla="*/ 761 h 777"/>
                <a:gd name="T70" fmla="*/ 948 w 2634"/>
                <a:gd name="T71" fmla="*/ 769 h 777"/>
                <a:gd name="T72" fmla="*/ 1105 w 2634"/>
                <a:gd name="T73" fmla="*/ 777 h 777"/>
                <a:gd name="T74" fmla="*/ 1231 w 2634"/>
                <a:gd name="T75" fmla="*/ 777 h 777"/>
                <a:gd name="T76" fmla="*/ 1356 w 2634"/>
                <a:gd name="T77" fmla="*/ 769 h 777"/>
                <a:gd name="T78" fmla="*/ 1505 w 2634"/>
                <a:gd name="T79" fmla="*/ 769 h 777"/>
                <a:gd name="T80" fmla="*/ 1631 w 2634"/>
                <a:gd name="T81" fmla="*/ 753 h 777"/>
                <a:gd name="T82" fmla="*/ 1748 w 2634"/>
                <a:gd name="T83" fmla="*/ 745 h 777"/>
                <a:gd name="T84" fmla="*/ 1882 w 2634"/>
                <a:gd name="T85" fmla="*/ 730 h 777"/>
                <a:gd name="T86" fmla="*/ 1991 w 2634"/>
                <a:gd name="T87" fmla="*/ 714 h 777"/>
                <a:gd name="T88" fmla="*/ 2093 w 2634"/>
                <a:gd name="T89" fmla="*/ 690 h 777"/>
                <a:gd name="T90" fmla="*/ 2203 w 2634"/>
                <a:gd name="T91" fmla="*/ 667 h 777"/>
                <a:gd name="T92" fmla="*/ 2289 w 2634"/>
                <a:gd name="T93" fmla="*/ 643 h 777"/>
                <a:gd name="T94" fmla="*/ 2368 w 2634"/>
                <a:gd name="T95" fmla="*/ 612 h 777"/>
                <a:gd name="T96" fmla="*/ 2446 w 2634"/>
                <a:gd name="T97" fmla="*/ 581 h 777"/>
                <a:gd name="T98" fmla="*/ 2509 w 2634"/>
                <a:gd name="T99" fmla="*/ 549 h 777"/>
                <a:gd name="T100" fmla="*/ 2556 w 2634"/>
                <a:gd name="T101" fmla="*/ 518 h 777"/>
                <a:gd name="T102" fmla="*/ 2595 w 2634"/>
                <a:gd name="T103" fmla="*/ 486 h 777"/>
                <a:gd name="T104" fmla="*/ 2619 w 2634"/>
                <a:gd name="T105" fmla="*/ 447 h 777"/>
                <a:gd name="T106" fmla="*/ 2627 w 2634"/>
                <a:gd name="T107" fmla="*/ 416 h 7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34" h="777">
                  <a:moveTo>
                    <a:pt x="2634" y="0"/>
                  </a:moveTo>
                  <a:lnTo>
                    <a:pt x="2634" y="8"/>
                  </a:lnTo>
                  <a:lnTo>
                    <a:pt x="2627" y="16"/>
                  </a:lnTo>
                  <a:lnTo>
                    <a:pt x="2627" y="24"/>
                  </a:lnTo>
                  <a:lnTo>
                    <a:pt x="2627" y="32"/>
                  </a:lnTo>
                  <a:lnTo>
                    <a:pt x="2619" y="47"/>
                  </a:lnTo>
                  <a:lnTo>
                    <a:pt x="2611" y="55"/>
                  </a:lnTo>
                  <a:lnTo>
                    <a:pt x="2603" y="71"/>
                  </a:lnTo>
                  <a:lnTo>
                    <a:pt x="2603" y="79"/>
                  </a:lnTo>
                  <a:lnTo>
                    <a:pt x="2595" y="87"/>
                  </a:lnTo>
                  <a:lnTo>
                    <a:pt x="2580" y="94"/>
                  </a:lnTo>
                  <a:lnTo>
                    <a:pt x="2580" y="102"/>
                  </a:lnTo>
                  <a:lnTo>
                    <a:pt x="2572" y="110"/>
                  </a:lnTo>
                  <a:lnTo>
                    <a:pt x="2556" y="118"/>
                  </a:lnTo>
                  <a:lnTo>
                    <a:pt x="2548" y="126"/>
                  </a:lnTo>
                  <a:lnTo>
                    <a:pt x="2532" y="134"/>
                  </a:lnTo>
                  <a:lnTo>
                    <a:pt x="2517" y="149"/>
                  </a:lnTo>
                  <a:lnTo>
                    <a:pt x="2509" y="149"/>
                  </a:lnTo>
                  <a:lnTo>
                    <a:pt x="2493" y="157"/>
                  </a:lnTo>
                  <a:lnTo>
                    <a:pt x="2478" y="173"/>
                  </a:lnTo>
                  <a:lnTo>
                    <a:pt x="2462" y="173"/>
                  </a:lnTo>
                  <a:lnTo>
                    <a:pt x="2446" y="181"/>
                  </a:lnTo>
                  <a:lnTo>
                    <a:pt x="2423" y="188"/>
                  </a:lnTo>
                  <a:lnTo>
                    <a:pt x="2415" y="196"/>
                  </a:lnTo>
                  <a:lnTo>
                    <a:pt x="2399" y="204"/>
                  </a:lnTo>
                  <a:lnTo>
                    <a:pt x="2368" y="212"/>
                  </a:lnTo>
                  <a:lnTo>
                    <a:pt x="2352" y="220"/>
                  </a:lnTo>
                  <a:lnTo>
                    <a:pt x="2336" y="228"/>
                  </a:lnTo>
                  <a:lnTo>
                    <a:pt x="2305" y="236"/>
                  </a:lnTo>
                  <a:lnTo>
                    <a:pt x="2289" y="243"/>
                  </a:lnTo>
                  <a:lnTo>
                    <a:pt x="2274" y="243"/>
                  </a:lnTo>
                  <a:lnTo>
                    <a:pt x="2242" y="251"/>
                  </a:lnTo>
                  <a:lnTo>
                    <a:pt x="2227" y="259"/>
                  </a:lnTo>
                  <a:lnTo>
                    <a:pt x="2203" y="267"/>
                  </a:lnTo>
                  <a:lnTo>
                    <a:pt x="2172" y="275"/>
                  </a:lnTo>
                  <a:lnTo>
                    <a:pt x="2148" y="275"/>
                  </a:lnTo>
                  <a:lnTo>
                    <a:pt x="2133" y="283"/>
                  </a:lnTo>
                  <a:lnTo>
                    <a:pt x="2093" y="290"/>
                  </a:lnTo>
                  <a:lnTo>
                    <a:pt x="2070" y="298"/>
                  </a:lnTo>
                  <a:lnTo>
                    <a:pt x="2054" y="298"/>
                  </a:lnTo>
                  <a:lnTo>
                    <a:pt x="2015" y="306"/>
                  </a:lnTo>
                  <a:lnTo>
                    <a:pt x="1991" y="314"/>
                  </a:lnTo>
                  <a:lnTo>
                    <a:pt x="1968" y="314"/>
                  </a:lnTo>
                  <a:lnTo>
                    <a:pt x="1929" y="322"/>
                  </a:lnTo>
                  <a:lnTo>
                    <a:pt x="1905" y="322"/>
                  </a:lnTo>
                  <a:lnTo>
                    <a:pt x="1882" y="330"/>
                  </a:lnTo>
                  <a:lnTo>
                    <a:pt x="1835" y="337"/>
                  </a:lnTo>
                  <a:lnTo>
                    <a:pt x="1819" y="337"/>
                  </a:lnTo>
                  <a:lnTo>
                    <a:pt x="1795" y="337"/>
                  </a:lnTo>
                  <a:lnTo>
                    <a:pt x="1748" y="345"/>
                  </a:lnTo>
                  <a:lnTo>
                    <a:pt x="1725" y="345"/>
                  </a:lnTo>
                  <a:lnTo>
                    <a:pt x="1701" y="353"/>
                  </a:lnTo>
                  <a:lnTo>
                    <a:pt x="1654" y="353"/>
                  </a:lnTo>
                  <a:lnTo>
                    <a:pt x="1631" y="353"/>
                  </a:lnTo>
                  <a:lnTo>
                    <a:pt x="1599" y="361"/>
                  </a:lnTo>
                  <a:lnTo>
                    <a:pt x="1552" y="361"/>
                  </a:lnTo>
                  <a:lnTo>
                    <a:pt x="1529" y="361"/>
                  </a:lnTo>
                  <a:lnTo>
                    <a:pt x="1505" y="369"/>
                  </a:lnTo>
                  <a:lnTo>
                    <a:pt x="1458" y="369"/>
                  </a:lnTo>
                  <a:lnTo>
                    <a:pt x="1427" y="369"/>
                  </a:lnTo>
                  <a:lnTo>
                    <a:pt x="1403" y="369"/>
                  </a:lnTo>
                  <a:lnTo>
                    <a:pt x="1356" y="369"/>
                  </a:lnTo>
                  <a:lnTo>
                    <a:pt x="1333" y="369"/>
                  </a:lnTo>
                  <a:lnTo>
                    <a:pt x="1301" y="377"/>
                  </a:lnTo>
                  <a:lnTo>
                    <a:pt x="1254" y="377"/>
                  </a:lnTo>
                  <a:lnTo>
                    <a:pt x="1231" y="377"/>
                  </a:lnTo>
                  <a:lnTo>
                    <a:pt x="1199" y="377"/>
                  </a:lnTo>
                  <a:lnTo>
                    <a:pt x="1152" y="377"/>
                  </a:lnTo>
                  <a:lnTo>
                    <a:pt x="1129" y="377"/>
                  </a:lnTo>
                  <a:lnTo>
                    <a:pt x="1105" y="377"/>
                  </a:lnTo>
                  <a:lnTo>
                    <a:pt x="1050" y="377"/>
                  </a:lnTo>
                  <a:lnTo>
                    <a:pt x="1027" y="369"/>
                  </a:lnTo>
                  <a:lnTo>
                    <a:pt x="1003" y="369"/>
                  </a:lnTo>
                  <a:lnTo>
                    <a:pt x="948" y="369"/>
                  </a:lnTo>
                  <a:lnTo>
                    <a:pt x="925" y="369"/>
                  </a:lnTo>
                  <a:lnTo>
                    <a:pt x="901" y="369"/>
                  </a:lnTo>
                  <a:lnTo>
                    <a:pt x="854" y="369"/>
                  </a:lnTo>
                  <a:lnTo>
                    <a:pt x="823" y="361"/>
                  </a:lnTo>
                  <a:lnTo>
                    <a:pt x="799" y="361"/>
                  </a:lnTo>
                  <a:lnTo>
                    <a:pt x="752" y="361"/>
                  </a:lnTo>
                  <a:lnTo>
                    <a:pt x="729" y="353"/>
                  </a:lnTo>
                  <a:lnTo>
                    <a:pt x="705" y="353"/>
                  </a:lnTo>
                  <a:lnTo>
                    <a:pt x="658" y="353"/>
                  </a:lnTo>
                  <a:lnTo>
                    <a:pt x="635" y="345"/>
                  </a:lnTo>
                  <a:lnTo>
                    <a:pt x="611" y="345"/>
                  </a:lnTo>
                  <a:lnTo>
                    <a:pt x="564" y="337"/>
                  </a:lnTo>
                  <a:lnTo>
                    <a:pt x="541" y="337"/>
                  </a:lnTo>
                  <a:lnTo>
                    <a:pt x="517" y="337"/>
                  </a:lnTo>
                  <a:lnTo>
                    <a:pt x="470" y="330"/>
                  </a:lnTo>
                  <a:lnTo>
                    <a:pt x="447" y="322"/>
                  </a:lnTo>
                  <a:lnTo>
                    <a:pt x="431" y="322"/>
                  </a:lnTo>
                  <a:lnTo>
                    <a:pt x="384" y="314"/>
                  </a:lnTo>
                  <a:lnTo>
                    <a:pt x="368" y="314"/>
                  </a:lnTo>
                  <a:lnTo>
                    <a:pt x="345" y="306"/>
                  </a:lnTo>
                  <a:lnTo>
                    <a:pt x="305" y="298"/>
                  </a:lnTo>
                  <a:lnTo>
                    <a:pt x="282" y="298"/>
                  </a:lnTo>
                  <a:lnTo>
                    <a:pt x="266" y="290"/>
                  </a:lnTo>
                  <a:lnTo>
                    <a:pt x="227" y="283"/>
                  </a:lnTo>
                  <a:lnTo>
                    <a:pt x="203" y="275"/>
                  </a:lnTo>
                  <a:lnTo>
                    <a:pt x="188" y="275"/>
                  </a:lnTo>
                  <a:lnTo>
                    <a:pt x="149" y="267"/>
                  </a:lnTo>
                  <a:lnTo>
                    <a:pt x="133" y="259"/>
                  </a:lnTo>
                  <a:lnTo>
                    <a:pt x="117" y="251"/>
                  </a:lnTo>
                  <a:lnTo>
                    <a:pt x="78" y="243"/>
                  </a:lnTo>
                  <a:lnTo>
                    <a:pt x="62" y="243"/>
                  </a:lnTo>
                  <a:lnTo>
                    <a:pt x="47" y="236"/>
                  </a:lnTo>
                  <a:lnTo>
                    <a:pt x="15" y="228"/>
                  </a:lnTo>
                  <a:lnTo>
                    <a:pt x="0" y="220"/>
                  </a:lnTo>
                  <a:lnTo>
                    <a:pt x="0" y="620"/>
                  </a:lnTo>
                  <a:lnTo>
                    <a:pt x="15" y="628"/>
                  </a:lnTo>
                  <a:lnTo>
                    <a:pt x="47" y="635"/>
                  </a:lnTo>
                  <a:lnTo>
                    <a:pt x="62" y="643"/>
                  </a:lnTo>
                  <a:lnTo>
                    <a:pt x="78" y="643"/>
                  </a:lnTo>
                  <a:lnTo>
                    <a:pt x="117" y="651"/>
                  </a:lnTo>
                  <a:lnTo>
                    <a:pt x="133" y="659"/>
                  </a:lnTo>
                  <a:lnTo>
                    <a:pt x="149" y="667"/>
                  </a:lnTo>
                  <a:lnTo>
                    <a:pt x="188" y="675"/>
                  </a:lnTo>
                  <a:lnTo>
                    <a:pt x="203" y="675"/>
                  </a:lnTo>
                  <a:lnTo>
                    <a:pt x="227" y="682"/>
                  </a:lnTo>
                  <a:lnTo>
                    <a:pt x="266" y="690"/>
                  </a:lnTo>
                  <a:lnTo>
                    <a:pt x="282" y="698"/>
                  </a:lnTo>
                  <a:lnTo>
                    <a:pt x="305" y="698"/>
                  </a:lnTo>
                  <a:lnTo>
                    <a:pt x="345" y="706"/>
                  </a:lnTo>
                  <a:lnTo>
                    <a:pt x="368" y="714"/>
                  </a:lnTo>
                  <a:lnTo>
                    <a:pt x="384" y="714"/>
                  </a:lnTo>
                  <a:lnTo>
                    <a:pt x="431" y="722"/>
                  </a:lnTo>
                  <a:lnTo>
                    <a:pt x="447" y="722"/>
                  </a:lnTo>
                  <a:lnTo>
                    <a:pt x="470" y="730"/>
                  </a:lnTo>
                  <a:lnTo>
                    <a:pt x="517" y="737"/>
                  </a:lnTo>
                  <a:lnTo>
                    <a:pt x="541" y="737"/>
                  </a:lnTo>
                  <a:lnTo>
                    <a:pt x="564" y="737"/>
                  </a:lnTo>
                  <a:lnTo>
                    <a:pt x="611" y="745"/>
                  </a:lnTo>
                  <a:lnTo>
                    <a:pt x="635" y="745"/>
                  </a:lnTo>
                  <a:lnTo>
                    <a:pt x="658" y="753"/>
                  </a:lnTo>
                  <a:lnTo>
                    <a:pt x="705" y="753"/>
                  </a:lnTo>
                  <a:lnTo>
                    <a:pt x="729" y="753"/>
                  </a:lnTo>
                  <a:lnTo>
                    <a:pt x="752" y="761"/>
                  </a:lnTo>
                  <a:lnTo>
                    <a:pt x="799" y="761"/>
                  </a:lnTo>
                  <a:lnTo>
                    <a:pt x="823" y="761"/>
                  </a:lnTo>
                  <a:lnTo>
                    <a:pt x="854" y="769"/>
                  </a:lnTo>
                  <a:lnTo>
                    <a:pt x="901" y="769"/>
                  </a:lnTo>
                  <a:lnTo>
                    <a:pt x="925" y="769"/>
                  </a:lnTo>
                  <a:lnTo>
                    <a:pt x="948" y="769"/>
                  </a:lnTo>
                  <a:lnTo>
                    <a:pt x="1003" y="769"/>
                  </a:lnTo>
                  <a:lnTo>
                    <a:pt x="1027" y="769"/>
                  </a:lnTo>
                  <a:lnTo>
                    <a:pt x="1050" y="777"/>
                  </a:lnTo>
                  <a:lnTo>
                    <a:pt x="1105" y="777"/>
                  </a:lnTo>
                  <a:lnTo>
                    <a:pt x="1129" y="777"/>
                  </a:lnTo>
                  <a:lnTo>
                    <a:pt x="1152" y="777"/>
                  </a:lnTo>
                  <a:lnTo>
                    <a:pt x="1199" y="777"/>
                  </a:lnTo>
                  <a:lnTo>
                    <a:pt x="1231" y="777"/>
                  </a:lnTo>
                  <a:lnTo>
                    <a:pt x="1254" y="777"/>
                  </a:lnTo>
                  <a:lnTo>
                    <a:pt x="1301" y="777"/>
                  </a:lnTo>
                  <a:lnTo>
                    <a:pt x="1333" y="769"/>
                  </a:lnTo>
                  <a:lnTo>
                    <a:pt x="1356" y="769"/>
                  </a:lnTo>
                  <a:lnTo>
                    <a:pt x="1403" y="769"/>
                  </a:lnTo>
                  <a:lnTo>
                    <a:pt x="1427" y="769"/>
                  </a:lnTo>
                  <a:lnTo>
                    <a:pt x="1458" y="769"/>
                  </a:lnTo>
                  <a:lnTo>
                    <a:pt x="1505" y="769"/>
                  </a:lnTo>
                  <a:lnTo>
                    <a:pt x="1529" y="761"/>
                  </a:lnTo>
                  <a:lnTo>
                    <a:pt x="1552" y="761"/>
                  </a:lnTo>
                  <a:lnTo>
                    <a:pt x="1599" y="761"/>
                  </a:lnTo>
                  <a:lnTo>
                    <a:pt x="1631" y="753"/>
                  </a:lnTo>
                  <a:lnTo>
                    <a:pt x="1654" y="753"/>
                  </a:lnTo>
                  <a:lnTo>
                    <a:pt x="1701" y="753"/>
                  </a:lnTo>
                  <a:lnTo>
                    <a:pt x="1725" y="745"/>
                  </a:lnTo>
                  <a:lnTo>
                    <a:pt x="1748" y="745"/>
                  </a:lnTo>
                  <a:lnTo>
                    <a:pt x="1795" y="737"/>
                  </a:lnTo>
                  <a:lnTo>
                    <a:pt x="1819" y="737"/>
                  </a:lnTo>
                  <a:lnTo>
                    <a:pt x="1835" y="737"/>
                  </a:lnTo>
                  <a:lnTo>
                    <a:pt x="1882" y="730"/>
                  </a:lnTo>
                  <a:lnTo>
                    <a:pt x="1905" y="722"/>
                  </a:lnTo>
                  <a:lnTo>
                    <a:pt x="1929" y="722"/>
                  </a:lnTo>
                  <a:lnTo>
                    <a:pt x="1968" y="714"/>
                  </a:lnTo>
                  <a:lnTo>
                    <a:pt x="1991" y="714"/>
                  </a:lnTo>
                  <a:lnTo>
                    <a:pt x="2015" y="706"/>
                  </a:lnTo>
                  <a:lnTo>
                    <a:pt x="2054" y="698"/>
                  </a:lnTo>
                  <a:lnTo>
                    <a:pt x="2070" y="698"/>
                  </a:lnTo>
                  <a:lnTo>
                    <a:pt x="2093" y="690"/>
                  </a:lnTo>
                  <a:lnTo>
                    <a:pt x="2133" y="682"/>
                  </a:lnTo>
                  <a:lnTo>
                    <a:pt x="2148" y="675"/>
                  </a:lnTo>
                  <a:lnTo>
                    <a:pt x="2172" y="675"/>
                  </a:lnTo>
                  <a:lnTo>
                    <a:pt x="2203" y="667"/>
                  </a:lnTo>
                  <a:lnTo>
                    <a:pt x="2227" y="659"/>
                  </a:lnTo>
                  <a:lnTo>
                    <a:pt x="2242" y="651"/>
                  </a:lnTo>
                  <a:lnTo>
                    <a:pt x="2274" y="643"/>
                  </a:lnTo>
                  <a:lnTo>
                    <a:pt x="2289" y="643"/>
                  </a:lnTo>
                  <a:lnTo>
                    <a:pt x="2305" y="635"/>
                  </a:lnTo>
                  <a:lnTo>
                    <a:pt x="2336" y="628"/>
                  </a:lnTo>
                  <a:lnTo>
                    <a:pt x="2352" y="620"/>
                  </a:lnTo>
                  <a:lnTo>
                    <a:pt x="2368" y="612"/>
                  </a:lnTo>
                  <a:lnTo>
                    <a:pt x="2399" y="604"/>
                  </a:lnTo>
                  <a:lnTo>
                    <a:pt x="2415" y="596"/>
                  </a:lnTo>
                  <a:lnTo>
                    <a:pt x="2423" y="588"/>
                  </a:lnTo>
                  <a:lnTo>
                    <a:pt x="2446" y="581"/>
                  </a:lnTo>
                  <a:lnTo>
                    <a:pt x="2462" y="573"/>
                  </a:lnTo>
                  <a:lnTo>
                    <a:pt x="2478" y="573"/>
                  </a:lnTo>
                  <a:lnTo>
                    <a:pt x="2493" y="557"/>
                  </a:lnTo>
                  <a:lnTo>
                    <a:pt x="2509" y="549"/>
                  </a:lnTo>
                  <a:lnTo>
                    <a:pt x="2517" y="549"/>
                  </a:lnTo>
                  <a:lnTo>
                    <a:pt x="2532" y="533"/>
                  </a:lnTo>
                  <a:lnTo>
                    <a:pt x="2548" y="526"/>
                  </a:lnTo>
                  <a:lnTo>
                    <a:pt x="2556" y="518"/>
                  </a:lnTo>
                  <a:lnTo>
                    <a:pt x="2572" y="510"/>
                  </a:lnTo>
                  <a:lnTo>
                    <a:pt x="2580" y="502"/>
                  </a:lnTo>
                  <a:lnTo>
                    <a:pt x="2580" y="494"/>
                  </a:lnTo>
                  <a:lnTo>
                    <a:pt x="2595" y="486"/>
                  </a:lnTo>
                  <a:lnTo>
                    <a:pt x="2603" y="479"/>
                  </a:lnTo>
                  <a:lnTo>
                    <a:pt x="2603" y="471"/>
                  </a:lnTo>
                  <a:lnTo>
                    <a:pt x="2611" y="455"/>
                  </a:lnTo>
                  <a:lnTo>
                    <a:pt x="2619" y="447"/>
                  </a:lnTo>
                  <a:lnTo>
                    <a:pt x="2627" y="432"/>
                  </a:lnTo>
                  <a:lnTo>
                    <a:pt x="2627" y="424"/>
                  </a:lnTo>
                  <a:lnTo>
                    <a:pt x="2627" y="416"/>
                  </a:lnTo>
                  <a:lnTo>
                    <a:pt x="2634" y="408"/>
                  </a:lnTo>
                  <a:lnTo>
                    <a:pt x="2634" y="400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4D4D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1906" y="1561"/>
              <a:ext cx="2634" cy="753"/>
            </a:xfrm>
            <a:custGeom>
              <a:avLst/>
              <a:gdLst>
                <a:gd name="T0" fmla="*/ 1254 w 2634"/>
                <a:gd name="T1" fmla="*/ 0 h 753"/>
                <a:gd name="T2" fmla="*/ 1356 w 2634"/>
                <a:gd name="T3" fmla="*/ 0 h 753"/>
                <a:gd name="T4" fmla="*/ 1458 w 2634"/>
                <a:gd name="T5" fmla="*/ 8 h 753"/>
                <a:gd name="T6" fmla="*/ 1552 w 2634"/>
                <a:gd name="T7" fmla="*/ 8 h 753"/>
                <a:gd name="T8" fmla="*/ 1654 w 2634"/>
                <a:gd name="T9" fmla="*/ 16 h 753"/>
                <a:gd name="T10" fmla="*/ 1725 w 2634"/>
                <a:gd name="T11" fmla="*/ 23 h 753"/>
                <a:gd name="T12" fmla="*/ 1819 w 2634"/>
                <a:gd name="T13" fmla="*/ 39 h 753"/>
                <a:gd name="T14" fmla="*/ 1905 w 2634"/>
                <a:gd name="T15" fmla="*/ 47 h 753"/>
                <a:gd name="T16" fmla="*/ 1991 w 2634"/>
                <a:gd name="T17" fmla="*/ 63 h 753"/>
                <a:gd name="T18" fmla="*/ 2070 w 2634"/>
                <a:gd name="T19" fmla="*/ 78 h 753"/>
                <a:gd name="T20" fmla="*/ 2148 w 2634"/>
                <a:gd name="T21" fmla="*/ 94 h 753"/>
                <a:gd name="T22" fmla="*/ 2227 w 2634"/>
                <a:gd name="T23" fmla="*/ 110 h 753"/>
                <a:gd name="T24" fmla="*/ 2289 w 2634"/>
                <a:gd name="T25" fmla="*/ 133 h 753"/>
                <a:gd name="T26" fmla="*/ 2352 w 2634"/>
                <a:gd name="T27" fmla="*/ 157 h 753"/>
                <a:gd name="T28" fmla="*/ 2415 w 2634"/>
                <a:gd name="T29" fmla="*/ 172 h 753"/>
                <a:gd name="T30" fmla="*/ 2462 w 2634"/>
                <a:gd name="T31" fmla="*/ 196 h 753"/>
                <a:gd name="T32" fmla="*/ 2509 w 2634"/>
                <a:gd name="T33" fmla="*/ 219 h 753"/>
                <a:gd name="T34" fmla="*/ 2548 w 2634"/>
                <a:gd name="T35" fmla="*/ 243 h 753"/>
                <a:gd name="T36" fmla="*/ 2580 w 2634"/>
                <a:gd name="T37" fmla="*/ 274 h 753"/>
                <a:gd name="T38" fmla="*/ 2603 w 2634"/>
                <a:gd name="T39" fmla="*/ 298 h 753"/>
                <a:gd name="T40" fmla="*/ 2619 w 2634"/>
                <a:gd name="T41" fmla="*/ 321 h 753"/>
                <a:gd name="T42" fmla="*/ 2627 w 2634"/>
                <a:gd name="T43" fmla="*/ 345 h 753"/>
                <a:gd name="T44" fmla="*/ 2634 w 2634"/>
                <a:gd name="T45" fmla="*/ 376 h 753"/>
                <a:gd name="T46" fmla="*/ 2627 w 2634"/>
                <a:gd name="T47" fmla="*/ 400 h 753"/>
                <a:gd name="T48" fmla="*/ 2619 w 2634"/>
                <a:gd name="T49" fmla="*/ 423 h 753"/>
                <a:gd name="T50" fmla="*/ 2603 w 2634"/>
                <a:gd name="T51" fmla="*/ 455 h 753"/>
                <a:gd name="T52" fmla="*/ 2580 w 2634"/>
                <a:gd name="T53" fmla="*/ 478 h 753"/>
                <a:gd name="T54" fmla="*/ 2548 w 2634"/>
                <a:gd name="T55" fmla="*/ 502 h 753"/>
                <a:gd name="T56" fmla="*/ 2509 w 2634"/>
                <a:gd name="T57" fmla="*/ 525 h 753"/>
                <a:gd name="T58" fmla="*/ 2462 w 2634"/>
                <a:gd name="T59" fmla="*/ 549 h 753"/>
                <a:gd name="T60" fmla="*/ 2415 w 2634"/>
                <a:gd name="T61" fmla="*/ 572 h 753"/>
                <a:gd name="T62" fmla="*/ 2352 w 2634"/>
                <a:gd name="T63" fmla="*/ 596 h 753"/>
                <a:gd name="T64" fmla="*/ 2289 w 2634"/>
                <a:gd name="T65" fmla="*/ 619 h 753"/>
                <a:gd name="T66" fmla="*/ 2227 w 2634"/>
                <a:gd name="T67" fmla="*/ 635 h 753"/>
                <a:gd name="T68" fmla="*/ 2172 w 2634"/>
                <a:gd name="T69" fmla="*/ 651 h 753"/>
                <a:gd name="T70" fmla="*/ 2093 w 2634"/>
                <a:gd name="T71" fmla="*/ 666 h 753"/>
                <a:gd name="T72" fmla="*/ 2015 w 2634"/>
                <a:gd name="T73" fmla="*/ 682 h 753"/>
                <a:gd name="T74" fmla="*/ 1929 w 2634"/>
                <a:gd name="T75" fmla="*/ 698 h 753"/>
                <a:gd name="T76" fmla="*/ 1835 w 2634"/>
                <a:gd name="T77" fmla="*/ 713 h 753"/>
                <a:gd name="T78" fmla="*/ 1748 w 2634"/>
                <a:gd name="T79" fmla="*/ 721 h 753"/>
                <a:gd name="T80" fmla="*/ 1654 w 2634"/>
                <a:gd name="T81" fmla="*/ 729 h 753"/>
                <a:gd name="T82" fmla="*/ 1552 w 2634"/>
                <a:gd name="T83" fmla="*/ 737 h 753"/>
                <a:gd name="T84" fmla="*/ 1458 w 2634"/>
                <a:gd name="T85" fmla="*/ 745 h 753"/>
                <a:gd name="T86" fmla="*/ 1356 w 2634"/>
                <a:gd name="T87" fmla="*/ 745 h 753"/>
                <a:gd name="T88" fmla="*/ 1254 w 2634"/>
                <a:gd name="T89" fmla="*/ 753 h 753"/>
                <a:gd name="T90" fmla="*/ 1152 w 2634"/>
                <a:gd name="T91" fmla="*/ 753 h 753"/>
                <a:gd name="T92" fmla="*/ 1050 w 2634"/>
                <a:gd name="T93" fmla="*/ 753 h 753"/>
                <a:gd name="T94" fmla="*/ 948 w 2634"/>
                <a:gd name="T95" fmla="*/ 745 h 753"/>
                <a:gd name="T96" fmla="*/ 854 w 2634"/>
                <a:gd name="T97" fmla="*/ 745 h 753"/>
                <a:gd name="T98" fmla="*/ 752 w 2634"/>
                <a:gd name="T99" fmla="*/ 737 h 753"/>
                <a:gd name="T100" fmla="*/ 658 w 2634"/>
                <a:gd name="T101" fmla="*/ 729 h 753"/>
                <a:gd name="T102" fmla="*/ 564 w 2634"/>
                <a:gd name="T103" fmla="*/ 713 h 753"/>
                <a:gd name="T104" fmla="*/ 470 w 2634"/>
                <a:gd name="T105" fmla="*/ 706 h 753"/>
                <a:gd name="T106" fmla="*/ 384 w 2634"/>
                <a:gd name="T107" fmla="*/ 690 h 753"/>
                <a:gd name="T108" fmla="*/ 305 w 2634"/>
                <a:gd name="T109" fmla="*/ 674 h 753"/>
                <a:gd name="T110" fmla="*/ 227 w 2634"/>
                <a:gd name="T111" fmla="*/ 659 h 753"/>
                <a:gd name="T112" fmla="*/ 149 w 2634"/>
                <a:gd name="T113" fmla="*/ 643 h 753"/>
                <a:gd name="T114" fmla="*/ 78 w 2634"/>
                <a:gd name="T115" fmla="*/ 619 h 753"/>
                <a:gd name="T116" fmla="*/ 15 w 2634"/>
                <a:gd name="T117" fmla="*/ 604 h 753"/>
                <a:gd name="T118" fmla="*/ 1176 w 2634"/>
                <a:gd name="T119" fmla="*/ 0 h 7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34" h="753">
                  <a:moveTo>
                    <a:pt x="1176" y="0"/>
                  </a:moveTo>
                  <a:lnTo>
                    <a:pt x="1199" y="0"/>
                  </a:lnTo>
                  <a:lnTo>
                    <a:pt x="1254" y="0"/>
                  </a:lnTo>
                  <a:lnTo>
                    <a:pt x="1278" y="0"/>
                  </a:lnTo>
                  <a:lnTo>
                    <a:pt x="1301" y="0"/>
                  </a:lnTo>
                  <a:lnTo>
                    <a:pt x="1356" y="0"/>
                  </a:lnTo>
                  <a:lnTo>
                    <a:pt x="1380" y="0"/>
                  </a:lnTo>
                  <a:lnTo>
                    <a:pt x="1403" y="0"/>
                  </a:lnTo>
                  <a:lnTo>
                    <a:pt x="1458" y="8"/>
                  </a:lnTo>
                  <a:lnTo>
                    <a:pt x="1482" y="8"/>
                  </a:lnTo>
                  <a:lnTo>
                    <a:pt x="1505" y="8"/>
                  </a:lnTo>
                  <a:lnTo>
                    <a:pt x="1552" y="8"/>
                  </a:lnTo>
                  <a:lnTo>
                    <a:pt x="1576" y="16"/>
                  </a:lnTo>
                  <a:lnTo>
                    <a:pt x="1599" y="16"/>
                  </a:lnTo>
                  <a:lnTo>
                    <a:pt x="1654" y="16"/>
                  </a:lnTo>
                  <a:lnTo>
                    <a:pt x="1678" y="23"/>
                  </a:lnTo>
                  <a:lnTo>
                    <a:pt x="1701" y="23"/>
                  </a:lnTo>
                  <a:lnTo>
                    <a:pt x="1725" y="23"/>
                  </a:lnTo>
                  <a:lnTo>
                    <a:pt x="1772" y="31"/>
                  </a:lnTo>
                  <a:lnTo>
                    <a:pt x="1795" y="31"/>
                  </a:lnTo>
                  <a:lnTo>
                    <a:pt x="1819" y="39"/>
                  </a:lnTo>
                  <a:lnTo>
                    <a:pt x="1858" y="39"/>
                  </a:lnTo>
                  <a:lnTo>
                    <a:pt x="1882" y="47"/>
                  </a:lnTo>
                  <a:lnTo>
                    <a:pt x="1905" y="47"/>
                  </a:lnTo>
                  <a:lnTo>
                    <a:pt x="1952" y="55"/>
                  </a:lnTo>
                  <a:lnTo>
                    <a:pt x="1968" y="55"/>
                  </a:lnTo>
                  <a:lnTo>
                    <a:pt x="1991" y="63"/>
                  </a:lnTo>
                  <a:lnTo>
                    <a:pt x="2031" y="70"/>
                  </a:lnTo>
                  <a:lnTo>
                    <a:pt x="2054" y="70"/>
                  </a:lnTo>
                  <a:lnTo>
                    <a:pt x="2070" y="78"/>
                  </a:lnTo>
                  <a:lnTo>
                    <a:pt x="2109" y="86"/>
                  </a:lnTo>
                  <a:lnTo>
                    <a:pt x="2133" y="94"/>
                  </a:lnTo>
                  <a:lnTo>
                    <a:pt x="2148" y="94"/>
                  </a:lnTo>
                  <a:lnTo>
                    <a:pt x="2187" y="102"/>
                  </a:lnTo>
                  <a:lnTo>
                    <a:pt x="2203" y="110"/>
                  </a:lnTo>
                  <a:lnTo>
                    <a:pt x="2227" y="110"/>
                  </a:lnTo>
                  <a:lnTo>
                    <a:pt x="2258" y="125"/>
                  </a:lnTo>
                  <a:lnTo>
                    <a:pt x="2274" y="125"/>
                  </a:lnTo>
                  <a:lnTo>
                    <a:pt x="2289" y="133"/>
                  </a:lnTo>
                  <a:lnTo>
                    <a:pt x="2321" y="141"/>
                  </a:lnTo>
                  <a:lnTo>
                    <a:pt x="2336" y="149"/>
                  </a:lnTo>
                  <a:lnTo>
                    <a:pt x="2352" y="157"/>
                  </a:lnTo>
                  <a:lnTo>
                    <a:pt x="2383" y="165"/>
                  </a:lnTo>
                  <a:lnTo>
                    <a:pt x="2399" y="172"/>
                  </a:lnTo>
                  <a:lnTo>
                    <a:pt x="2415" y="172"/>
                  </a:lnTo>
                  <a:lnTo>
                    <a:pt x="2423" y="180"/>
                  </a:lnTo>
                  <a:lnTo>
                    <a:pt x="2446" y="188"/>
                  </a:lnTo>
                  <a:lnTo>
                    <a:pt x="2462" y="196"/>
                  </a:lnTo>
                  <a:lnTo>
                    <a:pt x="2478" y="204"/>
                  </a:lnTo>
                  <a:lnTo>
                    <a:pt x="2493" y="212"/>
                  </a:lnTo>
                  <a:lnTo>
                    <a:pt x="2509" y="219"/>
                  </a:lnTo>
                  <a:lnTo>
                    <a:pt x="2517" y="227"/>
                  </a:lnTo>
                  <a:lnTo>
                    <a:pt x="2532" y="243"/>
                  </a:lnTo>
                  <a:lnTo>
                    <a:pt x="2548" y="243"/>
                  </a:lnTo>
                  <a:lnTo>
                    <a:pt x="2556" y="251"/>
                  </a:lnTo>
                  <a:lnTo>
                    <a:pt x="2572" y="267"/>
                  </a:lnTo>
                  <a:lnTo>
                    <a:pt x="2580" y="274"/>
                  </a:lnTo>
                  <a:lnTo>
                    <a:pt x="2595" y="290"/>
                  </a:lnTo>
                  <a:lnTo>
                    <a:pt x="2603" y="298"/>
                  </a:lnTo>
                  <a:lnTo>
                    <a:pt x="2603" y="306"/>
                  </a:lnTo>
                  <a:lnTo>
                    <a:pt x="2611" y="314"/>
                  </a:lnTo>
                  <a:lnTo>
                    <a:pt x="2619" y="321"/>
                  </a:lnTo>
                  <a:lnTo>
                    <a:pt x="2619" y="329"/>
                  </a:lnTo>
                  <a:lnTo>
                    <a:pt x="2627" y="345"/>
                  </a:lnTo>
                  <a:lnTo>
                    <a:pt x="2627" y="353"/>
                  </a:lnTo>
                  <a:lnTo>
                    <a:pt x="2634" y="368"/>
                  </a:lnTo>
                  <a:lnTo>
                    <a:pt x="2634" y="376"/>
                  </a:lnTo>
                  <a:lnTo>
                    <a:pt x="2634" y="384"/>
                  </a:lnTo>
                  <a:lnTo>
                    <a:pt x="2627" y="392"/>
                  </a:lnTo>
                  <a:lnTo>
                    <a:pt x="2627" y="400"/>
                  </a:lnTo>
                  <a:lnTo>
                    <a:pt x="2627" y="408"/>
                  </a:lnTo>
                  <a:lnTo>
                    <a:pt x="2619" y="423"/>
                  </a:lnTo>
                  <a:lnTo>
                    <a:pt x="2611" y="431"/>
                  </a:lnTo>
                  <a:lnTo>
                    <a:pt x="2611" y="439"/>
                  </a:lnTo>
                  <a:lnTo>
                    <a:pt x="2603" y="455"/>
                  </a:lnTo>
                  <a:lnTo>
                    <a:pt x="2595" y="463"/>
                  </a:lnTo>
                  <a:lnTo>
                    <a:pt x="2587" y="463"/>
                  </a:lnTo>
                  <a:lnTo>
                    <a:pt x="2580" y="478"/>
                  </a:lnTo>
                  <a:lnTo>
                    <a:pt x="2572" y="486"/>
                  </a:lnTo>
                  <a:lnTo>
                    <a:pt x="2564" y="494"/>
                  </a:lnTo>
                  <a:lnTo>
                    <a:pt x="2548" y="502"/>
                  </a:lnTo>
                  <a:lnTo>
                    <a:pt x="2532" y="510"/>
                  </a:lnTo>
                  <a:lnTo>
                    <a:pt x="2525" y="517"/>
                  </a:lnTo>
                  <a:lnTo>
                    <a:pt x="2509" y="525"/>
                  </a:lnTo>
                  <a:lnTo>
                    <a:pt x="2493" y="533"/>
                  </a:lnTo>
                  <a:lnTo>
                    <a:pt x="2485" y="541"/>
                  </a:lnTo>
                  <a:lnTo>
                    <a:pt x="2462" y="549"/>
                  </a:lnTo>
                  <a:lnTo>
                    <a:pt x="2446" y="557"/>
                  </a:lnTo>
                  <a:lnTo>
                    <a:pt x="2438" y="564"/>
                  </a:lnTo>
                  <a:lnTo>
                    <a:pt x="2415" y="572"/>
                  </a:lnTo>
                  <a:lnTo>
                    <a:pt x="2399" y="580"/>
                  </a:lnTo>
                  <a:lnTo>
                    <a:pt x="2383" y="588"/>
                  </a:lnTo>
                  <a:lnTo>
                    <a:pt x="2352" y="596"/>
                  </a:lnTo>
                  <a:lnTo>
                    <a:pt x="2336" y="604"/>
                  </a:lnTo>
                  <a:lnTo>
                    <a:pt x="2321" y="604"/>
                  </a:lnTo>
                  <a:lnTo>
                    <a:pt x="2289" y="619"/>
                  </a:lnTo>
                  <a:lnTo>
                    <a:pt x="2274" y="619"/>
                  </a:lnTo>
                  <a:lnTo>
                    <a:pt x="2258" y="627"/>
                  </a:lnTo>
                  <a:lnTo>
                    <a:pt x="2227" y="635"/>
                  </a:lnTo>
                  <a:lnTo>
                    <a:pt x="2203" y="643"/>
                  </a:lnTo>
                  <a:lnTo>
                    <a:pt x="2187" y="643"/>
                  </a:lnTo>
                  <a:lnTo>
                    <a:pt x="2172" y="651"/>
                  </a:lnTo>
                  <a:lnTo>
                    <a:pt x="2133" y="659"/>
                  </a:lnTo>
                  <a:lnTo>
                    <a:pt x="2109" y="666"/>
                  </a:lnTo>
                  <a:lnTo>
                    <a:pt x="2093" y="666"/>
                  </a:lnTo>
                  <a:lnTo>
                    <a:pt x="2054" y="674"/>
                  </a:lnTo>
                  <a:lnTo>
                    <a:pt x="2031" y="682"/>
                  </a:lnTo>
                  <a:lnTo>
                    <a:pt x="2015" y="682"/>
                  </a:lnTo>
                  <a:lnTo>
                    <a:pt x="1968" y="690"/>
                  </a:lnTo>
                  <a:lnTo>
                    <a:pt x="1952" y="690"/>
                  </a:lnTo>
                  <a:lnTo>
                    <a:pt x="1929" y="698"/>
                  </a:lnTo>
                  <a:lnTo>
                    <a:pt x="1882" y="706"/>
                  </a:lnTo>
                  <a:lnTo>
                    <a:pt x="1858" y="706"/>
                  </a:lnTo>
                  <a:lnTo>
                    <a:pt x="1835" y="713"/>
                  </a:lnTo>
                  <a:lnTo>
                    <a:pt x="1795" y="713"/>
                  </a:lnTo>
                  <a:lnTo>
                    <a:pt x="1772" y="721"/>
                  </a:lnTo>
                  <a:lnTo>
                    <a:pt x="1748" y="721"/>
                  </a:lnTo>
                  <a:lnTo>
                    <a:pt x="1701" y="729"/>
                  </a:lnTo>
                  <a:lnTo>
                    <a:pt x="1678" y="729"/>
                  </a:lnTo>
                  <a:lnTo>
                    <a:pt x="1654" y="729"/>
                  </a:lnTo>
                  <a:lnTo>
                    <a:pt x="1599" y="737"/>
                  </a:lnTo>
                  <a:lnTo>
                    <a:pt x="1576" y="737"/>
                  </a:lnTo>
                  <a:lnTo>
                    <a:pt x="1552" y="737"/>
                  </a:lnTo>
                  <a:lnTo>
                    <a:pt x="1505" y="745"/>
                  </a:lnTo>
                  <a:lnTo>
                    <a:pt x="1482" y="745"/>
                  </a:lnTo>
                  <a:lnTo>
                    <a:pt x="1458" y="745"/>
                  </a:lnTo>
                  <a:lnTo>
                    <a:pt x="1403" y="745"/>
                  </a:lnTo>
                  <a:lnTo>
                    <a:pt x="1380" y="745"/>
                  </a:lnTo>
                  <a:lnTo>
                    <a:pt x="1356" y="745"/>
                  </a:lnTo>
                  <a:lnTo>
                    <a:pt x="1301" y="753"/>
                  </a:lnTo>
                  <a:lnTo>
                    <a:pt x="1278" y="753"/>
                  </a:lnTo>
                  <a:lnTo>
                    <a:pt x="1254" y="753"/>
                  </a:lnTo>
                  <a:lnTo>
                    <a:pt x="1231" y="753"/>
                  </a:lnTo>
                  <a:lnTo>
                    <a:pt x="1176" y="753"/>
                  </a:lnTo>
                  <a:lnTo>
                    <a:pt x="1152" y="753"/>
                  </a:lnTo>
                  <a:lnTo>
                    <a:pt x="1129" y="753"/>
                  </a:lnTo>
                  <a:lnTo>
                    <a:pt x="1074" y="753"/>
                  </a:lnTo>
                  <a:lnTo>
                    <a:pt x="1050" y="753"/>
                  </a:lnTo>
                  <a:lnTo>
                    <a:pt x="1027" y="745"/>
                  </a:lnTo>
                  <a:lnTo>
                    <a:pt x="972" y="745"/>
                  </a:lnTo>
                  <a:lnTo>
                    <a:pt x="948" y="745"/>
                  </a:lnTo>
                  <a:lnTo>
                    <a:pt x="925" y="745"/>
                  </a:lnTo>
                  <a:lnTo>
                    <a:pt x="878" y="745"/>
                  </a:lnTo>
                  <a:lnTo>
                    <a:pt x="854" y="745"/>
                  </a:lnTo>
                  <a:lnTo>
                    <a:pt x="823" y="737"/>
                  </a:lnTo>
                  <a:lnTo>
                    <a:pt x="776" y="737"/>
                  </a:lnTo>
                  <a:lnTo>
                    <a:pt x="752" y="737"/>
                  </a:lnTo>
                  <a:lnTo>
                    <a:pt x="729" y="729"/>
                  </a:lnTo>
                  <a:lnTo>
                    <a:pt x="682" y="729"/>
                  </a:lnTo>
                  <a:lnTo>
                    <a:pt x="658" y="729"/>
                  </a:lnTo>
                  <a:lnTo>
                    <a:pt x="635" y="721"/>
                  </a:lnTo>
                  <a:lnTo>
                    <a:pt x="588" y="721"/>
                  </a:lnTo>
                  <a:lnTo>
                    <a:pt x="564" y="713"/>
                  </a:lnTo>
                  <a:lnTo>
                    <a:pt x="541" y="713"/>
                  </a:lnTo>
                  <a:lnTo>
                    <a:pt x="494" y="706"/>
                  </a:lnTo>
                  <a:lnTo>
                    <a:pt x="470" y="706"/>
                  </a:lnTo>
                  <a:lnTo>
                    <a:pt x="447" y="698"/>
                  </a:lnTo>
                  <a:lnTo>
                    <a:pt x="407" y="690"/>
                  </a:lnTo>
                  <a:lnTo>
                    <a:pt x="384" y="690"/>
                  </a:lnTo>
                  <a:lnTo>
                    <a:pt x="368" y="690"/>
                  </a:lnTo>
                  <a:lnTo>
                    <a:pt x="345" y="682"/>
                  </a:lnTo>
                  <a:lnTo>
                    <a:pt x="305" y="674"/>
                  </a:lnTo>
                  <a:lnTo>
                    <a:pt x="282" y="674"/>
                  </a:lnTo>
                  <a:lnTo>
                    <a:pt x="266" y="666"/>
                  </a:lnTo>
                  <a:lnTo>
                    <a:pt x="227" y="659"/>
                  </a:lnTo>
                  <a:lnTo>
                    <a:pt x="203" y="651"/>
                  </a:lnTo>
                  <a:lnTo>
                    <a:pt x="188" y="651"/>
                  </a:lnTo>
                  <a:lnTo>
                    <a:pt x="149" y="643"/>
                  </a:lnTo>
                  <a:lnTo>
                    <a:pt x="133" y="635"/>
                  </a:lnTo>
                  <a:lnTo>
                    <a:pt x="117" y="627"/>
                  </a:lnTo>
                  <a:lnTo>
                    <a:pt x="78" y="619"/>
                  </a:lnTo>
                  <a:lnTo>
                    <a:pt x="62" y="619"/>
                  </a:lnTo>
                  <a:lnTo>
                    <a:pt x="47" y="612"/>
                  </a:lnTo>
                  <a:lnTo>
                    <a:pt x="15" y="604"/>
                  </a:lnTo>
                  <a:lnTo>
                    <a:pt x="0" y="596"/>
                  </a:lnTo>
                  <a:lnTo>
                    <a:pt x="1176" y="37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1" name="Rectangle 21"/>
            <p:cNvSpPr>
              <a:spLocks noChangeArrowheads="1"/>
            </p:cNvSpPr>
            <p:nvPr/>
          </p:nvSpPr>
          <p:spPr bwMode="auto">
            <a:xfrm>
              <a:off x="677" y="1694"/>
              <a:ext cx="2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500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3 %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2" name="Rectangle 22"/>
            <p:cNvSpPr>
              <a:spLocks noChangeArrowheads="1"/>
            </p:cNvSpPr>
            <p:nvPr/>
          </p:nvSpPr>
          <p:spPr bwMode="auto">
            <a:xfrm>
              <a:off x="533" y="2086"/>
              <a:ext cx="3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500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5 - 7 %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3" name="Rectangle 23"/>
            <p:cNvSpPr>
              <a:spLocks noChangeArrowheads="1"/>
            </p:cNvSpPr>
            <p:nvPr/>
          </p:nvSpPr>
          <p:spPr bwMode="auto">
            <a:xfrm>
              <a:off x="627" y="2478"/>
              <a:ext cx="4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500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8 - 10 %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4" name="Rectangle 24"/>
            <p:cNvSpPr>
              <a:spLocks noChangeArrowheads="1"/>
            </p:cNvSpPr>
            <p:nvPr/>
          </p:nvSpPr>
          <p:spPr bwMode="auto">
            <a:xfrm>
              <a:off x="1019" y="1467"/>
              <a:ext cx="3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500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2 - 4 %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5" name="Rectangle 25"/>
            <p:cNvSpPr>
              <a:spLocks noChangeArrowheads="1"/>
            </p:cNvSpPr>
            <p:nvPr/>
          </p:nvSpPr>
          <p:spPr bwMode="auto">
            <a:xfrm>
              <a:off x="1725" y="1279"/>
              <a:ext cx="27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500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13 %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6" name="Rectangle 26"/>
            <p:cNvSpPr>
              <a:spLocks noChangeArrowheads="1"/>
            </p:cNvSpPr>
            <p:nvPr/>
          </p:nvSpPr>
          <p:spPr bwMode="auto">
            <a:xfrm>
              <a:off x="4438" y="2502"/>
              <a:ext cx="51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500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65 - 67 %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7" name="Rectangle 27"/>
            <p:cNvSpPr>
              <a:spLocks noChangeArrowheads="1"/>
            </p:cNvSpPr>
            <p:nvPr/>
          </p:nvSpPr>
          <p:spPr bwMode="auto">
            <a:xfrm>
              <a:off x="86" y="2972"/>
              <a:ext cx="55" cy="55"/>
            </a:xfrm>
            <a:prstGeom prst="rect">
              <a:avLst/>
            </a:prstGeom>
            <a:solidFill>
              <a:srgbClr val="9999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8" name="Rectangle 28"/>
            <p:cNvSpPr>
              <a:spLocks noChangeArrowheads="1"/>
            </p:cNvSpPr>
            <p:nvPr/>
          </p:nvSpPr>
          <p:spPr bwMode="auto">
            <a:xfrm>
              <a:off x="173" y="2941"/>
              <a:ext cx="127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20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Проживание собственников 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9" name="Rectangle 29"/>
            <p:cNvSpPr>
              <a:spLocks noChangeArrowheads="1"/>
            </p:cNvSpPr>
            <p:nvPr/>
          </p:nvSpPr>
          <p:spPr bwMode="auto">
            <a:xfrm>
              <a:off x="86" y="3153"/>
              <a:ext cx="55" cy="55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0" name="Rectangle 30"/>
            <p:cNvSpPr>
              <a:spLocks noChangeArrowheads="1"/>
            </p:cNvSpPr>
            <p:nvPr/>
          </p:nvSpPr>
          <p:spPr bwMode="auto">
            <a:xfrm>
              <a:off x="173" y="3121"/>
              <a:ext cx="107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20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Наем у физических лиц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1" name="Rectangle 31"/>
            <p:cNvSpPr>
              <a:spLocks noChangeArrowheads="1"/>
            </p:cNvSpPr>
            <p:nvPr/>
          </p:nvSpPr>
          <p:spPr bwMode="auto">
            <a:xfrm>
              <a:off x="86" y="3325"/>
              <a:ext cx="55" cy="5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auto">
            <a:xfrm>
              <a:off x="173" y="3294"/>
              <a:ext cx="221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20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Наем у юридических лиц (бизнес-наймодателей)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3" name="Rectangle 33"/>
            <p:cNvSpPr>
              <a:spLocks noChangeArrowheads="1"/>
            </p:cNvSpPr>
            <p:nvPr/>
          </p:nvSpPr>
          <p:spPr bwMode="auto">
            <a:xfrm>
              <a:off x="86" y="3506"/>
              <a:ext cx="55" cy="5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4" name="Rectangle 34"/>
            <p:cNvSpPr>
              <a:spLocks noChangeArrowheads="1"/>
            </p:cNvSpPr>
            <p:nvPr/>
          </p:nvSpPr>
          <p:spPr bwMode="auto">
            <a:xfrm>
              <a:off x="173" y="3474"/>
              <a:ext cx="330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20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Проживание  в домах жилищно-строительных и жилищных кооперативов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5" name="Rectangle 35"/>
            <p:cNvSpPr>
              <a:spLocks noChangeArrowheads="1"/>
            </p:cNvSpPr>
            <p:nvPr/>
          </p:nvSpPr>
          <p:spPr bwMode="auto">
            <a:xfrm>
              <a:off x="86" y="3678"/>
              <a:ext cx="55" cy="55"/>
            </a:xfrm>
            <a:prstGeom prst="rect">
              <a:avLst/>
            </a:prstGeom>
            <a:solidFill>
              <a:srgbClr val="6600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6" name="Rectangle 36"/>
            <p:cNvSpPr>
              <a:spLocks noChangeArrowheads="1"/>
            </p:cNvSpPr>
            <p:nvPr/>
          </p:nvSpPr>
          <p:spPr bwMode="auto">
            <a:xfrm>
              <a:off x="173" y="3647"/>
              <a:ext cx="438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20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Наем у некоммерческих наймодателей и в государственном и муниципальном жилищном фонде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7" name="Rectangle 37"/>
            <p:cNvSpPr>
              <a:spLocks noChangeArrowheads="1"/>
            </p:cNvSpPr>
            <p:nvPr/>
          </p:nvSpPr>
          <p:spPr bwMode="auto">
            <a:xfrm>
              <a:off x="86" y="3858"/>
              <a:ext cx="55" cy="55"/>
            </a:xfrm>
            <a:prstGeom prst="rect">
              <a:avLst/>
            </a:prstGeom>
            <a:solidFill>
              <a:srgbClr val="FF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78" name="Rectangle 38"/>
            <p:cNvSpPr>
              <a:spLocks noChangeArrowheads="1"/>
            </p:cNvSpPr>
            <p:nvPr/>
          </p:nvSpPr>
          <p:spPr bwMode="auto">
            <a:xfrm>
              <a:off x="173" y="3827"/>
              <a:ext cx="3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120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Наем жилья социального использования и специализированного жилья</a:t>
              </a:r>
            </a:p>
            <a:p>
              <a:pPr eaLnBrk="0" hangingPunct="0"/>
              <a:r>
                <a:rPr lang="ru-RU" sz="120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государственном и муниципальном жилищном фонде</a:t>
              </a:r>
              <a:endParaRPr lang="ru-RU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3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21600" cy="105273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риски </a:t>
            </a:r>
            <a:r>
              <a:rPr lang="ru-RU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недостижения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показателя ввода</a:t>
            </a:r>
            <a:b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млн кв. м жилья к 2024 году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69691"/>
            <a:ext cx="485775" cy="47625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2183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35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21600" cy="105273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Макроэкономические риски </a:t>
            </a:r>
            <a:r>
              <a:rPr lang="ru-RU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недостижения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показателя 120 млн кв. м жилья к 2024 году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69691"/>
            <a:ext cx="485775" cy="47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1" y="5908026"/>
            <a:ext cx="81186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Базовый сценарий в соответствии с Прогнозом социально-экономического развития Российской Федерации на период до 2024 года (стр. 15)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economy.gov.ru/minec/activity/sections/macro/201801101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07112"/>
              </p:ext>
            </p:extLst>
          </p:nvPr>
        </p:nvGraphicFramePr>
        <p:xfrm>
          <a:off x="3203848" y="3429000"/>
          <a:ext cx="5554960" cy="250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556731"/>
              </p:ext>
            </p:extLst>
          </p:nvPr>
        </p:nvGraphicFramePr>
        <p:xfrm>
          <a:off x="0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55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21600" cy="105273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 </a:t>
            </a:r>
            <a:r>
              <a:rPr lang="ru-RU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недостижения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показателя 120 млн кв. м жилья к 2024 году со стороны предложения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69691"/>
            <a:ext cx="485775" cy="4762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связаны со следующими фундаментальными изменения в сфере строительства: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привлечения денежных средств для долевого строительства многоквартирных домов и иных объектов недвижимости к другим формам финансирования жилищного строительства, обеспечивающим защиту прав граждан и снижение рисков для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необходимость перехода от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освоения свободны территорий к развитию застроенных территорий в городах</a:t>
            </a:r>
          </a:p>
        </p:txBody>
      </p:sp>
    </p:spTree>
    <p:extLst>
      <p:ext uri="{BB962C8B-B14F-4D97-AF65-F5344CB8AC3E}">
        <p14:creationId xmlns:p14="http://schemas.microsoft.com/office/powerpoint/2010/main" val="23439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63" y="0"/>
            <a:ext cx="8283537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Инвестиции в освоение новых территорий и в обновление застроенных территорий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484784"/>
            <a:ext cx="8424936" cy="51571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912057"/>
              </p:ext>
            </p:extLst>
          </p:nvPr>
        </p:nvGraphicFramePr>
        <p:xfrm>
          <a:off x="323528" y="1340768"/>
          <a:ext cx="84583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2475" y="6379524"/>
            <a:ext cx="8399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: Косарева Н.Б., Полиди Т.Д., Пузанов А.С. Жилищная политика и экономика в России: результаты и перспективы, 2015 г.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05" y="1701277"/>
            <a:ext cx="6076190" cy="43238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5292" y="64314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http://demographia.com/dhi2016.pdf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073008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Выбор между доступностью жилья и качеством среды (жесткостью </a:t>
            </a:r>
            <a:r>
              <a:rPr lang="ru-RU" sz="2000" b="1" dirty="0" err="1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градорегулирования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в США: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1970-х повышение доступности, затем – ужесточение регулирования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98631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Пройденные этапы и предлагаемая стратегия жилищной политики 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9670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1F497D"/>
              </a:solidFill>
            </a:endParaRPr>
          </a:p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31558278"/>
              </p:ext>
            </p:extLst>
          </p:nvPr>
        </p:nvGraphicFramePr>
        <p:xfrm>
          <a:off x="359532" y="2370641"/>
          <a:ext cx="8352928" cy="353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301794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базовых правовых  институтов в жилищной сфере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45091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ипотеки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повышение доступности приобретения жилья в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9723" y="170437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Перспектива – формирование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институтов доступного жилья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(наем, ЖСК и др.)</a:t>
            </a:r>
          </a:p>
        </p:txBody>
      </p:sp>
    </p:spTree>
    <p:extLst>
      <p:ext uri="{BB962C8B-B14F-4D97-AF65-F5344CB8AC3E}">
        <p14:creationId xmlns:p14="http://schemas.microsoft.com/office/powerpoint/2010/main" val="22852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88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Необходимые показатели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структуры жилищного строительства в 2024 году для ввода 120 млн кв. м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658309"/>
              </p:ext>
            </p:extLst>
          </p:nvPr>
        </p:nvGraphicFramePr>
        <p:xfrm>
          <a:off x="323528" y="1556792"/>
          <a:ext cx="8496943" cy="4904426"/>
        </p:xfrm>
        <a:graphic>
          <a:graphicData uri="http://schemas.openxmlformats.org/drawingml/2006/table">
            <a:tbl>
              <a:tblPr firstRow="1" firstCol="1" bandRow="1"/>
              <a:tblGrid>
                <a:gridCol w="3617214"/>
                <a:gridCol w="1132096"/>
                <a:gridCol w="1011436"/>
                <a:gridCol w="1132096"/>
                <a:gridCol w="1604101"/>
              </a:tblGrid>
              <a:tr h="1005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Характеристики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жилищного строительства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Объем ввода общей площади жилья в 2024 г.,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 кв. 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от ввода общей площади жилья в 2024 г., %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Объем ввода общей площади жилья в 2024 г. от объема ввода в 2018 г., %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Объем ввода количества жилых помещений в 2024 г., </a:t>
                      </a: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помещений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77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ЖИЛИЩНОЕ СТРОИТЕЛЬСТВО ПО СТАРЫМ МОДЕЛЯМ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профессиональными застройщиками жилья на продажу в рамках освоения новых, ранее не освоенных территорий</a:t>
                      </a: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667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Индивидуальное жилищное строительство населением</a:t>
                      </a: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77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ЖИЛИЩНОЕ СТРОИТЕЛЬСТВО ПО НОВЫМ МОДЕЛЯМ В РАСЧЕТЕ НА НОВЫЙ СПРОС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профессиональными застройщиками жилья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рамках реализации проектов по обновлению деградирующих застроенных территорий</a:t>
                      </a: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некоммерческими объединениями граждан (ЖСК, кооперативы малоэтажного жилья, товарищества индивидуальных застройщиков и другие) </a:t>
                      </a: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1250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профессиональными застройщиками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наемных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домов коммерческого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использования,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том числе при освоении новых территории и (или) обновлении деградирующих территорий</a:t>
                      </a: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государством или муниципалитетами жилья для предоставления по договору социального найма, а также специализированных наемных домов социального использования</a:t>
                      </a: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625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4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ЭКОНОМИКИ ГОРОДА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75523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«ИЭГ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solidFill>
                  <a:prstClr val="white"/>
                </a:solidFill>
              </a:rPr>
              <a:t>—</a:t>
            </a: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некоммерческая негосударственная организация, ведет деятельность по разработке социально-экономических предложений с 1995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75523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«ИЭГ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solidFill>
                  <a:prstClr val="white"/>
                </a:solidFill>
              </a:rPr>
              <a:t>—</a:t>
            </a: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для работы над проектами государственных и коммерческих заказчиков, ведет деятельность с 2003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2698" y="2798294"/>
            <a:ext cx="4010744" cy="12715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prstClr val="white"/>
              </a:solidFill>
            </a:endParaRPr>
          </a:p>
          <a:p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Реформы, концепции, программы</a:t>
            </a:r>
          </a:p>
          <a:p>
            <a:r>
              <a:rPr lang="en-US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 </a:t>
            </a:r>
            <a:b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и проекты ГЧП </a:t>
            </a:r>
            <a:b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городов и регионов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775" y="4186515"/>
            <a:ext cx="3483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«ИЭГ»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лет подряд </a:t>
            </a:r>
            <a:b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ТОП-50 лучших независимых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исследовательских центров мирового рейтинга </a:t>
            </a:r>
            <a:r>
              <a:rPr lang="ru-RU" sz="14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Think Tank </a:t>
            </a:r>
            <a:r>
              <a:rPr lang="ru-RU" sz="14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категориях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Социальная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и Ведущие центры Центральной и Восточной Европы </a:t>
            </a:r>
            <a:b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570" y="1966255"/>
            <a:ext cx="3919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более </a:t>
            </a:r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законодательных </a:t>
            </a: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нормативно-правовых </a:t>
            </a:r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актов, </a:t>
            </a: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255" y="2798294"/>
            <a:ext cx="3934711" cy="1271583"/>
          </a:xfrm>
          <a:prstGeom prst="rect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 кодекс РФ </a:t>
            </a:r>
            <a:b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Жилищный кодекс РФ </a:t>
            </a:r>
            <a:b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214-ФЗ о долевом строительстве </a:t>
            </a:r>
            <a:b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об ипотечных ценных бумагах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43001" y="1968506"/>
            <a:ext cx="4070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направлениям жилищного строительства, ЖКХ, муниципального развития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381492"/>
            <a:ext cx="360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внедренные решения, учитывающие юридические и экономические аспекты и основанные на многолетнем опыте проведения прикладных исследований</a:t>
            </a:r>
          </a:p>
        </p:txBody>
      </p:sp>
      <p:sp>
        <p:nvSpPr>
          <p:cNvPr id="19" name="Shape 242"/>
          <p:cNvSpPr/>
          <p:nvPr/>
        </p:nvSpPr>
        <p:spPr>
          <a:xfrm>
            <a:off x="4156899" y="3059293"/>
            <a:ext cx="622049" cy="781007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4710" y="6093296"/>
            <a:ext cx="6588732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МИССИЯ: содействие социально-экономическому</a:t>
            </a:r>
            <a:b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городов</a:t>
            </a:r>
          </a:p>
        </p:txBody>
      </p:sp>
    </p:spTree>
    <p:extLst>
      <p:ext uri="{BB962C8B-B14F-4D97-AF65-F5344CB8AC3E}">
        <p14:creationId xmlns:p14="http://schemas.microsoft.com/office/powerpoint/2010/main" val="4180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45274"/>
            <a:ext cx="9192362" cy="242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-565"/>
          <a:stretch/>
        </p:blipFill>
        <p:spPr bwMode="auto">
          <a:xfrm>
            <a:off x="1620000" y="4445269"/>
            <a:ext cx="6372000" cy="2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1497" y="2132856"/>
            <a:ext cx="7991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ул. Тверская, 20, стр. 1</a:t>
            </a:r>
          </a:p>
          <a:p>
            <a:pPr algn="ctr"/>
            <a:r>
              <a:rPr lang="ru-RU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 363 50 </a:t>
            </a:r>
            <a:r>
              <a:rPr lang="ru-RU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</a:p>
          <a:p>
            <a:pPr algn="ctr"/>
            <a:r>
              <a:rPr lang="ru-RU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mailbox@urbaneconomics.ru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3226" y="640252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www.urbaneconomics.ru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15816" y="116639"/>
            <a:ext cx="6120680" cy="1464945"/>
            <a:chOff x="2915816" y="116632"/>
            <a:chExt cx="6120680" cy="146494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16632"/>
              <a:ext cx="3672408" cy="146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15816" y="510549"/>
              <a:ext cx="612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НАШИ КОНТАКТЫ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C:\Users\bychkov\Desktop\Институт экономики города\Бланки\презентация\Facebook-App-Ico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79805" cy="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ychkov\Desktop\Институт экономики города\Бланки\презентация\Twitter-Butt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97" y="4077072"/>
            <a:ext cx="279806" cy="2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rutcriado.files.wordpress.com/2013/07/youtube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4032206"/>
            <a:ext cx="511904" cy="3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7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281E-F444-1144-B042-5FE9A7BB944A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383025"/>
              </p:ext>
            </p:extLst>
          </p:nvPr>
        </p:nvGraphicFramePr>
        <p:xfrm>
          <a:off x="262087" y="1389127"/>
          <a:ext cx="4432504" cy="51589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8676"/>
                <a:gridCol w="2373828"/>
              </a:tblGrid>
              <a:tr h="553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общей площадью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жилья,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м/чел.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>
                    <a:solidFill>
                      <a:srgbClr val="0070C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Ганновер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Карлсруэ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Фрайбург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44,62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Мюнстер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Дармштадт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43,20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11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Штутгарт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42,75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Дюссельдорф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42,46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Бремен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41,25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Дрезден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Берлин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Кельн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Гамбург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Мюнхен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37,74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Штутгарт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36,99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Франкфурт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Саратов 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27,7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27,50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Воронеж</a:t>
                      </a:r>
                      <a:r>
                        <a:rPr lang="ru-RU" sz="1200" i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27,1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  <a:tr h="23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19,22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161" marR="53161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33820"/>
              </p:ext>
            </p:extLst>
          </p:nvPr>
        </p:nvGraphicFramePr>
        <p:xfrm>
          <a:off x="4871440" y="1391094"/>
          <a:ext cx="4128509" cy="46990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7419"/>
                <a:gridCol w="2211090"/>
              </a:tblGrid>
              <a:tr h="53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жилыми единицами на 1000 человек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>
                    <a:solidFill>
                      <a:srgbClr val="0070C0"/>
                    </a:solidFill>
                  </a:tcPr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Дрезден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553,58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Берлин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540,53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Мюнхен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536,21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Бремен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527,68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Кельн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521,72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Гамбург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Франкфурт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519,33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Саратов</a:t>
                      </a:r>
                      <a:endParaRPr lang="ru-RU" sz="105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515,01</a:t>
                      </a:r>
                      <a:endParaRPr lang="ru-RU" sz="105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Дюссельдорф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513,37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Ганновер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508,84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Штутгарт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494,40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Карлсруэ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488,29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</a:t>
                      </a:r>
                      <a:endParaRPr lang="ru-RU" sz="105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486,7</a:t>
                      </a:r>
                      <a:endParaRPr lang="ru-RU" sz="105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Дармштадт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481,77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Фрайбург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479,19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Мюнстер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477,48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Штутгарт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473,54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</a:t>
                      </a:r>
                      <a:endParaRPr lang="ru-RU" sz="105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459,22</a:t>
                      </a:r>
                      <a:endParaRPr lang="ru-RU" sz="105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  <a:tr h="213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05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336,24</a:t>
                      </a:r>
                      <a:endParaRPr lang="ru-RU" sz="105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611" marR="5161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7688" y="6579981"/>
            <a:ext cx="79747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Источник: российские города – расчеты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ИЭГ по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данным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Росстата;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зарубежные города 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Regionaldatenbank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Жилищная обеспеченность в российских и зарубежных городах (2015 г.)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281E-F444-1144-B042-5FE9A7BB944A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93498"/>
              </p:ext>
            </p:extLst>
          </p:nvPr>
        </p:nvGraphicFramePr>
        <p:xfrm>
          <a:off x="755576" y="4077072"/>
          <a:ext cx="7502998" cy="2111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54992"/>
                <a:gridCol w="1548006"/>
              </a:tblGrid>
              <a:tr h="617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рынка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КДЖ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70C0"/>
                    </a:solidFill>
                  </a:tcPr>
                </a:tc>
              </a:tr>
              <a:tr h="37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доступно (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affordable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 лет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</a:tr>
              <a:tr h="37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не очень доступно (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moderately unaffordable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 до 4 лет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</a:tr>
              <a:tr h="37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жилья серьезно осложнено (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seriously unaffordable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4 до 5 лет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</a:tr>
              <a:tr h="37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существенно недоступно (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severely unaffordable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5 лет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41277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доступности жилья (КДЖ) по зарубежным методикам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рассчитывается как отношение медианной рыночной стоимости квартиры к медианным доходам домохозяйства за год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связи с отсутствием необходимый статистических данных используются средняя рыночная стоимость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квартиры в 54 кв. 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средние доходы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семьи из 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 ООН по развитию населенных пунктов (ООН-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Хабитат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существует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общепринятая классификация рынков жилья по критерию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доступности: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доступности жилья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79" y="188640"/>
            <a:ext cx="8793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приобретения жилья в </a:t>
            </a: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в 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201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35" y="6381749"/>
            <a:ext cx="485775" cy="476251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539552" y="5229200"/>
            <a:ext cx="7848872" cy="1440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Коэффициент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жилья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рассчитан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отношение средней стоимости квартиры площадью 54 кв. м. к среднему доходу семьи из 3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такого показателя соответствует числу лет, в течение которых семья может накопить на квартиру при предположении, что все получаемые денежные доходы будут откладываться на приобретение квартиры.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974127"/>
              </p:ext>
            </p:extLst>
          </p:nvPr>
        </p:nvGraphicFramePr>
        <p:xfrm>
          <a:off x="251520" y="1268761"/>
          <a:ext cx="864960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97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к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оэффициента 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жилья в отдельных российских  и зарубежных городах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281E-F444-1144-B042-5FE9A7BB944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01228"/>
              </p:ext>
            </p:extLst>
          </p:nvPr>
        </p:nvGraphicFramePr>
        <p:xfrm>
          <a:off x="251520" y="1308777"/>
          <a:ext cx="8352929" cy="489077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28192"/>
                <a:gridCol w="2880320"/>
                <a:gridCol w="3744417"/>
              </a:tblGrid>
              <a:tr h="605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Город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Коэффициент доступности жилья, лет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Уровень доступности жилья по стандартам ООН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solidFill>
                      <a:srgbClr val="0070C0"/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Окленд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существенно недоступно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Сан-Франциско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существенно недоступно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Лондон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существенно недоступно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Нью-Йорк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Жилье существенно недоступно</a:t>
                      </a: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существенно недоступно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Денвер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существенно недоступно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жилья осложнено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жилья осложнено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Дублин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жилья осложнено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Белфаст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жилья осложнено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Владивосток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Жилье не очень доступно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доступно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Казань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доступно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Уфа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доступно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Ростов-на-Дону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доступно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Воронеж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доступно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</a:tr>
              <a:tr h="250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Краснодар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доступно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305" marR="63305" marT="0" marB="0" anchor="ctr">
                    <a:solidFill>
                      <a:srgbClr val="00CC66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9047" y="6165304"/>
            <a:ext cx="83554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Источник: зарубежные города - 13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Annual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Demographia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International Housing Affordability Survey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: 2017; российские города –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расчеты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ИЭГ по данным Росстата о доходах населения (оценка на 2016 г.) и данным портала 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105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05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domofond</a:t>
            </a:r>
            <a:r>
              <a:rPr lang="ru-RU" sz="105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05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о ценах на жилье (конец 2017 г.-начало 2018 г.). Различиями в используемых временных периодах можно пренебречь, так как в 2016-2017 гг. цены на рынках жилья практически не менялись. 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234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326" y="97264"/>
            <a:ext cx="8557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приобретения жилья </a:t>
            </a: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ипотечного кредита в России в 2006-201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35" y="6381749"/>
            <a:ext cx="485775" cy="476251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343326" y="4725144"/>
            <a:ext cx="8018993" cy="189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семей, которым доступно приобретение жилья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ипотекой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путем определения минимального совокупного среднемесячного дохода семьи из трех человек, необходимого для приобретения стандартного жилья за счет собственных и заемных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(ипотечного кредита),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последующего сравнения полученного результата с данными о распределении домохозяйств по уровню среднемесячного дохода.</a:t>
            </a:r>
          </a:p>
          <a:p>
            <a:pPr algn="l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Индекс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приобретения жилья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HАI – </a:t>
            </a:r>
            <a:r>
              <a:rPr lang="ru-RU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показывает соотношение доходов среднестатистического домохозяйства с доходами, которые необходимо иметь для приобретения стандартной квартиры с помощью ипотечного кредита, выдаваемого на стандартных условиях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Доля семей, которым доступно приобретение жилья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ипотекой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153972"/>
            <a:ext cx="2657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Индекс доступности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приобретения жилья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744878"/>
              </p:ext>
            </p:extLst>
          </p:nvPr>
        </p:nvGraphicFramePr>
        <p:xfrm>
          <a:off x="227418" y="1800304"/>
          <a:ext cx="4375683" cy="292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309871"/>
              </p:ext>
            </p:extLst>
          </p:nvPr>
        </p:nvGraphicFramePr>
        <p:xfrm>
          <a:off x="4767794" y="1800303"/>
          <a:ext cx="4196694" cy="292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851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390792"/>
              </p:ext>
            </p:extLst>
          </p:nvPr>
        </p:nvGraphicFramePr>
        <p:xfrm>
          <a:off x="457200" y="1988840"/>
          <a:ext cx="8229600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Факторы </a:t>
            </a: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роста доступности жилья в России</a:t>
            </a:r>
            <a:endParaRPr lang="ru-RU" sz="2800" b="1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74587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Доля семей, которым доступно приобретение жилья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ипотекой, в 2013-2017 гг., и вклад факторов ее увеличения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9981" y="1074587"/>
            <a:ext cx="281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Факторы увеличения доли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семей, которым доступно приобретение жилья 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ипотекой, в 2013-2017 гг.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627784" y="2564904"/>
            <a:ext cx="1152128" cy="10081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01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 спроса на жилищную ипотеку в </a:t>
            </a: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</a:t>
            </a:r>
            <a:endParaRPr lang="ru-RU" sz="2800" b="1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371496"/>
              </p:ext>
            </p:extLst>
          </p:nvPr>
        </p:nvGraphicFramePr>
        <p:xfrm>
          <a:off x="530330" y="1686703"/>
          <a:ext cx="295232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809891"/>
              </p:ext>
            </p:extLst>
          </p:nvPr>
        </p:nvGraphicFramePr>
        <p:xfrm>
          <a:off x="530330" y="3645024"/>
          <a:ext cx="295232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2358" y="11967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НП «Жилье и городская среда»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497" y="108576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доступности жилья и прирост спроса при условии сохранения реальных доходов на уровне 2018 г. (по факту в 2019 г. – сокращение)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851920" y="2492896"/>
            <a:ext cx="792088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327556"/>
              </p:ext>
            </p:extLst>
          </p:nvPr>
        </p:nvGraphicFramePr>
        <p:xfrm>
          <a:off x="4894864" y="1988840"/>
          <a:ext cx="3947625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29489"/>
              </p:ext>
            </p:extLst>
          </p:nvPr>
        </p:nvGraphicFramePr>
        <p:xfrm>
          <a:off x="5004048" y="3861048"/>
          <a:ext cx="394218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12411" y="5943735"/>
            <a:ext cx="433345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Прирост спроса составляет 200 тыс. сделок в год, в том числе 100 тыс. сделок  с ипотекой в год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085" y="5301208"/>
            <a:ext cx="3484809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Минимальный доход на члена семьи, необходимый для получения ипотеки, составит порядка 24 тыс. руб. при снижении ставок до 8%, что только в 2 раза выше прожиточного минимума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0650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2198</Words>
  <Application>Microsoft Office PowerPoint</Application>
  <PresentationFormat>Экран (4:3)</PresentationFormat>
  <Paragraphs>428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роста доступности жилья в России</vt:lpstr>
      <vt:lpstr>Потенциал спроса на жилищную ипотеку в России</vt:lpstr>
      <vt:lpstr> Основной вызов:   почти половина российских домохозяйств не имеют возможностей улучшить жилищные условия*  </vt:lpstr>
      <vt:lpstr>Сравнение ключевых отличий политики обеспечения доступности жилья в России и за рубежом</vt:lpstr>
      <vt:lpstr>Примерное распределение потенциальной доступности различных форм жилищного обеспечения граждан в зависимости от уровня семейного дохода  (для семьи из 3 человек)*</vt:lpstr>
      <vt:lpstr>Презентация PowerPoint</vt:lpstr>
      <vt:lpstr>Презентация PowerPoint</vt:lpstr>
      <vt:lpstr>Основные риски недостижения показателя ввода 120 млн кв. м жилья к 2024 году</vt:lpstr>
      <vt:lpstr>Макроэкономические риски недостижения показателя 120 млн кв. м жилья к 2024 году</vt:lpstr>
      <vt:lpstr>Риски  недостижения показателя 120 млн кв. м жилья к 2024 году со стороны предложения</vt:lpstr>
      <vt:lpstr>Инвестиции в освоение новых территорий и в обновление застроенных территорий </vt:lpstr>
      <vt:lpstr>Выбор между доступностью жилья и качеством среды (жесткостью градорегулирования) в США: до 1970-х повышение доступности, затем – ужесточение регулирования </vt:lpstr>
      <vt:lpstr>Необходимые показатели структуры жилищного строительства в 2024 году для ввода 120 млн кв. 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Полиди</dc:creator>
  <cp:lastModifiedBy>Kosareva</cp:lastModifiedBy>
  <cp:revision>85</cp:revision>
  <dcterms:created xsi:type="dcterms:W3CDTF">2018-05-29T08:43:24Z</dcterms:created>
  <dcterms:modified xsi:type="dcterms:W3CDTF">2019-06-20T13:52:16Z</dcterms:modified>
</cp:coreProperties>
</file>