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  <p:sldMasterId id="2147483880" r:id="rId2"/>
    <p:sldMasterId id="2147483892" r:id="rId3"/>
    <p:sldMasterId id="2147483904" r:id="rId4"/>
  </p:sldMasterIdLst>
  <p:notesMasterIdLst>
    <p:notesMasterId r:id="rId34"/>
  </p:notesMasterIdLst>
  <p:handoutMasterIdLst>
    <p:handoutMasterId r:id="rId35"/>
  </p:handoutMasterIdLst>
  <p:sldIdLst>
    <p:sldId id="460" r:id="rId5"/>
    <p:sldId id="359" r:id="rId6"/>
    <p:sldId id="441" r:id="rId7"/>
    <p:sldId id="459" r:id="rId8"/>
    <p:sldId id="442" r:id="rId9"/>
    <p:sldId id="454" r:id="rId10"/>
    <p:sldId id="451" r:id="rId11"/>
    <p:sldId id="452" r:id="rId12"/>
    <p:sldId id="453" r:id="rId13"/>
    <p:sldId id="455" r:id="rId14"/>
    <p:sldId id="456" r:id="rId15"/>
    <p:sldId id="457" r:id="rId16"/>
    <p:sldId id="458" r:id="rId17"/>
    <p:sldId id="440" r:id="rId18"/>
    <p:sldId id="425" r:id="rId19"/>
    <p:sldId id="426" r:id="rId20"/>
    <p:sldId id="427" r:id="rId21"/>
    <p:sldId id="430" r:id="rId22"/>
    <p:sldId id="431" r:id="rId23"/>
    <p:sldId id="432" r:id="rId24"/>
    <p:sldId id="433" r:id="rId25"/>
    <p:sldId id="439" r:id="rId26"/>
    <p:sldId id="434" r:id="rId27"/>
    <p:sldId id="435" r:id="rId28"/>
    <p:sldId id="436" r:id="rId29"/>
    <p:sldId id="437" r:id="rId30"/>
    <p:sldId id="438" r:id="rId31"/>
    <p:sldId id="461" r:id="rId32"/>
    <p:sldId id="462" r:id="rId33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uzanov" initials="a" lastIdx="2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37" autoAdjust="0"/>
    <p:restoredTop sz="93959" autoAdjust="0"/>
  </p:normalViewPr>
  <p:slideViewPr>
    <p:cSldViewPr>
      <p:cViewPr>
        <p:scale>
          <a:sx n="93" d="100"/>
          <a:sy n="93" d="100"/>
        </p:scale>
        <p:origin x="-1308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E867F-DC7E-4930-BA89-CFD1B4BCA45D}" type="datetimeFigureOut">
              <a:rPr lang="ru-RU" smtClean="0"/>
              <a:t>17.07.2019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A22CE-D7F1-45F3-AF90-A081469F56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58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E51AB6-FCEF-4C3C-A5E2-98392351281F}" type="datetimeFigureOut">
              <a:rPr lang="ru-RU"/>
              <a:pPr>
                <a:defRPr/>
              </a:pPr>
              <a:t>17.07.2019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0A2092F-563F-448A-8073-79BC5086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776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A2092F-563F-448A-8073-79BC5086197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623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A2092F-563F-448A-8073-79BC5086197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623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A2092F-563F-448A-8073-79BC5086197E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623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A2092F-563F-448A-8073-79BC5086197E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25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A2092F-563F-448A-8073-79BC5086197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96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4E66A-AC92-4170-AEB9-88B6C399448F}" type="datetime1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45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FFCF6D-D8C6-42C5-B2D3-38C64965CB94}" type="datetime1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772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55CF8C-3CE2-4A33-91D5-C4C4BB9C7ABA}" type="datetime1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732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8650" y="1122363"/>
            <a:ext cx="6858000" cy="2387600"/>
          </a:xfrm>
        </p:spPr>
        <p:txBody>
          <a:bodyPr anchor="b"/>
          <a:lstStyle>
            <a:lvl1pPr algn="l">
              <a:defRPr sz="4875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7F569-1A1D-4A30-89AE-DF90484EAB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281E-F444-1144-B042-5FE9A7BB944A}" type="slidenum">
              <a:rPr lang="ru-RU" smtClean="0">
                <a:gradFill>
                  <a:gsLst>
                    <a:gs pos="0">
                      <a:srgbClr val="002060"/>
                    </a:gs>
                    <a:gs pos="100000">
                      <a:srgbClr val="5B9BD5">
                        <a:lumMod val="75000"/>
                      </a:srgbClr>
                    </a:gs>
                  </a:gsLst>
                  <a:path path="circle">
                    <a:fillToRect t="100000" r="100000"/>
                  </a:path>
                </a:gradFill>
              </a:rPr>
              <a:pPr/>
              <a:t>‹#›</a:t>
            </a:fld>
            <a:endParaRPr lang="ru-RU">
              <a:gradFill>
                <a:gsLst>
                  <a:gs pos="0">
                    <a:srgbClr val="002060"/>
                  </a:gs>
                  <a:gs pos="100000">
                    <a:srgbClr val="5B9BD5">
                      <a:lumMod val="75000"/>
                    </a:srgbClr>
                  </a:gs>
                </a:gsLst>
                <a:path path="circle">
                  <a:fillToRect t="100000" r="100000"/>
                </a:path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917511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0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4E66A-AC92-4170-AEB9-88B6C399448F}" type="datetime1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808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23CA0B-50E9-4780-9757-2F0900F4312C}" type="datetime1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98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A534C7-BDC7-450E-B1C7-1DC2014BEF29}" type="datetime1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715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B2F5A-C105-43DE-9B02-0D58543D0BA7}" type="datetime1">
              <a:rPr lang="ru-RU" smtClean="0"/>
              <a:t>17.07.2019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170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69D42D-F918-4792-80A5-2FB8E7D066A2}" type="datetime1">
              <a:rPr lang="ru-RU" smtClean="0"/>
              <a:t>17.07.2019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1429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53E009-C6A0-4F1C-B4E4-D372C832B5C7}" type="datetime1">
              <a:rPr lang="ru-RU" smtClean="0"/>
              <a:t>17.07.2019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8524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EAFE0-CA1E-47D0-97DD-5210012E45EB}" type="datetime1">
              <a:rPr lang="ru-RU" smtClean="0"/>
              <a:t>17.07.2019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07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23CA0B-50E9-4780-9757-2F0900F4312C}" type="datetime1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559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D8EE17-80BA-48BA-921E-C49E834C6AB4}" type="datetime1">
              <a:rPr lang="ru-RU" smtClean="0"/>
              <a:t>17.07.2019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6380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A59A0-CA12-46D7-A25A-78201BC5D284}" type="datetime1">
              <a:rPr lang="ru-RU" smtClean="0"/>
              <a:t>17.07.2019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288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FFCF6D-D8C6-42C5-B2D3-38C64965CB94}" type="datetime1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5340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55CF8C-3CE2-4A33-91D5-C4C4BB9C7ABA}" type="datetime1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6069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8650" y="1122363"/>
            <a:ext cx="6858000" cy="2387600"/>
          </a:xfrm>
        </p:spPr>
        <p:txBody>
          <a:bodyPr anchor="b"/>
          <a:lstStyle>
            <a:lvl1pPr algn="l">
              <a:defRPr sz="4875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7F569-1A1D-4A30-89AE-DF90484EAB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281E-F444-1144-B042-5FE9A7BB944A}" type="slidenum">
              <a:rPr lang="ru-RU" smtClean="0">
                <a:gradFill>
                  <a:gsLst>
                    <a:gs pos="0">
                      <a:srgbClr val="002060"/>
                    </a:gs>
                    <a:gs pos="100000">
                      <a:srgbClr val="5B9BD5">
                        <a:lumMod val="75000"/>
                      </a:srgbClr>
                    </a:gs>
                  </a:gsLst>
                  <a:path path="circle">
                    <a:fillToRect t="100000" r="100000"/>
                  </a:path>
                </a:gradFill>
              </a:rPr>
              <a:pPr/>
              <a:t>‹#›</a:t>
            </a:fld>
            <a:endParaRPr lang="ru-RU">
              <a:gradFill>
                <a:gsLst>
                  <a:gs pos="0">
                    <a:srgbClr val="002060"/>
                  </a:gs>
                  <a:gs pos="100000">
                    <a:srgbClr val="5B9BD5">
                      <a:lumMod val="75000"/>
                    </a:srgbClr>
                  </a:gs>
                </a:gsLst>
                <a:path path="circle">
                  <a:fillToRect t="100000" r="100000"/>
                </a:path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1767766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0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96AB-2143-4F19-925F-57537FE684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7787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A77-6759-4125-9A8A-1ACAC804D3C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919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F662-1CA9-42AA-AA6F-C66385D0C0B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7660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DF98-7637-4D84-9ADE-2946C029AB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6425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F4C9-601E-4496-891E-C0C819FA8F6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26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A534C7-BDC7-450E-B1C7-1DC2014BEF29}" type="datetime1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6273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D60A-F875-4477-911C-3399D13E87F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3927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35C8E-F24B-4C7E-87A6-F8E41FDBB0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0814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3B5E-5234-4131-8DDA-4EFB1D37B9C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5093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DB52-E467-49EB-9344-EEB0C81EAA3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9259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B82F-B3C6-4D42-A620-85BF362CE0A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1947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EB45-285F-4A56-AC93-0FB437AB998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6772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0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96AB-2143-4F19-925F-57537FE684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8099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A77-6759-4125-9A8A-1ACAC804D3C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3655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F662-1CA9-42AA-AA6F-C66385D0C0B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0518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DF98-7637-4D84-9ADE-2946C029AB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98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B2F5A-C105-43DE-9B02-0D58543D0BA7}" type="datetime1">
              <a:rPr lang="ru-RU" smtClean="0"/>
              <a:t>17.07.2019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792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FF4C9-601E-4496-891E-C0C819FA8F6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25314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AD60A-F875-4477-911C-3399D13E87F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3448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35C8E-F24B-4C7E-87A6-F8E41FDBB0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7259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3B5E-5234-4131-8DDA-4EFB1D37B9C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92341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DB52-E467-49EB-9344-EEB0C81EAA3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3907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B82F-B3C6-4D42-A620-85BF362CE0A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3491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EB45-285F-4A56-AC93-0FB437AB998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02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69D42D-F918-4792-80A5-2FB8E7D066A2}" type="datetime1">
              <a:rPr lang="ru-RU" smtClean="0"/>
              <a:t>17.07.2019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484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53E009-C6A0-4F1C-B4E4-D372C832B5C7}" type="datetime1">
              <a:rPr lang="ru-RU" smtClean="0"/>
              <a:t>17.07.2019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17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EAFE0-CA1E-47D0-97DD-5210012E45EB}" type="datetime1">
              <a:rPr lang="ru-RU" smtClean="0"/>
              <a:t>17.07.2019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747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D8EE17-80BA-48BA-921E-C49E834C6AB4}" type="datetime1">
              <a:rPr lang="ru-RU" smtClean="0"/>
              <a:t>17.07.2019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245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A59A0-CA12-46D7-A25A-78201BC5D284}" type="datetime1">
              <a:rPr lang="ru-RU" smtClean="0"/>
              <a:t>17.07.2019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863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8932D62-BEBC-4452-A47E-ED1403C45100}" type="datetime1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75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67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8932D62-BEBC-4452-A47E-ED1403C45100}" type="datetime1">
              <a:rPr lang="ru-RU" smtClean="0"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E6E263B-218B-45C5-B1C5-5E467E7EB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04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6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A124E32-D72C-473A-91D7-74F4121341E0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17.07.2019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041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A124E32-D72C-473A-91D7-74F4121341E0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17.07.2019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DB06663-6524-4EA9-B00B-80A50C1FAFAB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33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6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75389" y="1772816"/>
            <a:ext cx="810519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Городские агломерации в современной России: практика нормативно-правового регулирования и межмуниципального </a:t>
            </a:r>
            <a:r>
              <a:rPr lang="ru-RU" sz="24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сотрудничества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400" b="1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А.С. Пузанов</a:t>
            </a:r>
            <a:endParaRPr lang="ru-RU" sz="2400" b="1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Генеральный директор </a:t>
            </a:r>
            <a:r>
              <a:rPr lang="ru-RU" sz="2000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Фонда «Институт экономики города»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2000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000" i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Краснодар, 19 июля 2019 г.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200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203848" y="116632"/>
            <a:ext cx="5760640" cy="1464947"/>
            <a:chOff x="3203848" y="116632"/>
            <a:chExt cx="5760640" cy="1464947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3203848" y="116632"/>
              <a:ext cx="5688632" cy="1464947"/>
              <a:chOff x="3203848" y="116632"/>
              <a:chExt cx="5688632" cy="1464945"/>
            </a:xfrm>
          </p:grpSpPr>
          <p:pic>
            <p:nvPicPr>
              <p:cNvPr id="6" name="Picture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7984" y="116632"/>
                <a:ext cx="3672408" cy="14649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3203848" y="187384"/>
                <a:ext cx="5688632" cy="923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2000" b="1" dirty="0" smtClean="0">
                    <a:solidFill>
                      <a:srgbClr val="FFC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НАЗВАНИЕ 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2000" b="1" dirty="0" smtClean="0">
                    <a:solidFill>
                      <a:srgbClr val="FFC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МЕРОПРИЯТИЯ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1400" b="1" dirty="0" smtClean="0">
                    <a:solidFill>
                      <a:srgbClr val="FFC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ДАТА, ГОРОД </a:t>
                </a:r>
                <a:endParaRPr lang="ru-RU" sz="1400" b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" name="Группа 9"/>
            <p:cNvGrpSpPr/>
            <p:nvPr/>
          </p:nvGrpSpPr>
          <p:grpSpPr>
            <a:xfrm>
              <a:off x="3275856" y="116632"/>
              <a:ext cx="5688632" cy="1464947"/>
              <a:chOff x="3203848" y="116632"/>
              <a:chExt cx="5688632" cy="1464945"/>
            </a:xfrm>
          </p:grpSpPr>
          <p:pic>
            <p:nvPicPr>
              <p:cNvPr id="11" name="Picture 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27984" y="116632"/>
                <a:ext cx="3672408" cy="14649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03848" y="387440"/>
                <a:ext cx="56886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ru-RU" sz="1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3563888" y="387440"/>
            <a:ext cx="5256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Миссия: содействие 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социально-экономическому 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развитию  городов и регионов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800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402" y="332656"/>
            <a:ext cx="8418069" cy="1033200"/>
          </a:xfrm>
        </p:spPr>
        <p:txBody>
          <a:bodyPr>
            <a:noAutofit/>
          </a:bodyPr>
          <a:lstStyle/>
          <a:p>
            <a:pPr defTabSz="914290" fontAlgn="base">
              <a:spcAft>
                <a:spcPct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Потенциальное влияние реализации предлагаемой концепции на развитие городских агломераций – </a:t>
            </a:r>
            <a:r>
              <a:rPr lang="ru-RU" sz="20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увеличение ежегодных инвестиций в городскую инфраструктуру на 10</a:t>
            </a:r>
            <a:r>
              <a:rPr lang="ru-RU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%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*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422031" y="1477926"/>
            <a:ext cx="7596554" cy="503983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ru-RU" sz="2100" dirty="0" smtClean="0"/>
          </a:p>
          <a:p>
            <a:pPr marL="0" lvl="0" indent="0">
              <a:buNone/>
            </a:pPr>
            <a:endParaRPr lang="ru-RU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2402" y="1477927"/>
            <a:ext cx="79596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 smtClean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679514"/>
              </p:ext>
            </p:extLst>
          </p:nvPr>
        </p:nvGraphicFramePr>
        <p:xfrm>
          <a:off x="549841" y="1634951"/>
          <a:ext cx="8047808" cy="4646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130"/>
                <a:gridCol w="1307911"/>
                <a:gridCol w="1508344"/>
                <a:gridCol w="1488497"/>
                <a:gridCol w="1757920"/>
                <a:gridCol w="1616006"/>
              </a:tblGrid>
              <a:tr h="7467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№</a:t>
                      </a:r>
                      <a:endParaRPr lang="ru-RU" sz="9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Агломерация</a:t>
                      </a:r>
                      <a:endParaRPr lang="ru-RU" sz="9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Общий ввод индустриального домостроения за год, тыс. кв. </a:t>
                      </a:r>
                      <a:r>
                        <a:rPr lang="ru-RU" sz="9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м, </a:t>
                      </a:r>
                      <a:r>
                        <a:rPr lang="ru-RU" sz="9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2016 г.</a:t>
                      </a:r>
                      <a:endParaRPr lang="ru-RU" sz="9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Совокупные годовые сборы платы за разрешение на строительство, млн руб.</a:t>
                      </a:r>
                      <a:endParaRPr lang="ru-RU" sz="9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ea typeface="Calibri"/>
                          <a:cs typeface="Segoe UI" panose="020B0502040204020203" pitchFamily="34" charset="0"/>
                        </a:rPr>
                        <a:t>Отношение сборов платы за РС к инвестициям в городскую инфраструктуру, %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chemeClr val="bg1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Отношение сборов платы за РС к сборам налога на имущество организации**, %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ctr"/>
                </a:tc>
              </a:tr>
              <a:tr h="93916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  <a:endParaRPr lang="ru-RU" sz="105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Московская </a:t>
                      </a:r>
                      <a:endParaRPr lang="ru-RU" sz="10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8 522,3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42 611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7%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41%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16905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  <a:endParaRPr lang="ru-RU" sz="105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Санкт-Петербургская </a:t>
                      </a:r>
                      <a:endParaRPr lang="ru-RU" sz="10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3 254,7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16 273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8%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52%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267706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</a:t>
                      </a:r>
                      <a:endParaRPr lang="ru-RU" sz="105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Самарско</a:t>
                      </a:r>
                      <a:r>
                        <a:rPr lang="ru-RU" sz="9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-Тольяттинская </a:t>
                      </a:r>
                      <a:endParaRPr lang="ru-RU" sz="10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1 122,5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5 613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7%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70%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21416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</a:t>
                      </a:r>
                      <a:endParaRPr lang="ru-RU" sz="105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Новосибирская </a:t>
                      </a:r>
                      <a:endParaRPr lang="ru-RU" sz="10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1 604,6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8 023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25%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101%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21416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  <a:endParaRPr lang="ru-RU" sz="105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Екатеринбургская </a:t>
                      </a:r>
                      <a:endParaRPr lang="ru-RU" sz="10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1 144,7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5 724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13%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37%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21416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  <a:endParaRPr lang="ru-RU" sz="105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Нижегородская </a:t>
                      </a:r>
                      <a:endParaRPr lang="ru-RU" sz="10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542,6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2 713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6%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34%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21416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</a:t>
                      </a:r>
                      <a:endParaRPr lang="ru-RU" sz="105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Ростовская </a:t>
                      </a:r>
                      <a:endParaRPr lang="ru-RU" sz="10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833,4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4 167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9%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65%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21416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</a:t>
                      </a:r>
                      <a:endParaRPr lang="ru-RU" sz="105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Казанская </a:t>
                      </a:r>
                      <a:endParaRPr lang="ru-RU" sz="10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883,7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4 418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10%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49%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21416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</a:t>
                      </a:r>
                      <a:endParaRPr lang="ru-RU" sz="105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Челябинская </a:t>
                      </a:r>
                      <a:endParaRPr lang="ru-RU" sz="10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637,6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3 188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10%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-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21416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lang="ru-RU" sz="105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Воронежская </a:t>
                      </a:r>
                      <a:endParaRPr lang="ru-RU" sz="10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1 182,6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5 913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13%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121%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21416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11</a:t>
                      </a:r>
                      <a:endParaRPr lang="ru-RU" sz="105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Уфимская </a:t>
                      </a:r>
                      <a:endParaRPr lang="ru-RU" sz="10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536,2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2 681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7%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29%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21416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</a:t>
                      </a:r>
                      <a:endParaRPr lang="ru-RU" sz="105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Волгоградская </a:t>
                      </a:r>
                      <a:endParaRPr lang="ru-RU" sz="10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380,5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1 902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5%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46%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21416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13</a:t>
                      </a:r>
                      <a:endParaRPr lang="ru-RU" sz="105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Краснодарская </a:t>
                      </a:r>
                      <a:endParaRPr lang="ru-RU" sz="10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2 062,4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10 312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21%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-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21416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14</a:t>
                      </a:r>
                      <a:endParaRPr lang="ru-RU" sz="105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Красноярская </a:t>
                      </a:r>
                      <a:endParaRPr lang="ru-RU" sz="10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943,9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4 719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19%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79%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21416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15</a:t>
                      </a:r>
                      <a:endParaRPr lang="ru-RU" sz="105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Пермская </a:t>
                      </a:r>
                      <a:endParaRPr lang="ru-RU" sz="10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630,1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3 150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7%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72%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21416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16</a:t>
                      </a:r>
                      <a:endParaRPr lang="ru-RU" sz="105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Саратовская </a:t>
                      </a:r>
                      <a:endParaRPr lang="ru-RU" sz="10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750,9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3 755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21%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70%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21416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17</a:t>
                      </a:r>
                      <a:endParaRPr lang="ru-RU" sz="105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Владивостокская </a:t>
                      </a:r>
                      <a:endParaRPr lang="ru-RU" sz="10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271,9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1 360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7%</a:t>
                      </a:r>
                      <a:endParaRPr lang="ru-RU" sz="110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27%</a:t>
                      </a:r>
                      <a:endParaRPr lang="ru-RU" sz="1100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  <a:tr h="214165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Сумма</a:t>
                      </a:r>
                      <a:endParaRPr lang="ru-RU" sz="1050" b="1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25304,5</a:t>
                      </a:r>
                      <a:endParaRPr lang="ru-RU" sz="1200" b="1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126522,6</a:t>
                      </a:r>
                      <a:endParaRPr lang="ru-RU" sz="1200" b="1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40166" marR="40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9%</a:t>
                      </a:r>
                      <a:endParaRPr lang="ru-RU" sz="1200" b="1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/>
                          <a:cs typeface="Segoe UI" panose="020B0502040204020203" pitchFamily="34" charset="0"/>
                        </a:rPr>
                        <a:t>55%</a:t>
                      </a:r>
                      <a:endParaRPr lang="ru-RU" sz="1200" b="1" dirty="0">
                        <a:effectLst/>
                        <a:latin typeface="Segoe UI" panose="020B0502040204020203" pitchFamily="34" charset="0"/>
                        <a:ea typeface="Calibri"/>
                        <a:cs typeface="Segoe UI" panose="020B0502040204020203" pitchFamily="34" charset="0"/>
                      </a:endParaRPr>
                    </a:p>
                  </a:txBody>
                  <a:tcPr marL="63305" marR="63305" marT="0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8649" y="6281399"/>
            <a:ext cx="7969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*Расчет исходя из допущения об установлении платы за разрешение на строительство в размере 5 тыс. руб. за 1 кв. м общей площади жилья. ** Используется показатель сборов налога на имущество организации в центральном городе агломерации, в </a:t>
            </a:r>
            <a:r>
              <a:rPr lang="ru-RU" sz="1100" dirty="0" err="1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Самарско</a:t>
            </a:r>
            <a:r>
              <a:rPr lang="ru-RU" sz="11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-Тольяттинской агломерации – по двум центральным городам.</a:t>
            </a:r>
            <a:endParaRPr lang="ru-RU" sz="11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8353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50848" y="260648"/>
            <a:ext cx="8197616" cy="1217279"/>
          </a:xfrm>
        </p:spPr>
        <p:txBody>
          <a:bodyPr>
            <a:noAutofit/>
          </a:bodyPr>
          <a:lstStyle/>
          <a:p>
            <a:pPr fontAlgn="base">
              <a:spcAft>
                <a:spcPct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Предложения по совершенствованию государственных и муниципальных программ в целях поддержки межмуниципального сотрудничества на территориях городских агломераций</a:t>
            </a: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422031" y="1477926"/>
            <a:ext cx="7596554" cy="503983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ru-RU" sz="2100" dirty="0" smtClean="0"/>
          </a:p>
          <a:p>
            <a:pPr marL="0" lvl="0" indent="0">
              <a:buNone/>
            </a:pPr>
            <a:endParaRPr lang="ru-RU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2402" y="1477927"/>
            <a:ext cx="79596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 smtClean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2402" y="1477927"/>
            <a:ext cx="7959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endParaRPr lang="ru-RU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5282" y="1674674"/>
            <a:ext cx="68220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0848" y="2044006"/>
            <a:ext cx="812560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Предлагается разработать отдельную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федеральную </a:t>
            </a: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программу, в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которой предусмотреть порядок, условия, критерии и иные параметры предоставления </a:t>
            </a:r>
            <a:r>
              <a:rPr lang="ru-RU" sz="1600" b="1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прямых целевых трансфертов </a:t>
            </a: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на реализацию межмуниципальных проектов стратегического развития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Целевая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группа </a:t>
            </a: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– муниципальные образования, заключившие соглашения о совместной реализации межмуниципальной программы социально-экономического развития (кроме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Московской и </a:t>
            </a: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Санкт-Петербургской агломераций) </a:t>
            </a: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ФЦТ </a:t>
            </a: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– субсидия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органам </a:t>
            </a: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местного самоуправления (или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созданному ими специальному юридическому лицу), предоставляемая на конкурсе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Долгосрочная цель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ФЦТ -  стимулирование реализации  потенциала экономического роста и повышения качества жизни, увеличение собственного налогового потенциала на территориях крупных городских агломераций за счет активизации использования агломерационного эффекта </a:t>
            </a:r>
            <a:endParaRPr lang="ru-RU" sz="1600" dirty="0" smtClean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Непосредственная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цель ФЦТ – поддержка реализации проектов по развитию межмуниципальной инфраструктуры, которые в наибольшей степени оказывают влияние на активизацию использования агломерационного </a:t>
            </a: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эффекта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0891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422031" y="1477926"/>
            <a:ext cx="7596554" cy="503983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ru-RU" sz="2100" dirty="0" smtClean="0"/>
          </a:p>
          <a:p>
            <a:pPr marL="0" lvl="0" indent="0">
              <a:buNone/>
            </a:pPr>
            <a:endParaRPr lang="ru-RU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2402" y="1477927"/>
            <a:ext cx="79596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 smtClean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2402" y="1477927"/>
            <a:ext cx="7959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endParaRPr lang="ru-RU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5282" y="1674674"/>
            <a:ext cx="68220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35282" y="1477927"/>
            <a:ext cx="766280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Для 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участия муниципалитетов крупных городских агломераций в таких конкурсах необходимо принятие соответствующих межмуниципальных программ социально-экономического развития, а также региональных программ поддержки межмуниципального сотрудничества, предусматривающих соответствующие проекты стратегического развития и объемы </a:t>
            </a:r>
            <a:r>
              <a:rPr lang="ru-RU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софинансирования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, предусмотренные условиями федеральной 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программы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Совершенствование действующих государственных программ может потребоваться только в части корректировки 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ресурсного 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обеспечения при принятии решении о перераспределении бюджетных средств в пользу предлагаемой новой программы. Все организационные и иные мероприятия по поддержке должны быть отражены в новой программе в форме условий предоставления целевых трансфертов. 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Состав и параметры 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проектов межмуниципального 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сотрудничества определяются </a:t>
            </a: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на местном уровне в рамках межмуниципальных программ социально-экономического </a:t>
            </a:r>
            <a:r>
              <a:rPr lang="ru-RU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развития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</p:txBody>
      </p:sp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323528" y="81775"/>
            <a:ext cx="8496943" cy="1396151"/>
          </a:xfrm>
        </p:spPr>
        <p:txBody>
          <a:bodyPr>
            <a:noAutofit/>
          </a:bodyPr>
          <a:lstStyle/>
          <a:p>
            <a:pPr defTabSz="914290" fontAlgn="base">
              <a:spcAft>
                <a:spcPct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Предложения по совершенствованию государственных и муниципальных программ в целях поддержки межмуниципального сотрудничества на территориях городских агломераций (2)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12</a:t>
            </a:fld>
            <a:endParaRPr lang="ru-RU" dirty="0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9913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1" cy="1033200"/>
          </a:xfrm>
        </p:spPr>
        <p:txBody>
          <a:bodyPr>
            <a:noAutofit/>
          </a:bodyPr>
          <a:lstStyle/>
          <a:p>
            <a:pPr defTabSz="914290" fontAlgn="base">
              <a:spcAft>
                <a:spcPct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Предложения по совершенствованию государственных и муниципальных программ в целях поддержки межмуниципального сотрудничества на территориях городских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агломераций (3)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422031" y="1477926"/>
            <a:ext cx="7596554" cy="503983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ru-RU" sz="2100" dirty="0" smtClean="0"/>
          </a:p>
          <a:p>
            <a:pPr marL="0" lvl="0" indent="0">
              <a:buNone/>
            </a:pPr>
            <a:endParaRPr lang="ru-RU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13</a:t>
            </a:fld>
            <a:endParaRPr lang="ru-RU" dirty="0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2402" y="1477927"/>
            <a:ext cx="79596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 smtClean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2402" y="1477927"/>
            <a:ext cx="7959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endParaRPr lang="ru-RU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5282" y="1674674"/>
            <a:ext cx="68220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8650" y="1747599"/>
            <a:ext cx="766280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Преимущества прямых федеральных трансфертов – возможности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Сконцентрировать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ФЦТ на целевых группах 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городов (городских агломераций),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неравномерно распределенных по территориям субъектов РФ </a:t>
            </a:r>
            <a:endParaRPr lang="ru-RU" sz="2000" dirty="0" smtClean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Предоставлять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ФЦТ не на постоянной, а на срочной основе – на период до выхода 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городов-получателей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на целевой уровень собственного экономического развития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Стимулировать развитие целевых групп городов по национальным приоритетным направлениям развития при предоставлении городам необходимой степени свободы 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в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выборе конкретных проектов для достижения заданных стратегических целей</a:t>
            </a:r>
          </a:p>
          <a:p>
            <a:endParaRPr lang="ru-RU" sz="2000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616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Autofit/>
          </a:bodyPr>
          <a:lstStyle/>
          <a:p>
            <a:pPr defTabSz="914290"/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Парадоксальная ситуация с регулированием развития агломераций в России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федеральном законодательстве термин «агломерация» отсутствует</a:t>
            </a:r>
          </a:p>
          <a:p>
            <a:r>
              <a:rPr lang="ru-RU" dirty="0" smtClean="0"/>
              <a:t>Общепринятой методики делимитации агломераций и оценки их развитости нет</a:t>
            </a:r>
          </a:p>
          <a:p>
            <a:r>
              <a:rPr lang="ru-RU" dirty="0" smtClean="0"/>
              <a:t>Но при этом агломерации фигурируют</a:t>
            </a:r>
          </a:p>
          <a:p>
            <a:pPr lvl="1"/>
            <a:r>
              <a:rPr lang="ru-RU" sz="2600" dirty="0" smtClean="0"/>
              <a:t>в федеральных документах планирования (Стратеги</a:t>
            </a:r>
            <a:r>
              <a:rPr lang="ru-RU" sz="2600" dirty="0"/>
              <a:t>я</a:t>
            </a:r>
            <a:r>
              <a:rPr lang="ru-RU" sz="2600" dirty="0" smtClean="0"/>
              <a:t> </a:t>
            </a:r>
            <a:r>
              <a:rPr lang="ru-RU" sz="2600" dirty="0"/>
              <a:t>пространственного развития </a:t>
            </a:r>
            <a:r>
              <a:rPr lang="ru-RU" sz="2600" dirty="0" smtClean="0"/>
              <a:t>РФ </a:t>
            </a:r>
            <a:r>
              <a:rPr lang="ru-RU" sz="2600" dirty="0"/>
              <a:t>до 2025 </a:t>
            </a:r>
            <a:r>
              <a:rPr lang="ru-RU" sz="2600" dirty="0" smtClean="0"/>
              <a:t>г.)</a:t>
            </a:r>
          </a:p>
          <a:p>
            <a:pPr lvl="1"/>
            <a:r>
              <a:rPr lang="ru-RU" sz="2600" dirty="0" smtClean="0"/>
              <a:t>в нормативных правовых актах и плановых документах субъектов РФ</a:t>
            </a:r>
          </a:p>
          <a:p>
            <a:pPr lvl="1"/>
            <a:r>
              <a:rPr lang="ru-RU" sz="2600" dirty="0" smtClean="0"/>
              <a:t>в межмуниципальных соглашениях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14</a:t>
            </a:fld>
            <a:endParaRPr lang="ru-RU" dirty="0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9378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pPr defTabSz="914290"/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Исследование отражения агломерационной тематики в региональных документах различных типов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428625" y="2070194"/>
            <a:ext cx="8229600" cy="45259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400" dirty="0" smtClean="0"/>
              <a:t>Проанализированы документы по 3</a:t>
            </a:r>
            <a:r>
              <a:rPr lang="en-US" sz="2400" dirty="0" smtClean="0"/>
              <a:t>2</a:t>
            </a:r>
            <a:r>
              <a:rPr lang="ru-RU" sz="2400" dirty="0" smtClean="0"/>
              <a:t> субъектам РФ, на территории которых имеются крупные городские агломерации (с численностью населения свыше 500 тыс. чел.), за исключением Москвы и Санкт-Петербурга, Московской и Ленинградской областей</a:t>
            </a:r>
          </a:p>
          <a:p>
            <a:pPr algn="just" eaLnBrk="1" hangingPunct="1">
              <a:lnSpc>
                <a:spcPct val="90000"/>
              </a:lnSpc>
            </a:pPr>
            <a:endParaRPr lang="ru-RU" sz="2400" dirty="0" smtClean="0"/>
          </a:p>
          <a:p>
            <a:pPr algn="just" eaLnBrk="1" hangingPunct="1">
              <a:lnSpc>
                <a:spcPct val="90000"/>
              </a:lnSpc>
            </a:pPr>
            <a:r>
              <a:rPr lang="ru-RU" sz="2400" dirty="0" smtClean="0"/>
              <a:t>Проанализированы результаты опроса органов местного самоуправления 25 городов – ядер крупных городских агломераций </a:t>
            </a:r>
          </a:p>
          <a:p>
            <a:pPr algn="just" eaLnBrk="1" hangingPunct="1">
              <a:lnSpc>
                <a:spcPct val="90000"/>
              </a:lnSpc>
            </a:pPr>
            <a:endParaRPr lang="ru-RU" sz="3000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15</a:t>
            </a:fld>
            <a:endParaRPr lang="ru-RU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3469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179512" y="71772"/>
            <a:ext cx="8856984" cy="1081088"/>
          </a:xfrm>
        </p:spPr>
        <p:txBody>
          <a:bodyPr>
            <a:noAutofit/>
          </a:bodyPr>
          <a:lstStyle/>
          <a:p>
            <a:pPr defTabSz="914290"/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Типы отражения агломерационной тематики в региональных документах и межмуниципальных соглашениях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287246"/>
              </p:ext>
            </p:extLst>
          </p:nvPr>
        </p:nvGraphicFramePr>
        <p:xfrm>
          <a:off x="395536" y="1628800"/>
          <a:ext cx="8540485" cy="4991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498"/>
                <a:gridCol w="7191987"/>
              </a:tblGrid>
              <a:tr h="341989">
                <a:tc>
                  <a:txBody>
                    <a:bodyPr/>
                    <a:lstStyle/>
                    <a:p>
                      <a:r>
                        <a:rPr lang="ru-RU" dirty="0" smtClean="0"/>
                        <a:t>Тип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Характеристика типа</a:t>
                      </a:r>
                      <a:endParaRPr lang="ru-RU" dirty="0"/>
                    </a:p>
                  </a:txBody>
                  <a:tcPr/>
                </a:tc>
              </a:tr>
              <a:tr h="541483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1 тип</a:t>
                      </a:r>
                    </a:p>
                    <a:p>
                      <a:r>
                        <a:rPr lang="ru-RU" sz="1600" b="0" dirty="0" smtClean="0"/>
                        <a:t>(4 региона)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стратегии и/или СТП субъекта РФ агломерации не упоминаются вовсе, или упоминается только факт их наличия </a:t>
                      </a:r>
                    </a:p>
                  </a:txBody>
                  <a:tcPr/>
                </a:tc>
              </a:tr>
              <a:tr h="743701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2 тип</a:t>
                      </a:r>
                    </a:p>
                    <a:p>
                      <a:r>
                        <a:rPr lang="ru-RU" sz="1600" b="0" dirty="0" smtClean="0"/>
                        <a:t>(8 регионов)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стратегии и/или СТП субъекта РФ (иногда –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отдельных государственных программах субъекта РФ) приводятся границы агломераций и указываются направления их перспективного развития</a:t>
                      </a:r>
                      <a:endParaRPr lang="ru-RU" sz="1400" dirty="0"/>
                    </a:p>
                  </a:txBody>
                  <a:tcPr/>
                </a:tc>
              </a:tr>
              <a:tr h="1259776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3 тип</a:t>
                      </a:r>
                    </a:p>
                    <a:p>
                      <a:r>
                        <a:rPr lang="ru-RU" sz="1600" dirty="0" smtClean="0"/>
                        <a:t>(10 регионов)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Действуют или находятся в процессе разработки: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«рамочный» региональный закон субъекта РФ, касающийся городских агломераций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межмуниципальные соглашения о взаимодействии МО в рамках агломерации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государственная программа субъекта РФ, предполагающая разработку организационных документов по развитию городских агломераций</a:t>
                      </a:r>
                    </a:p>
                  </a:txBody>
                  <a:tcPr/>
                </a:tc>
              </a:tr>
              <a:tr h="204363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4 тип</a:t>
                      </a:r>
                    </a:p>
                    <a:p>
                      <a:r>
                        <a:rPr lang="ru-RU" sz="1600" dirty="0" smtClean="0"/>
                        <a:t>(10 регионов)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Действуют или находятся в процессе разработки: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закон субъекта РФ о перераспределении полномочий между органами МСУ муниципальных образований агломерации и органами государственной власти региона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b="1" dirty="0" smtClean="0"/>
                        <a:t>отдельный плановый документ </a:t>
                      </a:r>
                      <a:r>
                        <a:rPr lang="ru-RU" sz="1400" dirty="0" smtClean="0"/>
                        <a:t>развития агломерации (в формате концепции развития агломерации или СТП)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межмуниципальное или государственно-муниципальное соглашение о взаимодействии в рамках агломерации, </a:t>
                      </a:r>
                      <a:r>
                        <a:rPr lang="ru-RU" sz="1400" b="1" dirty="0" smtClean="0"/>
                        <a:t>предусматривающее реализацию конкретных практических мер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положения об органах управления развитием агломераций</a:t>
                      </a:r>
                      <a:endParaRPr lang="ru-RU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16</a:t>
            </a:fld>
            <a:endParaRPr lang="ru-RU" dirty="0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9647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48853"/>
          </a:xfrm>
        </p:spPr>
        <p:txBody>
          <a:bodyPr rtlCol="0">
            <a:noAutofit/>
          </a:bodyPr>
          <a:lstStyle/>
          <a:p>
            <a:pPr defTabSz="914290" fontAlgn="auto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виды документов, институционализирующих управление развитием агломераций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2133634"/>
            <a:ext cx="8229600" cy="4175125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/>
              <a:t>Региональные </a:t>
            </a:r>
            <a:r>
              <a:rPr lang="ru-RU" sz="3600" dirty="0" smtClean="0"/>
              <a:t>законы (законопроекты), касающиеся управления развитием агломераций (7 субъектов РФ)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/>
              <a:t>Документы стратегического </a:t>
            </a:r>
            <a:r>
              <a:rPr lang="ru-RU" sz="3600" dirty="0"/>
              <a:t>планирования субъектов РФ, касающиеся управления развитием </a:t>
            </a:r>
            <a:r>
              <a:rPr lang="ru-RU" sz="3600" dirty="0" smtClean="0"/>
              <a:t>агломераций (19 субъектов РФ)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/>
              <a:t>Программы комплексного развития транспортной инфраструктуры агломераций (17 субъектов РФ)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/>
              <a:t>Концепции развития агломераций (6 субъектов РФ)</a:t>
            </a:r>
            <a:endParaRPr lang="ru-RU" sz="3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/>
              <a:t>Схемы </a:t>
            </a:r>
            <a:r>
              <a:rPr lang="ru-RU" sz="3600" dirty="0"/>
              <a:t>территориального планирования агломераций (4 субъекта РФ)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/>
              <a:t>Межмуниципальные </a:t>
            </a:r>
            <a:r>
              <a:rPr lang="ru-RU" sz="3600" dirty="0"/>
              <a:t>соглашения о сотрудничестве в рамках </a:t>
            </a:r>
            <a:r>
              <a:rPr lang="ru-RU" sz="3600" dirty="0" smtClean="0"/>
              <a:t>агломераций (12 субъектов РФ)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/>
              <a:t>Положения об органах управления развитием агломераций (11 </a:t>
            </a:r>
            <a:r>
              <a:rPr lang="ru-RU" sz="3600" dirty="0"/>
              <a:t>субъектов РФ</a:t>
            </a:r>
            <a:r>
              <a:rPr lang="ru-RU" sz="3600" dirty="0" smtClean="0"/>
              <a:t>)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17</a:t>
            </a:fld>
            <a:endParaRPr lang="ru-RU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178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defTabSz="914290" fontAlgn="base">
              <a:spcAft>
                <a:spcPct val="0"/>
              </a:spcAft>
            </a:pP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Направления деятельности органов государственной власти по оказанию содействия развитию агломераций в региональных законах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268790"/>
              </p:ext>
            </p:extLst>
          </p:nvPr>
        </p:nvGraphicFramePr>
        <p:xfrm>
          <a:off x="467544" y="1700808"/>
          <a:ext cx="8136904" cy="4608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6665"/>
                <a:gridCol w="1220536"/>
                <a:gridCol w="1220536"/>
                <a:gridCol w="1139167"/>
              </a:tblGrid>
              <a:tr h="4214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Направление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effectLst/>
                        </a:rPr>
                        <a:t>Белгородская </a:t>
                      </a:r>
                      <a:r>
                        <a:rPr lang="ru-RU" sz="1200" b="1" u="none" strike="noStrike" dirty="0">
                          <a:effectLst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Ростовская область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effectLst/>
                        </a:rPr>
                        <a:t>Челябинская </a:t>
                      </a:r>
                      <a:r>
                        <a:rPr lang="ru-RU" sz="1200" b="1" u="none" strike="noStrike" dirty="0">
                          <a:effectLst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26846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Комплексное освоение территорий агломераций</a:t>
                      </a: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2892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Развитие конкурентных преимуществ территорий агломераций</a:t>
                      </a: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42183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Формирование благоприятной среды для развития предпринимательства в агломерациях</a:t>
                      </a: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60382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Решение вопросов социальной направленности, жилищно-коммунального хозяйства, градостроительства, архитектурного планирования на территориях агломераций</a:t>
                      </a: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44899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Развитие объектов инженерной, энергетической и иных инфраструктур</a:t>
                      </a: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286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Оптимизации транспортного сообщения в границах агломераций</a:t>
                      </a: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31713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Развитие жилищного строительства</a:t>
                      </a:r>
                    </a:p>
                  </a:txBody>
                  <a:tcPr marL="68400" marR="68400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9525" marB="0"/>
                </a:tc>
              </a:tr>
              <a:tr h="25872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Формирование единого культурного пространства</a:t>
                      </a: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25872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Развитие туризма</a:t>
                      </a: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41177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Развитие системы научных исследований и экспериментальных разработок в области агломерационных процессов</a:t>
                      </a: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2002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Развитие межмуниципального сотрудничества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 anchor="b"/>
                </a:tc>
              </a:tr>
              <a:tr h="42146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Решение иных вопросов развития агломераций </a:t>
                      </a: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+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+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+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400" marR="68400" marT="6858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18</a:t>
            </a:fld>
            <a:endParaRPr lang="ru-RU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90349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pPr defTabSz="914290" fontAlgn="base">
              <a:spcAft>
                <a:spcPct val="0"/>
              </a:spcAft>
            </a:pP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Некоторые полномочия муниципальных образований агломераций, передаваемые органам государственной власти субъектов РФ, согласно региональным законам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189799"/>
              </p:ext>
            </p:extLst>
          </p:nvPr>
        </p:nvGraphicFramePr>
        <p:xfrm>
          <a:off x="251520" y="1628800"/>
          <a:ext cx="8712968" cy="4973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2016224"/>
                <a:gridCol w="1944216"/>
                <a:gridCol w="1512168"/>
              </a:tblGrid>
              <a:tr h="3519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Полномочие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effectLst/>
                        </a:rPr>
                        <a:t>Нижегородская область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effectLst/>
                        </a:rPr>
                        <a:t>Приморский </a:t>
                      </a:r>
                      <a:r>
                        <a:rPr lang="ru-RU" sz="1100" b="1" u="none" strike="noStrike" dirty="0" smtClean="0">
                          <a:effectLst/>
                        </a:rPr>
                        <a:t> край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effectLst/>
                        </a:rPr>
                        <a:t>Новосибирская область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52398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</a:rPr>
                        <a:t>Подготовка и </a:t>
                      </a:r>
                      <a:r>
                        <a:rPr lang="ru-RU" sz="1000" u="none" strike="noStrike" dirty="0">
                          <a:effectLst/>
                        </a:rPr>
                        <a:t>утверждение документов территориального планирования, в т</a:t>
                      </a:r>
                      <a:r>
                        <a:rPr lang="ru-RU" sz="1000" u="none" strike="noStrike" dirty="0" smtClean="0">
                          <a:effectLst/>
                        </a:rPr>
                        <a:t>. ч</a:t>
                      </a:r>
                      <a:r>
                        <a:rPr lang="ru-RU" sz="1000" u="none" strike="noStrike" dirty="0">
                          <a:effectLst/>
                        </a:rPr>
                        <a:t>. внесение в  них изменений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для всех </a:t>
                      </a:r>
                      <a:r>
                        <a:rPr lang="ru-RU" sz="1000" u="none" strike="noStrike" dirty="0" smtClean="0">
                          <a:effectLst/>
                        </a:rPr>
                        <a:t>МО, </a:t>
                      </a:r>
                      <a:r>
                        <a:rPr lang="ru-RU" sz="1000" u="none" strike="noStrike" dirty="0">
                          <a:effectLst/>
                        </a:rPr>
                        <a:t>кроме полномочий по публичным слушаниям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smtClean="0">
                          <a:effectLst/>
                        </a:rPr>
                        <a:t>для всех МО, кроме полномочий по публичным слушаниям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только для поселений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52578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</a:rPr>
                        <a:t>Подготовка ПЗЗ </a:t>
                      </a:r>
                      <a:r>
                        <a:rPr lang="ru-RU" sz="1000" u="none" strike="noStrike" dirty="0">
                          <a:effectLst/>
                        </a:rPr>
                        <a:t>и внесение изменений в ПЗЗ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для всех </a:t>
                      </a:r>
                      <a:r>
                        <a:rPr lang="ru-RU" sz="1000" u="none" strike="noStrike" dirty="0" smtClean="0">
                          <a:effectLst/>
                        </a:rPr>
                        <a:t>МО, </a:t>
                      </a:r>
                      <a:r>
                        <a:rPr lang="ru-RU" sz="1000" u="none" strike="noStrike" dirty="0">
                          <a:effectLst/>
                        </a:rPr>
                        <a:t>кроме полномочий по публичным слушаниям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</a:rPr>
                        <a:t>для всех МО, кроме полномочий по публичным слушаниям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3985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</a:rPr>
                        <a:t>Утверждение ПЗЗ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для всех </a:t>
                      </a:r>
                      <a:r>
                        <a:rPr lang="ru-RU" sz="1000" u="none" strike="noStrike" dirty="0" smtClean="0">
                          <a:effectLst/>
                        </a:rPr>
                        <a:t>МО, </a:t>
                      </a:r>
                      <a:r>
                        <a:rPr lang="ru-RU" sz="1000" u="none" strike="noStrike" dirty="0">
                          <a:effectLst/>
                        </a:rPr>
                        <a:t>кроме полномочий по публичным слушаниям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</a:rPr>
                        <a:t>для всех МО, кроме полномочий по публичным слушаниям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только для поселений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3580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</a:rPr>
                        <a:t>Подготовка  документации </a:t>
                      </a:r>
                      <a:r>
                        <a:rPr lang="ru-RU" sz="1000" u="none" strike="noStrike" dirty="0">
                          <a:effectLst/>
                        </a:rPr>
                        <a:t>по планировке территории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для всех </a:t>
                      </a:r>
                      <a:r>
                        <a:rPr lang="ru-RU" sz="1000" u="none" strike="noStrike" dirty="0" smtClean="0">
                          <a:effectLst/>
                        </a:rPr>
                        <a:t>МО, </a:t>
                      </a:r>
                      <a:r>
                        <a:rPr lang="ru-RU" sz="1000" u="none" strike="noStrike" dirty="0">
                          <a:effectLst/>
                        </a:rPr>
                        <a:t>кроме полномочий по публичным слушаниям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37489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</a:rPr>
                        <a:t>Утверждение документации </a:t>
                      </a:r>
                      <a:r>
                        <a:rPr lang="ru-RU" sz="1000" u="none" strike="noStrike" dirty="0">
                          <a:effectLst/>
                        </a:rPr>
                        <a:t>по планировке территории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для всех </a:t>
                      </a:r>
                      <a:r>
                        <a:rPr lang="ru-RU" sz="1000" u="none" strike="noStrike" dirty="0" smtClean="0">
                          <a:effectLst/>
                        </a:rPr>
                        <a:t>МО, </a:t>
                      </a:r>
                      <a:r>
                        <a:rPr lang="ru-RU" sz="1000" u="none" strike="noStrike" dirty="0">
                          <a:effectLst/>
                        </a:rPr>
                        <a:t>кроме полномочий по публичным слушаниям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только для поселений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3519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</a:rPr>
                        <a:t>Утверждение местных </a:t>
                      </a:r>
                      <a:r>
                        <a:rPr lang="ru-RU" sz="1000" u="none" strike="noStrike" dirty="0">
                          <a:effectLst/>
                        </a:rPr>
                        <a:t>нормативов градостроительного </a:t>
                      </a:r>
                      <a:r>
                        <a:rPr lang="ru-RU" sz="1000" u="none" strike="noStrike" dirty="0" smtClean="0">
                          <a:effectLst/>
                        </a:rPr>
                        <a:t>проектирования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для всех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3549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Распоряжение земельными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участками (за исключением ряда оговоренных полномочий)</a:t>
                      </a:r>
                    </a:p>
                  </a:txBody>
                  <a:tcPr marL="68400" marR="68400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для всех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для всех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только для поселений</a:t>
                      </a:r>
                    </a:p>
                  </a:txBody>
                  <a:tcPr marL="68400" marR="68400" marT="9525" marB="0"/>
                </a:tc>
              </a:tr>
              <a:tr h="3519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Выдача разрешений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 строительство и ввод объектов в эксплуатацию, за исключением объектов ИЖС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для всех МО</a:t>
                      </a: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3519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</a:rPr>
                        <a:t>Принятие решений </a:t>
                      </a:r>
                      <a:r>
                        <a:rPr lang="ru-RU" sz="1000" u="none" strike="noStrike" dirty="0">
                          <a:effectLst/>
                        </a:rPr>
                        <a:t>о комплексном развитии территорий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</a:rPr>
                        <a:t>для всех </a:t>
                      </a:r>
                      <a:r>
                        <a:rPr lang="ru-RU" sz="1000" u="none" strike="noStrike" dirty="0" smtClean="0">
                          <a:effectLst/>
                        </a:rPr>
                        <a:t>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для всех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</a:tr>
              <a:tr h="1671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</a:rPr>
                        <a:t>Утверждение схем </a:t>
                      </a:r>
                      <a:r>
                        <a:rPr lang="ru-RU" sz="1000" u="none" strike="noStrike" dirty="0">
                          <a:effectLst/>
                        </a:rPr>
                        <a:t>водоснабжения и водоотведения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для всех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 anchor="b"/>
                </a:tc>
              </a:tr>
              <a:tr h="14548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</a:rPr>
                        <a:t>Утверждение схем </a:t>
                      </a:r>
                      <a:r>
                        <a:rPr lang="ru-RU" sz="1000" u="none" strike="noStrike" dirty="0">
                          <a:effectLst/>
                        </a:rPr>
                        <a:t>теплоснабжения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для всех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 anchor="b"/>
                </a:tc>
              </a:tr>
              <a:tr h="3519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</a:rPr>
                        <a:t>Ведение информационных </a:t>
                      </a:r>
                      <a:r>
                        <a:rPr lang="ru-RU" sz="1000" u="none" strike="noStrike" dirty="0">
                          <a:effectLst/>
                        </a:rPr>
                        <a:t>систем обеспечения градостроительной деятельности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для всех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 anchor="b"/>
                </a:tc>
              </a:tr>
              <a:tr h="3519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smtClean="0">
                          <a:effectLst/>
                        </a:rPr>
                        <a:t>Перевод земель</a:t>
                      </a:r>
                      <a:r>
                        <a:rPr lang="ru-RU" sz="1000" u="none" strike="noStrike" dirty="0">
                          <a:effectLst/>
                        </a:rPr>
                        <a:t>, находящихся в частной собственности, из одной категории в другую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для всех МО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400" marR="68400" marT="6858" marB="0" anchor="b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19</a:t>
            </a:fld>
            <a:endParaRPr lang="ru-RU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969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Общая характеристика городских агломераций в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581" y="170080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Сегодня социально-экономические процессы, протекающие на урбанизированных территориях, перешагнули за рамки собственно городов, охватив территории более высокого порядка – </a:t>
            </a:r>
            <a:r>
              <a:rPr lang="ru-RU" b="1" dirty="0"/>
              <a:t>городские </a:t>
            </a:r>
            <a:r>
              <a:rPr lang="ru-RU" b="1" dirty="0" smtClean="0"/>
              <a:t>агломерации</a:t>
            </a:r>
            <a:endParaRPr lang="ru-RU" dirty="0"/>
          </a:p>
          <a:p>
            <a:r>
              <a:rPr lang="ru-RU" dirty="0" smtClean="0"/>
              <a:t>На территории </a:t>
            </a:r>
            <a:r>
              <a:rPr lang="ru-RU" b="1" dirty="0"/>
              <a:t>более чем </a:t>
            </a:r>
            <a:r>
              <a:rPr lang="ru-RU" b="1" dirty="0" smtClean="0"/>
              <a:t>трети </a:t>
            </a:r>
            <a:r>
              <a:rPr lang="ru-RU" dirty="0" smtClean="0"/>
              <a:t>регионов </a:t>
            </a:r>
            <a:r>
              <a:rPr lang="ru-RU" dirty="0"/>
              <a:t>России имеются </a:t>
            </a:r>
            <a:r>
              <a:rPr lang="ru-RU" dirty="0" smtClean="0"/>
              <a:t>городские агломерации с численностью населения </a:t>
            </a:r>
            <a:r>
              <a:rPr lang="ru-RU" dirty="0"/>
              <a:t>свыше 500 тыс. </a:t>
            </a:r>
            <a:r>
              <a:rPr lang="ru-RU" dirty="0" smtClean="0"/>
              <a:t>человек</a:t>
            </a:r>
            <a:endParaRPr lang="ru-RU" dirty="0"/>
          </a:p>
          <a:p>
            <a:r>
              <a:rPr lang="ru-RU" dirty="0"/>
              <a:t>В 20 крупнейших городских </a:t>
            </a:r>
            <a:r>
              <a:rPr lang="ru-RU" dirty="0" smtClean="0"/>
              <a:t>агломерациях </a:t>
            </a:r>
            <a:r>
              <a:rPr lang="ru-RU" dirty="0"/>
              <a:t>(с численностью населения </a:t>
            </a:r>
            <a:r>
              <a:rPr lang="ru-RU" dirty="0" smtClean="0"/>
              <a:t>свыше 1 </a:t>
            </a:r>
            <a:r>
              <a:rPr lang="ru-RU" dirty="0"/>
              <a:t>млн человек) проживает </a:t>
            </a:r>
            <a:r>
              <a:rPr lang="ru-RU" b="1" dirty="0" smtClean="0"/>
              <a:t>треть всего населения </a:t>
            </a:r>
            <a:r>
              <a:rPr lang="ru-RU" dirty="0" smtClean="0"/>
              <a:t>и </a:t>
            </a:r>
            <a:r>
              <a:rPr lang="ru-RU" b="1" dirty="0"/>
              <a:t>около половины </a:t>
            </a:r>
            <a:r>
              <a:rPr lang="ru-RU" b="1" dirty="0" smtClean="0"/>
              <a:t>городского </a:t>
            </a:r>
            <a:r>
              <a:rPr lang="ru-RU" b="1" dirty="0"/>
              <a:t>населения</a:t>
            </a:r>
            <a:r>
              <a:rPr lang="ru-RU" dirty="0"/>
              <a:t> России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37934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856" y="3616"/>
            <a:ext cx="8229600" cy="1143000"/>
          </a:xfrm>
        </p:spPr>
        <p:txBody>
          <a:bodyPr rtlCol="0">
            <a:normAutofit/>
          </a:bodyPr>
          <a:lstStyle/>
          <a:p>
            <a:pPr defTabSz="914290" fontAlgn="base">
              <a:spcAft>
                <a:spcPct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Концепции развития агломераций</a:t>
            </a:r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>
          <a:xfrm>
            <a:off x="539552" y="2132856"/>
            <a:ext cx="8208912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400" dirty="0" smtClean="0"/>
              <a:t>Неопределенный правовой статус документов</a:t>
            </a:r>
          </a:p>
          <a:p>
            <a:pPr eaLnBrk="1" hangingPunct="1"/>
            <a:r>
              <a:rPr lang="ru-RU" sz="2400" dirty="0" smtClean="0"/>
              <a:t>Различия в структуре и содержании</a:t>
            </a:r>
          </a:p>
          <a:p>
            <a:pPr eaLnBrk="1" hangingPunct="1"/>
            <a:r>
              <a:rPr lang="ru-RU" sz="2400" dirty="0" smtClean="0"/>
              <a:t>Преобладание акцента на формировании концепции пространственного развития</a:t>
            </a:r>
          </a:p>
          <a:p>
            <a:pPr eaLnBrk="1" hangingPunct="1"/>
            <a:r>
              <a:rPr lang="ru-RU" sz="2400" dirty="0" smtClean="0"/>
              <a:t>План мероприятий по реализации концепции развития Пермской городской агломерации, городских агломераций Новосибирской области – акцент на поддержке экономического развития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20</a:t>
            </a:fld>
            <a:endParaRPr lang="ru-RU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4071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defTabSz="914290" fontAlgn="base">
              <a:spcAft>
                <a:spcPct val="0"/>
              </a:spcAft>
            </a:pPr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Первоочередные мероприятия по реализации концепции развития Пермской городской агломерации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/>
              <a:t>Корректировка </a:t>
            </a:r>
            <a:r>
              <a:rPr lang="ru-RU" sz="1800" dirty="0"/>
              <a:t>государственных программ Пермского края в целях развития </a:t>
            </a:r>
            <a:r>
              <a:rPr lang="ru-RU" sz="1800" dirty="0" smtClean="0"/>
              <a:t>ПГА</a:t>
            </a:r>
          </a:p>
          <a:p>
            <a:r>
              <a:rPr lang="ru-RU" sz="1800" dirty="0"/>
              <a:t>Разработка муниципальных программ «Участие в развитии Пермской городской агломерации</a:t>
            </a:r>
            <a:r>
              <a:rPr lang="ru-RU" sz="1800" dirty="0" smtClean="0"/>
              <a:t>»</a:t>
            </a:r>
          </a:p>
          <a:p>
            <a:r>
              <a:rPr lang="ru-RU" sz="1800" dirty="0"/>
              <a:t>Создание совместной инфраструктуры поддержки малого и среднего предпринимательства, особенно для пограничных территорий ПГА </a:t>
            </a:r>
            <a:endParaRPr lang="ru-RU" sz="1800" dirty="0" smtClean="0"/>
          </a:p>
          <a:p>
            <a:r>
              <a:rPr lang="ru-RU" sz="1800" dirty="0" smtClean="0"/>
              <a:t>Совершенствование </a:t>
            </a:r>
            <a:r>
              <a:rPr lang="ru-RU" sz="1800" dirty="0"/>
              <a:t>системы </a:t>
            </a:r>
            <a:r>
              <a:rPr lang="ru-RU" sz="1800" dirty="0" err="1"/>
              <a:t>субконтрактации</a:t>
            </a:r>
            <a:r>
              <a:rPr lang="ru-RU" sz="1800" dirty="0"/>
              <a:t> - как части инфраструктуры и инструментария содействия кооперационным связям крупных, малых и средних предприятий в рамках </a:t>
            </a:r>
            <a:r>
              <a:rPr lang="ru-RU" sz="1800" dirty="0" smtClean="0"/>
              <a:t>ПГА</a:t>
            </a:r>
          </a:p>
          <a:p>
            <a:r>
              <a:rPr lang="ru-RU" sz="1800" dirty="0" smtClean="0"/>
              <a:t>Содействие </a:t>
            </a:r>
            <a:r>
              <a:rPr lang="ru-RU" sz="1800" dirty="0"/>
              <a:t>и формирование  льготных условий для вывода предприятий из ядра агломерации на </a:t>
            </a:r>
            <a:r>
              <a:rPr lang="ru-RU" sz="1800" dirty="0" smtClean="0"/>
              <a:t>периферию</a:t>
            </a:r>
          </a:p>
          <a:p>
            <a:r>
              <a:rPr lang="ru-RU" sz="1800" dirty="0" smtClean="0"/>
              <a:t>Определение и согласование </a:t>
            </a:r>
            <a:r>
              <a:rPr lang="ru-RU" sz="1800" dirty="0"/>
              <a:t>на межмуниципальном уровне </a:t>
            </a:r>
            <a:r>
              <a:rPr lang="ru-RU" sz="1800" dirty="0" smtClean="0"/>
              <a:t>перспективных площадок </a:t>
            </a:r>
            <a:r>
              <a:rPr lang="ru-RU" sz="1800" dirty="0"/>
              <a:t>застройки и их ограничение по площади и высотности в градостроительных документах муниципалитетов, входящих в ПГА</a:t>
            </a:r>
            <a:endParaRPr lang="ru-RU" sz="1800" dirty="0" smtClean="0"/>
          </a:p>
          <a:p>
            <a:r>
              <a:rPr lang="ru-RU" sz="1800" dirty="0"/>
              <a:t>Формирование </a:t>
            </a:r>
            <a:r>
              <a:rPr lang="ru-RU" sz="1800" dirty="0" smtClean="0"/>
              <a:t>рациональных </a:t>
            </a:r>
            <a:r>
              <a:rPr lang="ru-RU" sz="1800" dirty="0"/>
              <a:t>тарифов </a:t>
            </a:r>
            <a:r>
              <a:rPr lang="ru-RU" sz="1800" dirty="0" err="1"/>
              <a:t>пассажироперевозок</a:t>
            </a:r>
            <a:r>
              <a:rPr lang="ru-RU" sz="1800" dirty="0"/>
              <a:t>, введение единых проездных документов для всех категорий граждан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21</a:t>
            </a:fld>
            <a:endParaRPr lang="ru-RU" dirty="0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5772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pPr defTabSz="914290" fontAlgn="base">
              <a:spcAft>
                <a:spcPct val="0"/>
              </a:spcAft>
            </a:pP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Перспективный план мероприятий по развитию агломераций в Новосибирской области (Новосибирская и </a:t>
            </a:r>
            <a:r>
              <a:rPr lang="ru-RU" sz="2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Барабинско</a:t>
            </a: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-Куйбышевская агломерации)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5069154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dirty="0"/>
              <a:t>Формирование общего проектного офиса по управлению агломерацией и развитию инфраструктурных округов</a:t>
            </a:r>
          </a:p>
          <a:p>
            <a:pPr lvl="0"/>
            <a:r>
              <a:rPr lang="ru-RU" dirty="0"/>
              <a:t>Организация единого аналитического центра мониторинга инфраструктурных и социальных процессов в агломерации</a:t>
            </a:r>
          </a:p>
          <a:p>
            <a:pPr lvl="0"/>
            <a:r>
              <a:rPr lang="ru-RU" dirty="0"/>
              <a:t>Создание института поддержки межмуниципальных проектов</a:t>
            </a:r>
          </a:p>
          <a:p>
            <a:pPr lvl="0"/>
            <a:r>
              <a:rPr lang="ru-RU" dirty="0"/>
              <a:t>Создание корпорации развития Новосибирской агломерации как финансового института</a:t>
            </a:r>
          </a:p>
          <a:p>
            <a:pPr lvl="0"/>
            <a:r>
              <a:rPr lang="ru-RU" dirty="0"/>
              <a:t>Формирование Общественного Совета по развитию бизнеса и привлечению инвестиций в Новосибирскую агломерацию</a:t>
            </a:r>
          </a:p>
          <a:p>
            <a:pPr lvl="0"/>
            <a:r>
              <a:rPr lang="ru-RU" dirty="0"/>
              <a:t>Формирование системы инфраструктурных округов, </a:t>
            </a:r>
            <a:r>
              <a:rPr lang="ru-RU" dirty="0" smtClean="0"/>
              <a:t>включая </a:t>
            </a:r>
            <a:r>
              <a:rPr lang="ru-RU" dirty="0"/>
              <a:t>создание единых школьных округов и окружных школьных ресурсных центров и интеграцию прочих видов транспортной, коммунальной сферы и социального обслуживания в рамках округов</a:t>
            </a:r>
          </a:p>
          <a:p>
            <a:pPr lvl="0"/>
            <a:r>
              <a:rPr lang="ru-RU" dirty="0"/>
              <a:t>Создание единой экологической комиссии агломерации</a:t>
            </a:r>
          </a:p>
          <a:p>
            <a:pPr lvl="0"/>
            <a:r>
              <a:rPr lang="ru-RU" dirty="0"/>
              <a:t>Развитие системы общественного транспорта, создание единого оператора</a:t>
            </a:r>
          </a:p>
          <a:p>
            <a:pPr lvl="0"/>
            <a:r>
              <a:rPr lang="ru-RU" dirty="0"/>
              <a:t>Формирование единого центра занятости населения Новосибирской агломерации</a:t>
            </a:r>
          </a:p>
          <a:p>
            <a:r>
              <a:rPr lang="ru-RU" dirty="0"/>
              <a:t>Комплексная инициатива по </a:t>
            </a:r>
            <a:r>
              <a:rPr lang="ru-RU" dirty="0" err="1"/>
              <a:t>цифровизации</a:t>
            </a:r>
            <a:r>
              <a:rPr lang="ru-RU" dirty="0"/>
              <a:t> коммунальной и транспортной инфраструктуры Новосибирской агломерации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22</a:t>
            </a:fld>
            <a:endParaRPr lang="ru-RU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60915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pPr defTabSz="914290" fontAlgn="base">
              <a:spcAft>
                <a:spcPct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Межмуниципальные соглашения о сотрудничестве в рамках агломераций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59721"/>
            <a:ext cx="8229600" cy="5068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Рамочные соглашения о взаимодействии в целях развития агломераций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1800" dirty="0" smtClean="0"/>
              <a:t>подписываются, как правило, всеми МО агломерации (иногда также субъектом РФ)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1800" dirty="0" smtClean="0"/>
              <a:t>определяют сферы и направления межмуниципального взаимодействия </a:t>
            </a:r>
            <a:r>
              <a:rPr lang="ru-RU" sz="1800" b="1" dirty="0" smtClean="0"/>
              <a:t>в общем виде</a:t>
            </a:r>
            <a:r>
              <a:rPr lang="ru-RU" sz="1800" dirty="0" smtClean="0"/>
              <a:t> («декларации о намерениях»)</a:t>
            </a:r>
            <a:endParaRPr lang="ru-RU" sz="1800" b="1" dirty="0" smtClean="0"/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Двусторонние соглашения о взаимодействии по конкретным вопросам между МО 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1800" dirty="0" smtClean="0"/>
              <a:t>заключаются, как правило, между городским округом – ядром агломерации и соседним муниципальным районом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1800" dirty="0" smtClean="0"/>
              <a:t>очерчивают </a:t>
            </a:r>
            <a:r>
              <a:rPr lang="ru-RU" sz="1800" b="1" dirty="0" smtClean="0"/>
              <a:t>конкретные сферы взаимодействия</a:t>
            </a:r>
            <a:r>
              <a:rPr lang="ru-RU" sz="1800" dirty="0" smtClean="0"/>
              <a:t>, но основной механизм – </a:t>
            </a:r>
            <a:r>
              <a:rPr lang="ru-RU" sz="1800" b="1" dirty="0" smtClean="0"/>
              <a:t>согласование управленческих действий</a:t>
            </a:r>
          </a:p>
          <a:p>
            <a:pPr lvl="1" eaLnBrk="1" hangingPunct="1">
              <a:lnSpc>
                <a:spcPct val="80000"/>
              </a:lnSpc>
            </a:pPr>
            <a:endParaRPr lang="ru-RU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В обоих случаях не предполагается формирование межмуниципальных организаций, за исключением совещательных и координационных органов, и финансовых обязательств сторон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23</a:t>
            </a:fld>
            <a:endParaRPr lang="ru-RU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83262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 rtlCol="0">
            <a:normAutofit/>
          </a:bodyPr>
          <a:lstStyle/>
          <a:p>
            <a:pPr defTabSz="914290" fontAlgn="base">
              <a:spcAft>
                <a:spcPct val="0"/>
              </a:spcAft>
              <a:defRPr/>
            </a:pPr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Положения об органах управления развитием агломераций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573" y="186213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Принимаются постановлением правительства или главы субъекта РФ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/>
              <a:t>Наиболее распространенная форма – Положение о Координационном совете (КС) по развитию агломерации 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2400" dirty="0" smtClean="0"/>
              <a:t>КС де-факто создаются при главе субъекта РФ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2400" dirty="0" smtClean="0"/>
              <a:t>большинство членов КС - представители органов государственной власти субъекта РФ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2400" dirty="0" smtClean="0"/>
              <a:t>при КС могут создаваться консультационные советы и рабочие группы </a:t>
            </a:r>
          </a:p>
          <a:p>
            <a:pPr lvl="0" eaLnBrk="1" hangingPunct="1">
              <a:lnSpc>
                <a:spcPct val="90000"/>
              </a:lnSpc>
            </a:pPr>
            <a:r>
              <a:rPr lang="ru-RU" sz="2800" dirty="0"/>
              <a:t>Особый случай - Межведомственная комиссия по развитию </a:t>
            </a:r>
            <a:r>
              <a:rPr lang="ru-RU" sz="2800" dirty="0" err="1"/>
              <a:t>Березниковско</a:t>
            </a:r>
            <a:r>
              <a:rPr lang="ru-RU" sz="2800" dirty="0"/>
              <a:t>-Соликамской городской агломерации: активное участие представителей </a:t>
            </a:r>
            <a:r>
              <a:rPr lang="ru-RU" sz="2800" dirty="0" smtClean="0"/>
              <a:t>территориальных </a:t>
            </a:r>
            <a:r>
              <a:rPr lang="ru-RU" sz="2800" dirty="0"/>
              <a:t>органов ФОИВ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ru-RU" dirty="0" smtClean="0"/>
          </a:p>
          <a:p>
            <a:pPr eaLnBrk="1" hangingPunct="1">
              <a:lnSpc>
                <a:spcPct val="90000"/>
              </a:lnSpc>
            </a:pPr>
            <a:endParaRPr lang="ru-RU" sz="3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24</a:t>
            </a:fld>
            <a:endParaRPr lang="ru-RU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314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 rtlCol="0">
            <a:noAutofit/>
          </a:bodyPr>
          <a:lstStyle/>
          <a:p>
            <a:pPr defTabSz="914290" fontAlgn="base">
              <a:spcAft>
                <a:spcPct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Структура Координационных советов по развитию агломераций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207364"/>
              </p:ext>
            </p:extLst>
          </p:nvPr>
        </p:nvGraphicFramePr>
        <p:xfrm>
          <a:off x="755576" y="1844824"/>
          <a:ext cx="7704856" cy="428279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44215"/>
                <a:gridCol w="1091083"/>
                <a:gridCol w="1856261"/>
                <a:gridCol w="1485009"/>
                <a:gridCol w="1328288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Агломерация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членов КС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Органы государственной власти субъекта РФ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Органы местного самоуправления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Иные участники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Саратовская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Ростовская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22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9659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Новосибирская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Барабинско</a:t>
                      </a:r>
                      <a:r>
                        <a:rPr lang="ru-RU" sz="1600" dirty="0">
                          <a:effectLst/>
                        </a:rPr>
                        <a:t>-Куйбышевская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28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Белгородская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Старооскольско-Губкинская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Владивостокская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25</a:t>
            </a:fld>
            <a:endParaRPr lang="ru-RU" dirty="0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29423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21600" cy="1143000"/>
          </a:xfrm>
        </p:spPr>
        <p:txBody>
          <a:bodyPr>
            <a:noAutofit/>
          </a:bodyPr>
          <a:lstStyle/>
          <a:p>
            <a:pPr defTabSz="914290" fontAlgn="base">
              <a:spcAft>
                <a:spcPct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Межмуниципальные хозяйственные общества</a:t>
            </a:r>
          </a:p>
        </p:txBody>
      </p:sp>
      <p:sp>
        <p:nvSpPr>
          <p:cNvPr id="33794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dirty="0" smtClean="0"/>
              <a:t>Межмуниципальные </a:t>
            </a:r>
            <a:r>
              <a:rPr lang="ru-RU" sz="2800" dirty="0"/>
              <a:t>хозяйственные общества немногочисленны</a:t>
            </a:r>
          </a:p>
          <a:p>
            <a:pPr eaLnBrk="1" hangingPunct="1"/>
            <a:r>
              <a:rPr lang="ru-RU" sz="2800" dirty="0" smtClean="0"/>
              <a:t>На территориях рассматриваемых агломераций не выявлены</a:t>
            </a:r>
            <a:endParaRPr lang="ru-RU" sz="2800" dirty="0"/>
          </a:p>
          <a:p>
            <a:pPr eaLnBrk="1" hangingPunct="1"/>
            <a:r>
              <a:rPr lang="ru-RU" sz="2800" dirty="0" smtClean="0"/>
              <a:t>Касаются</a:t>
            </a:r>
            <a:r>
              <a:rPr lang="ru-RU" sz="2800" dirty="0"/>
              <a:t>, как правило, взаимодействия муниципального района и </a:t>
            </a:r>
            <a:r>
              <a:rPr lang="ru-RU" sz="2800" dirty="0" smtClean="0"/>
              <a:t>поселений </a:t>
            </a:r>
            <a:r>
              <a:rPr lang="ru-RU" sz="2800" dirty="0"/>
              <a:t>на </a:t>
            </a:r>
            <a:r>
              <a:rPr lang="ru-RU" sz="2800" dirty="0" smtClean="0"/>
              <a:t> территории района</a:t>
            </a:r>
            <a:endParaRPr lang="ru-RU" sz="2800" dirty="0"/>
          </a:p>
          <a:p>
            <a:pPr eaLnBrk="1" hangingPunct="1"/>
            <a:endParaRPr lang="ru-RU" sz="32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26</a:t>
            </a:fld>
            <a:endParaRPr lang="ru-RU" dirty="0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7033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>
            <a:normAutofit/>
          </a:bodyPr>
          <a:lstStyle/>
          <a:p>
            <a:pPr defTabSz="914290" fontAlgn="base">
              <a:spcAft>
                <a:spcPct val="0"/>
              </a:spcAft>
              <a:defRPr/>
            </a:pP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выводы исследования</a:t>
            </a:r>
          </a:p>
        </p:txBody>
      </p:sp>
      <p:sp>
        <p:nvSpPr>
          <p:cNvPr id="35842" name="Объект 2"/>
          <p:cNvSpPr>
            <a:spLocks noGrp="1"/>
          </p:cNvSpPr>
          <p:nvPr>
            <p:ph idx="1"/>
          </p:nvPr>
        </p:nvSpPr>
        <p:spPr>
          <a:xfrm>
            <a:off x="251520" y="1844823"/>
            <a:ext cx="8383573" cy="5031791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+mj-lt"/>
              <a:buAutoNum type="arabicPeriod"/>
            </a:pPr>
            <a:r>
              <a:rPr lang="ru-RU" sz="1800" b="1" dirty="0"/>
              <a:t>Основной механизм межмуниципального сотрудничества в сфере управления развитием агломераций в России – согласование документов и координация управленческой деятельности </a:t>
            </a:r>
            <a:r>
              <a:rPr lang="ru-RU" sz="1800" dirty="0"/>
              <a:t>через межмуниципальные совещательные и координационные органы. Большинство межмуниципальных соглашений о сотрудничестве </a:t>
            </a:r>
            <a:r>
              <a:rPr lang="ru-RU" sz="1800" dirty="0" smtClean="0"/>
              <a:t>носят пока </a:t>
            </a:r>
            <a:r>
              <a:rPr lang="ru-RU" sz="1800" dirty="0"/>
              <a:t>декларативный </a:t>
            </a:r>
            <a:r>
              <a:rPr lang="ru-RU" sz="1800" dirty="0" smtClean="0"/>
              <a:t>характер</a:t>
            </a:r>
          </a:p>
          <a:p>
            <a:pPr lvl="0" algn="just" eaLnBrk="1" hangingPunct="1">
              <a:buFont typeface="+mj-lt"/>
              <a:buAutoNum type="arabicPeriod"/>
            </a:pPr>
            <a:r>
              <a:rPr lang="ru-RU" sz="1800" b="1" dirty="0" smtClean="0"/>
              <a:t>Практика </a:t>
            </a:r>
            <a:r>
              <a:rPr lang="ru-RU" sz="1800" b="1" dirty="0"/>
              <a:t>формирования межмуниципальных хозяйственных обществ </a:t>
            </a:r>
            <a:r>
              <a:rPr lang="ru-RU" sz="1800" b="1" dirty="0" smtClean="0"/>
              <a:t>в агломерациях неразвита</a:t>
            </a:r>
            <a:r>
              <a:rPr lang="ru-RU" sz="1800" dirty="0"/>
              <a:t>: существующие примеры не затрагивают территории агломераций и касаются, как правило, взаимодействия муниципального района и поселения на его </a:t>
            </a:r>
            <a:r>
              <a:rPr lang="ru-RU" sz="1800" dirty="0" smtClean="0"/>
              <a:t>территории</a:t>
            </a:r>
          </a:p>
          <a:p>
            <a:pPr algn="just" eaLnBrk="1" hangingPunct="1">
              <a:buFont typeface="+mj-lt"/>
              <a:buAutoNum type="arabicPeriod"/>
            </a:pPr>
            <a:r>
              <a:rPr lang="ru-RU" sz="1800" b="1" dirty="0" smtClean="0"/>
              <a:t>Основной субъект </a:t>
            </a:r>
            <a:r>
              <a:rPr lang="ru-RU" sz="1800" b="1" dirty="0"/>
              <a:t>управления развитием агломераций </a:t>
            </a:r>
            <a:r>
              <a:rPr lang="ru-RU" sz="1800" b="1" dirty="0" smtClean="0"/>
              <a:t>– государство</a:t>
            </a:r>
            <a:r>
              <a:rPr lang="ru-RU" sz="1800" b="1" dirty="0"/>
              <a:t>. </a:t>
            </a:r>
            <a:r>
              <a:rPr lang="ru-RU" sz="1800" dirty="0"/>
              <a:t>Развивается практика «прямого государственного управления» агломерациями путем передачи ключевых муниципальных полномочий субъекту </a:t>
            </a:r>
            <a:r>
              <a:rPr lang="ru-RU" sz="1800" dirty="0" smtClean="0"/>
              <a:t>РФ. </a:t>
            </a:r>
            <a:r>
              <a:rPr lang="ru-RU" sz="1800" dirty="0"/>
              <a:t>Издержки управления развитием агломераций «сверху» – сворачивание агломерационных проектов при утрате интереса к ним со стороны региона</a:t>
            </a:r>
          </a:p>
          <a:p>
            <a:pPr algn="just" eaLnBrk="1" hangingPunct="1">
              <a:lnSpc>
                <a:spcPct val="90000"/>
              </a:lnSpc>
              <a:buFont typeface="+mj-lt"/>
              <a:buAutoNum type="arabicPeriod" startAt="4"/>
            </a:pPr>
            <a:r>
              <a:rPr lang="ru-RU" sz="1800" dirty="0"/>
              <a:t>В направлениях межмуниципального и государственно-муниципального взаимодействия в целях развития агломераций ощутим </a:t>
            </a:r>
            <a:r>
              <a:rPr lang="ru-RU" sz="1800" b="1" dirty="0"/>
              <a:t>«крен» в сторону территориального планирования и градорегулирования</a:t>
            </a:r>
          </a:p>
          <a:p>
            <a:pPr algn="just" eaLnBrk="1" hangingPunct="1">
              <a:lnSpc>
                <a:spcPct val="90000"/>
              </a:lnSpc>
              <a:buFont typeface="+mj-lt"/>
              <a:buAutoNum type="arabicPeriod" startAt="4"/>
            </a:pPr>
            <a:r>
              <a:rPr lang="ru-RU" sz="1800" dirty="0" smtClean="0"/>
              <a:t>Некоторые </a:t>
            </a:r>
            <a:r>
              <a:rPr lang="ru-RU" sz="1800" dirty="0"/>
              <a:t>субъекты РФ пытаются </a:t>
            </a:r>
            <a:r>
              <a:rPr lang="ru-RU" sz="1800" b="1" dirty="0"/>
              <a:t>системно проводить агломерационную политику без создания специальных управленческих структур</a:t>
            </a:r>
            <a:r>
              <a:rPr lang="ru-RU" sz="1800" dirty="0"/>
              <a:t>, не считая координационных советов (Самарская, Новосибирская, Челябинская области)</a:t>
            </a:r>
          </a:p>
          <a:p>
            <a:pPr algn="just" eaLnBrk="1" hangingPunct="1">
              <a:lnSpc>
                <a:spcPct val="90000"/>
              </a:lnSpc>
              <a:buFont typeface="+mj-lt"/>
              <a:buAutoNum type="arabicPeriod" startAt="4"/>
            </a:pPr>
            <a:r>
              <a:rPr lang="ru-RU" sz="1800" dirty="0"/>
              <a:t>Ассоциация «Барнаульская агломерация интеграционного развития территорий» – единственный «живой» пример </a:t>
            </a:r>
            <a:r>
              <a:rPr lang="ru-RU" sz="1800" b="1" dirty="0"/>
              <a:t>межмуниципальной НКО, осуществляющей управление развитием агломерации, сформированной без участия субъекта РФ</a:t>
            </a:r>
          </a:p>
          <a:p>
            <a:pPr lvl="0" algn="just" eaLnBrk="1" hangingPunct="1">
              <a:buFont typeface="+mj-lt"/>
              <a:buAutoNum type="arabicPeriod"/>
            </a:pPr>
            <a:endParaRPr lang="ru-RU" sz="1800" b="1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27</a:t>
            </a:fld>
            <a:endParaRPr lang="ru-RU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49563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1520" y="116632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prstClr val="white"/>
                </a:solidFill>
              </a:rPr>
              <a:t>ИНСТИТУТ ЭКОНОМИКИ ГОРОДА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755230"/>
            <a:ext cx="4248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 «ИЭГ</a:t>
            </a:r>
            <a:r>
              <a:rPr lang="ru-R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200" dirty="0">
                <a:solidFill>
                  <a:prstClr val="white"/>
                </a:solidFill>
                <a:latin typeface="Calibri"/>
                <a:cs typeface="+mn-cs"/>
              </a:rPr>
              <a:t>—</a:t>
            </a:r>
            <a:r>
              <a:rPr lang="ru-RU" sz="1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некоммерческая негосударственная организация, ведет деятельность по разработке социально-экономических предложений с 1995 года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644008" y="755230"/>
            <a:ext cx="4176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 «ИЭГ</a:t>
            </a:r>
            <a:r>
              <a:rPr lang="ru-R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200" dirty="0">
                <a:solidFill>
                  <a:prstClr val="white"/>
                </a:solidFill>
                <a:latin typeface="Calibri"/>
                <a:cs typeface="+mn-cs"/>
              </a:rPr>
              <a:t>—</a:t>
            </a:r>
            <a:r>
              <a:rPr lang="ru-RU" sz="1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для работы над проектами государственных и коммерческих заказчиков, ведет деятельность с 2003 года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802698" y="2798294"/>
            <a:ext cx="4010744" cy="12715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 smtClean="0">
              <a:solidFill>
                <a:prstClr val="white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 </a:t>
            </a:r>
            <a:r>
              <a:rPr lang="ru-RU" sz="16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Реформы, концепции, программы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 </a:t>
            </a:r>
            <a:r>
              <a:rPr lang="ru-RU" sz="16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Инвестиционная деятельность </a:t>
            </a:r>
            <a:br>
              <a:rPr lang="ru-RU" sz="16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 </a:t>
            </a:r>
            <a:r>
              <a:rPr lang="ru-RU" sz="16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Конкурсы и проекты ГЧП </a:t>
            </a:r>
            <a:br>
              <a:rPr lang="ru-RU" sz="16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 </a:t>
            </a:r>
            <a:r>
              <a:rPr lang="ru-RU" sz="16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городов и регионов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prstClr val="white"/>
                </a:solidFill>
              </a:rPr>
              <a:t> </a:t>
            </a:r>
            <a:r>
              <a:rPr lang="ru-RU" dirty="0">
                <a:solidFill>
                  <a:prstClr val="white"/>
                </a:solidFill>
              </a:rPr>
              <a:t/>
            </a:r>
            <a:br>
              <a:rPr lang="ru-RU" dirty="0">
                <a:solidFill>
                  <a:prstClr val="white"/>
                </a:solidFill>
              </a:rPr>
            </a:b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8775" y="4186515"/>
            <a:ext cx="348314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 «ИЭГ» </a:t>
            </a:r>
            <a:r>
              <a:rPr lang="ru-RU" sz="1400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несколько лет подряд </a:t>
            </a:r>
            <a:br>
              <a:rPr lang="ru-RU" sz="1400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входит </a:t>
            </a:r>
            <a:r>
              <a:rPr lang="ru-RU" sz="14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ТОП-50 лучших независимых </a:t>
            </a:r>
            <a:r>
              <a:rPr lang="ru-RU" sz="1400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исследовательских центров мирового рейтинга </a:t>
            </a:r>
            <a:r>
              <a:rPr lang="ru-RU" sz="1400" dirty="0" err="1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lang="ru-RU" sz="1400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ru-RU" sz="14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ru-RU" sz="14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Think Tank </a:t>
            </a:r>
            <a:r>
              <a:rPr lang="ru-RU" sz="1400" dirty="0" err="1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r>
              <a:rPr lang="ru-RU" sz="14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двух категориях</a:t>
            </a:r>
            <a:r>
              <a:rPr lang="ru-RU" sz="1400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Социальная </a:t>
            </a:r>
            <a:r>
              <a:rPr lang="ru-RU" sz="14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политика и Ведущие центры Центральной и Восточной Европы </a:t>
            </a:r>
            <a:br>
              <a:rPr lang="ru-RU" sz="14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dirty="0">
              <a:solidFill>
                <a:srgbClr val="4F81BD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94570" y="1966255"/>
            <a:ext cx="39193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 в </a:t>
            </a:r>
            <a:r>
              <a:rPr lang="ru-RU" sz="1400" b="1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разработке более </a:t>
            </a:r>
            <a:r>
              <a:rPr lang="ru-RU" sz="14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законодательных </a:t>
            </a:r>
            <a:r>
              <a:rPr lang="ru-RU" sz="1400" b="1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4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иных </a:t>
            </a:r>
            <a:r>
              <a:rPr lang="ru-RU" sz="1400" b="1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нормативно-правовых </a:t>
            </a:r>
            <a:r>
              <a:rPr lang="ru-RU" sz="14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актов, </a:t>
            </a:r>
            <a:r>
              <a:rPr lang="ru-RU" sz="1400" b="1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включая</a:t>
            </a:r>
            <a:endParaRPr lang="ru-RU" sz="1400" b="1" dirty="0">
              <a:solidFill>
                <a:srgbClr val="4F81BD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255" y="2798294"/>
            <a:ext cx="3934711" cy="1271583"/>
          </a:xfrm>
          <a:prstGeom prst="rect">
            <a:avLst/>
          </a:prstGeom>
          <a:solidFill>
            <a:srgbClr val="E59C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 </a:t>
            </a:r>
            <a:r>
              <a:rPr lang="ru-RU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Градостроительный кодекс РФ </a:t>
            </a:r>
            <a:br>
              <a:rPr lang="ru-RU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 </a:t>
            </a:r>
            <a:r>
              <a:rPr lang="ru-RU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Жилищный кодекс РФ </a:t>
            </a:r>
            <a:br>
              <a:rPr lang="ru-RU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 </a:t>
            </a:r>
            <a:r>
              <a:rPr lang="ru-RU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214-ФЗ о долевом строительстве </a:t>
            </a:r>
            <a:br>
              <a:rPr lang="ru-RU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 </a:t>
            </a:r>
            <a:r>
              <a:rPr lang="ru-RU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об ипотечных ценных бумагах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743001" y="1968506"/>
            <a:ext cx="40704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Проекты по направлениям жилищного строительства, ЖКХ, муниципального развития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932040" y="4381492"/>
            <a:ext cx="3600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Эффективные внедренные решения, учитывающие юридические и экономические аспекты и основанные на многолетнем опыте проведения прикладных исследований</a:t>
            </a:r>
          </a:p>
        </p:txBody>
      </p:sp>
      <p:sp>
        <p:nvSpPr>
          <p:cNvPr id="19" name="Shape 242"/>
          <p:cNvSpPr/>
          <p:nvPr/>
        </p:nvSpPr>
        <p:spPr>
          <a:xfrm>
            <a:off x="4156899" y="3059293"/>
            <a:ext cx="622049" cy="781007"/>
          </a:xfrm>
          <a:custGeom>
            <a:avLst/>
            <a:gdLst/>
            <a:ahLst/>
            <a:cxnLst/>
            <a:rect l="0" t="0" r="0" b="0"/>
            <a:pathLst>
              <a:path w="15290" h="16120" extrusionOk="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24710" y="6093296"/>
            <a:ext cx="6588732" cy="52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МИССИЯ: содействие социально-экономическому</a:t>
            </a:r>
            <a:br>
              <a:rPr lang="ru-RU" sz="2000" b="1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развитию </a:t>
            </a:r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городов</a:t>
            </a:r>
          </a:p>
        </p:txBody>
      </p:sp>
    </p:spTree>
    <p:extLst>
      <p:ext uri="{BB962C8B-B14F-4D97-AF65-F5344CB8AC3E}">
        <p14:creationId xmlns:p14="http://schemas.microsoft.com/office/powerpoint/2010/main" val="100914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4445274"/>
            <a:ext cx="9192362" cy="2427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7" r="-565"/>
          <a:stretch/>
        </p:blipFill>
        <p:spPr bwMode="auto">
          <a:xfrm>
            <a:off x="1620000" y="4445269"/>
            <a:ext cx="6372000" cy="2418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61497" y="2132856"/>
            <a:ext cx="79918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Москва, ул. Тверская, 20, стр.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Тел.: </a:t>
            </a:r>
            <a:r>
              <a:rPr lang="en-US" sz="32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lang="ru-RU" sz="32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(495) 363 50 </a:t>
            </a:r>
            <a:r>
              <a:rPr lang="ru-RU" sz="3200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32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mailbox@urbaneconomics.ru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13226" y="6402524"/>
            <a:ext cx="3888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www.urbaneconomics.ru</a:t>
            </a:r>
            <a:endParaRPr lang="ru-RU" sz="2400" b="1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2915816" y="116639"/>
            <a:ext cx="6120680" cy="1464945"/>
            <a:chOff x="2915816" y="116632"/>
            <a:chExt cx="6120680" cy="1464945"/>
          </a:xfrm>
        </p:grpSpPr>
        <p:pic>
          <p:nvPicPr>
            <p:cNvPr id="13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7984" y="116632"/>
              <a:ext cx="3672408" cy="14649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2915816" y="510549"/>
              <a:ext cx="61206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3600" b="1" dirty="0" smtClean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НАШИ КОНТАКТЫ</a:t>
              </a:r>
              <a:endParaRPr lang="ru-RU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9" name="Picture 2" descr="C:\Users\bychkov\Desktop\Институт экономики города\Бланки\презентация\Facebook-App-Icon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77072"/>
            <a:ext cx="279805" cy="279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bychkov\Desktop\Институт экономики города\Бланки\презентация\Twitter-Butt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097" y="4077072"/>
            <a:ext cx="279806" cy="27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s://rutcriado.files.wordpress.com/2013/07/youtube-log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903" y="4032206"/>
            <a:ext cx="511904" cy="36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82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Проблемы российских агломераций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Российские </a:t>
            </a:r>
            <a:r>
              <a:rPr lang="ru-RU" dirty="0"/>
              <a:t>агломерации </a:t>
            </a:r>
            <a:r>
              <a:rPr lang="ru-RU" dirty="0" smtClean="0"/>
              <a:t>недостаточно интегрированы </a:t>
            </a:r>
            <a:r>
              <a:rPr lang="ru-RU" dirty="0"/>
              <a:t>и продуктивны. </a:t>
            </a:r>
            <a:r>
              <a:rPr lang="ru-RU" dirty="0" smtClean="0"/>
              <a:t>Концентрация </a:t>
            </a:r>
            <a:r>
              <a:rPr lang="ru-RU" dirty="0"/>
              <a:t>населения </a:t>
            </a:r>
            <a:r>
              <a:rPr lang="ru-RU" dirty="0" smtClean="0"/>
              <a:t>не </a:t>
            </a:r>
            <a:r>
              <a:rPr lang="ru-RU" dirty="0"/>
              <a:t>обязательно </a:t>
            </a:r>
            <a:r>
              <a:rPr lang="ru-RU" dirty="0" smtClean="0"/>
              <a:t>создает </a:t>
            </a:r>
            <a:r>
              <a:rPr lang="ru-RU" b="1" dirty="0" smtClean="0"/>
              <a:t>агломерационные эффекты </a:t>
            </a:r>
            <a:r>
              <a:rPr lang="ru-RU" dirty="0" smtClean="0"/>
              <a:t>в силу </a:t>
            </a:r>
            <a:r>
              <a:rPr lang="ru-RU" b="1" dirty="0" smtClean="0"/>
              <a:t>слабой внутренней связности </a:t>
            </a:r>
            <a:r>
              <a:rPr lang="ru-RU" dirty="0" smtClean="0"/>
              <a:t>агломераций</a:t>
            </a:r>
          </a:p>
          <a:p>
            <a:r>
              <a:rPr lang="ru-RU" dirty="0" smtClean="0"/>
              <a:t>80-85</a:t>
            </a:r>
            <a:r>
              <a:rPr lang="ru-RU" dirty="0"/>
              <a:t>% </a:t>
            </a:r>
            <a:r>
              <a:rPr lang="ru-RU" dirty="0" smtClean="0"/>
              <a:t>агломерационного </a:t>
            </a:r>
            <a:r>
              <a:rPr lang="ru-RU" dirty="0"/>
              <a:t>ВВП производится в ядре, </a:t>
            </a:r>
            <a:r>
              <a:rPr lang="ru-RU" b="1" dirty="0"/>
              <a:t>на границе ядра и </a:t>
            </a:r>
            <a:r>
              <a:rPr lang="ru-RU" b="1" dirty="0" smtClean="0"/>
              <a:t>периферии наблюдаются </a:t>
            </a:r>
            <a:r>
              <a:rPr lang="ru-RU" b="1" dirty="0"/>
              <a:t>огромные перепады </a:t>
            </a:r>
            <a:r>
              <a:rPr lang="ru-RU" dirty="0"/>
              <a:t>значений </a:t>
            </a:r>
            <a:r>
              <a:rPr lang="ru-RU" dirty="0" smtClean="0"/>
              <a:t>социально-экономических показателей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4190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490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Сферы процессов интеграции в агломерациях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4793FCD3-1BA9-4A6E-8392-8B34EA674908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896281"/>
              </p:ext>
            </p:extLst>
          </p:nvPr>
        </p:nvGraphicFramePr>
        <p:xfrm>
          <a:off x="539552" y="1707851"/>
          <a:ext cx="7920880" cy="49149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1"/>
                <a:gridCol w="2232248"/>
                <a:gridCol w="5400601"/>
              </a:tblGrid>
              <a:tr h="2999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№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Сфера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Примеры проявления интеграционных </a:t>
                      </a:r>
                      <a:r>
                        <a:rPr lang="ru-RU" sz="1400" b="1" dirty="0" smtClean="0">
                          <a:effectLst/>
                        </a:rPr>
                        <a:t>процессов</a:t>
                      </a:r>
                      <a:endParaRPr lang="ru-RU" sz="1400" b="1" dirty="0" smtClean="0">
                        <a:effectLst/>
                      </a:endParaRPr>
                    </a:p>
                  </a:txBody>
                  <a:tcPr marL="31938" marR="31938" marT="0" marB="0"/>
                </a:tc>
              </a:tr>
              <a:tr h="3617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Демография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Рост интенсивности и разнообразия направлений миграций внутри агломерации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</a:tr>
              <a:tr h="665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Рынок труда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Формирование единого рынка труда, расширение спектра рабочих мест, доступных для жителей муниципальных образований, входящих в состав агломерации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</a:tr>
              <a:tr h="602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Транспорт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Формирование единой системы маршрутов пассажирского транспорта, межмуниципальных объектов транспортной инфраструктуры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</a:tr>
              <a:tr h="482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Коммунальная инфраструктура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Формирование межмуниципальных объектов коммунальной инфраструктуры и интегрированных коммунальных сетей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</a:tr>
              <a:tr h="2219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Жилье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Формирование единого рынка жилья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</a:tr>
              <a:tr h="4438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Инвестиции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Формирование скоординированных систем разрешительных процедур в отношении инвесторов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</a:tr>
              <a:tr h="4438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Бюджетная сфера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Формирование скоординированных систем налогообложения в части местных налогов и сборов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</a:tr>
              <a:tr h="31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Градорегулирование</a:t>
                      </a:r>
                      <a:r>
                        <a:rPr lang="ru-RU" sz="1400" b="1" dirty="0">
                          <a:effectLst/>
                        </a:rPr>
                        <a:t>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Формирование скоординированных систем </a:t>
                      </a:r>
                      <a:r>
                        <a:rPr lang="ru-RU" sz="1400" dirty="0" err="1" smtClean="0">
                          <a:effectLst/>
                        </a:rPr>
                        <a:t>градорегулирования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</a:tr>
              <a:tr h="3617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Социальная сфера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Формирование скоординированных систем предоставления социальных услуг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</a:tr>
              <a:tr h="241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Информационная среда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938" marR="31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Формирование единого информационного </a:t>
                      </a:r>
                      <a:r>
                        <a:rPr lang="ru-RU" sz="1400" dirty="0" smtClean="0">
                          <a:effectLst/>
                        </a:rPr>
                        <a:t>пространства</a:t>
                      </a:r>
                      <a:endParaRPr lang="ru-RU" sz="1400" dirty="0" smtClean="0">
                        <a:effectLst/>
                      </a:endParaRPr>
                    </a:p>
                  </a:txBody>
                  <a:tcPr marL="31938" marR="319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684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Проблемы российских агломераций (2)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31975"/>
            <a:ext cx="3610744" cy="4549353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Потенциал межмуниципального сотрудничества остается </a:t>
            </a:r>
            <a:r>
              <a:rPr lang="ru-RU" b="1" dirty="0" smtClean="0"/>
              <a:t>нереализованным</a:t>
            </a:r>
          </a:p>
          <a:p>
            <a:r>
              <a:rPr lang="ru-RU" dirty="0" smtClean="0"/>
              <a:t>Границы </a:t>
            </a:r>
            <a:r>
              <a:rPr lang="ru-RU" dirty="0"/>
              <a:t>муниципалитетов становятся барьерами даже для получения жителями первоочередных социальных и прочих услуг. Причины – не только несовершенство нормативной правовой базы, но и отсутствие согласованности в управленческих действиях на региональном и местном уровнях</a:t>
            </a:r>
          </a:p>
          <a:p>
            <a:endParaRPr lang="ru-RU" b="1" dirty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03243"/>
              </p:ext>
            </p:extLst>
          </p:nvPr>
        </p:nvGraphicFramePr>
        <p:xfrm>
          <a:off x="4283968" y="1772816"/>
          <a:ext cx="4608512" cy="46980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4256"/>
                <a:gridCol w="2304256"/>
              </a:tblGrid>
              <a:tr h="2617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Проблема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20" marR="359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Следствие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20" marR="35920" marT="0" marB="0"/>
                </a:tc>
              </a:tr>
              <a:tr h="74852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Детские сады и школы принимают детей преимущественно по месту регистрации </a:t>
                      </a:r>
                      <a:endParaRPr lang="ru-RU" sz="9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20" marR="3592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 детей, проживающих не по месту регистрации, возникают проблемы с устройством в ближайшие детский сад или школу</a:t>
                      </a:r>
                      <a:endParaRPr lang="ru-RU" sz="9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20" marR="35920" marT="0" marB="0"/>
                </a:tc>
              </a:tr>
              <a:tr h="79966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Скорая помощь обслуживает только территории «своих» муниципальных образований (если эта услуга не передана государству)</a:t>
                      </a:r>
                      <a:endParaRPr lang="ru-RU" sz="9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20" marR="3592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Часто приходится ждать вызова бригады скорой помощи с другого конца района, даже если поблизости имеется городская станция скорой помощи</a:t>
                      </a:r>
                      <a:endParaRPr lang="ru-RU" sz="9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20" marR="35920" marT="0" marB="0"/>
                </a:tc>
              </a:tr>
              <a:tr h="63973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Муниципальные и межмуниципальные маршруты общественного транспорта утверждаются разными </a:t>
                      </a:r>
                      <a:r>
                        <a:rPr lang="ru-RU" sz="900" dirty="0" smtClean="0">
                          <a:effectLst/>
                        </a:rPr>
                        <a:t>органами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r>
                        <a:rPr lang="ru-RU" sz="900" dirty="0" smtClean="0">
                          <a:effectLst/>
                        </a:rPr>
                        <a:t>власти</a:t>
                      </a:r>
                      <a:endParaRPr lang="ru-RU" sz="9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20" marR="3592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Перемещение пассажиров внутри агломераций </a:t>
                      </a:r>
                      <a:r>
                        <a:rPr lang="ru-RU" sz="900" dirty="0" smtClean="0">
                          <a:effectLst/>
                        </a:rPr>
                        <a:t>затруднено, маршрутная</a:t>
                      </a:r>
                      <a:r>
                        <a:rPr lang="ru-RU" sz="900" baseline="0" dirty="0" smtClean="0">
                          <a:effectLst/>
                        </a:rPr>
                        <a:t> </a:t>
                      </a:r>
                      <a:r>
                        <a:rPr lang="ru-RU" sz="900" dirty="0" smtClean="0">
                          <a:effectLst/>
                        </a:rPr>
                        <a:t>сеть неэффективна </a:t>
                      </a:r>
                      <a:endParaRPr lang="ru-RU" sz="9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20" marR="35920" marT="0" marB="0"/>
                </a:tc>
              </a:tr>
              <a:tr h="63973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Муниципалитеты устанавливают тарифы на муниципальный транспорт исходя исключительно из собственных интересов</a:t>
                      </a:r>
                      <a:endParaRPr lang="ru-RU" sz="9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20" marR="3592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Стоимость проезда может сильно отличаться даже в соседних муниципалитетах</a:t>
                      </a:r>
                      <a:endParaRPr lang="ru-RU" sz="9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20" marR="35920" marT="0" marB="0"/>
                </a:tc>
              </a:tr>
              <a:tr h="55626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Федеральные льготники могут пользоваться социальной картой только по месту регистрации</a:t>
                      </a:r>
                      <a:endParaRPr lang="ru-RU" sz="9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20" marR="3592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Поездки за пределы своих муниципальных образований для льготников становятся невыгодными</a:t>
                      </a:r>
                      <a:endParaRPr lang="ru-RU" sz="9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20" marR="35920" marT="0" marB="0"/>
                </a:tc>
              </a:tr>
              <a:tr h="9596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 половине крупнейших агломераций в ядре предельная этажность застройки не установлена, а на периферии установлены высокие значения этажности</a:t>
                      </a:r>
                      <a:endParaRPr lang="ru-RU" sz="9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20" marR="3592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Территории городов бесконтрольно расползаются, происходит деградация центральных районов, а периферийные зоны вырождаются в многоэтажные гетто</a:t>
                      </a:r>
                      <a:endParaRPr lang="ru-RU" sz="9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920" marR="3592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625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defRPr/>
            </a:pP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Предлагаемая законодательная концепция</a:t>
            </a: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422031" y="1691122"/>
            <a:ext cx="7596554" cy="490623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С </a:t>
            </a:r>
            <a:r>
              <a:rPr lang="ru-RU" sz="1800" dirty="0"/>
              <a:t>учетом существующих сегодня </a:t>
            </a:r>
            <a:r>
              <a:rPr lang="ru-RU" sz="1800" dirty="0" smtClean="0"/>
              <a:t>концепций </a:t>
            </a:r>
            <a:r>
              <a:rPr lang="ru-RU" sz="1800" dirty="0"/>
              <a:t>законодательных изменений тема развития законодательства по вопросам управления городскими агломерациями можно разделить на две </a:t>
            </a:r>
            <a:r>
              <a:rPr lang="ru-RU" sz="1800" dirty="0" smtClean="0"/>
              <a:t>части</a:t>
            </a:r>
            <a:endParaRPr lang="ru-RU" sz="1800" dirty="0"/>
          </a:p>
          <a:p>
            <a:pPr marL="742950" lvl="2" indent="-342900"/>
            <a:r>
              <a:rPr lang="ru-RU" sz="1400" dirty="0"/>
              <a:t>создание правовых и экономических возможностей для межмуниципального сотрудничества в целях реализации межмуниципальных инвестиционных и иных проектов в конкретных сферах городской экономики</a:t>
            </a:r>
          </a:p>
          <a:p>
            <a:pPr marL="742950" lvl="2" indent="-342900"/>
            <a:r>
              <a:rPr lang="ru-RU" sz="1400" dirty="0"/>
              <a:t>создание нового институционального уровня публичного управления применительно к интегрированным урбанизированным территориям – городским агломерациям</a:t>
            </a:r>
          </a:p>
          <a:p>
            <a:pPr marL="0" lvl="0" indent="0">
              <a:buNone/>
            </a:pPr>
            <a:endParaRPr lang="ru-RU" sz="1800" b="1" i="1" dirty="0" smtClean="0"/>
          </a:p>
          <a:p>
            <a:pPr marL="0" lvl="0" indent="0">
              <a:buNone/>
            </a:pPr>
            <a:r>
              <a:rPr lang="ru-RU" sz="1800" b="1" i="1" dirty="0" smtClean="0"/>
              <a:t>В </a:t>
            </a:r>
            <a:r>
              <a:rPr lang="ru-RU" sz="1800" b="1" i="1" dirty="0"/>
              <a:t>логике постепенного реформирования данной сферы предлагается на первом этапе реализовать предложения по первому направлению, частично используя </a:t>
            </a:r>
            <a:r>
              <a:rPr lang="ru-RU" sz="1800" b="1" i="1" dirty="0" smtClean="0"/>
              <a:t>имеющиеся </a:t>
            </a:r>
            <a:r>
              <a:rPr lang="ru-RU" sz="1800" b="1" i="1" dirty="0"/>
              <a:t>в существующих концепциях </a:t>
            </a:r>
            <a:r>
              <a:rPr lang="ru-RU" sz="1800" b="1" i="1" dirty="0" smtClean="0"/>
              <a:t>разработки</a:t>
            </a:r>
            <a:endParaRPr lang="ru-RU" sz="1800" b="1" i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51125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defRPr/>
            </a:pP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Предлагаемая законодательная </a:t>
            </a: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концепция – основные направления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323528" y="2132856"/>
            <a:ext cx="8614465" cy="3823282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1600" dirty="0" smtClean="0"/>
              <a:t>1. Ликвидация </a:t>
            </a:r>
            <a:r>
              <a:rPr lang="ru-RU" sz="1600" dirty="0"/>
              <a:t>нормативных правовых барьеров для реализации гражданско-правовых механизмов межмуниципального сотрудничества (создание и функционирование межмуниципальных хозяйственных обществ</a:t>
            </a:r>
            <a:r>
              <a:rPr lang="ru-RU" sz="1600" dirty="0" smtClean="0"/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1600" dirty="0" smtClean="0"/>
              <a:t>2. Создание </a:t>
            </a:r>
            <a:r>
              <a:rPr lang="ru-RU" sz="1600" dirty="0"/>
              <a:t>правовых возможностей для совместной реализации  отдельных полномочий органов местного </a:t>
            </a:r>
            <a:r>
              <a:rPr lang="ru-RU" sz="1600" dirty="0" smtClean="0"/>
              <a:t>самоуправления муниципалитетов любого типа </a:t>
            </a:r>
            <a:r>
              <a:rPr lang="ru-RU" sz="1600" dirty="0"/>
              <a:t>в рамках заключения межмуниципальных соглашений, в следующих основных сферах:</a:t>
            </a:r>
          </a:p>
          <a:p>
            <a:pPr>
              <a:lnSpc>
                <a:spcPct val="80000"/>
              </a:lnSpc>
            </a:pPr>
            <a:r>
              <a:rPr lang="ru-RU" sz="1600" dirty="0" smtClean="0"/>
              <a:t>организация </a:t>
            </a:r>
            <a:r>
              <a:rPr lang="ru-RU" sz="1600" dirty="0"/>
              <a:t>и реализация межмуниципальных проектов по созданию (и дальнейшей эксплуатации) объектов межмуниципальных систем водоснабжения, водоотведения, </a:t>
            </a:r>
            <a:r>
              <a:rPr lang="ru-RU" sz="1600" dirty="0" smtClean="0"/>
              <a:t>теплоснабжения</a:t>
            </a:r>
          </a:p>
          <a:p>
            <a:pPr>
              <a:lnSpc>
                <a:spcPct val="80000"/>
              </a:lnSpc>
            </a:pPr>
            <a:r>
              <a:rPr lang="ru-RU" sz="1600" dirty="0" smtClean="0"/>
              <a:t>организация </a:t>
            </a:r>
            <a:r>
              <a:rPr lang="ru-RU" sz="1600" dirty="0"/>
              <a:t>и реализация межмуниципальных проектов по созданию (и дальнейшей эксплуатации) объектов межмуниципальной социальной </a:t>
            </a:r>
            <a:r>
              <a:rPr lang="ru-RU" sz="1600" dirty="0" smtClean="0"/>
              <a:t>инфраструктуры</a:t>
            </a:r>
          </a:p>
          <a:p>
            <a:pPr>
              <a:lnSpc>
                <a:spcPct val="80000"/>
              </a:lnSpc>
            </a:pPr>
            <a:r>
              <a:rPr lang="ru-RU" sz="1600" dirty="0" smtClean="0"/>
              <a:t> </a:t>
            </a:r>
            <a:r>
              <a:rPr lang="ru-RU" sz="1600" dirty="0"/>
              <a:t>организация и реализация межмуниципальных проектов по созданию (и дальнейшей эксплуатации) объектов межмуниципальной транспортной </a:t>
            </a:r>
            <a:r>
              <a:rPr lang="ru-RU" sz="1600" dirty="0" smtClean="0"/>
              <a:t>инфраструктуры</a:t>
            </a:r>
            <a:endParaRPr lang="ru-RU" sz="1600" dirty="0"/>
          </a:p>
          <a:p>
            <a:pPr>
              <a:lnSpc>
                <a:spcPct val="80000"/>
              </a:lnSpc>
            </a:pPr>
            <a:r>
              <a:rPr lang="ru-RU" sz="1600" dirty="0" smtClean="0"/>
              <a:t>разработка </a:t>
            </a:r>
            <a:r>
              <a:rPr lang="ru-RU" sz="1600" dirty="0"/>
              <a:t>совместных документов территориального планирования, других документов стратегического </a:t>
            </a:r>
            <a:r>
              <a:rPr lang="ru-RU" sz="1600" dirty="0" smtClean="0"/>
              <a:t>планирования</a:t>
            </a:r>
            <a:endParaRPr lang="ru-RU" sz="1600" dirty="0"/>
          </a:p>
          <a:p>
            <a:pPr>
              <a:lnSpc>
                <a:spcPct val="80000"/>
              </a:lnSpc>
            </a:pPr>
            <a:r>
              <a:rPr lang="ru-RU" sz="1600" dirty="0" smtClean="0"/>
              <a:t>осуществление </a:t>
            </a:r>
            <a:r>
              <a:rPr lang="ru-RU" sz="1600" dirty="0"/>
              <a:t>совместных муниципальных </a:t>
            </a:r>
            <a:r>
              <a:rPr lang="ru-RU" sz="1600" dirty="0" smtClean="0"/>
              <a:t>закупок</a:t>
            </a:r>
            <a:endParaRPr lang="ru-RU" sz="1600" dirty="0"/>
          </a:p>
          <a:p>
            <a:pPr>
              <a:lnSpc>
                <a:spcPct val="80000"/>
              </a:lnSpc>
            </a:pPr>
            <a:r>
              <a:rPr lang="ru-RU" sz="1600" dirty="0" smtClean="0"/>
              <a:t>организация</a:t>
            </a:r>
            <a:r>
              <a:rPr lang="ru-RU" sz="1600" dirty="0"/>
              <a:t>, проведение совместных конкурсов на право заключения соглашения о муниципально-частном </a:t>
            </a:r>
            <a:r>
              <a:rPr lang="ru-RU" sz="1600" dirty="0" smtClean="0"/>
              <a:t>партнерстве</a:t>
            </a:r>
            <a:endParaRPr lang="ru-RU" sz="1600" dirty="0"/>
          </a:p>
          <a:p>
            <a:pPr>
              <a:lnSpc>
                <a:spcPct val="80000"/>
              </a:lnSpc>
              <a:buFontTx/>
              <a:buChar char="-"/>
            </a:pPr>
            <a:endParaRPr lang="ru-RU" sz="1600" dirty="0" smtClean="0"/>
          </a:p>
          <a:p>
            <a:pPr marL="0" lvl="0" indent="0">
              <a:buNone/>
            </a:pPr>
            <a:endParaRPr lang="ru-RU" sz="18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7</a:t>
            </a:fld>
            <a:endParaRPr lang="ru-RU" dirty="0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9411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422031" y="1477926"/>
            <a:ext cx="7596554" cy="503983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ru-RU" sz="2100" dirty="0" smtClean="0"/>
          </a:p>
          <a:p>
            <a:pPr marL="0" lvl="0" indent="0">
              <a:buNone/>
            </a:pPr>
            <a:endParaRPr lang="ru-RU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2402" y="1988840"/>
            <a:ext cx="8274054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3</a:t>
            </a: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. 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Наделение органов местного самоуправления </a:t>
            </a:r>
            <a:r>
              <a:rPr lang="ru-RU" sz="14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городских округов 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(в случае агломераций – </a:t>
            </a: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городов-ядер) 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базовыми полномочиями в сфере организации инвестиций в развитие систем водоснабжения, водоотведения, </a:t>
            </a: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теплоснабжения, 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а также финансирования таких инвестиций, которые сегодня и так могут быть переданы городским округам законами </a:t>
            </a: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субъекта РФ: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утверждение 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инвестиционных программ организаций, осуществляющих регулируемые виды деятельности, с применением установленных органами местного самоуправления показателей надежности и энергетической эффективности </a:t>
            </a: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объектов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определение 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плановых и фактических значений показателей надежности и энергетической эффективности </a:t>
            </a: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объектов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организация 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и осуществление инвестиционных проектов, направленных на развитие системы инфраструктуры городского </a:t>
            </a: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округа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участие 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в организации и осуществлении инвестиционных проектов, направленных на развитие межмуниципальных систем </a:t>
            </a: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инфраструктуры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организация 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финансирования программы комплексного развития систем коммунальной инфраструктуры городского округа, в том числе путем привлечения кредитов, выпуска долговых ценных бумаг, иных не запрещенных законодательством механизмов;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участие </a:t>
            </a:r>
            <a:r>
              <a:rPr lang="ru-RU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в финансировании инвестиционных проектов, направленных на развитие межмуниципальных систем </a:t>
            </a:r>
            <a:r>
              <a:rPr lang="ru-RU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инфраструктуры</a:t>
            </a:r>
            <a:endParaRPr lang="ru-RU" sz="1400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</p:txBody>
      </p:sp>
      <p:sp>
        <p:nvSpPr>
          <p:cNvPr id="8" name="Заголовок 3"/>
          <p:cNvSpPr>
            <a:spLocks noGrp="1"/>
          </p:cNvSpPr>
          <p:nvPr>
            <p:ph type="title"/>
          </p:nvPr>
        </p:nvSpPr>
        <p:spPr>
          <a:xfrm>
            <a:off x="392750" y="188640"/>
            <a:ext cx="8229600" cy="1143000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defRPr/>
            </a:pP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Предлагаемая законодательная </a:t>
            </a: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концепция – основные направления (2)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8</a:t>
            </a:fld>
            <a:endParaRPr lang="ru-RU" dirty="0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7414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422031" y="1477926"/>
            <a:ext cx="7596554" cy="503983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ru-RU" sz="2100" dirty="0" smtClean="0"/>
          </a:p>
          <a:p>
            <a:pPr marL="0" lvl="0" indent="0">
              <a:buNone/>
            </a:pPr>
            <a:endParaRPr lang="ru-RU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2402" y="1988840"/>
            <a:ext cx="827405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4. Предлагается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на системной основе наделить органы местного самоуправления </a:t>
            </a:r>
            <a:r>
              <a:rPr lang="ru-RU" sz="16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городских округов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собственным полномочием по определению правил формирования и утверждению тарифов на городские пассажирские </a:t>
            </a: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перевозки (сегодня это региональные полномочия)</a:t>
            </a:r>
          </a:p>
          <a:p>
            <a:endParaRPr lang="ru-RU" sz="1600" dirty="0" smtClean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5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. </a:t>
            </a: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Введение 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финансового инструмента управления земельного рентой на местном уровне в форме платы за разрешение на строительство, устанавливаемой органами местного самоуправления муниципальных образований всех </a:t>
            </a: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типов</a:t>
            </a:r>
          </a:p>
          <a:p>
            <a:pPr>
              <a:tabLst>
                <a:tab pos="265113" algn="l"/>
              </a:tabLst>
            </a:pPr>
            <a:r>
              <a:rPr lang="ru-RU" sz="14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Возможность </a:t>
            </a:r>
            <a:r>
              <a:rPr lang="ru-RU" sz="1400" i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определения размера платы в зависимости от градостроительного регламента и территориальной </a:t>
            </a:r>
            <a:r>
              <a:rPr lang="ru-RU" sz="14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зоны. Средства </a:t>
            </a:r>
            <a:r>
              <a:rPr lang="ru-RU" sz="1400" i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от сбора такой платы поступают во внебюджетный городской фонд и могут использоваться на финансирование инфраструктурных проектов, иных проектов по развитию городской </a:t>
            </a:r>
            <a:r>
              <a:rPr lang="ru-RU" sz="14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территории</a:t>
            </a:r>
          </a:p>
          <a:p>
            <a:pPr algn="just">
              <a:tabLst>
                <a:tab pos="265113" algn="l"/>
              </a:tabLst>
            </a:pPr>
            <a:endParaRPr lang="ru-RU" sz="1400" i="1" dirty="0" smtClean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pPr algn="just"/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charset="0"/>
                <a:ea typeface="Segoe UI" charset="0"/>
                <a:cs typeface="Segoe UI" charset="0"/>
              </a:rPr>
              <a:t>6. Введение нового типа «горизонтальных» межбюджетных трансфертов  для осуществления взаиморасчетов между муниципалитетами при реализации межмуниципальных соглашений</a:t>
            </a:r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pPr algn="just"/>
            <a:endParaRPr lang="ru-RU" sz="1600" dirty="0" smtClean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  <a:p>
            <a:endParaRPr lang="ru-RU" sz="1600" dirty="0">
              <a:solidFill>
                <a:prstClr val="black">
                  <a:lumMod val="75000"/>
                  <a:lumOff val="25000"/>
                </a:prstClr>
              </a:solidFill>
              <a:latin typeface="Segoe UI" charset="0"/>
              <a:ea typeface="Segoe UI" charset="0"/>
              <a:cs typeface="Segoe UI" charset="0"/>
            </a:endParaRPr>
          </a:p>
        </p:txBody>
      </p:sp>
      <p:sp>
        <p:nvSpPr>
          <p:cNvPr id="8" name="Заголовок 3"/>
          <p:cNvSpPr>
            <a:spLocks noGrp="1"/>
          </p:cNvSpPr>
          <p:nvPr>
            <p:ph type="title"/>
          </p:nvPr>
        </p:nvSpPr>
        <p:spPr>
          <a:xfrm>
            <a:off x="413298" y="260648"/>
            <a:ext cx="8229600" cy="1143000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defRPr/>
            </a:pP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Предлагаемая законодательная </a:t>
            </a: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концепция – основные направления (3)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7E6E263B-218B-45C5-B1C5-5E467E7EB98D}" type="slidenum">
              <a:rPr lang="ru-RU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rPr>
              <a:pPr/>
              <a:t>9</a:t>
            </a:fld>
            <a:endParaRPr lang="ru-RU" dirty="0">
              <a:solidFill>
                <a:prstClr val="black">
                  <a:tint val="75000"/>
                </a:prst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3869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54714</TotalTime>
  <Words>3210</Words>
  <Application>Microsoft Office PowerPoint</Application>
  <PresentationFormat>Экран (4:3)</PresentationFormat>
  <Paragraphs>498</Paragraphs>
  <Slides>29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Тема Office</vt:lpstr>
      <vt:lpstr>3_Тема Office</vt:lpstr>
      <vt:lpstr>1_Тема Office</vt:lpstr>
      <vt:lpstr>4_Тема Office</vt:lpstr>
      <vt:lpstr>Презентация PowerPoint</vt:lpstr>
      <vt:lpstr>Общая характеристика городских агломераций в России</vt:lpstr>
      <vt:lpstr>Проблемы российских агломераций</vt:lpstr>
      <vt:lpstr>Сферы процессов интеграции в агломерациях</vt:lpstr>
      <vt:lpstr>Проблемы российских агломераций (2)</vt:lpstr>
      <vt:lpstr>Предлагаемая законодательная концепция</vt:lpstr>
      <vt:lpstr>Предлагаемая законодательная концепция – основные направления</vt:lpstr>
      <vt:lpstr>Предлагаемая законодательная концепция – основные направления (2)</vt:lpstr>
      <vt:lpstr>Предлагаемая законодательная концепция – основные направления (3)</vt:lpstr>
      <vt:lpstr>Потенциальное влияние реализации предлагаемой концепции на развитие городских агломераций – увеличение ежегодных инвестиций в городскую инфраструктуру на 10%*</vt:lpstr>
      <vt:lpstr>Предложения по совершенствованию государственных и муниципальных программ в целях поддержки межмуниципального сотрудничества на территориях городских агломераций</vt:lpstr>
      <vt:lpstr>Предложения по совершенствованию государственных и муниципальных программ в целях поддержки межмуниципального сотрудничества на территориях городских агломераций (2)</vt:lpstr>
      <vt:lpstr>Предложения по совершенствованию государственных и муниципальных программ в целях поддержки межмуниципального сотрудничества на территориях городских агломераций (3)</vt:lpstr>
      <vt:lpstr>Парадоксальная ситуация с регулированием развития агломераций в России </vt:lpstr>
      <vt:lpstr>Исследование отражения агломерационной тематики в региональных документах различных типов</vt:lpstr>
      <vt:lpstr>Типы отражения агломерационной тематики в региональных документах и межмуниципальных соглашениях</vt:lpstr>
      <vt:lpstr>Основные виды документов, институционализирующих управление развитием агломераций</vt:lpstr>
      <vt:lpstr>Направления деятельности органов государственной власти по оказанию содействия развитию агломераций в региональных законах</vt:lpstr>
      <vt:lpstr>Некоторые полномочия муниципальных образований агломераций, передаваемые органам государственной власти субъектов РФ, согласно региональным законам </vt:lpstr>
      <vt:lpstr>Концепции развития агломераций</vt:lpstr>
      <vt:lpstr>Первоочередные мероприятия по реализации концепции развития Пермской городской агломерации</vt:lpstr>
      <vt:lpstr>Перспективный план мероприятий по развитию агломераций в Новосибирской области (Новосибирская и Барабинско-Куйбышевская агломерации) </vt:lpstr>
      <vt:lpstr>Межмуниципальные соглашения о сотрудничестве в рамках агломераций</vt:lpstr>
      <vt:lpstr>Положения об органах управления развитием агломераций</vt:lpstr>
      <vt:lpstr>Структура Координационных советов по развитию агломераций</vt:lpstr>
      <vt:lpstr>Межмуниципальные хозяйственные общества</vt:lpstr>
      <vt:lpstr>Основные выводы исследования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презентации   Имя Фамилия должность докладчика    Авторы (указываются при необходимости): И.О. Фамилия 1, должность И.О. Фамилия 2, должность И.О. Фамилия 3, должность   ИНСТИТУТ ЭКОНОМИКИ ГОРОДА</dc:title>
  <dc:creator>Роман Попов</dc:creator>
  <cp:lastModifiedBy>Роман Попов</cp:lastModifiedBy>
  <cp:revision>389</cp:revision>
  <cp:lastPrinted>2018-12-18T11:26:30Z</cp:lastPrinted>
  <dcterms:created xsi:type="dcterms:W3CDTF">2017-08-29T13:36:43Z</dcterms:created>
  <dcterms:modified xsi:type="dcterms:W3CDTF">2019-07-17T13:04:57Z</dcterms:modified>
</cp:coreProperties>
</file>