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60" r:id="rId2"/>
    <p:sldMasterId id="2147483666" r:id="rId3"/>
    <p:sldMasterId id="2147483670" r:id="rId4"/>
    <p:sldMasterId id="2147483676" r:id="rId5"/>
    <p:sldMasterId id="2147483681" r:id="rId6"/>
    <p:sldMasterId id="2147483709" r:id="rId7"/>
    <p:sldMasterId id="2147483733" r:id="rId8"/>
  </p:sldMasterIdLst>
  <p:notesMasterIdLst>
    <p:notesMasterId r:id="rId36"/>
  </p:notesMasterIdLst>
  <p:sldIdLst>
    <p:sldId id="270" r:id="rId9"/>
    <p:sldId id="260" r:id="rId10"/>
    <p:sldId id="294" r:id="rId11"/>
    <p:sldId id="292" r:id="rId12"/>
    <p:sldId id="305" r:id="rId13"/>
    <p:sldId id="307" r:id="rId14"/>
    <p:sldId id="308" r:id="rId15"/>
    <p:sldId id="310"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09" r:id="rId31"/>
    <p:sldId id="313" r:id="rId32"/>
    <p:sldId id="312" r:id="rId33"/>
    <p:sldId id="304" r:id="rId34"/>
    <p:sldId id="276" r:id="rId35"/>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030"/>
    <a:srgbClr val="1CDFF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84" autoAdjust="0"/>
  </p:normalViewPr>
  <p:slideViewPr>
    <p:cSldViewPr>
      <p:cViewPr>
        <p:scale>
          <a:sx n="100" d="100"/>
          <a:sy n="100" d="100"/>
        </p:scale>
        <p:origin x="-1860"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gershovich\Documents\&#1089;&#1088;&#1086;&#1095;&#1085;&#1099;&#1077;%20&#1079;&#1072;&#1076;&#1072;&#1095;&#1080;\&#1089;&#1090;&#1072;&#1090;&#1100;&#1103;%20&#1076;&#1083;&#1103;%20Housing%20Policy%20Debate\Figure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gershovich\Documents\&#1089;&#1088;&#1086;&#1095;&#1085;&#1099;&#1077;%20&#1079;&#1072;&#1076;&#1072;&#1095;&#1080;\&#1089;&#1090;&#1072;&#1090;&#1100;&#1103;%20&#1076;&#1083;&#1103;%20Housing%20Policy%20Debate\Figure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gershovich\Documents\&#1089;&#1088;&#1086;&#1095;&#1085;&#1099;&#1077;%20&#1079;&#1072;&#1076;&#1072;&#1095;&#1080;\&#1089;&#1090;&#1072;&#1090;&#1100;&#1103;%20&#1076;&#1083;&#1103;%20Housing%20Policy%20Debate\Figure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gershovich\Documents\&#1089;&#1088;&#1086;&#1095;&#1085;&#1099;&#1077;%20&#1079;&#1072;&#1076;&#1072;&#1095;&#1080;\&#1089;&#1090;&#1072;&#1090;&#1100;&#1103;%20&#1076;&#1083;&#1103;%20Housing%20Policy%20Debate\Figu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gershovich\Documents\&#1089;&#1088;&#1086;&#1095;&#1085;&#1099;&#1077;%20&#1079;&#1072;&#1076;&#1072;&#1095;&#1080;\&#1089;&#1090;&#1072;&#1090;&#1100;&#1103;%20&#1076;&#1083;&#1103;%20Housing%20Policy%20Debate\Figur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1044;&#1080;&#1072;&#1075;&#1088;&#1072;&#1084;&#1084;&#1072;%20&#1074;%20Microsoft%20PowerPoint"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1044;&#1080;&#1072;&#1075;&#1088;&#1072;&#1084;&#1084;&#1072;%20&#1074;%20Microsoft%20PowerPoint"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1044;&#1080;&#1072;&#1075;&#1088;&#1072;&#1084;&#1084;&#1072;%20&#1074;%20Microsoft%20PowerPoint"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ikhailov\&#1087;&#1088;&#1086;&#1095;&#1077;&#1077;\&#1088;&#1077;&#1072;&#1083;&#1100;&#1085;&#1099;&#1077;%20&#1094;&#1077;&#1085;&#1099;%20&#1088;&#1099;&#1085;&#1086;&#1082;%20&#1078;&#1080;&#1083;&#1100;&#110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gershovich\Documents\&#1089;&#1088;&#1086;&#1095;&#1085;&#1099;&#1077;%20&#1079;&#1072;&#1076;&#1072;&#1095;&#1080;\&#1089;&#1090;&#1072;&#1090;&#1100;&#1103;%20&#1076;&#1083;&#1103;%20Housing%20Policy%20Debate\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pieChart>
        <c:varyColors val="1"/>
        <c:ser>
          <c:idx val="0"/>
          <c:order val="0"/>
          <c:dPt>
            <c:idx val="0"/>
            <c:bubble3D val="0"/>
            <c:spPr>
              <a:solidFill>
                <a:schemeClr val="accent4">
                  <a:lumMod val="60000"/>
                  <a:lumOff val="40000"/>
                </a:schemeClr>
              </a:solidFill>
            </c:spPr>
          </c:dPt>
          <c:dPt>
            <c:idx val="1"/>
            <c:bubble3D val="0"/>
            <c:spPr>
              <a:solidFill>
                <a:srgbClr val="00B0F0"/>
              </a:solidFill>
            </c:spPr>
          </c:dPt>
          <c:dPt>
            <c:idx val="2"/>
            <c:bubble3D val="0"/>
            <c:spPr>
              <a:solidFill>
                <a:srgbClr val="FFC000"/>
              </a:solidFill>
            </c:spPr>
          </c:dPt>
          <c:dLbls>
            <c:dLblPos val="outEnd"/>
            <c:showLegendKey val="0"/>
            <c:showVal val="1"/>
            <c:showCatName val="0"/>
            <c:showSerName val="0"/>
            <c:showPercent val="0"/>
            <c:showBubbleSize val="0"/>
            <c:showLeaderLines val="1"/>
          </c:dLbls>
          <c:cat>
            <c:strRef>
              <c:f>Лист5!$D$13:$D$15</c:f>
              <c:strCache>
                <c:ptCount val="3"/>
                <c:pt idx="0">
                  <c:v>Home ownership</c:v>
                </c:pt>
                <c:pt idx="1">
                  <c:v>Market rent</c:v>
                </c:pt>
                <c:pt idx="2">
                  <c:v>Regulated rent</c:v>
                </c:pt>
              </c:strCache>
            </c:strRef>
          </c:cat>
          <c:val>
            <c:numRef>
              <c:f>Лист5!$E$13:$E$15</c:f>
              <c:numCache>
                <c:formatCode>0%</c:formatCode>
                <c:ptCount val="3"/>
                <c:pt idx="0">
                  <c:v>0.79</c:v>
                </c:pt>
                <c:pt idx="1">
                  <c:v>0.1</c:v>
                </c:pt>
                <c:pt idx="2">
                  <c:v>0.11</c:v>
                </c:pt>
              </c:numCache>
            </c:numRef>
          </c:val>
        </c:ser>
        <c:dLbls>
          <c:dLblPos val="outEnd"/>
          <c:showLegendKey val="0"/>
          <c:showVal val="1"/>
          <c:showCatName val="0"/>
          <c:showSerName val="0"/>
          <c:showPercent val="0"/>
          <c:showBubbleSize val="0"/>
          <c:showLeaderLines val="1"/>
        </c:dLbls>
        <c:firstSliceAng val="0"/>
      </c:pieChart>
    </c:plotArea>
    <c:legend>
      <c:legendPos val="b"/>
      <c:layout/>
      <c:overlay val="0"/>
    </c:legend>
    <c:plotVisOnly val="1"/>
    <c:dispBlanksAs val="gap"/>
    <c:showDLblsOverMax val="0"/>
  </c:chart>
  <c:txPr>
    <a:bodyPr/>
    <a:lstStyle/>
    <a:p>
      <a:pPr>
        <a:defRPr sz="1800">
          <a:solidFill>
            <a:schemeClr val="accent1">
              <a:lumMod val="50000"/>
            </a:schemeClr>
          </a:solidFill>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Лист1!$A$111</c:f>
              <c:strCache>
                <c:ptCount val="1"/>
                <c:pt idx="0">
                  <c:v>Trend in weighted average annual rates on RUB mortgage loans issued since the beginning of the year in Russia, 2006-2017, %</c:v>
                </c:pt>
              </c:strCache>
            </c:strRef>
          </c:tx>
          <c:marker>
            <c:symbol val="none"/>
          </c:marker>
          <c:cat>
            <c:multiLvlStrRef>
              <c:f>Лист1!$B$108:$AW$109</c:f>
              <c:multiLvlStrCache>
                <c:ptCount val="4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lvl>
                <c:lvl>
                  <c:pt idx="0">
                    <c:v>2006</c:v>
                  </c:pt>
                  <c:pt idx="4">
                    <c:v>2007</c:v>
                  </c:pt>
                  <c:pt idx="8">
                    <c:v>2008</c:v>
                  </c:pt>
                  <c:pt idx="12">
                    <c:v>2009</c:v>
                  </c:pt>
                  <c:pt idx="16">
                    <c:v>2010</c:v>
                  </c:pt>
                  <c:pt idx="20">
                    <c:v>2011</c:v>
                  </c:pt>
                  <c:pt idx="24">
                    <c:v>2012</c:v>
                  </c:pt>
                  <c:pt idx="28">
                    <c:v>2013</c:v>
                  </c:pt>
                  <c:pt idx="32">
                    <c:v>2014</c:v>
                  </c:pt>
                  <c:pt idx="36">
                    <c:v>2015</c:v>
                  </c:pt>
                  <c:pt idx="40">
                    <c:v>2016</c:v>
                  </c:pt>
                  <c:pt idx="44">
                    <c:v>2017</c:v>
                  </c:pt>
                </c:lvl>
              </c:multiLvlStrCache>
            </c:multiLvlStrRef>
          </c:cat>
          <c:val>
            <c:numRef>
              <c:f>Лист1!$B$110:$AW$110</c:f>
              <c:numCache>
                <c:formatCode>General</c:formatCode>
                <c:ptCount val="48"/>
                <c:pt idx="0">
                  <c:v>14.3</c:v>
                </c:pt>
                <c:pt idx="1">
                  <c:v>14.1</c:v>
                </c:pt>
                <c:pt idx="2">
                  <c:v>13.9</c:v>
                </c:pt>
                <c:pt idx="3">
                  <c:v>13.7</c:v>
                </c:pt>
                <c:pt idx="4">
                  <c:v>13.4</c:v>
                </c:pt>
                <c:pt idx="5">
                  <c:v>13</c:v>
                </c:pt>
                <c:pt idx="6">
                  <c:v>12.7</c:v>
                </c:pt>
                <c:pt idx="7">
                  <c:v>12.6</c:v>
                </c:pt>
                <c:pt idx="8">
                  <c:v>12.4</c:v>
                </c:pt>
                <c:pt idx="9">
                  <c:v>12.5</c:v>
                </c:pt>
                <c:pt idx="10">
                  <c:v>12.7</c:v>
                </c:pt>
                <c:pt idx="11">
                  <c:v>12.9</c:v>
                </c:pt>
                <c:pt idx="12">
                  <c:v>14.3</c:v>
                </c:pt>
                <c:pt idx="13">
                  <c:v>14.6</c:v>
                </c:pt>
                <c:pt idx="14">
                  <c:v>14.6</c:v>
                </c:pt>
                <c:pt idx="15">
                  <c:v>14.5</c:v>
                </c:pt>
                <c:pt idx="16">
                  <c:v>13.7</c:v>
                </c:pt>
                <c:pt idx="17">
                  <c:v>13.5</c:v>
                </c:pt>
                <c:pt idx="18">
                  <c:v>13.4</c:v>
                </c:pt>
                <c:pt idx="19">
                  <c:v>13.3</c:v>
                </c:pt>
                <c:pt idx="20">
                  <c:v>12.5</c:v>
                </c:pt>
                <c:pt idx="21">
                  <c:v>12.3</c:v>
                </c:pt>
                <c:pt idx="22">
                  <c:v>12.1</c:v>
                </c:pt>
                <c:pt idx="23">
                  <c:v>12</c:v>
                </c:pt>
                <c:pt idx="24">
                  <c:v>11.9</c:v>
                </c:pt>
                <c:pt idx="25">
                  <c:v>12</c:v>
                </c:pt>
                <c:pt idx="26">
                  <c:v>12.1</c:v>
                </c:pt>
                <c:pt idx="27">
                  <c:v>12.2</c:v>
                </c:pt>
                <c:pt idx="28">
                  <c:v>12.8</c:v>
                </c:pt>
                <c:pt idx="29">
                  <c:v>12.8</c:v>
                </c:pt>
                <c:pt idx="30">
                  <c:v>12.7</c:v>
                </c:pt>
                <c:pt idx="31">
                  <c:v>12.5</c:v>
                </c:pt>
                <c:pt idx="32">
                  <c:v>12.3</c:v>
                </c:pt>
                <c:pt idx="33">
                  <c:v>12.2</c:v>
                </c:pt>
                <c:pt idx="34">
                  <c:v>12.2</c:v>
                </c:pt>
                <c:pt idx="35">
                  <c:v>12.3</c:v>
                </c:pt>
                <c:pt idx="36">
                  <c:v>13.9</c:v>
                </c:pt>
                <c:pt idx="37">
                  <c:v>14.3</c:v>
                </c:pt>
                <c:pt idx="38">
                  <c:v>13.2</c:v>
                </c:pt>
                <c:pt idx="39">
                  <c:v>12.8</c:v>
                </c:pt>
                <c:pt idx="40">
                  <c:v>12.5</c:v>
                </c:pt>
                <c:pt idx="41">
                  <c:v>12.73</c:v>
                </c:pt>
                <c:pt idx="42">
                  <c:v>12.71</c:v>
                </c:pt>
                <c:pt idx="43">
                  <c:v>12.5</c:v>
                </c:pt>
                <c:pt idx="44">
                  <c:v>11.8</c:v>
                </c:pt>
                <c:pt idx="45">
                  <c:v>11.5</c:v>
                </c:pt>
                <c:pt idx="46">
                  <c:v>11.5</c:v>
                </c:pt>
                <c:pt idx="47">
                  <c:v>10.64</c:v>
                </c:pt>
              </c:numCache>
            </c:numRef>
          </c:val>
          <c:smooth val="0"/>
        </c:ser>
        <c:dLbls>
          <c:showLegendKey val="0"/>
          <c:showVal val="0"/>
          <c:showCatName val="0"/>
          <c:showSerName val="0"/>
          <c:showPercent val="0"/>
          <c:showBubbleSize val="0"/>
        </c:dLbls>
        <c:marker val="1"/>
        <c:smooth val="0"/>
        <c:axId val="82289024"/>
        <c:axId val="82290560"/>
      </c:lineChart>
      <c:catAx>
        <c:axId val="82289024"/>
        <c:scaling>
          <c:orientation val="minMax"/>
        </c:scaling>
        <c:delete val="0"/>
        <c:axPos val="b"/>
        <c:majorTickMark val="out"/>
        <c:minorTickMark val="none"/>
        <c:tickLblPos val="nextTo"/>
        <c:crossAx val="82290560"/>
        <c:crosses val="autoZero"/>
        <c:auto val="1"/>
        <c:lblAlgn val="ctr"/>
        <c:lblOffset val="100"/>
        <c:noMultiLvlLbl val="0"/>
      </c:catAx>
      <c:valAx>
        <c:axId val="82290560"/>
        <c:scaling>
          <c:orientation val="minMax"/>
          <c:min val="10"/>
        </c:scaling>
        <c:delete val="0"/>
        <c:axPos val="l"/>
        <c:majorGridlines/>
        <c:numFmt formatCode="General" sourceLinked="1"/>
        <c:majorTickMark val="out"/>
        <c:minorTickMark val="none"/>
        <c:tickLblPos val="nextTo"/>
        <c:crossAx val="82289024"/>
        <c:crosses val="autoZero"/>
        <c:crossBetween val="between"/>
      </c:valAx>
    </c:plotArea>
    <c:legend>
      <c:legendPos val="b"/>
      <c:layout/>
      <c:overlay val="0"/>
    </c:legend>
    <c:plotVisOnly val="1"/>
    <c:dispBlanksAs val="gap"/>
    <c:showDLblsOverMax val="0"/>
  </c:chart>
  <c:txPr>
    <a:bodyPr/>
    <a:lstStyle/>
    <a:p>
      <a:pPr>
        <a:defRPr sz="1200">
          <a:solidFill>
            <a:schemeClr val="tx2">
              <a:lumMod val="50000"/>
            </a:schemeClr>
          </a:solidFill>
          <a:latin typeface="Arial" panose="020B0604020202020204" pitchFamily="34" charset="0"/>
          <a:cs typeface="Arial" panose="020B0604020202020204" pitchFamily="34" charset="0"/>
        </a:defRPr>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Лист1!$A$135</c:f>
              <c:strCache>
                <c:ptCount val="1"/>
                <c:pt idx="0">
                  <c:v>Population growth in metropolitan areas with over 1 million people in 2010-2016</c:v>
                </c:pt>
              </c:strCache>
            </c:strRef>
          </c:tx>
          <c:invertIfNegative val="0"/>
          <c:dLbls>
            <c:txPr>
              <a:bodyPr/>
              <a:lstStyle/>
              <a:p>
                <a:pPr>
                  <a:defRPr sz="1100" b="1"/>
                </a:pPr>
                <a:endParaRPr lang="ru-RU"/>
              </a:p>
            </c:txPr>
            <c:dLblPos val="outEnd"/>
            <c:showLegendKey val="0"/>
            <c:showVal val="1"/>
            <c:showCatName val="0"/>
            <c:showSerName val="0"/>
            <c:showPercent val="0"/>
            <c:showBubbleSize val="0"/>
            <c:showLeaderLines val="0"/>
          </c:dLbls>
          <c:cat>
            <c:strRef>
              <c:f>Лист1!$A$136:$A$152</c:f>
              <c:strCache>
                <c:ptCount val="17"/>
                <c:pt idx="0">
                  <c:v>Nizhny Novgorod</c:v>
                </c:pt>
                <c:pt idx="1">
                  <c:v>Samara (Togliatti)</c:v>
                </c:pt>
                <c:pt idx="2">
                  <c:v>Volgograd</c:v>
                </c:pt>
                <c:pt idx="3">
                  <c:v>Rostov-on-Don</c:v>
                </c:pt>
                <c:pt idx="4">
                  <c:v>Vladivostok</c:v>
                </c:pt>
                <c:pt idx="5">
                  <c:v>Saratov</c:v>
                </c:pt>
                <c:pt idx="6">
                  <c:v>Perm</c:v>
                </c:pt>
                <c:pt idx="7">
                  <c:v>Chelyabinsk</c:v>
                </c:pt>
                <c:pt idx="8">
                  <c:v>Novosibirsk</c:v>
                </c:pt>
                <c:pt idx="9">
                  <c:v>Yekaterinburg</c:v>
                </c:pt>
                <c:pt idx="10">
                  <c:v>Ufa</c:v>
                </c:pt>
                <c:pt idx="11">
                  <c:v>Kazan</c:v>
                </c:pt>
                <c:pt idx="12">
                  <c:v>Krasnoyarsk</c:v>
                </c:pt>
                <c:pt idx="13">
                  <c:v>Voronezh</c:v>
                </c:pt>
                <c:pt idx="14">
                  <c:v>Saint Petersburg</c:v>
                </c:pt>
                <c:pt idx="15">
                  <c:v>Moscow</c:v>
                </c:pt>
                <c:pt idx="16">
                  <c:v>Krasnodar</c:v>
                </c:pt>
              </c:strCache>
            </c:strRef>
          </c:cat>
          <c:val>
            <c:numRef>
              <c:f>Лист1!$B$136:$B$152</c:f>
              <c:numCache>
                <c:formatCode>0.0%</c:formatCode>
                <c:ptCount val="17"/>
                <c:pt idx="0">
                  <c:v>1.0552570990021905E-3</c:v>
                </c:pt>
                <c:pt idx="1">
                  <c:v>3.2612678636863321E-3</c:v>
                </c:pt>
                <c:pt idx="2">
                  <c:v>1.1556959299404207E-2</c:v>
                </c:pt>
                <c:pt idx="3">
                  <c:v>2.4889326119035906E-2</c:v>
                </c:pt>
                <c:pt idx="4">
                  <c:v>2.4992649220817408E-2</c:v>
                </c:pt>
                <c:pt idx="5">
                  <c:v>3.1420192710515292E-2</c:v>
                </c:pt>
                <c:pt idx="6">
                  <c:v>4.3837109709569416E-2</c:v>
                </c:pt>
                <c:pt idx="7">
                  <c:v>4.7584620440354913E-2</c:v>
                </c:pt>
                <c:pt idx="8">
                  <c:v>5.460912360401287E-2</c:v>
                </c:pt>
                <c:pt idx="9">
                  <c:v>5.6232607235390197E-2</c:v>
                </c:pt>
                <c:pt idx="10">
                  <c:v>5.9201871071480776E-2</c:v>
                </c:pt>
                <c:pt idx="11">
                  <c:v>6.5639780135497885E-2</c:v>
                </c:pt>
                <c:pt idx="12">
                  <c:v>8.0861853085135202E-2</c:v>
                </c:pt>
                <c:pt idx="13">
                  <c:v>8.8602211511199319E-2</c:v>
                </c:pt>
                <c:pt idx="14">
                  <c:v>9.1901887582429079E-2</c:v>
                </c:pt>
                <c:pt idx="15">
                  <c:v>9.7485592865651463E-2</c:v>
                </c:pt>
                <c:pt idx="16">
                  <c:v>0.15577889447236182</c:v>
                </c:pt>
              </c:numCache>
            </c:numRef>
          </c:val>
        </c:ser>
        <c:dLbls>
          <c:dLblPos val="outEnd"/>
          <c:showLegendKey val="0"/>
          <c:showVal val="1"/>
          <c:showCatName val="0"/>
          <c:showSerName val="0"/>
          <c:showPercent val="0"/>
          <c:showBubbleSize val="0"/>
        </c:dLbls>
        <c:gapWidth val="150"/>
        <c:axId val="206213504"/>
        <c:axId val="206215040"/>
      </c:barChart>
      <c:catAx>
        <c:axId val="206213504"/>
        <c:scaling>
          <c:orientation val="minMax"/>
        </c:scaling>
        <c:delete val="0"/>
        <c:axPos val="l"/>
        <c:majorTickMark val="out"/>
        <c:minorTickMark val="none"/>
        <c:tickLblPos val="nextTo"/>
        <c:crossAx val="206215040"/>
        <c:crosses val="autoZero"/>
        <c:auto val="1"/>
        <c:lblAlgn val="ctr"/>
        <c:lblOffset val="100"/>
        <c:noMultiLvlLbl val="0"/>
      </c:catAx>
      <c:valAx>
        <c:axId val="206215040"/>
        <c:scaling>
          <c:orientation val="minMax"/>
        </c:scaling>
        <c:delete val="0"/>
        <c:axPos val="b"/>
        <c:majorGridlines/>
        <c:numFmt formatCode="0.0%" sourceLinked="1"/>
        <c:majorTickMark val="out"/>
        <c:minorTickMark val="none"/>
        <c:tickLblPos val="nextTo"/>
        <c:crossAx val="206213504"/>
        <c:crosses val="autoZero"/>
        <c:crossBetween val="between"/>
      </c:valAx>
    </c:plotArea>
    <c:legend>
      <c:legendPos val="b"/>
      <c:layout/>
      <c:overlay val="0"/>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Лист1!$A$159</c:f>
              <c:strCache>
                <c:ptCount val="1"/>
                <c:pt idx="0">
                  <c:v>Number of newly built housing units per 1000 inhabitants, 2016</c:v>
                </c:pt>
              </c:strCache>
            </c:strRef>
          </c:tx>
          <c:invertIfNegative val="0"/>
          <c:dLbls>
            <c:txPr>
              <a:bodyPr/>
              <a:lstStyle/>
              <a:p>
                <a:pPr>
                  <a:defRPr sz="1100" b="1"/>
                </a:pPr>
                <a:endParaRPr lang="ru-RU"/>
              </a:p>
            </c:txPr>
            <c:dLblPos val="outEnd"/>
            <c:showLegendKey val="0"/>
            <c:showVal val="1"/>
            <c:showCatName val="0"/>
            <c:showSerName val="0"/>
            <c:showPercent val="0"/>
            <c:showBubbleSize val="0"/>
            <c:showLeaderLines val="0"/>
          </c:dLbls>
          <c:cat>
            <c:strRef>
              <c:f>Лист1!$A$161:$A$177</c:f>
              <c:strCache>
                <c:ptCount val="17"/>
                <c:pt idx="0">
                  <c:v>Vladivostok</c:v>
                </c:pt>
                <c:pt idx="1">
                  <c:v>Volgograd</c:v>
                </c:pt>
                <c:pt idx="2">
                  <c:v>Nizhny Novgorod</c:v>
                </c:pt>
                <c:pt idx="3">
                  <c:v>Chelyabinsk</c:v>
                </c:pt>
                <c:pt idx="4">
                  <c:v>Samara (Togliatti)</c:v>
                </c:pt>
                <c:pt idx="5">
                  <c:v>Perm</c:v>
                </c:pt>
                <c:pt idx="6">
                  <c:v>Moscow</c:v>
                </c:pt>
                <c:pt idx="7">
                  <c:v>Saint Petersburg</c:v>
                </c:pt>
                <c:pt idx="8">
                  <c:v>Rostov-on-Don</c:v>
                </c:pt>
                <c:pt idx="9">
                  <c:v>Ufa</c:v>
                </c:pt>
                <c:pt idx="10">
                  <c:v>Yekaterinburg</c:v>
                </c:pt>
                <c:pt idx="11">
                  <c:v>Kazan</c:v>
                </c:pt>
                <c:pt idx="12">
                  <c:v>Saratov</c:v>
                </c:pt>
                <c:pt idx="13">
                  <c:v>Krasnoyarsk</c:v>
                </c:pt>
                <c:pt idx="14">
                  <c:v>Novosibirsk</c:v>
                </c:pt>
                <c:pt idx="15">
                  <c:v>Voronezh</c:v>
                </c:pt>
                <c:pt idx="16">
                  <c:v>Krasnodar</c:v>
                </c:pt>
              </c:strCache>
            </c:strRef>
          </c:cat>
          <c:val>
            <c:numRef>
              <c:f>Лист1!$B$161:$B$177</c:f>
              <c:numCache>
                <c:formatCode>0.0</c:formatCode>
                <c:ptCount val="17"/>
                <c:pt idx="0">
                  <c:v>5.86</c:v>
                </c:pt>
                <c:pt idx="1">
                  <c:v>6.05</c:v>
                </c:pt>
                <c:pt idx="2">
                  <c:v>6.1</c:v>
                </c:pt>
                <c:pt idx="3">
                  <c:v>8.57</c:v>
                </c:pt>
                <c:pt idx="4">
                  <c:v>9.4600000000000009</c:v>
                </c:pt>
                <c:pt idx="5">
                  <c:v>9.48</c:v>
                </c:pt>
                <c:pt idx="6">
                  <c:v>10.33</c:v>
                </c:pt>
                <c:pt idx="7">
                  <c:v>10.42</c:v>
                </c:pt>
                <c:pt idx="8">
                  <c:v>11.15</c:v>
                </c:pt>
                <c:pt idx="9">
                  <c:v>11.43</c:v>
                </c:pt>
                <c:pt idx="10">
                  <c:v>11.48</c:v>
                </c:pt>
                <c:pt idx="11">
                  <c:v>11.89</c:v>
                </c:pt>
                <c:pt idx="12">
                  <c:v>13.59</c:v>
                </c:pt>
                <c:pt idx="13">
                  <c:v>13.92</c:v>
                </c:pt>
                <c:pt idx="14">
                  <c:v>15.37</c:v>
                </c:pt>
                <c:pt idx="15">
                  <c:v>16.239999999999998</c:v>
                </c:pt>
                <c:pt idx="16">
                  <c:v>30</c:v>
                </c:pt>
              </c:numCache>
            </c:numRef>
          </c:val>
        </c:ser>
        <c:dLbls>
          <c:dLblPos val="outEnd"/>
          <c:showLegendKey val="0"/>
          <c:showVal val="1"/>
          <c:showCatName val="0"/>
          <c:showSerName val="0"/>
          <c:showPercent val="0"/>
          <c:showBubbleSize val="0"/>
        </c:dLbls>
        <c:gapWidth val="150"/>
        <c:axId val="82007936"/>
        <c:axId val="82009472"/>
      </c:barChart>
      <c:catAx>
        <c:axId val="82007936"/>
        <c:scaling>
          <c:orientation val="minMax"/>
        </c:scaling>
        <c:delete val="0"/>
        <c:axPos val="l"/>
        <c:majorTickMark val="out"/>
        <c:minorTickMark val="none"/>
        <c:tickLblPos val="nextTo"/>
        <c:crossAx val="82009472"/>
        <c:crosses val="autoZero"/>
        <c:auto val="1"/>
        <c:lblAlgn val="ctr"/>
        <c:lblOffset val="100"/>
        <c:noMultiLvlLbl val="0"/>
      </c:catAx>
      <c:valAx>
        <c:axId val="82009472"/>
        <c:scaling>
          <c:orientation val="minMax"/>
        </c:scaling>
        <c:delete val="0"/>
        <c:axPos val="b"/>
        <c:majorGridlines/>
        <c:numFmt formatCode="0.0" sourceLinked="1"/>
        <c:majorTickMark val="out"/>
        <c:minorTickMark val="none"/>
        <c:tickLblPos val="nextTo"/>
        <c:crossAx val="82007936"/>
        <c:crosses val="autoZero"/>
        <c:crossBetween val="between"/>
      </c:valAx>
    </c:plotArea>
    <c:legend>
      <c:legendPos val="b"/>
      <c:layout/>
      <c:overlay val="0"/>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28655262325528585"/>
          <c:y val="0.13234186100534284"/>
          <c:w val="0.38569476322170948"/>
          <c:h val="0.4803158234943592"/>
        </c:manualLayout>
      </c:layout>
      <c:pieChart>
        <c:varyColors val="1"/>
        <c:ser>
          <c:idx val="0"/>
          <c:order val="0"/>
          <c:dPt>
            <c:idx val="0"/>
            <c:bubble3D val="0"/>
            <c:spPr>
              <a:solidFill>
                <a:srgbClr val="66FFFF"/>
              </a:solidFill>
            </c:spPr>
          </c:dPt>
          <c:dPt>
            <c:idx val="1"/>
            <c:bubble3D val="0"/>
            <c:spPr>
              <a:solidFill>
                <a:schemeClr val="accent6">
                  <a:lumMod val="60000"/>
                  <a:lumOff val="40000"/>
                </a:schemeClr>
              </a:solidFill>
            </c:spPr>
          </c:dPt>
          <c:dPt>
            <c:idx val="2"/>
            <c:bubble3D val="0"/>
            <c:spPr>
              <a:solidFill>
                <a:srgbClr val="92D050"/>
              </a:solidFill>
            </c:spPr>
          </c:dPt>
          <c:dPt>
            <c:idx val="3"/>
            <c:bubble3D val="0"/>
            <c:spPr>
              <a:solidFill>
                <a:srgbClr val="3477B2"/>
              </a:solidFill>
            </c:spPr>
          </c:dPt>
          <c:dLbls>
            <c:dLbl>
              <c:idx val="0"/>
              <c:layout>
                <c:manualLayout>
                  <c:x val="7.9573535972250767E-2"/>
                  <c:y val="-9.1450744155999061E-2"/>
                </c:manualLayout>
              </c:layout>
              <c:dLblPos val="bestFit"/>
              <c:showLegendKey val="0"/>
              <c:showVal val="1"/>
              <c:showCatName val="0"/>
              <c:showSerName val="0"/>
              <c:showPercent val="0"/>
              <c:showBubbleSize val="0"/>
            </c:dLbl>
            <c:dLbl>
              <c:idx val="1"/>
              <c:layout>
                <c:manualLayout>
                  <c:x val="-2.3872060791675229E-2"/>
                  <c:y val="2.9394882050142578E-2"/>
                </c:manualLayout>
              </c:layout>
              <c:dLblPos val="bestFit"/>
              <c:showLegendKey val="0"/>
              <c:showVal val="1"/>
              <c:showCatName val="0"/>
              <c:showSerName val="0"/>
              <c:showPercent val="0"/>
              <c:showBubbleSize val="0"/>
            </c:dLbl>
            <c:dLbl>
              <c:idx val="2"/>
              <c:layout>
                <c:manualLayout>
                  <c:x val="1.5449996350394516E-2"/>
                  <c:y val="3.2067144054700992E-3"/>
                </c:manualLayout>
              </c:layout>
              <c:dLblPos val="bestFit"/>
              <c:showLegendKey val="0"/>
              <c:showVal val="1"/>
              <c:showCatName val="0"/>
              <c:showSerName val="0"/>
              <c:showPercent val="0"/>
              <c:showBubbleSize val="0"/>
            </c:dLbl>
            <c:dLbl>
              <c:idx val="3"/>
              <c:layout>
                <c:manualLayout>
                  <c:x val="2.9176973422762185E-2"/>
                  <c:y val="0"/>
                </c:manualLayout>
              </c:layout>
              <c:dLblPos val="bestFit"/>
              <c:showLegendKey val="0"/>
              <c:showVal val="1"/>
              <c:showCatName val="0"/>
              <c:showSerName val="0"/>
              <c:showPercent val="0"/>
              <c:showBubbleSize val="0"/>
            </c:dLbl>
            <c:numFmt formatCode="0%" sourceLinked="0"/>
            <c:dLblPos val="outEnd"/>
            <c:showLegendKey val="0"/>
            <c:showVal val="1"/>
            <c:showCatName val="0"/>
            <c:showSerName val="0"/>
            <c:showPercent val="0"/>
            <c:showBubbleSize val="0"/>
            <c:showLeaderLines val="1"/>
          </c:dLbls>
          <c:cat>
            <c:strRef>
              <c:f>Лист5!$G$13:$G$16</c:f>
              <c:strCache>
                <c:ptCount val="4"/>
                <c:pt idx="0">
                  <c:v>Private (individuals)</c:v>
                </c:pt>
                <c:pt idx="1">
                  <c:v>Private (legal entities)</c:v>
                </c:pt>
                <c:pt idx="2">
                  <c:v>State </c:v>
                </c:pt>
                <c:pt idx="3">
                  <c:v>Municipal</c:v>
                </c:pt>
              </c:strCache>
            </c:strRef>
          </c:cat>
          <c:val>
            <c:numRef>
              <c:f>Лист5!$H$13:$H$16</c:f>
              <c:numCache>
                <c:formatCode>0.00%</c:formatCode>
                <c:ptCount val="4"/>
                <c:pt idx="0">
                  <c:v>0.89949451795987834</c:v>
                </c:pt>
                <c:pt idx="1">
                  <c:v>2.5019789587768074E-2</c:v>
                </c:pt>
                <c:pt idx="2">
                  <c:v>2.8348077952587102E-2</c:v>
                </c:pt>
                <c:pt idx="3">
                  <c:v>4.7137614499766424E-2</c:v>
                </c:pt>
              </c:numCache>
            </c:numRef>
          </c:val>
        </c:ser>
        <c:dLbls>
          <c:dLblPos val="outEnd"/>
          <c:showLegendKey val="0"/>
          <c:showVal val="1"/>
          <c:showCatName val="0"/>
          <c:showSerName val="0"/>
          <c:showPercent val="0"/>
          <c:showBubbleSize val="0"/>
          <c:showLeaderLines val="1"/>
        </c:dLbls>
        <c:firstSliceAng val="0"/>
      </c:pieChart>
    </c:plotArea>
    <c:legend>
      <c:legendPos val="b"/>
      <c:layout>
        <c:manualLayout>
          <c:xMode val="edge"/>
          <c:yMode val="edge"/>
          <c:x val="4.5109934225999772E-2"/>
          <c:y val="0.71613911585581402"/>
          <c:w val="0.79390515892004132"/>
          <c:h val="0.26462059771136542"/>
        </c:manualLayout>
      </c:layout>
      <c:overlay val="0"/>
    </c:legend>
    <c:plotVisOnly val="1"/>
    <c:dispBlanksAs val="gap"/>
    <c:showDLblsOverMax val="0"/>
  </c:chart>
  <c:txPr>
    <a:bodyPr/>
    <a:lstStyle/>
    <a:p>
      <a:pPr>
        <a:defRPr sz="1800">
          <a:solidFill>
            <a:schemeClr val="accent1">
              <a:lumMod val="50000"/>
            </a:schemeClr>
          </a:solidFill>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Лист1!$A$27</c:f>
              <c:strCache>
                <c:ptCount val="1"/>
                <c:pt idx="0">
                  <c:v>Housing price to income ratio across the Russian Federation, 1998-2018</c:v>
                </c:pt>
              </c:strCache>
            </c:strRef>
          </c:tx>
          <c:invertIfNegative val="0"/>
          <c:cat>
            <c:numRef>
              <c:f>Лист1!$A$25:$U$25</c:f>
              <c:numCache>
                <c:formatCode>General</c:formatCode>
                <c:ptCount val="21"/>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numCache>
            </c:numRef>
          </c:cat>
          <c:val>
            <c:numRef>
              <c:f>Лист1!$A$26:$U$26</c:f>
              <c:numCache>
                <c:formatCode>0.0</c:formatCode>
                <c:ptCount val="21"/>
                <c:pt idx="0">
                  <c:v>7.4171451197782607</c:v>
                </c:pt>
                <c:pt idx="1">
                  <c:v>5.9451594430043997</c:v>
                </c:pt>
                <c:pt idx="2">
                  <c:v>5.0200122747797122</c:v>
                </c:pt>
                <c:pt idx="3">
                  <c:v>4.8105323318092745</c:v>
                </c:pt>
                <c:pt idx="4">
                  <c:v>4.6544385893798141</c:v>
                </c:pt>
                <c:pt idx="5">
                  <c:v>4.1202265540383722</c:v>
                </c:pt>
                <c:pt idx="6">
                  <c:v>4.2652795652377389</c:v>
                </c:pt>
                <c:pt idx="7">
                  <c:v>4.1134049975961249</c:v>
                </c:pt>
                <c:pt idx="8">
                  <c:v>4.5735483135377955</c:v>
                </c:pt>
                <c:pt idx="9">
                  <c:v>5.2729044993506324</c:v>
                </c:pt>
                <c:pt idx="10">
                  <c:v>5.2861808221898592</c:v>
                </c:pt>
                <c:pt idx="11">
                  <c:v>4.6251584240099888</c:v>
                </c:pt>
                <c:pt idx="12">
                  <c:v>4.30791034611687</c:v>
                </c:pt>
                <c:pt idx="13">
                  <c:v>4.1002762622172799</c:v>
                </c:pt>
                <c:pt idx="14">
                  <c:v>4.056676717998962</c:v>
                </c:pt>
                <c:pt idx="15">
                  <c:v>3.8825742457398302</c:v>
                </c:pt>
                <c:pt idx="16">
                  <c:v>3.7981026387492092</c:v>
                </c:pt>
                <c:pt idx="17">
                  <c:v>3.5165912834908766</c:v>
                </c:pt>
                <c:pt idx="18">
                  <c:v>3.3861595685550085</c:v>
                </c:pt>
                <c:pt idx="19">
                  <c:v>3.2738930468653757</c:v>
                </c:pt>
                <c:pt idx="20">
                  <c:v>3.2</c:v>
                </c:pt>
              </c:numCache>
            </c:numRef>
          </c:val>
        </c:ser>
        <c:dLbls>
          <c:dLblPos val="outEnd"/>
          <c:showLegendKey val="0"/>
          <c:showVal val="1"/>
          <c:showCatName val="0"/>
          <c:showSerName val="0"/>
          <c:showPercent val="0"/>
          <c:showBubbleSize val="0"/>
        </c:dLbls>
        <c:gapWidth val="150"/>
        <c:axId val="159705728"/>
        <c:axId val="160694656"/>
      </c:barChart>
      <c:catAx>
        <c:axId val="159705728"/>
        <c:scaling>
          <c:orientation val="minMax"/>
        </c:scaling>
        <c:delete val="0"/>
        <c:axPos val="b"/>
        <c:numFmt formatCode="General" sourceLinked="1"/>
        <c:majorTickMark val="out"/>
        <c:minorTickMark val="none"/>
        <c:tickLblPos val="nextTo"/>
        <c:crossAx val="160694656"/>
        <c:crosses val="autoZero"/>
        <c:auto val="1"/>
        <c:lblAlgn val="ctr"/>
        <c:lblOffset val="100"/>
        <c:noMultiLvlLbl val="0"/>
      </c:catAx>
      <c:valAx>
        <c:axId val="160694656"/>
        <c:scaling>
          <c:orientation val="minMax"/>
        </c:scaling>
        <c:delete val="0"/>
        <c:axPos val="l"/>
        <c:majorGridlines/>
        <c:numFmt formatCode="0" sourceLinked="0"/>
        <c:majorTickMark val="out"/>
        <c:minorTickMark val="none"/>
        <c:tickLblPos val="nextTo"/>
        <c:crossAx val="159705728"/>
        <c:crosses val="autoZero"/>
        <c:crossBetween val="between"/>
      </c:valAx>
    </c:plotArea>
    <c:legend>
      <c:legendPos val="b"/>
      <c:layout/>
      <c:overlay val="0"/>
    </c:legend>
    <c:plotVisOnly val="1"/>
    <c:dispBlanksAs val="gap"/>
    <c:showDLblsOverMax val="0"/>
  </c:chart>
  <c:txPr>
    <a:bodyPr/>
    <a:lstStyle/>
    <a:p>
      <a:pPr>
        <a:defRPr sz="1600">
          <a:solidFill>
            <a:schemeClr val="accent1">
              <a:lumMod val="50000"/>
            </a:schemeClr>
          </a:solidFill>
          <a:latin typeface="Arial" panose="020B0604020202020204" pitchFamily="34" charset="0"/>
          <a:cs typeface="Arial" panose="020B0604020202020204" pitchFamily="34" charset="0"/>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Лист1!$A$5</c:f>
              <c:strCache>
                <c:ptCount val="1"/>
                <c:pt idx="0">
                  <c:v>Households who afford to buy a standard flat using their own savings and mortgage, percentage share of all households in Russia</c:v>
                </c:pt>
              </c:strCache>
            </c:strRef>
          </c:tx>
          <c:invertIfNegative val="0"/>
          <c:cat>
            <c:numRef>
              <c:f>Лист1!$A$3:$O$3</c:f>
              <c:numCache>
                <c:formatCode>General</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Лист1!$A$4:$O$4</c:f>
              <c:numCache>
                <c:formatCode>General</c:formatCode>
                <c:ptCount val="15"/>
                <c:pt idx="0">
                  <c:v>9</c:v>
                </c:pt>
                <c:pt idx="1">
                  <c:v>16.8</c:v>
                </c:pt>
                <c:pt idx="2" formatCode="0.0">
                  <c:v>18.600000000000001</c:v>
                </c:pt>
                <c:pt idx="3" formatCode="0.0">
                  <c:v>17.7</c:v>
                </c:pt>
                <c:pt idx="4" formatCode="0.0">
                  <c:v>17.8</c:v>
                </c:pt>
                <c:pt idx="5" formatCode="0.0">
                  <c:v>19</c:v>
                </c:pt>
                <c:pt idx="6" formatCode="0.0">
                  <c:v>23.6</c:v>
                </c:pt>
                <c:pt idx="7" formatCode="0.0">
                  <c:v>27.542935870249963</c:v>
                </c:pt>
                <c:pt idx="8" formatCode="0.0">
                  <c:v>26.549609289091379</c:v>
                </c:pt>
                <c:pt idx="9" formatCode="0.0">
                  <c:v>27.91639152218298</c:v>
                </c:pt>
                <c:pt idx="10" formatCode="0.0">
                  <c:v>29.607809381455919</c:v>
                </c:pt>
                <c:pt idx="11" formatCode="0.0">
                  <c:v>30.818152405268663</c:v>
                </c:pt>
                <c:pt idx="12" formatCode="0.0">
                  <c:v>35.348270863756362</c:v>
                </c:pt>
                <c:pt idx="13" formatCode="0.0">
                  <c:v>42.603669243903141</c:v>
                </c:pt>
                <c:pt idx="14" formatCode="0.0">
                  <c:v>47.8</c:v>
                </c:pt>
              </c:numCache>
            </c:numRef>
          </c:val>
        </c:ser>
        <c:dLbls>
          <c:dLblPos val="outEnd"/>
          <c:showLegendKey val="0"/>
          <c:showVal val="1"/>
          <c:showCatName val="0"/>
          <c:showSerName val="0"/>
          <c:showPercent val="0"/>
          <c:showBubbleSize val="0"/>
        </c:dLbls>
        <c:gapWidth val="150"/>
        <c:axId val="155740416"/>
        <c:axId val="155750400"/>
      </c:barChart>
      <c:catAx>
        <c:axId val="155740416"/>
        <c:scaling>
          <c:orientation val="minMax"/>
        </c:scaling>
        <c:delete val="0"/>
        <c:axPos val="b"/>
        <c:numFmt formatCode="General" sourceLinked="1"/>
        <c:majorTickMark val="out"/>
        <c:minorTickMark val="none"/>
        <c:tickLblPos val="nextTo"/>
        <c:crossAx val="155750400"/>
        <c:crosses val="autoZero"/>
        <c:auto val="1"/>
        <c:lblAlgn val="ctr"/>
        <c:lblOffset val="100"/>
        <c:noMultiLvlLbl val="0"/>
      </c:catAx>
      <c:valAx>
        <c:axId val="155750400"/>
        <c:scaling>
          <c:orientation val="minMax"/>
        </c:scaling>
        <c:delete val="0"/>
        <c:axPos val="l"/>
        <c:majorGridlines/>
        <c:numFmt formatCode="General" sourceLinked="1"/>
        <c:majorTickMark val="out"/>
        <c:minorTickMark val="none"/>
        <c:tickLblPos val="nextTo"/>
        <c:crossAx val="155740416"/>
        <c:crosses val="autoZero"/>
        <c:crossBetween val="between"/>
      </c:valAx>
    </c:plotArea>
    <c:legend>
      <c:legendPos val="b"/>
      <c:layout/>
      <c:overlay val="0"/>
    </c:legend>
    <c:plotVisOnly val="1"/>
    <c:dispBlanksAs val="gap"/>
    <c:showDLblsOverMax val="0"/>
  </c:chart>
  <c:txPr>
    <a:bodyPr/>
    <a:lstStyle/>
    <a:p>
      <a:pPr>
        <a:defRPr sz="1800">
          <a:solidFill>
            <a:schemeClr val="accent1">
              <a:lumMod val="50000"/>
            </a:schemeClr>
          </a:solidFill>
          <a:latin typeface="Arial" panose="020B0604020202020204" pitchFamily="34" charset="0"/>
          <a:cs typeface="Arial" panose="020B0604020202020204" pitchFamily="34" charset="0"/>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992271799358416E-2"/>
          <c:y val="4.3667727374786115E-2"/>
          <c:w val="0.9282129724479542"/>
          <c:h val="0.63559455695398925"/>
        </c:manualLayout>
      </c:layout>
      <c:barChart>
        <c:barDir val="col"/>
        <c:grouping val="stacked"/>
        <c:varyColors val="0"/>
        <c:ser>
          <c:idx val="0"/>
          <c:order val="0"/>
          <c:tx>
            <c:strRef>
              <c:f>'[Диаграмма в Microsoft PowerPoint]Лист3'!$I$51</c:f>
              <c:strCache>
                <c:ptCount val="1"/>
                <c:pt idx="0">
                  <c:v>Self-build, total floor area, mn sq. meters</c:v>
                </c:pt>
              </c:strCache>
            </c:strRef>
          </c:tx>
          <c:invertIfNegative val="0"/>
          <c:cat>
            <c:numRef>
              <c:f>'[Диаграмма в Microsoft PowerPoint]Лист3'!$G$52:$G$94</c:f>
              <c:numCache>
                <c:formatCode>General</c:formatCode>
                <c:ptCount val="43"/>
                <c:pt idx="0">
                  <c:v>1923</c:v>
                </c:pt>
                <c:pt idx="1">
                  <c:v>1930</c:v>
                </c:pt>
                <c:pt idx="2">
                  <c:v>1935</c:v>
                </c:pt>
                <c:pt idx="3">
                  <c:v>1939</c:v>
                </c:pt>
                <c:pt idx="4">
                  <c:v>1943</c:v>
                </c:pt>
                <c:pt idx="5">
                  <c:v>1948</c:v>
                </c:pt>
                <c:pt idx="6">
                  <c:v>1953</c:v>
                </c:pt>
                <c:pt idx="7">
                  <c:v>1958</c:v>
                </c:pt>
                <c:pt idx="8">
                  <c:v>1963</c:v>
                </c:pt>
                <c:pt idx="9">
                  <c:v>1968</c:v>
                </c:pt>
                <c:pt idx="10">
                  <c:v>1973</c:v>
                </c:pt>
                <c:pt idx="11">
                  <c:v>1978</c:v>
                </c:pt>
                <c:pt idx="12">
                  <c:v>1983</c:v>
                </c:pt>
                <c:pt idx="13">
                  <c:v>1987</c:v>
                </c:pt>
                <c:pt idx="14">
                  <c:v>1988</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numCache>
            </c:numRef>
          </c:cat>
          <c:val>
            <c:numRef>
              <c:f>'[Диаграмма в Microsoft PowerPoint]Лист3'!$I$52:$I$94</c:f>
              <c:numCache>
                <c:formatCode>General</c:formatCode>
                <c:ptCount val="43"/>
                <c:pt idx="0">
                  <c:v>10.354545454545455</c:v>
                </c:pt>
                <c:pt idx="1">
                  <c:v>3.8</c:v>
                </c:pt>
                <c:pt idx="2">
                  <c:v>3.54</c:v>
                </c:pt>
                <c:pt idx="3">
                  <c:v>8.2571428571428562</c:v>
                </c:pt>
                <c:pt idx="4">
                  <c:v>7.7777777777777777</c:v>
                </c:pt>
                <c:pt idx="5">
                  <c:v>11.8</c:v>
                </c:pt>
                <c:pt idx="6">
                  <c:v>12.8</c:v>
                </c:pt>
                <c:pt idx="7">
                  <c:v>25.72</c:v>
                </c:pt>
                <c:pt idx="8">
                  <c:v>16.919999999999998</c:v>
                </c:pt>
                <c:pt idx="9">
                  <c:v>11.379999999999999</c:v>
                </c:pt>
                <c:pt idx="10">
                  <c:v>7.44</c:v>
                </c:pt>
                <c:pt idx="11">
                  <c:v>4.58</c:v>
                </c:pt>
                <c:pt idx="12">
                  <c:v>3.84</c:v>
                </c:pt>
                <c:pt idx="13">
                  <c:v>6</c:v>
                </c:pt>
                <c:pt idx="14">
                  <c:v>5.04</c:v>
                </c:pt>
                <c:pt idx="15">
                  <c:v>5.4</c:v>
                </c:pt>
                <c:pt idx="16">
                  <c:v>4.9000000000000004</c:v>
                </c:pt>
                <c:pt idx="17">
                  <c:v>5.6</c:v>
                </c:pt>
                <c:pt idx="18">
                  <c:v>7.1</c:v>
                </c:pt>
                <c:pt idx="19">
                  <c:v>9</c:v>
                </c:pt>
                <c:pt idx="20">
                  <c:v>10</c:v>
                </c:pt>
                <c:pt idx="21">
                  <c:v>11.5</c:v>
                </c:pt>
                <c:pt idx="22">
                  <c:v>12.1</c:v>
                </c:pt>
                <c:pt idx="23">
                  <c:v>13.7</c:v>
                </c:pt>
                <c:pt idx="24">
                  <c:v>12.6</c:v>
                </c:pt>
                <c:pt idx="25">
                  <c:v>13.1</c:v>
                </c:pt>
                <c:pt idx="26">
                  <c:v>14.2</c:v>
                </c:pt>
                <c:pt idx="27">
                  <c:v>15.2</c:v>
                </c:pt>
                <c:pt idx="28">
                  <c:v>16.100000000000001</c:v>
                </c:pt>
                <c:pt idx="29">
                  <c:v>17.5</c:v>
                </c:pt>
                <c:pt idx="30">
                  <c:v>20</c:v>
                </c:pt>
                <c:pt idx="31">
                  <c:v>26.3</c:v>
                </c:pt>
                <c:pt idx="32">
                  <c:v>27.4</c:v>
                </c:pt>
                <c:pt idx="33">
                  <c:v>28.5</c:v>
                </c:pt>
                <c:pt idx="34">
                  <c:v>25.5</c:v>
                </c:pt>
                <c:pt idx="35">
                  <c:v>26.8</c:v>
                </c:pt>
                <c:pt idx="36">
                  <c:v>28.4</c:v>
                </c:pt>
                <c:pt idx="37">
                  <c:v>30.7</c:v>
                </c:pt>
                <c:pt idx="38">
                  <c:v>36.200000000000003</c:v>
                </c:pt>
                <c:pt idx="39">
                  <c:v>35.200000000000003</c:v>
                </c:pt>
                <c:pt idx="40">
                  <c:v>31.6</c:v>
                </c:pt>
                <c:pt idx="41" formatCode="0.0">
                  <c:v>32.987000000000002</c:v>
                </c:pt>
                <c:pt idx="42" formatCode="0.0">
                  <c:v>32.450000000000003</c:v>
                </c:pt>
              </c:numCache>
            </c:numRef>
          </c:val>
        </c:ser>
        <c:ser>
          <c:idx val="1"/>
          <c:order val="1"/>
          <c:tx>
            <c:strRef>
              <c:f>'[Диаграмма в Microsoft PowerPoint]Лист3'!$J$51</c:f>
              <c:strCache>
                <c:ptCount val="1"/>
                <c:pt idx="0">
                  <c:v>Built by companies, total floor area, mn sq. meters</c:v>
                </c:pt>
              </c:strCache>
            </c:strRef>
          </c:tx>
          <c:invertIfNegative val="0"/>
          <c:cat>
            <c:numRef>
              <c:f>'[Диаграмма в Microsoft PowerPoint]Лист3'!$G$52:$G$94</c:f>
              <c:numCache>
                <c:formatCode>General</c:formatCode>
                <c:ptCount val="43"/>
                <c:pt idx="0">
                  <c:v>1923</c:v>
                </c:pt>
                <c:pt idx="1">
                  <c:v>1930</c:v>
                </c:pt>
                <c:pt idx="2">
                  <c:v>1935</c:v>
                </c:pt>
                <c:pt idx="3">
                  <c:v>1939</c:v>
                </c:pt>
                <c:pt idx="4">
                  <c:v>1943</c:v>
                </c:pt>
                <c:pt idx="5">
                  <c:v>1948</c:v>
                </c:pt>
                <c:pt idx="6">
                  <c:v>1953</c:v>
                </c:pt>
                <c:pt idx="7">
                  <c:v>1958</c:v>
                </c:pt>
                <c:pt idx="8">
                  <c:v>1963</c:v>
                </c:pt>
                <c:pt idx="9">
                  <c:v>1968</c:v>
                </c:pt>
                <c:pt idx="10">
                  <c:v>1973</c:v>
                </c:pt>
                <c:pt idx="11">
                  <c:v>1978</c:v>
                </c:pt>
                <c:pt idx="12">
                  <c:v>1983</c:v>
                </c:pt>
                <c:pt idx="13">
                  <c:v>1987</c:v>
                </c:pt>
                <c:pt idx="14">
                  <c:v>1988</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numCache>
            </c:numRef>
          </c:cat>
          <c:val>
            <c:numRef>
              <c:f>'[Диаграмма в Microsoft PowerPoint]Лист3'!$J$52:$J$94</c:f>
              <c:numCache>
                <c:formatCode>General</c:formatCode>
                <c:ptCount val="43"/>
                <c:pt idx="0">
                  <c:v>1.454545454545455</c:v>
                </c:pt>
                <c:pt idx="1">
                  <c:v>5.7749999999999995</c:v>
                </c:pt>
                <c:pt idx="2">
                  <c:v>5.38</c:v>
                </c:pt>
                <c:pt idx="3">
                  <c:v>7.2000000000000011</c:v>
                </c:pt>
                <c:pt idx="4">
                  <c:v>5.7333333333333334</c:v>
                </c:pt>
                <c:pt idx="5">
                  <c:v>9</c:v>
                </c:pt>
                <c:pt idx="6">
                  <c:v>15.860000000000003</c:v>
                </c:pt>
                <c:pt idx="7">
                  <c:v>30.440000000000005</c:v>
                </c:pt>
                <c:pt idx="8">
                  <c:v>39</c:v>
                </c:pt>
                <c:pt idx="9">
                  <c:v>45.519999999999996</c:v>
                </c:pt>
                <c:pt idx="10">
                  <c:v>53.38000000000001</c:v>
                </c:pt>
                <c:pt idx="11">
                  <c:v>54.440000000000005</c:v>
                </c:pt>
                <c:pt idx="12">
                  <c:v>57.899999999999991</c:v>
                </c:pt>
                <c:pt idx="13">
                  <c:v>66.8</c:v>
                </c:pt>
                <c:pt idx="14">
                  <c:v>63.639999999999993</c:v>
                </c:pt>
                <c:pt idx="15">
                  <c:v>44</c:v>
                </c:pt>
                <c:pt idx="16">
                  <c:v>36.6</c:v>
                </c:pt>
                <c:pt idx="17">
                  <c:v>36.199999999999996</c:v>
                </c:pt>
                <c:pt idx="18">
                  <c:v>32.1</c:v>
                </c:pt>
                <c:pt idx="19">
                  <c:v>32</c:v>
                </c:pt>
                <c:pt idx="20">
                  <c:v>24.299999999999997</c:v>
                </c:pt>
                <c:pt idx="21">
                  <c:v>21.200000000000003</c:v>
                </c:pt>
                <c:pt idx="22">
                  <c:v>18.600000000000001</c:v>
                </c:pt>
                <c:pt idx="23">
                  <c:v>18.3</c:v>
                </c:pt>
                <c:pt idx="24">
                  <c:v>17.700000000000003</c:v>
                </c:pt>
                <c:pt idx="25">
                  <c:v>18.600000000000001</c:v>
                </c:pt>
                <c:pt idx="26">
                  <c:v>19.599999999999998</c:v>
                </c:pt>
                <c:pt idx="27">
                  <c:v>21.2</c:v>
                </c:pt>
                <c:pt idx="28">
                  <c:v>24.9</c:v>
                </c:pt>
                <c:pt idx="29">
                  <c:v>26.1</c:v>
                </c:pt>
                <c:pt idx="30">
                  <c:v>30.6</c:v>
                </c:pt>
                <c:pt idx="31">
                  <c:v>34.900000000000006</c:v>
                </c:pt>
                <c:pt idx="32">
                  <c:v>36.699999999999996</c:v>
                </c:pt>
                <c:pt idx="33">
                  <c:v>31.4</c:v>
                </c:pt>
                <c:pt idx="34">
                  <c:v>32.9</c:v>
                </c:pt>
                <c:pt idx="35">
                  <c:v>35.5</c:v>
                </c:pt>
                <c:pt idx="36">
                  <c:v>37.300000000000004</c:v>
                </c:pt>
                <c:pt idx="37">
                  <c:v>39.799999999999997</c:v>
                </c:pt>
                <c:pt idx="38">
                  <c:v>48</c:v>
                </c:pt>
                <c:pt idx="39">
                  <c:v>50.099999999999994</c:v>
                </c:pt>
                <c:pt idx="40">
                  <c:v>48.6</c:v>
                </c:pt>
                <c:pt idx="41" formatCode="0.0">
                  <c:v>46.237000000000002</c:v>
                </c:pt>
                <c:pt idx="42" formatCode="0.0">
                  <c:v>42.880499999999998</c:v>
                </c:pt>
              </c:numCache>
            </c:numRef>
          </c:val>
        </c:ser>
        <c:dLbls>
          <c:showLegendKey val="0"/>
          <c:showVal val="0"/>
          <c:showCatName val="0"/>
          <c:showSerName val="0"/>
          <c:showPercent val="0"/>
          <c:showBubbleSize val="0"/>
        </c:dLbls>
        <c:gapWidth val="150"/>
        <c:overlap val="100"/>
        <c:axId val="160742400"/>
        <c:axId val="160744192"/>
      </c:barChart>
      <c:catAx>
        <c:axId val="160742400"/>
        <c:scaling>
          <c:orientation val="minMax"/>
        </c:scaling>
        <c:delete val="0"/>
        <c:axPos val="b"/>
        <c:numFmt formatCode="General" sourceLinked="1"/>
        <c:majorTickMark val="out"/>
        <c:minorTickMark val="none"/>
        <c:tickLblPos val="nextTo"/>
        <c:txPr>
          <a:bodyPr rot="-5400000" vert="horz"/>
          <a:lstStyle/>
          <a:p>
            <a:pPr>
              <a:defRPr/>
            </a:pPr>
            <a:endParaRPr lang="ru-RU"/>
          </a:p>
        </c:txPr>
        <c:crossAx val="160744192"/>
        <c:crosses val="autoZero"/>
        <c:auto val="1"/>
        <c:lblAlgn val="ctr"/>
        <c:lblOffset val="100"/>
        <c:noMultiLvlLbl val="0"/>
      </c:catAx>
      <c:valAx>
        <c:axId val="160744192"/>
        <c:scaling>
          <c:orientation val="minMax"/>
        </c:scaling>
        <c:delete val="0"/>
        <c:axPos val="l"/>
        <c:majorGridlines/>
        <c:numFmt formatCode="General" sourceLinked="1"/>
        <c:majorTickMark val="out"/>
        <c:minorTickMark val="none"/>
        <c:tickLblPos val="nextTo"/>
        <c:txPr>
          <a:bodyPr rot="0" vert="horz"/>
          <a:lstStyle/>
          <a:p>
            <a:pPr>
              <a:defRPr/>
            </a:pPr>
            <a:endParaRPr lang="ru-RU"/>
          </a:p>
        </c:txPr>
        <c:crossAx val="160742400"/>
        <c:crosses val="autoZero"/>
        <c:crossBetween val="between"/>
      </c:valAx>
    </c:plotArea>
    <c:legend>
      <c:legendPos val="r"/>
      <c:layout>
        <c:manualLayout>
          <c:xMode val="edge"/>
          <c:yMode val="edge"/>
          <c:x val="0.1964034942870044"/>
          <c:y val="0.82218270390591519"/>
          <c:w val="0.55581397995925075"/>
          <c:h val="0.17781729609408478"/>
        </c:manualLayout>
      </c:layout>
      <c:overlay val="0"/>
    </c:legend>
    <c:plotVisOnly val="1"/>
    <c:dispBlanksAs val="gap"/>
    <c:showDLblsOverMax val="0"/>
  </c:chart>
  <c:txPr>
    <a:bodyPr/>
    <a:lstStyle/>
    <a:p>
      <a:pPr>
        <a:defRPr sz="1400" b="0" i="0" u="none" strike="noStrike" baseline="0">
          <a:solidFill>
            <a:schemeClr val="accent1">
              <a:lumMod val="50000"/>
            </a:schemeClr>
          </a:solidFill>
          <a:latin typeface="Arial" panose="020B0604020202020204" pitchFamily="34" charset="0"/>
          <a:ea typeface="Calibri"/>
          <a:cs typeface="Arial" panose="020B0604020202020204" pitchFamily="34" charset="0"/>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'[Диаграмма в Microsoft PowerPoint]Ипотека всего'!$C$36</c:f>
              <c:strCache>
                <c:ptCount val="1"/>
                <c:pt idx="0">
                  <c:v>Total volume of home mortgage loans issued over year, mn Roubles</c:v>
                </c:pt>
              </c:strCache>
            </c:strRef>
          </c:tx>
          <c:spPr>
            <a:solidFill>
              <a:srgbClr val="66FFFF"/>
            </a:solidFill>
          </c:spPr>
          <c:invertIfNegative val="0"/>
          <c:cat>
            <c:numRef>
              <c:f>'[Диаграмма в Microsoft PowerPoint]Ипотека всего'!$A$6:$A$19</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'[Диаграмма в Microsoft PowerPoint]Ипотека всего'!$T$6:$T$19</c:f>
              <c:numCache>
                <c:formatCode>#,##0</c:formatCode>
                <c:ptCount val="14"/>
                <c:pt idx="0">
                  <c:v>56341</c:v>
                </c:pt>
                <c:pt idx="1">
                  <c:v>263561</c:v>
                </c:pt>
                <c:pt idx="2">
                  <c:v>556489</c:v>
                </c:pt>
                <c:pt idx="3">
                  <c:v>655808</c:v>
                </c:pt>
                <c:pt idx="4">
                  <c:v>152501</c:v>
                </c:pt>
                <c:pt idx="5">
                  <c:v>380061</c:v>
                </c:pt>
                <c:pt idx="6">
                  <c:v>716944</c:v>
                </c:pt>
                <c:pt idx="7">
                  <c:v>1031992</c:v>
                </c:pt>
                <c:pt idx="8">
                  <c:v>1353926</c:v>
                </c:pt>
                <c:pt idx="9">
                  <c:v>1764126</c:v>
                </c:pt>
                <c:pt idx="10">
                  <c:v>1161663</c:v>
                </c:pt>
                <c:pt idx="11">
                  <c:v>1473341</c:v>
                </c:pt>
                <c:pt idx="12">
                  <c:v>2021402</c:v>
                </c:pt>
                <c:pt idx="13">
                  <c:v>3012702</c:v>
                </c:pt>
              </c:numCache>
            </c:numRef>
          </c:val>
        </c:ser>
        <c:ser>
          <c:idx val="1"/>
          <c:order val="1"/>
          <c:tx>
            <c:strRef>
              <c:f>'[Диаграмма в Microsoft PowerPoint]Ипотека всего'!$C$37</c:f>
              <c:strCache>
                <c:ptCount val="1"/>
                <c:pt idx="0">
                  <c:v>Total outstanding debt on home mortageg loans, mn Roubles</c:v>
                </c:pt>
              </c:strCache>
            </c:strRef>
          </c:tx>
          <c:spPr>
            <a:solidFill>
              <a:schemeClr val="accent6">
                <a:lumMod val="75000"/>
              </a:schemeClr>
            </a:solidFill>
          </c:spPr>
          <c:invertIfNegative val="0"/>
          <c:cat>
            <c:numRef>
              <c:f>'[Диаграмма в Microsoft PowerPoint]Ипотека всего'!$A$6:$A$19</c:f>
              <c:numCache>
                <c:formatCode>General</c:formatCode>
                <c:ptCount val="14"/>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numCache>
            </c:numRef>
          </c:cat>
          <c:val>
            <c:numRef>
              <c:f>'[Диаграмма в Microsoft PowerPoint]Ипотека всего'!$Y$6:$Y$19</c:f>
              <c:numCache>
                <c:formatCode>#,##0</c:formatCode>
                <c:ptCount val="14"/>
                <c:pt idx="0">
                  <c:v>52831</c:v>
                </c:pt>
                <c:pt idx="1">
                  <c:v>233897</c:v>
                </c:pt>
                <c:pt idx="2">
                  <c:v>611222</c:v>
                </c:pt>
                <c:pt idx="3">
                  <c:v>1070329</c:v>
                </c:pt>
                <c:pt idx="4">
                  <c:v>1010889</c:v>
                </c:pt>
                <c:pt idx="5">
                  <c:v>1129373</c:v>
                </c:pt>
                <c:pt idx="6">
                  <c:v>1478982</c:v>
                </c:pt>
                <c:pt idx="7">
                  <c:v>1997204</c:v>
                </c:pt>
                <c:pt idx="8">
                  <c:v>2648859</c:v>
                </c:pt>
                <c:pt idx="9">
                  <c:v>3520251</c:v>
                </c:pt>
                <c:pt idx="10">
                  <c:v>3982237</c:v>
                </c:pt>
                <c:pt idx="11">
                  <c:v>4493155</c:v>
                </c:pt>
                <c:pt idx="12">
                  <c:v>5144935</c:v>
                </c:pt>
                <c:pt idx="13">
                  <c:v>6376845</c:v>
                </c:pt>
              </c:numCache>
            </c:numRef>
          </c:val>
        </c:ser>
        <c:dLbls>
          <c:showLegendKey val="0"/>
          <c:showVal val="0"/>
          <c:showCatName val="0"/>
          <c:showSerName val="0"/>
          <c:showPercent val="0"/>
          <c:showBubbleSize val="0"/>
        </c:dLbls>
        <c:gapWidth val="150"/>
        <c:axId val="160859264"/>
        <c:axId val="160860800"/>
      </c:barChart>
      <c:lineChart>
        <c:grouping val="standard"/>
        <c:varyColors val="0"/>
        <c:ser>
          <c:idx val="2"/>
          <c:order val="2"/>
          <c:tx>
            <c:strRef>
              <c:f>'[Диаграмма в Microsoft PowerPoint]Ипотека всего'!$C$38</c:f>
              <c:strCache>
                <c:ptCount val="1"/>
                <c:pt idx="0">
                  <c:v>Total outstanding debt on home mortageg loans, % of GDP</c:v>
                </c:pt>
              </c:strCache>
            </c:strRef>
          </c:tx>
          <c:spPr>
            <a:ln>
              <a:solidFill>
                <a:srgbClr val="FF0000"/>
              </a:solidFill>
            </a:ln>
          </c:spPr>
          <c:marker>
            <c:symbol val="none"/>
          </c:marker>
          <c:cat>
            <c:numRef>
              <c:f>'[Диаграмма в Microsoft PowerPoint]Ипотека всего'!$A$6:$A$15</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'[Диаграмма в Microsoft PowerPoint]Ипотека всего'!$AA$6:$AA$19</c:f>
              <c:numCache>
                <c:formatCode>0.0%</c:formatCode>
                <c:ptCount val="14"/>
                <c:pt idx="0">
                  <c:v>2.4447743325161555E-3</c:v>
                </c:pt>
                <c:pt idx="1">
                  <c:v>8.6894992068666903E-3</c:v>
                </c:pt>
                <c:pt idx="2">
                  <c:v>1.8383991482109844E-2</c:v>
                </c:pt>
                <c:pt idx="3">
                  <c:v>2.5930491815162836E-2</c:v>
                </c:pt>
                <c:pt idx="4">
                  <c:v>2.6048993901809193E-2</c:v>
                </c:pt>
                <c:pt idx="5">
                  <c:v>2.4388006423443031E-2</c:v>
                </c:pt>
                <c:pt idx="6">
                  <c:v>2.642585823090449E-2</c:v>
                </c:pt>
                <c:pt idx="7">
                  <c:v>2.98E-2</c:v>
                </c:pt>
                <c:pt idx="8">
                  <c:v>3.73E-2</c:v>
                </c:pt>
                <c:pt idx="9">
                  <c:v>4.4600000000000001E-2</c:v>
                </c:pt>
                <c:pt idx="10">
                  <c:v>4.7800000000000002E-2</c:v>
                </c:pt>
                <c:pt idx="11">
                  <c:v>5.2199999999999996E-2</c:v>
                </c:pt>
                <c:pt idx="12">
                  <c:v>5.9000000000000004E-2</c:v>
                </c:pt>
                <c:pt idx="13">
                  <c:v>6.1389130095748964E-2</c:v>
                </c:pt>
              </c:numCache>
            </c:numRef>
          </c:val>
          <c:smooth val="0"/>
        </c:ser>
        <c:dLbls>
          <c:showLegendKey val="0"/>
          <c:showVal val="0"/>
          <c:showCatName val="0"/>
          <c:showSerName val="0"/>
          <c:showPercent val="0"/>
          <c:showBubbleSize val="0"/>
        </c:dLbls>
        <c:marker val="1"/>
        <c:smooth val="0"/>
        <c:axId val="160868224"/>
        <c:axId val="160866688"/>
      </c:lineChart>
      <c:catAx>
        <c:axId val="160859264"/>
        <c:scaling>
          <c:orientation val="minMax"/>
        </c:scaling>
        <c:delete val="0"/>
        <c:axPos val="b"/>
        <c:numFmt formatCode="General" sourceLinked="1"/>
        <c:majorTickMark val="out"/>
        <c:minorTickMark val="none"/>
        <c:tickLblPos val="nextTo"/>
        <c:crossAx val="160860800"/>
        <c:crosses val="autoZero"/>
        <c:auto val="1"/>
        <c:lblAlgn val="ctr"/>
        <c:lblOffset val="100"/>
        <c:noMultiLvlLbl val="0"/>
      </c:catAx>
      <c:valAx>
        <c:axId val="160860800"/>
        <c:scaling>
          <c:orientation val="minMax"/>
        </c:scaling>
        <c:delete val="0"/>
        <c:axPos val="l"/>
        <c:majorGridlines/>
        <c:numFmt formatCode="#,##0" sourceLinked="1"/>
        <c:majorTickMark val="out"/>
        <c:minorTickMark val="none"/>
        <c:tickLblPos val="nextTo"/>
        <c:crossAx val="160859264"/>
        <c:crosses val="autoZero"/>
        <c:crossBetween val="between"/>
      </c:valAx>
      <c:valAx>
        <c:axId val="160866688"/>
        <c:scaling>
          <c:orientation val="minMax"/>
        </c:scaling>
        <c:delete val="0"/>
        <c:axPos val="r"/>
        <c:numFmt formatCode="0.0%" sourceLinked="1"/>
        <c:majorTickMark val="out"/>
        <c:minorTickMark val="none"/>
        <c:tickLblPos val="nextTo"/>
        <c:crossAx val="160868224"/>
        <c:crosses val="max"/>
        <c:crossBetween val="between"/>
      </c:valAx>
      <c:catAx>
        <c:axId val="160868224"/>
        <c:scaling>
          <c:orientation val="minMax"/>
        </c:scaling>
        <c:delete val="1"/>
        <c:axPos val="b"/>
        <c:numFmt formatCode="General" sourceLinked="1"/>
        <c:majorTickMark val="out"/>
        <c:minorTickMark val="none"/>
        <c:tickLblPos val="nextTo"/>
        <c:crossAx val="160866688"/>
        <c:crosses val="autoZero"/>
        <c:auto val="1"/>
        <c:lblAlgn val="ctr"/>
        <c:lblOffset val="100"/>
        <c:noMultiLvlLbl val="0"/>
      </c:catAx>
    </c:plotArea>
    <c:legend>
      <c:legendPos val="b"/>
      <c:layout/>
      <c:overlay val="0"/>
    </c:legend>
    <c:plotVisOnly val="1"/>
    <c:dispBlanksAs val="gap"/>
    <c:showDLblsOverMax val="0"/>
  </c:chart>
  <c:txPr>
    <a:bodyPr/>
    <a:lstStyle/>
    <a:p>
      <a:pPr>
        <a:defRPr sz="1600">
          <a:solidFill>
            <a:schemeClr val="accent1">
              <a:lumMod val="50000"/>
            </a:schemeClr>
          </a:solidFill>
          <a:latin typeface="Arial" panose="020B0604020202020204" pitchFamily="34" charset="0"/>
          <a:cs typeface="Arial" panose="020B0604020202020204" pitchFamily="34" charset="0"/>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'[Диаграмма в Microsoft PowerPoint]Доля ипотеки ДДУ '!$X$120</c:f>
              <c:strCache>
                <c:ptCount val="1"/>
                <c:pt idx="0">
                  <c:v>Total number of home loans issued over year, units (left axis)</c:v>
                </c:pt>
              </c:strCache>
            </c:strRef>
          </c:tx>
          <c:spPr>
            <a:solidFill>
              <a:schemeClr val="accent6">
                <a:lumMod val="75000"/>
              </a:schemeClr>
            </a:solidFill>
          </c:spPr>
          <c:invertIfNegative val="0"/>
          <c:cat>
            <c:numRef>
              <c:f>'[Диаграмма в Microsoft PowerPoint]Доля ипотеки ДДУ '!$W$121:$W$126</c:f>
              <c:numCache>
                <c:formatCode>General</c:formatCode>
                <c:ptCount val="6"/>
                <c:pt idx="0">
                  <c:v>2013</c:v>
                </c:pt>
                <c:pt idx="1">
                  <c:v>2014</c:v>
                </c:pt>
                <c:pt idx="2">
                  <c:v>2015</c:v>
                </c:pt>
                <c:pt idx="3">
                  <c:v>2016</c:v>
                </c:pt>
                <c:pt idx="4">
                  <c:v>2017</c:v>
                </c:pt>
                <c:pt idx="5">
                  <c:v>2018</c:v>
                </c:pt>
              </c:numCache>
            </c:numRef>
          </c:cat>
          <c:val>
            <c:numRef>
              <c:f>'[Диаграмма в Microsoft PowerPoint]Доля ипотеки ДДУ '!$X$121:$X$126</c:f>
              <c:numCache>
                <c:formatCode>#,##0</c:formatCode>
                <c:ptCount val="6"/>
                <c:pt idx="0">
                  <c:v>823175</c:v>
                </c:pt>
                <c:pt idx="1">
                  <c:v>1012064</c:v>
                </c:pt>
                <c:pt idx="2" formatCode="General">
                  <c:v>699510</c:v>
                </c:pt>
                <c:pt idx="3" formatCode="General">
                  <c:v>856461</c:v>
                </c:pt>
                <c:pt idx="4">
                  <c:v>1086940</c:v>
                </c:pt>
                <c:pt idx="5">
                  <c:v>1471809</c:v>
                </c:pt>
              </c:numCache>
            </c:numRef>
          </c:val>
        </c:ser>
        <c:ser>
          <c:idx val="1"/>
          <c:order val="1"/>
          <c:tx>
            <c:strRef>
              <c:f>'[Диаграмма в Microsoft PowerPoint]Доля ипотеки ДДУ '!$Y$120</c:f>
              <c:strCache>
                <c:ptCount val="1"/>
                <c:pt idx="0">
                  <c:v>Total number of loans secured on SFC rights issued over year, units (left axis)</c:v>
                </c:pt>
              </c:strCache>
            </c:strRef>
          </c:tx>
          <c:spPr>
            <a:solidFill>
              <a:srgbClr val="66FFFF"/>
            </a:solidFill>
          </c:spPr>
          <c:invertIfNegative val="0"/>
          <c:cat>
            <c:numRef>
              <c:f>'[Диаграмма в Microsoft PowerPoint]Доля ипотеки ДДУ '!$W$121:$W$126</c:f>
              <c:numCache>
                <c:formatCode>General</c:formatCode>
                <c:ptCount val="6"/>
                <c:pt idx="0">
                  <c:v>2013</c:v>
                </c:pt>
                <c:pt idx="1">
                  <c:v>2014</c:v>
                </c:pt>
                <c:pt idx="2">
                  <c:v>2015</c:v>
                </c:pt>
                <c:pt idx="3">
                  <c:v>2016</c:v>
                </c:pt>
                <c:pt idx="4">
                  <c:v>2017</c:v>
                </c:pt>
                <c:pt idx="5">
                  <c:v>2018</c:v>
                </c:pt>
              </c:numCache>
            </c:numRef>
          </c:cat>
          <c:val>
            <c:numRef>
              <c:f>'[Диаграмма в Microsoft PowerPoint]Доля ипотеки ДДУ '!$Y$121:$Y$126</c:f>
              <c:numCache>
                <c:formatCode>#,##0</c:formatCode>
                <c:ptCount val="6"/>
                <c:pt idx="0">
                  <c:v>135281</c:v>
                </c:pt>
                <c:pt idx="1">
                  <c:v>207701</c:v>
                </c:pt>
                <c:pt idx="2">
                  <c:v>190912</c:v>
                </c:pt>
                <c:pt idx="3" formatCode="General">
                  <c:v>268619</c:v>
                </c:pt>
                <c:pt idx="4" formatCode="General">
                  <c:v>273599</c:v>
                </c:pt>
                <c:pt idx="5" formatCode="General">
                  <c:v>332742</c:v>
                </c:pt>
              </c:numCache>
            </c:numRef>
          </c:val>
        </c:ser>
        <c:dLbls>
          <c:showLegendKey val="0"/>
          <c:showVal val="0"/>
          <c:showCatName val="0"/>
          <c:showSerName val="0"/>
          <c:showPercent val="0"/>
          <c:showBubbleSize val="0"/>
        </c:dLbls>
        <c:gapWidth val="150"/>
        <c:axId val="162684288"/>
        <c:axId val="162690176"/>
      </c:barChart>
      <c:scatterChart>
        <c:scatterStyle val="smoothMarker"/>
        <c:varyColors val="0"/>
        <c:ser>
          <c:idx val="2"/>
          <c:order val="2"/>
          <c:tx>
            <c:strRef>
              <c:f>'[Диаграмма в Microsoft PowerPoint]Доля ипотеки ДДУ '!$Z$120</c:f>
              <c:strCache>
                <c:ptCount val="1"/>
                <c:pt idx="0">
                  <c:v>Share of loans secured on SFC rights in the total number of home loans (right axis)</c:v>
                </c:pt>
              </c:strCache>
            </c:strRef>
          </c:tx>
          <c:spPr>
            <a:ln>
              <a:solidFill>
                <a:srgbClr val="C00000"/>
              </a:solidFill>
            </a:ln>
          </c:spPr>
          <c:marker>
            <c:symbol val="none"/>
          </c:marker>
          <c:yVal>
            <c:numRef>
              <c:f>'[Диаграмма в Microsoft PowerPoint]Доля ипотеки ДДУ '!$Z$121:$Z$126</c:f>
              <c:numCache>
                <c:formatCode>0.0%</c:formatCode>
                <c:ptCount val="6"/>
                <c:pt idx="0" formatCode="0%">
                  <c:v>0.1643405108269809</c:v>
                </c:pt>
                <c:pt idx="1">
                  <c:v>0.20522516362601576</c:v>
                </c:pt>
                <c:pt idx="2">
                  <c:v>0.27292247430344097</c:v>
                </c:pt>
                <c:pt idx="3">
                  <c:v>0.31363833262693808</c:v>
                </c:pt>
                <c:pt idx="4">
                  <c:v>0.25171490606657221</c:v>
                </c:pt>
                <c:pt idx="5">
                  <c:v>0.22607688905285944</c:v>
                </c:pt>
              </c:numCache>
            </c:numRef>
          </c:yVal>
          <c:smooth val="1"/>
        </c:ser>
        <c:dLbls>
          <c:showLegendKey val="0"/>
          <c:showVal val="0"/>
          <c:showCatName val="0"/>
          <c:showSerName val="0"/>
          <c:showPercent val="0"/>
          <c:showBubbleSize val="0"/>
        </c:dLbls>
        <c:axId val="162701696"/>
        <c:axId val="162691712"/>
      </c:scatterChart>
      <c:catAx>
        <c:axId val="162684288"/>
        <c:scaling>
          <c:orientation val="minMax"/>
        </c:scaling>
        <c:delete val="0"/>
        <c:axPos val="b"/>
        <c:numFmt formatCode="General" sourceLinked="1"/>
        <c:majorTickMark val="out"/>
        <c:minorTickMark val="none"/>
        <c:tickLblPos val="nextTo"/>
        <c:crossAx val="162690176"/>
        <c:crosses val="autoZero"/>
        <c:auto val="1"/>
        <c:lblAlgn val="ctr"/>
        <c:lblOffset val="100"/>
        <c:noMultiLvlLbl val="0"/>
      </c:catAx>
      <c:valAx>
        <c:axId val="162690176"/>
        <c:scaling>
          <c:orientation val="minMax"/>
        </c:scaling>
        <c:delete val="0"/>
        <c:axPos val="l"/>
        <c:majorGridlines/>
        <c:numFmt formatCode="#,##0" sourceLinked="1"/>
        <c:majorTickMark val="out"/>
        <c:minorTickMark val="none"/>
        <c:tickLblPos val="nextTo"/>
        <c:crossAx val="162684288"/>
        <c:crosses val="autoZero"/>
        <c:crossBetween val="between"/>
      </c:valAx>
      <c:valAx>
        <c:axId val="162691712"/>
        <c:scaling>
          <c:orientation val="minMax"/>
        </c:scaling>
        <c:delete val="0"/>
        <c:axPos val="r"/>
        <c:numFmt formatCode="0%" sourceLinked="1"/>
        <c:majorTickMark val="out"/>
        <c:minorTickMark val="none"/>
        <c:tickLblPos val="nextTo"/>
        <c:crossAx val="162701696"/>
        <c:crosses val="max"/>
        <c:crossBetween val="midCat"/>
      </c:valAx>
      <c:valAx>
        <c:axId val="162701696"/>
        <c:scaling>
          <c:orientation val="minMax"/>
        </c:scaling>
        <c:delete val="1"/>
        <c:axPos val="b"/>
        <c:majorTickMark val="out"/>
        <c:minorTickMark val="none"/>
        <c:tickLblPos val="nextTo"/>
        <c:crossAx val="162691712"/>
        <c:crosses val="autoZero"/>
        <c:crossBetween val="midCat"/>
      </c:valAx>
    </c:plotArea>
    <c:legend>
      <c:legendPos val="r"/>
      <c:layout/>
      <c:overlay val="0"/>
    </c:legend>
    <c:plotVisOnly val="1"/>
    <c:dispBlanksAs val="gap"/>
    <c:showDLblsOverMax val="0"/>
  </c:chart>
  <c:txPr>
    <a:bodyPr/>
    <a:lstStyle/>
    <a:p>
      <a:pPr>
        <a:defRPr sz="1400">
          <a:solidFill>
            <a:srgbClr val="122030"/>
          </a:solidFill>
          <a:latin typeface="Arial" panose="020B0604020202020204" pitchFamily="34" charset="0"/>
          <a:cs typeface="Arial" panose="020B0604020202020204" pitchFamily="34" charset="0"/>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'график 2006-2017'!$E$38:$F$38</c:f>
              <c:strCache>
                <c:ptCount val="1"/>
                <c:pt idx="0">
                  <c:v>Real income index</c:v>
                </c:pt>
              </c:strCache>
            </c:strRef>
          </c:tx>
          <c:marker>
            <c:symbol val="none"/>
          </c:marker>
          <c:cat>
            <c:numRef>
              <c:f>'график 2006-2017'!$G$37:$R$37</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'график 2006-2017'!$G$38:$R$38</c:f>
              <c:numCache>
                <c:formatCode>General</c:formatCode>
                <c:ptCount val="12"/>
                <c:pt idx="0">
                  <c:v>100</c:v>
                </c:pt>
                <c:pt idx="1">
                  <c:v>113.29391659315631</c:v>
                </c:pt>
                <c:pt idx="2">
                  <c:v>120.03627200563736</c:v>
                </c:pt>
                <c:pt idx="3">
                  <c:v>120.44629500505832</c:v>
                </c:pt>
                <c:pt idx="4">
                  <c:v>124.22439977725934</c:v>
                </c:pt>
                <c:pt idx="5">
                  <c:v>125.170746604089</c:v>
                </c:pt>
                <c:pt idx="6">
                  <c:v>131.8331728002897</c:v>
                </c:pt>
                <c:pt idx="7">
                  <c:v>138.12723483931242</c:v>
                </c:pt>
                <c:pt idx="8">
                  <c:v>138.93403725755172</c:v>
                </c:pt>
                <c:pt idx="9">
                  <c:v>136.93640986310115</c:v>
                </c:pt>
                <c:pt idx="10">
                  <c:v>122.43968987371268</c:v>
                </c:pt>
                <c:pt idx="11">
                  <c:v>118.89659198160896</c:v>
                </c:pt>
              </c:numCache>
            </c:numRef>
          </c:val>
          <c:smooth val="0"/>
        </c:ser>
        <c:ser>
          <c:idx val="1"/>
          <c:order val="1"/>
          <c:tx>
            <c:strRef>
              <c:f>'график 2006-2017'!$E$39:$F$39</c:f>
              <c:strCache>
                <c:ptCount val="1"/>
                <c:pt idx="0">
                  <c:v>Real housing prices index</c:v>
                </c:pt>
              </c:strCache>
            </c:strRef>
          </c:tx>
          <c:marker>
            <c:symbol val="none"/>
          </c:marker>
          <c:cat>
            <c:numRef>
              <c:f>'график 2006-2017'!$G$37:$R$37</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'график 2006-2017'!$G$39:$R$39</c:f>
              <c:numCache>
                <c:formatCode>General</c:formatCode>
                <c:ptCount val="12"/>
                <c:pt idx="0">
                  <c:v>100</c:v>
                </c:pt>
                <c:pt idx="1">
                  <c:v>122.05180686774155</c:v>
                </c:pt>
                <c:pt idx="2">
                  <c:v>126.51987450663984</c:v>
                </c:pt>
                <c:pt idx="3">
                  <c:v>108.69226097924707</c:v>
                </c:pt>
                <c:pt idx="4">
                  <c:v>99.557969417717757</c:v>
                </c:pt>
                <c:pt idx="5">
                  <c:v>95.962127980248439</c:v>
                </c:pt>
                <c:pt idx="6">
                  <c:v>100.49522971838883</c:v>
                </c:pt>
                <c:pt idx="7">
                  <c:v>100.73247108233021</c:v>
                </c:pt>
                <c:pt idx="8">
                  <c:v>97.08668387740363</c:v>
                </c:pt>
                <c:pt idx="9">
                  <c:v>85.672537215268335</c:v>
                </c:pt>
                <c:pt idx="10">
                  <c:v>78.22308270035974</c:v>
                </c:pt>
                <c:pt idx="11">
                  <c:v>74.818030130122054</c:v>
                </c:pt>
              </c:numCache>
            </c:numRef>
          </c:val>
          <c:smooth val="0"/>
        </c:ser>
        <c:dLbls>
          <c:showLegendKey val="0"/>
          <c:showVal val="0"/>
          <c:showCatName val="0"/>
          <c:showSerName val="0"/>
          <c:showPercent val="0"/>
          <c:showBubbleSize val="0"/>
        </c:dLbls>
        <c:marker val="1"/>
        <c:smooth val="0"/>
        <c:axId val="117256192"/>
        <c:axId val="117257728"/>
      </c:lineChart>
      <c:catAx>
        <c:axId val="117256192"/>
        <c:scaling>
          <c:orientation val="minMax"/>
        </c:scaling>
        <c:delete val="0"/>
        <c:axPos val="b"/>
        <c:numFmt formatCode="General" sourceLinked="1"/>
        <c:majorTickMark val="out"/>
        <c:minorTickMark val="none"/>
        <c:tickLblPos val="nextTo"/>
        <c:crossAx val="117257728"/>
        <c:crosses val="autoZero"/>
        <c:auto val="1"/>
        <c:lblAlgn val="ctr"/>
        <c:lblOffset val="100"/>
        <c:noMultiLvlLbl val="0"/>
      </c:catAx>
      <c:valAx>
        <c:axId val="117257728"/>
        <c:scaling>
          <c:orientation val="minMax"/>
        </c:scaling>
        <c:delete val="0"/>
        <c:axPos val="l"/>
        <c:majorGridlines/>
        <c:numFmt formatCode="General" sourceLinked="1"/>
        <c:majorTickMark val="out"/>
        <c:minorTickMark val="none"/>
        <c:tickLblPos val="nextTo"/>
        <c:crossAx val="117256192"/>
        <c:crosses val="autoZero"/>
        <c:crossBetween val="between"/>
      </c:valAx>
    </c:plotArea>
    <c:legend>
      <c:legendPos val="b"/>
      <c:layout/>
      <c:overlay val="0"/>
    </c:legend>
    <c:plotVisOnly val="1"/>
    <c:dispBlanksAs val="gap"/>
    <c:showDLblsOverMax val="0"/>
  </c:chart>
  <c:txPr>
    <a:bodyPr/>
    <a:lstStyle/>
    <a:p>
      <a:pPr>
        <a:defRPr sz="1400">
          <a:solidFill>
            <a:schemeClr val="tx2">
              <a:lumMod val="50000"/>
            </a:schemeClr>
          </a:solidFill>
          <a:latin typeface="Arial" panose="020B0604020202020204" pitchFamily="34" charset="0"/>
          <a:cs typeface="Arial" panose="020B0604020202020204" pitchFamily="34" charset="0"/>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Лист1!$A$79</c:f>
              <c:strCache>
                <c:ptCount val="1"/>
                <c:pt idx="0">
                  <c:v>Real housing price indices trends across Russia, 2002-2016; 2002=100%</c:v>
                </c:pt>
              </c:strCache>
            </c:strRef>
          </c:tx>
          <c:spPr>
            <a:ln>
              <a:solidFill>
                <a:srgbClr val="7030A0"/>
              </a:solidFill>
            </a:ln>
          </c:spPr>
          <c:marker>
            <c:symbol val="none"/>
          </c:marker>
          <c:cat>
            <c:multiLvlStrRef>
              <c:f>Лист1!$B$76:$BM$77</c:f>
              <c:multiLvlStrCache>
                <c:ptCount val="6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pt idx="56">
                    <c:v>Q1</c:v>
                  </c:pt>
                  <c:pt idx="57">
                    <c:v>Q2</c:v>
                  </c:pt>
                  <c:pt idx="58">
                    <c:v>Q3</c:v>
                  </c:pt>
                  <c:pt idx="59">
                    <c:v>Q4</c:v>
                  </c:pt>
                  <c:pt idx="60">
                    <c:v>Q1</c:v>
                  </c:pt>
                  <c:pt idx="61">
                    <c:v>Q2</c:v>
                  </c:pt>
                  <c:pt idx="62">
                    <c:v>Q3</c:v>
                  </c:pt>
                  <c:pt idx="63">
                    <c:v>Q4</c:v>
                  </c:pt>
                </c:lvl>
                <c:lvl>
                  <c:pt idx="0">
                    <c:v>2002</c:v>
                  </c:pt>
                  <c:pt idx="4">
                    <c:v>2003</c:v>
                  </c:pt>
                  <c:pt idx="8">
                    <c:v>2004</c:v>
                  </c:pt>
                  <c:pt idx="12">
                    <c:v>2005</c:v>
                  </c:pt>
                  <c:pt idx="16">
                    <c:v>2006</c:v>
                  </c:pt>
                  <c:pt idx="20">
                    <c:v>2007</c:v>
                  </c:pt>
                  <c:pt idx="24">
                    <c:v>2008</c:v>
                  </c:pt>
                  <c:pt idx="28">
                    <c:v>2009</c:v>
                  </c:pt>
                  <c:pt idx="32">
                    <c:v>2010</c:v>
                  </c:pt>
                  <c:pt idx="36">
                    <c:v>2011</c:v>
                  </c:pt>
                  <c:pt idx="40">
                    <c:v>2012</c:v>
                  </c:pt>
                  <c:pt idx="44">
                    <c:v>2013</c:v>
                  </c:pt>
                  <c:pt idx="48">
                    <c:v>2014</c:v>
                  </c:pt>
                  <c:pt idx="52">
                    <c:v>2015</c:v>
                  </c:pt>
                  <c:pt idx="56">
                    <c:v>2016</c:v>
                  </c:pt>
                  <c:pt idx="60">
                    <c:v>2017</c:v>
                  </c:pt>
                </c:lvl>
              </c:multiLvlStrCache>
            </c:multiLvlStrRef>
          </c:cat>
          <c:val>
            <c:numRef>
              <c:f>Лист1!$B$78:$BM$78</c:f>
              <c:numCache>
                <c:formatCode>General</c:formatCode>
                <c:ptCount val="64"/>
                <c:pt idx="0">
                  <c:v>101.1</c:v>
                </c:pt>
                <c:pt idx="1">
                  <c:v>104.5</c:v>
                </c:pt>
                <c:pt idx="2">
                  <c:v>108.3</c:v>
                </c:pt>
                <c:pt idx="3">
                  <c:v>107.7</c:v>
                </c:pt>
                <c:pt idx="4">
                  <c:v>107.8</c:v>
                </c:pt>
                <c:pt idx="5">
                  <c:v>108.5</c:v>
                </c:pt>
                <c:pt idx="6">
                  <c:v>112.1</c:v>
                </c:pt>
                <c:pt idx="7">
                  <c:v>113.7</c:v>
                </c:pt>
                <c:pt idx="8">
                  <c:v>117.2</c:v>
                </c:pt>
                <c:pt idx="9">
                  <c:v>119.9</c:v>
                </c:pt>
                <c:pt idx="10">
                  <c:v>122.8</c:v>
                </c:pt>
                <c:pt idx="11">
                  <c:v>123.5</c:v>
                </c:pt>
                <c:pt idx="12">
                  <c:v>122.1</c:v>
                </c:pt>
                <c:pt idx="13">
                  <c:v>122.9</c:v>
                </c:pt>
                <c:pt idx="14">
                  <c:v>126.7</c:v>
                </c:pt>
                <c:pt idx="15">
                  <c:v>131.19999999999999</c:v>
                </c:pt>
                <c:pt idx="16">
                  <c:v>135.5</c:v>
                </c:pt>
                <c:pt idx="17">
                  <c:v>148.30000000000001</c:v>
                </c:pt>
                <c:pt idx="18">
                  <c:v>166.4</c:v>
                </c:pt>
                <c:pt idx="19">
                  <c:v>181.9</c:v>
                </c:pt>
                <c:pt idx="20">
                  <c:v>187.8</c:v>
                </c:pt>
                <c:pt idx="21">
                  <c:v>190.5</c:v>
                </c:pt>
                <c:pt idx="22">
                  <c:v>195</c:v>
                </c:pt>
                <c:pt idx="23">
                  <c:v>198.2</c:v>
                </c:pt>
                <c:pt idx="24">
                  <c:v>197.9</c:v>
                </c:pt>
                <c:pt idx="25">
                  <c:v>200.3</c:v>
                </c:pt>
                <c:pt idx="26">
                  <c:v>204.1</c:v>
                </c:pt>
                <c:pt idx="27">
                  <c:v>197.5</c:v>
                </c:pt>
                <c:pt idx="28">
                  <c:v>182.6</c:v>
                </c:pt>
                <c:pt idx="29">
                  <c:v>172.8</c:v>
                </c:pt>
                <c:pt idx="30">
                  <c:v>167.2</c:v>
                </c:pt>
                <c:pt idx="31">
                  <c:v>164.4</c:v>
                </c:pt>
                <c:pt idx="32">
                  <c:v>160.69999999999999</c:v>
                </c:pt>
                <c:pt idx="33">
                  <c:v>158.69999999999999</c:v>
                </c:pt>
                <c:pt idx="34">
                  <c:v>156.30000000000001</c:v>
                </c:pt>
                <c:pt idx="35">
                  <c:v>153.5</c:v>
                </c:pt>
                <c:pt idx="36">
                  <c:v>149.9</c:v>
                </c:pt>
                <c:pt idx="37">
                  <c:v>150.19999999999999</c:v>
                </c:pt>
                <c:pt idx="38">
                  <c:v>152.6</c:v>
                </c:pt>
                <c:pt idx="39">
                  <c:v>153.80000000000001</c:v>
                </c:pt>
                <c:pt idx="40">
                  <c:v>156.5</c:v>
                </c:pt>
                <c:pt idx="41">
                  <c:v>158.4</c:v>
                </c:pt>
                <c:pt idx="42">
                  <c:v>159.5</c:v>
                </c:pt>
                <c:pt idx="43">
                  <c:v>160.80000000000001</c:v>
                </c:pt>
                <c:pt idx="44">
                  <c:v>160.6</c:v>
                </c:pt>
                <c:pt idx="45">
                  <c:v>159.69999999999999</c:v>
                </c:pt>
                <c:pt idx="46">
                  <c:v>159.1</c:v>
                </c:pt>
                <c:pt idx="47">
                  <c:v>157.30000000000001</c:v>
                </c:pt>
                <c:pt idx="48">
                  <c:v>156.19999999999999</c:v>
                </c:pt>
                <c:pt idx="49">
                  <c:v>154.9</c:v>
                </c:pt>
                <c:pt idx="50">
                  <c:v>153.69999999999999</c:v>
                </c:pt>
                <c:pt idx="51">
                  <c:v>148.80000000000001</c:v>
                </c:pt>
                <c:pt idx="52">
                  <c:v>140.4</c:v>
                </c:pt>
                <c:pt idx="53">
                  <c:v>138</c:v>
                </c:pt>
                <c:pt idx="54">
                  <c:v>133.69999999999999</c:v>
                </c:pt>
                <c:pt idx="55">
                  <c:v>129.4</c:v>
                </c:pt>
                <c:pt idx="56">
                  <c:v>126.7</c:v>
                </c:pt>
                <c:pt idx="57">
                  <c:v>124.4</c:v>
                </c:pt>
                <c:pt idx="58">
                  <c:v>122.7</c:v>
                </c:pt>
                <c:pt idx="59">
                  <c:v>120.7</c:v>
                </c:pt>
                <c:pt idx="60">
                  <c:v>119.6</c:v>
                </c:pt>
                <c:pt idx="61">
                  <c:v>117.9</c:v>
                </c:pt>
                <c:pt idx="62">
                  <c:v>118.1</c:v>
                </c:pt>
                <c:pt idx="63">
                  <c:v>117.3</c:v>
                </c:pt>
              </c:numCache>
            </c:numRef>
          </c:val>
          <c:smooth val="0"/>
        </c:ser>
        <c:dLbls>
          <c:showLegendKey val="0"/>
          <c:showVal val="0"/>
          <c:showCatName val="0"/>
          <c:showSerName val="0"/>
          <c:showPercent val="0"/>
          <c:showBubbleSize val="0"/>
        </c:dLbls>
        <c:marker val="1"/>
        <c:smooth val="0"/>
        <c:axId val="119047296"/>
        <c:axId val="119054336"/>
      </c:lineChart>
      <c:catAx>
        <c:axId val="119047296"/>
        <c:scaling>
          <c:orientation val="minMax"/>
        </c:scaling>
        <c:delete val="0"/>
        <c:axPos val="b"/>
        <c:majorTickMark val="out"/>
        <c:minorTickMark val="none"/>
        <c:tickLblPos val="nextTo"/>
        <c:crossAx val="119054336"/>
        <c:crosses val="autoZero"/>
        <c:auto val="1"/>
        <c:lblAlgn val="ctr"/>
        <c:lblOffset val="100"/>
        <c:noMultiLvlLbl val="0"/>
      </c:catAx>
      <c:valAx>
        <c:axId val="119054336"/>
        <c:scaling>
          <c:orientation val="minMax"/>
        </c:scaling>
        <c:delete val="0"/>
        <c:axPos val="l"/>
        <c:majorGridlines/>
        <c:numFmt formatCode="General" sourceLinked="1"/>
        <c:majorTickMark val="out"/>
        <c:minorTickMark val="none"/>
        <c:tickLblPos val="nextTo"/>
        <c:crossAx val="119047296"/>
        <c:crosses val="autoZero"/>
        <c:crossBetween val="between"/>
      </c:valAx>
    </c:plotArea>
    <c:legend>
      <c:legendPos val="b"/>
      <c:layout/>
      <c:overlay val="0"/>
    </c:legend>
    <c:plotVisOnly val="1"/>
    <c:dispBlanksAs val="gap"/>
    <c:showDLblsOverMax val="0"/>
  </c:chart>
  <c:txPr>
    <a:bodyPr/>
    <a:lstStyle/>
    <a:p>
      <a:pPr>
        <a:defRPr sz="1400">
          <a:solidFill>
            <a:schemeClr val="tx2">
              <a:lumMod val="50000"/>
            </a:schemeClr>
          </a:solidFill>
          <a:latin typeface="Arial" panose="020B0604020202020204" pitchFamily="34" charset="0"/>
          <a:cs typeface="Arial" panose="020B0604020202020204" pitchFamily="34" charset="0"/>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A230B1-6FCB-40C3-863C-A63F96CAC727}" type="doc">
      <dgm:prSet loTypeId="urn:microsoft.com/office/officeart/2005/8/layout/process1" loCatId="process" qsTypeId="urn:microsoft.com/office/officeart/2005/8/quickstyle/simple1" qsCatId="simple" csTypeId="urn:microsoft.com/office/officeart/2005/8/colors/colorful3" csCatId="colorful" phldr="1"/>
      <dgm:spPr/>
    </dgm:pt>
    <dgm:pt modelId="{B2AD8373-5A04-420D-9825-31433BCB1FD0}">
      <dgm:prSet phldrT="[Текст]" custT="1"/>
      <dgm:spPr/>
      <dgm:t>
        <a:bodyPr/>
        <a:lstStyle/>
        <a:p>
          <a:r>
            <a:rPr lang="en-US" sz="1800" b="1" u="sng" dirty="0" smtClean="0"/>
            <a:t>2014</a:t>
          </a:r>
        </a:p>
        <a:p>
          <a:r>
            <a:rPr lang="en-US" sz="1800" dirty="0" smtClean="0"/>
            <a:t>Adoption of federal legislation  about 2 types of rental housing (RH):</a:t>
          </a:r>
        </a:p>
        <a:p>
          <a:r>
            <a:rPr lang="en-US" sz="1800" dirty="0" smtClean="0"/>
            <a:t>- Market RH</a:t>
          </a:r>
        </a:p>
        <a:p>
          <a:r>
            <a:rPr lang="en-US" sz="1800" dirty="0" smtClean="0"/>
            <a:t>- Regulated RH</a:t>
          </a:r>
        </a:p>
      </dgm:t>
    </dgm:pt>
    <dgm:pt modelId="{938A62CF-86FE-46BC-A172-CBCD68EB2841}" type="parTrans" cxnId="{03EC670C-3314-4DC9-913C-5995ED82C7DD}">
      <dgm:prSet/>
      <dgm:spPr/>
      <dgm:t>
        <a:bodyPr/>
        <a:lstStyle/>
        <a:p>
          <a:endParaRPr lang="ru-RU" sz="2000"/>
        </a:p>
      </dgm:t>
    </dgm:pt>
    <dgm:pt modelId="{8145354F-6B8B-4CB7-8C7F-D916C6A61296}" type="sibTrans" cxnId="{03EC670C-3314-4DC9-913C-5995ED82C7DD}">
      <dgm:prSet custT="1"/>
      <dgm:spPr/>
      <dgm:t>
        <a:bodyPr/>
        <a:lstStyle/>
        <a:p>
          <a:endParaRPr lang="ru-RU" sz="1400"/>
        </a:p>
      </dgm:t>
    </dgm:pt>
    <dgm:pt modelId="{4C3054D6-2C05-47FB-B4BC-1C862793464E}">
      <dgm:prSet phldrT="[Текст]" custT="1"/>
      <dgm:spPr/>
      <dgm:t>
        <a:bodyPr/>
        <a:lstStyle/>
        <a:p>
          <a:r>
            <a:rPr lang="en-US" sz="1800" b="1" u="sng" dirty="0" smtClean="0"/>
            <a:t>2015-2016</a:t>
          </a:r>
        </a:p>
        <a:p>
          <a:r>
            <a:rPr lang="en-US" sz="1800" dirty="0" smtClean="0"/>
            <a:t>Adoption of regional legislation on regulated RH including rules of setting caps on rent levels</a:t>
          </a:r>
          <a:endParaRPr lang="ru-RU" sz="1800" dirty="0"/>
        </a:p>
      </dgm:t>
    </dgm:pt>
    <dgm:pt modelId="{7AEA6447-4D16-4295-90EA-08459521762F}" type="parTrans" cxnId="{A3F256AE-5006-4DEF-8288-600AD521C5A6}">
      <dgm:prSet/>
      <dgm:spPr/>
      <dgm:t>
        <a:bodyPr/>
        <a:lstStyle/>
        <a:p>
          <a:endParaRPr lang="ru-RU" sz="2000"/>
        </a:p>
      </dgm:t>
    </dgm:pt>
    <dgm:pt modelId="{4402FCFF-AC5A-42B1-955D-810F0188639F}" type="sibTrans" cxnId="{A3F256AE-5006-4DEF-8288-600AD521C5A6}">
      <dgm:prSet custT="1"/>
      <dgm:spPr/>
      <dgm:t>
        <a:bodyPr/>
        <a:lstStyle/>
        <a:p>
          <a:endParaRPr lang="ru-RU" sz="1400"/>
        </a:p>
      </dgm:t>
    </dgm:pt>
    <dgm:pt modelId="{57F02292-90F8-44D0-B0A7-446830F9BDF2}">
      <dgm:prSet phldrT="[Текст]" custT="1"/>
      <dgm:spPr/>
      <dgm:t>
        <a:bodyPr/>
        <a:lstStyle/>
        <a:p>
          <a:r>
            <a:rPr lang="en-US" sz="1800" b="1" u="sng" dirty="0" smtClean="0"/>
            <a:t>2017 - …</a:t>
          </a:r>
        </a:p>
        <a:p>
          <a:r>
            <a:rPr lang="en-US" sz="1800" dirty="0" smtClean="0"/>
            <a:t>Formulating regional policies on  regulated and market RH  development </a:t>
          </a:r>
          <a:endParaRPr lang="ru-RU" sz="1800" dirty="0"/>
        </a:p>
      </dgm:t>
    </dgm:pt>
    <dgm:pt modelId="{F0813562-9109-41E7-8D1F-8C321F04C025}" type="parTrans" cxnId="{7B7E3000-E8C7-466B-8AF6-977CC6C86A26}">
      <dgm:prSet/>
      <dgm:spPr/>
      <dgm:t>
        <a:bodyPr/>
        <a:lstStyle/>
        <a:p>
          <a:endParaRPr lang="ru-RU" sz="2000"/>
        </a:p>
      </dgm:t>
    </dgm:pt>
    <dgm:pt modelId="{E070562A-82EC-4A0F-A02C-BD76383AAFDF}" type="sibTrans" cxnId="{7B7E3000-E8C7-466B-8AF6-977CC6C86A26}">
      <dgm:prSet/>
      <dgm:spPr/>
      <dgm:t>
        <a:bodyPr/>
        <a:lstStyle/>
        <a:p>
          <a:endParaRPr lang="ru-RU" sz="2000"/>
        </a:p>
      </dgm:t>
    </dgm:pt>
    <dgm:pt modelId="{9BF71DA6-BA62-405E-8563-FFBEFB9631C6}" type="pres">
      <dgm:prSet presAssocID="{05A230B1-6FCB-40C3-863C-A63F96CAC727}" presName="Name0" presStyleCnt="0">
        <dgm:presLayoutVars>
          <dgm:dir/>
          <dgm:resizeHandles val="exact"/>
        </dgm:presLayoutVars>
      </dgm:prSet>
      <dgm:spPr/>
    </dgm:pt>
    <dgm:pt modelId="{6EB3CAA2-8855-446E-B0F8-357C8650A68A}" type="pres">
      <dgm:prSet presAssocID="{B2AD8373-5A04-420D-9825-31433BCB1FD0}" presName="node" presStyleLbl="node1" presStyleIdx="0" presStyleCnt="3">
        <dgm:presLayoutVars>
          <dgm:bulletEnabled val="1"/>
        </dgm:presLayoutVars>
      </dgm:prSet>
      <dgm:spPr/>
      <dgm:t>
        <a:bodyPr/>
        <a:lstStyle/>
        <a:p>
          <a:endParaRPr lang="ru-RU"/>
        </a:p>
      </dgm:t>
    </dgm:pt>
    <dgm:pt modelId="{A0F5E2AE-1DD7-4720-A25D-881B7C2A852C}" type="pres">
      <dgm:prSet presAssocID="{8145354F-6B8B-4CB7-8C7F-D916C6A61296}" presName="sibTrans" presStyleLbl="sibTrans2D1" presStyleIdx="0" presStyleCnt="2"/>
      <dgm:spPr/>
      <dgm:t>
        <a:bodyPr/>
        <a:lstStyle/>
        <a:p>
          <a:endParaRPr lang="ru-RU"/>
        </a:p>
      </dgm:t>
    </dgm:pt>
    <dgm:pt modelId="{E0CFEB8C-85A5-481F-999B-6E4EAEFE402E}" type="pres">
      <dgm:prSet presAssocID="{8145354F-6B8B-4CB7-8C7F-D916C6A61296}" presName="connectorText" presStyleLbl="sibTrans2D1" presStyleIdx="0" presStyleCnt="2"/>
      <dgm:spPr/>
      <dgm:t>
        <a:bodyPr/>
        <a:lstStyle/>
        <a:p>
          <a:endParaRPr lang="ru-RU"/>
        </a:p>
      </dgm:t>
    </dgm:pt>
    <dgm:pt modelId="{134385AE-51EA-4DB9-ACA4-56499BF1E712}" type="pres">
      <dgm:prSet presAssocID="{4C3054D6-2C05-47FB-B4BC-1C862793464E}" presName="node" presStyleLbl="node1" presStyleIdx="1" presStyleCnt="3">
        <dgm:presLayoutVars>
          <dgm:bulletEnabled val="1"/>
        </dgm:presLayoutVars>
      </dgm:prSet>
      <dgm:spPr/>
      <dgm:t>
        <a:bodyPr/>
        <a:lstStyle/>
        <a:p>
          <a:endParaRPr lang="ru-RU"/>
        </a:p>
      </dgm:t>
    </dgm:pt>
    <dgm:pt modelId="{0C7F1E25-5871-4203-ABD7-A3575937753A}" type="pres">
      <dgm:prSet presAssocID="{4402FCFF-AC5A-42B1-955D-810F0188639F}" presName="sibTrans" presStyleLbl="sibTrans2D1" presStyleIdx="1" presStyleCnt="2"/>
      <dgm:spPr/>
      <dgm:t>
        <a:bodyPr/>
        <a:lstStyle/>
        <a:p>
          <a:endParaRPr lang="ru-RU"/>
        </a:p>
      </dgm:t>
    </dgm:pt>
    <dgm:pt modelId="{39DE257B-DF31-4B06-8BD4-E25CD17EA99E}" type="pres">
      <dgm:prSet presAssocID="{4402FCFF-AC5A-42B1-955D-810F0188639F}" presName="connectorText" presStyleLbl="sibTrans2D1" presStyleIdx="1" presStyleCnt="2"/>
      <dgm:spPr/>
      <dgm:t>
        <a:bodyPr/>
        <a:lstStyle/>
        <a:p>
          <a:endParaRPr lang="ru-RU"/>
        </a:p>
      </dgm:t>
    </dgm:pt>
    <dgm:pt modelId="{3BF6D5E6-A88B-4007-8242-7E2005FBD2BE}" type="pres">
      <dgm:prSet presAssocID="{57F02292-90F8-44D0-B0A7-446830F9BDF2}" presName="node" presStyleLbl="node1" presStyleIdx="2" presStyleCnt="3" custLinFactNeighborX="385">
        <dgm:presLayoutVars>
          <dgm:bulletEnabled val="1"/>
        </dgm:presLayoutVars>
      </dgm:prSet>
      <dgm:spPr/>
      <dgm:t>
        <a:bodyPr/>
        <a:lstStyle/>
        <a:p>
          <a:endParaRPr lang="ru-RU"/>
        </a:p>
      </dgm:t>
    </dgm:pt>
  </dgm:ptLst>
  <dgm:cxnLst>
    <dgm:cxn modelId="{EDC101D9-3F72-40C6-913F-F7F6F0ECB3C5}" type="presOf" srcId="{B2AD8373-5A04-420D-9825-31433BCB1FD0}" destId="{6EB3CAA2-8855-446E-B0F8-357C8650A68A}" srcOrd="0" destOrd="0" presId="urn:microsoft.com/office/officeart/2005/8/layout/process1"/>
    <dgm:cxn modelId="{7B7E3000-E8C7-466B-8AF6-977CC6C86A26}" srcId="{05A230B1-6FCB-40C3-863C-A63F96CAC727}" destId="{57F02292-90F8-44D0-B0A7-446830F9BDF2}" srcOrd="2" destOrd="0" parTransId="{F0813562-9109-41E7-8D1F-8C321F04C025}" sibTransId="{E070562A-82EC-4A0F-A02C-BD76383AAFDF}"/>
    <dgm:cxn modelId="{03EC670C-3314-4DC9-913C-5995ED82C7DD}" srcId="{05A230B1-6FCB-40C3-863C-A63F96CAC727}" destId="{B2AD8373-5A04-420D-9825-31433BCB1FD0}" srcOrd="0" destOrd="0" parTransId="{938A62CF-86FE-46BC-A172-CBCD68EB2841}" sibTransId="{8145354F-6B8B-4CB7-8C7F-D916C6A61296}"/>
    <dgm:cxn modelId="{A3F256AE-5006-4DEF-8288-600AD521C5A6}" srcId="{05A230B1-6FCB-40C3-863C-A63F96CAC727}" destId="{4C3054D6-2C05-47FB-B4BC-1C862793464E}" srcOrd="1" destOrd="0" parTransId="{7AEA6447-4D16-4295-90EA-08459521762F}" sibTransId="{4402FCFF-AC5A-42B1-955D-810F0188639F}"/>
    <dgm:cxn modelId="{52817515-99FF-46F4-8F44-90271C99D7C2}" type="presOf" srcId="{57F02292-90F8-44D0-B0A7-446830F9BDF2}" destId="{3BF6D5E6-A88B-4007-8242-7E2005FBD2BE}" srcOrd="0" destOrd="0" presId="urn:microsoft.com/office/officeart/2005/8/layout/process1"/>
    <dgm:cxn modelId="{7032F990-43D1-4B01-ABE9-049A283AFBB3}" type="presOf" srcId="{4C3054D6-2C05-47FB-B4BC-1C862793464E}" destId="{134385AE-51EA-4DB9-ACA4-56499BF1E712}" srcOrd="0" destOrd="0" presId="urn:microsoft.com/office/officeart/2005/8/layout/process1"/>
    <dgm:cxn modelId="{469EF91B-85DC-4DB9-B29D-61A2AFBFE22F}" type="presOf" srcId="{8145354F-6B8B-4CB7-8C7F-D916C6A61296}" destId="{A0F5E2AE-1DD7-4720-A25D-881B7C2A852C}" srcOrd="0" destOrd="0" presId="urn:microsoft.com/office/officeart/2005/8/layout/process1"/>
    <dgm:cxn modelId="{4A358516-7B6C-4FDB-995A-2508E0A32431}" type="presOf" srcId="{05A230B1-6FCB-40C3-863C-A63F96CAC727}" destId="{9BF71DA6-BA62-405E-8563-FFBEFB9631C6}" srcOrd="0" destOrd="0" presId="urn:microsoft.com/office/officeart/2005/8/layout/process1"/>
    <dgm:cxn modelId="{F30FD389-7B02-40B8-88E3-80ADD68603EE}" type="presOf" srcId="{4402FCFF-AC5A-42B1-955D-810F0188639F}" destId="{39DE257B-DF31-4B06-8BD4-E25CD17EA99E}" srcOrd="1" destOrd="0" presId="urn:microsoft.com/office/officeart/2005/8/layout/process1"/>
    <dgm:cxn modelId="{AAE7402D-B050-45C6-90E4-7422905C00E4}" type="presOf" srcId="{8145354F-6B8B-4CB7-8C7F-D916C6A61296}" destId="{E0CFEB8C-85A5-481F-999B-6E4EAEFE402E}" srcOrd="1" destOrd="0" presId="urn:microsoft.com/office/officeart/2005/8/layout/process1"/>
    <dgm:cxn modelId="{AB2949D1-69D1-445B-88E8-830D5D4D7568}" type="presOf" srcId="{4402FCFF-AC5A-42B1-955D-810F0188639F}" destId="{0C7F1E25-5871-4203-ABD7-A3575937753A}" srcOrd="0" destOrd="0" presId="urn:microsoft.com/office/officeart/2005/8/layout/process1"/>
    <dgm:cxn modelId="{7B8FC4D0-4CAC-43C9-9E46-9E2E1A10C209}" type="presParOf" srcId="{9BF71DA6-BA62-405E-8563-FFBEFB9631C6}" destId="{6EB3CAA2-8855-446E-B0F8-357C8650A68A}" srcOrd="0" destOrd="0" presId="urn:microsoft.com/office/officeart/2005/8/layout/process1"/>
    <dgm:cxn modelId="{66618117-F8BC-435D-8D94-5E2A5DB58C39}" type="presParOf" srcId="{9BF71DA6-BA62-405E-8563-FFBEFB9631C6}" destId="{A0F5E2AE-1DD7-4720-A25D-881B7C2A852C}" srcOrd="1" destOrd="0" presId="urn:microsoft.com/office/officeart/2005/8/layout/process1"/>
    <dgm:cxn modelId="{08A943F3-F16F-4447-962C-C03E3FB6529E}" type="presParOf" srcId="{A0F5E2AE-1DD7-4720-A25D-881B7C2A852C}" destId="{E0CFEB8C-85A5-481F-999B-6E4EAEFE402E}" srcOrd="0" destOrd="0" presId="urn:microsoft.com/office/officeart/2005/8/layout/process1"/>
    <dgm:cxn modelId="{28FCFB78-5C00-496E-909D-7075C3A25160}" type="presParOf" srcId="{9BF71DA6-BA62-405E-8563-FFBEFB9631C6}" destId="{134385AE-51EA-4DB9-ACA4-56499BF1E712}" srcOrd="2" destOrd="0" presId="urn:microsoft.com/office/officeart/2005/8/layout/process1"/>
    <dgm:cxn modelId="{FAACEC3C-4181-4662-996B-901FDA3D4F35}" type="presParOf" srcId="{9BF71DA6-BA62-405E-8563-FFBEFB9631C6}" destId="{0C7F1E25-5871-4203-ABD7-A3575937753A}" srcOrd="3" destOrd="0" presId="urn:microsoft.com/office/officeart/2005/8/layout/process1"/>
    <dgm:cxn modelId="{F15302FA-71F0-4A56-A000-F2CF0EF11788}" type="presParOf" srcId="{0C7F1E25-5871-4203-ABD7-A3575937753A}" destId="{39DE257B-DF31-4B06-8BD4-E25CD17EA99E}" srcOrd="0" destOrd="0" presId="urn:microsoft.com/office/officeart/2005/8/layout/process1"/>
    <dgm:cxn modelId="{320DF5D7-4949-4A44-B804-1321BC87688C}" type="presParOf" srcId="{9BF71DA6-BA62-405E-8563-FFBEFB9631C6}" destId="{3BF6D5E6-A88B-4007-8242-7E2005FBD2B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3CAA2-8855-446E-B0F8-357C8650A68A}">
      <dsp:nvSpPr>
        <dsp:cNvPr id="0" name=""/>
        <dsp:cNvSpPr/>
      </dsp:nvSpPr>
      <dsp:spPr>
        <a:xfrm>
          <a:off x="11244" y="0"/>
          <a:ext cx="2159766" cy="211683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u="sng" kern="1200" dirty="0" smtClean="0"/>
            <a:t>2014</a:t>
          </a:r>
        </a:p>
        <a:p>
          <a:pPr lvl="0" algn="ctr" defTabSz="800100">
            <a:lnSpc>
              <a:spcPct val="90000"/>
            </a:lnSpc>
            <a:spcBef>
              <a:spcPct val="0"/>
            </a:spcBef>
            <a:spcAft>
              <a:spcPct val="35000"/>
            </a:spcAft>
          </a:pPr>
          <a:r>
            <a:rPr lang="en-US" sz="1800" kern="1200" dirty="0" smtClean="0"/>
            <a:t>Adoption of federal legislation  about 2 types of rental housing (RH):</a:t>
          </a:r>
        </a:p>
        <a:p>
          <a:pPr lvl="0" algn="ctr" defTabSz="800100">
            <a:lnSpc>
              <a:spcPct val="90000"/>
            </a:lnSpc>
            <a:spcBef>
              <a:spcPct val="0"/>
            </a:spcBef>
            <a:spcAft>
              <a:spcPct val="35000"/>
            </a:spcAft>
          </a:pPr>
          <a:r>
            <a:rPr lang="en-US" sz="1800" kern="1200" dirty="0" smtClean="0"/>
            <a:t>- Market RH</a:t>
          </a:r>
        </a:p>
        <a:p>
          <a:pPr lvl="0" algn="ctr" defTabSz="800100">
            <a:lnSpc>
              <a:spcPct val="90000"/>
            </a:lnSpc>
            <a:spcBef>
              <a:spcPct val="0"/>
            </a:spcBef>
            <a:spcAft>
              <a:spcPct val="35000"/>
            </a:spcAft>
          </a:pPr>
          <a:r>
            <a:rPr lang="en-US" sz="1800" kern="1200" dirty="0" smtClean="0"/>
            <a:t>- Regulated RH</a:t>
          </a:r>
        </a:p>
      </dsp:txBody>
      <dsp:txXfrm>
        <a:off x="73244" y="62000"/>
        <a:ext cx="2035766" cy="1992831"/>
      </dsp:txXfrm>
    </dsp:sp>
    <dsp:sp modelId="{A0F5E2AE-1DD7-4720-A25D-881B7C2A852C}">
      <dsp:nvSpPr>
        <dsp:cNvPr id="0" name=""/>
        <dsp:cNvSpPr/>
      </dsp:nvSpPr>
      <dsp:spPr>
        <a:xfrm>
          <a:off x="2386987" y="790604"/>
          <a:ext cx="457870" cy="53562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2386987" y="897728"/>
        <a:ext cx="320509" cy="321374"/>
      </dsp:txXfrm>
    </dsp:sp>
    <dsp:sp modelId="{134385AE-51EA-4DB9-ACA4-56499BF1E712}">
      <dsp:nvSpPr>
        <dsp:cNvPr id="0" name=""/>
        <dsp:cNvSpPr/>
      </dsp:nvSpPr>
      <dsp:spPr>
        <a:xfrm>
          <a:off x="3034916" y="0"/>
          <a:ext cx="2159766" cy="2116831"/>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u="sng" kern="1200" dirty="0" smtClean="0"/>
            <a:t>2015-2016</a:t>
          </a:r>
        </a:p>
        <a:p>
          <a:pPr lvl="0" algn="ctr" defTabSz="800100">
            <a:lnSpc>
              <a:spcPct val="90000"/>
            </a:lnSpc>
            <a:spcBef>
              <a:spcPct val="0"/>
            </a:spcBef>
            <a:spcAft>
              <a:spcPct val="35000"/>
            </a:spcAft>
          </a:pPr>
          <a:r>
            <a:rPr lang="en-US" sz="1800" kern="1200" dirty="0" smtClean="0"/>
            <a:t>Adoption of regional legislation on regulated RH including rules of setting caps on rent levels</a:t>
          </a:r>
          <a:endParaRPr lang="ru-RU" sz="1800" kern="1200" dirty="0"/>
        </a:p>
      </dsp:txBody>
      <dsp:txXfrm>
        <a:off x="3096916" y="62000"/>
        <a:ext cx="2035766" cy="1992831"/>
      </dsp:txXfrm>
    </dsp:sp>
    <dsp:sp modelId="{0C7F1E25-5871-4203-ABD7-A3575937753A}">
      <dsp:nvSpPr>
        <dsp:cNvPr id="0" name=""/>
        <dsp:cNvSpPr/>
      </dsp:nvSpPr>
      <dsp:spPr>
        <a:xfrm>
          <a:off x="5411491" y="790604"/>
          <a:ext cx="459633" cy="535622"/>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5411491" y="897728"/>
        <a:ext cx="321743" cy="321374"/>
      </dsp:txXfrm>
    </dsp:sp>
    <dsp:sp modelId="{3BF6D5E6-A88B-4007-8242-7E2005FBD2BE}">
      <dsp:nvSpPr>
        <dsp:cNvPr id="0" name=""/>
        <dsp:cNvSpPr/>
      </dsp:nvSpPr>
      <dsp:spPr>
        <a:xfrm>
          <a:off x="6061915" y="0"/>
          <a:ext cx="2159766" cy="2116831"/>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u="sng" kern="1200" dirty="0" smtClean="0"/>
            <a:t>2017 - …</a:t>
          </a:r>
        </a:p>
        <a:p>
          <a:pPr lvl="0" algn="ctr" defTabSz="800100">
            <a:lnSpc>
              <a:spcPct val="90000"/>
            </a:lnSpc>
            <a:spcBef>
              <a:spcPct val="0"/>
            </a:spcBef>
            <a:spcAft>
              <a:spcPct val="35000"/>
            </a:spcAft>
          </a:pPr>
          <a:r>
            <a:rPr lang="en-US" sz="1800" kern="1200" dirty="0" smtClean="0"/>
            <a:t>Formulating regional policies on  regulated and market RH  development </a:t>
          </a:r>
          <a:endParaRPr lang="ru-RU" sz="1800" kern="1200" dirty="0"/>
        </a:p>
      </dsp:txBody>
      <dsp:txXfrm>
        <a:off x="6123915" y="62000"/>
        <a:ext cx="2035766" cy="19928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1ABEA7C-3BF1-466A-842E-B93E12AEE6BA}" type="datetimeFigureOut">
              <a:rPr lang="ru-RU" smtClean="0"/>
              <a:t>26.08.2019</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660D839E-1E6E-45CD-B179-6EEE59692274}" type="slidenum">
              <a:rPr lang="ru-RU" smtClean="0"/>
              <a:t>‹#›</a:t>
            </a:fld>
            <a:endParaRPr lang="ru-RU"/>
          </a:p>
        </p:txBody>
      </p:sp>
    </p:spTree>
    <p:extLst>
      <p:ext uri="{BB962C8B-B14F-4D97-AF65-F5344CB8AC3E}">
        <p14:creationId xmlns:p14="http://schemas.microsoft.com/office/powerpoint/2010/main" val="4180216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60D839E-1E6E-45CD-B179-6EEE59692274}" type="slidenum">
              <a:rPr lang="ru-RU" smtClean="0"/>
              <a:t>7</a:t>
            </a:fld>
            <a:endParaRPr lang="ru-RU"/>
          </a:p>
        </p:txBody>
      </p:sp>
    </p:spTree>
    <p:extLst>
      <p:ext uri="{BB962C8B-B14F-4D97-AF65-F5344CB8AC3E}">
        <p14:creationId xmlns:p14="http://schemas.microsoft.com/office/powerpoint/2010/main" val="70002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jp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png"/><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6.jpg"/><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4.png"/><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image" Target="../media/image3.jpg"/></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6.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4.png"/><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image" Target="../media/image3.jp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9.xml"/><Relationship Id="rId1" Type="http://schemas.openxmlformats.org/officeDocument/2006/relationships/vmlDrawing" Target="../drawings/vmlDrawing19.v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40"/>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0B596AB-2143-4F19-925F-57537FE68442}" type="datetime1">
              <a:rPr lang="ru-RU" smtClean="0"/>
              <a:t>26.08.2019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B06663-6524-4EA9-B00B-80A50C1FAFAB}" type="slidenum">
              <a:rPr lang="ru-RU" smtClean="0"/>
              <a:t>‹#›</a:t>
            </a:fld>
            <a:endParaRPr lang="ru-RU"/>
          </a:p>
        </p:txBody>
      </p:sp>
    </p:spTree>
    <p:extLst>
      <p:ext uri="{BB962C8B-B14F-4D97-AF65-F5344CB8AC3E}">
        <p14:creationId xmlns:p14="http://schemas.microsoft.com/office/powerpoint/2010/main" val="1278808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D8B82F-B3C6-4D42-A620-85BF362CE0A1}" type="datetime1">
              <a:rPr lang="ru-RU" smtClean="0"/>
              <a:t>26.08.2019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B06663-6524-4EA9-B00B-80A50C1FAFAB}" type="slidenum">
              <a:rPr lang="ru-RU" smtClean="0"/>
              <a:t>‹#›</a:t>
            </a:fld>
            <a:endParaRPr lang="ru-RU"/>
          </a:p>
        </p:txBody>
      </p:sp>
    </p:spTree>
    <p:extLst>
      <p:ext uri="{BB962C8B-B14F-4D97-AF65-F5344CB8AC3E}">
        <p14:creationId xmlns:p14="http://schemas.microsoft.com/office/powerpoint/2010/main" val="1302534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63EB45-285F-4A56-AC93-0FB437AB998F}" type="datetime1">
              <a:rPr lang="ru-RU" smtClean="0"/>
              <a:t>26.08.2019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B06663-6524-4EA9-B00B-80A50C1FAFAB}" type="slidenum">
              <a:rPr lang="ru-RU" smtClean="0"/>
              <a:t>‹#›</a:t>
            </a:fld>
            <a:endParaRPr lang="ru-RU"/>
          </a:p>
        </p:txBody>
      </p:sp>
    </p:spTree>
    <p:extLst>
      <p:ext uri="{BB962C8B-B14F-4D97-AF65-F5344CB8AC3E}">
        <p14:creationId xmlns:p14="http://schemas.microsoft.com/office/powerpoint/2010/main" val="1506606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1">
          <a:blip r:embed="rId4">
            <a:lum/>
          </a:blip>
          <a:srcRect/>
          <a:stretch>
            <a:fillRect l="-12000" r="-12000"/>
          </a:stretch>
        </a:blip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185773125"/>
              </p:ext>
            </p:extLst>
          </p:nvPr>
        </p:nvGraphicFramePr>
        <p:xfrm>
          <a:off x="0" y="32"/>
          <a:ext cx="158750" cy="158751"/>
        </p:xfrm>
        <a:graphic>
          <a:graphicData uri="http://schemas.openxmlformats.org/presentationml/2006/ole">
            <mc:AlternateContent xmlns:mc="http://schemas.openxmlformats.org/markup-compatibility/2006">
              <mc:Choice xmlns:v="urn:schemas-microsoft-com:vml" Requires="v">
                <p:oleObj spid="_x0000_s2145"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
                        <a:ext cx="1587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ctrTitle" hasCustomPrompt="1"/>
          </p:nvPr>
        </p:nvSpPr>
        <p:spPr>
          <a:xfrm>
            <a:off x="498465" y="2519999"/>
            <a:ext cx="4984615" cy="1080000"/>
          </a:xfrm>
          <a:prstGeom prst="rect">
            <a:avLst/>
          </a:prstGeom>
        </p:spPr>
        <p:txBody>
          <a:bodyPr/>
          <a:lstStyle>
            <a:lvl1pPr>
              <a:defRPr sz="2800" b="0">
                <a:solidFill>
                  <a:schemeClr val="tx2"/>
                </a:solidFill>
              </a:defRPr>
            </a:lvl1pPr>
          </a:lstStyle>
          <a:p>
            <a:r>
              <a:rPr lang="ru-RU" dirty="0" smtClean="0"/>
              <a:t>Тема презентации</a:t>
            </a:r>
            <a:endParaRPr lang="ru-RU" dirty="0"/>
          </a:p>
        </p:txBody>
      </p:sp>
      <p:sp>
        <p:nvSpPr>
          <p:cNvPr id="3" name="Подзаголовок 2"/>
          <p:cNvSpPr>
            <a:spLocks noGrp="1"/>
          </p:cNvSpPr>
          <p:nvPr>
            <p:ph type="subTitle" idx="1" hasCustomPrompt="1"/>
          </p:nvPr>
        </p:nvSpPr>
        <p:spPr>
          <a:xfrm>
            <a:off x="498465" y="4068000"/>
            <a:ext cx="4984615" cy="216000"/>
          </a:xfrm>
          <a:prstGeom prst="rect">
            <a:avLst/>
          </a:prstGeom>
        </p:spPr>
        <p:txBody>
          <a:bodyPr lIns="0" tIns="0" rIns="0" bIns="0" anchor="b" anchorCtr="0"/>
          <a:lstStyle>
            <a:lvl1pPr marL="0" indent="0" algn="l">
              <a:buNone/>
              <a:defRPr sz="1400">
                <a:solidFill>
                  <a:schemeClr val="tx2"/>
                </a:solidFill>
              </a:defRPr>
            </a:lvl1pPr>
            <a:lvl2pPr marL="456160" indent="0" algn="ctr">
              <a:buNone/>
              <a:defRPr>
                <a:solidFill>
                  <a:schemeClr val="tx1">
                    <a:tint val="75000"/>
                  </a:schemeClr>
                </a:solidFill>
              </a:defRPr>
            </a:lvl2pPr>
            <a:lvl3pPr marL="912324" indent="0" algn="ctr">
              <a:buNone/>
              <a:defRPr>
                <a:solidFill>
                  <a:schemeClr val="tx1">
                    <a:tint val="75000"/>
                  </a:schemeClr>
                </a:solidFill>
              </a:defRPr>
            </a:lvl3pPr>
            <a:lvl4pPr marL="1368481" indent="0" algn="ctr">
              <a:buNone/>
              <a:defRPr>
                <a:solidFill>
                  <a:schemeClr val="tx1">
                    <a:tint val="75000"/>
                  </a:schemeClr>
                </a:solidFill>
              </a:defRPr>
            </a:lvl4pPr>
            <a:lvl5pPr marL="1824646" indent="0" algn="ctr">
              <a:buNone/>
              <a:defRPr>
                <a:solidFill>
                  <a:schemeClr val="tx1">
                    <a:tint val="75000"/>
                  </a:schemeClr>
                </a:solidFill>
              </a:defRPr>
            </a:lvl5pPr>
            <a:lvl6pPr marL="2280806" indent="0" algn="ctr">
              <a:buNone/>
              <a:defRPr>
                <a:solidFill>
                  <a:schemeClr val="tx1">
                    <a:tint val="75000"/>
                  </a:schemeClr>
                </a:solidFill>
              </a:defRPr>
            </a:lvl6pPr>
            <a:lvl7pPr marL="2736972" indent="0" algn="ctr">
              <a:buNone/>
              <a:defRPr>
                <a:solidFill>
                  <a:schemeClr val="tx1">
                    <a:tint val="75000"/>
                  </a:schemeClr>
                </a:solidFill>
              </a:defRPr>
            </a:lvl7pPr>
            <a:lvl8pPr marL="3193127" indent="0" algn="ctr">
              <a:buNone/>
              <a:defRPr>
                <a:solidFill>
                  <a:schemeClr val="tx1">
                    <a:tint val="75000"/>
                  </a:schemeClr>
                </a:solidFill>
              </a:defRPr>
            </a:lvl8pPr>
            <a:lvl9pPr marL="3649288" indent="0" algn="ctr">
              <a:buNone/>
              <a:defRPr>
                <a:solidFill>
                  <a:schemeClr val="tx1">
                    <a:tint val="75000"/>
                  </a:schemeClr>
                </a:solidFill>
              </a:defRPr>
            </a:lvl9pPr>
          </a:lstStyle>
          <a:p>
            <a:r>
              <a:rPr lang="ru-RU" dirty="0" smtClean="0"/>
              <a:t>Содержание презентации</a:t>
            </a:r>
            <a:endParaRPr lang="ru-RU" dirty="0"/>
          </a:p>
        </p:txBody>
      </p:sp>
      <p:sp>
        <p:nvSpPr>
          <p:cNvPr id="20" name="Текст 19"/>
          <p:cNvSpPr>
            <a:spLocks noGrp="1"/>
          </p:cNvSpPr>
          <p:nvPr>
            <p:ph type="body" sz="quarter" idx="11" hasCustomPrompt="1"/>
          </p:nvPr>
        </p:nvSpPr>
        <p:spPr>
          <a:xfrm>
            <a:off x="498462" y="6300003"/>
            <a:ext cx="1800000" cy="215900"/>
          </a:xfrm>
          <a:prstGeom prst="rect">
            <a:avLst/>
          </a:prstGeom>
        </p:spPr>
        <p:txBody>
          <a:bodyPr lIns="0" tIns="0" rIns="0" bIns="0" anchor="b" anchorCtr="0"/>
          <a:lstStyle>
            <a:lvl1pPr algn="l">
              <a:defRPr sz="1400">
                <a:solidFill>
                  <a:schemeClr val="tx2"/>
                </a:solidFill>
              </a:defRPr>
            </a:lvl1pPr>
          </a:lstStyle>
          <a:p>
            <a:pPr lvl="0"/>
            <a:r>
              <a:rPr lang="ru-RU" dirty="0" smtClean="0"/>
              <a:t>Метка</a:t>
            </a:r>
            <a:endParaRPr lang="ru-RU" dirty="0"/>
          </a:p>
        </p:txBody>
      </p:sp>
      <p:sp>
        <p:nvSpPr>
          <p:cNvPr id="8" name="Дата 3"/>
          <p:cNvSpPr>
            <a:spLocks noGrp="1"/>
          </p:cNvSpPr>
          <p:nvPr>
            <p:ph type="dt" sz="half" idx="10"/>
          </p:nvPr>
        </p:nvSpPr>
        <p:spPr>
          <a:xfrm>
            <a:off x="498462" y="4680000"/>
            <a:ext cx="1993846" cy="216000"/>
          </a:xfrm>
          <a:prstGeom prst="rect">
            <a:avLst/>
          </a:prstGeom>
        </p:spPr>
        <p:txBody>
          <a:bodyPr lIns="0" tIns="0" rIns="0" bIns="0" anchor="b" anchorCtr="0"/>
          <a:lstStyle>
            <a:lvl1pPr algn="l">
              <a:defRPr sz="1400">
                <a:solidFill>
                  <a:schemeClr val="tx2"/>
                </a:solidFill>
              </a:defRPr>
            </a:lvl1pPr>
          </a:lstStyle>
          <a:p>
            <a:pPr defTabSz="912324"/>
            <a:r>
              <a:rPr lang="ru-RU" smtClean="0">
                <a:solidFill>
                  <a:srgbClr val="0080C7"/>
                </a:solidFill>
              </a:rPr>
              <a:t>Докладчик</a:t>
            </a:r>
            <a:endParaRPr lang="ru-RU" dirty="0">
              <a:solidFill>
                <a:srgbClr val="0080C7"/>
              </a:solidFill>
            </a:endParaRPr>
          </a:p>
        </p:txBody>
      </p:sp>
      <p:pic>
        <p:nvPicPr>
          <p:cNvPr id="9" name="Изображение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98489" y="348172"/>
            <a:ext cx="1102027" cy="1715127"/>
          </a:xfrm>
          <a:prstGeom prst="rect">
            <a:avLst/>
          </a:prstGeom>
        </p:spPr>
      </p:pic>
      <p:sp>
        <p:nvSpPr>
          <p:cNvPr id="11" name="Дата 3"/>
          <p:cNvSpPr txBox="1">
            <a:spLocks/>
          </p:cNvSpPr>
          <p:nvPr userDrawn="1"/>
        </p:nvSpPr>
        <p:spPr>
          <a:xfrm>
            <a:off x="3508497" y="4680000"/>
            <a:ext cx="1993846" cy="216000"/>
          </a:xfrm>
          <a:prstGeom prst="rect">
            <a:avLst/>
          </a:prstGeom>
        </p:spPr>
        <p:txBody>
          <a:bodyPr lIns="0" tIns="0" rIns="0" bIns="0" anchor="b" anchorCtr="0"/>
          <a:lstStyle>
            <a:defPPr>
              <a:defRPr lang="ru-RU"/>
            </a:defPPr>
            <a:lvl1pPr marL="0" algn="r" defTabSz="914296" rtl="0" eaLnBrk="1" latinLnBrk="0" hangingPunct="1">
              <a:defRPr sz="1400" kern="1200">
                <a:solidFill>
                  <a:schemeClr val="tx2"/>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a:lstStyle>
          <a:p>
            <a:fld id="{62F1BEEF-A4A7-479D-8465-9115149B4495}" type="datetime4">
              <a:rPr lang="ru-RU" smtClean="0">
                <a:solidFill>
                  <a:srgbClr val="0080C7"/>
                </a:solidFill>
              </a:rPr>
              <a:pPr/>
              <a:t>26 августа 2019 г.</a:t>
            </a:fld>
            <a:endParaRPr lang="ru-RU" dirty="0">
              <a:solidFill>
                <a:srgbClr val="0080C7"/>
              </a:solidFill>
            </a:endParaRPr>
          </a:p>
        </p:txBody>
      </p:sp>
    </p:spTree>
    <p:extLst>
      <p:ext uri="{BB962C8B-B14F-4D97-AF65-F5344CB8AC3E}">
        <p14:creationId xmlns:p14="http://schemas.microsoft.com/office/powerpoint/2010/main" val="2574346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екстовый слайд">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2"/>
            </p:custDataLst>
            <p:extLst>
              <p:ext uri="{D42A27DB-BD31-4B8C-83A1-F6EECF244321}">
                <p14:modId xmlns:p14="http://schemas.microsoft.com/office/powerpoint/2010/main" val="602450461"/>
              </p:ext>
            </p:extLst>
          </p:nvPr>
        </p:nvGraphicFramePr>
        <p:xfrm>
          <a:off x="1617" y="2119"/>
          <a:ext cx="1587" cy="2116"/>
        </p:xfrm>
        <a:graphic>
          <a:graphicData uri="http://schemas.openxmlformats.org/presentationml/2006/ole">
            <mc:AlternateContent xmlns:mc="http://schemas.openxmlformats.org/markup-compatibility/2006">
              <mc:Choice xmlns:v="urn:schemas-microsoft-com:vml" Requires="v">
                <p:oleObj spid="_x0000_s316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17" y="2119"/>
                        <a:ext cx="1587" cy="2116"/>
                      </a:xfrm>
                      <a:prstGeom prst="rect">
                        <a:avLst/>
                      </a:prstGeom>
                    </p:spPr>
                  </p:pic>
                </p:oleObj>
              </mc:Fallback>
            </mc:AlternateContent>
          </a:graphicData>
        </a:graphic>
      </p:graphicFrame>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2"/>
            <a:ext cx="8642350" cy="215900"/>
          </a:xfrm>
          <a:prstGeom prst="rect">
            <a:avLst/>
          </a:prstGeom>
        </p:spPr>
        <p:txBody>
          <a:bodyPr lIns="0" tIns="0" rIns="0" bIns="17959" anchor="b" anchorCtr="0"/>
          <a:lstStyle>
            <a:lvl1pPr>
              <a:spcBef>
                <a:spcPts val="0"/>
              </a:spcBef>
              <a:defRPr b="1">
                <a:solidFill>
                  <a:schemeClr val="bg1"/>
                </a:solidFill>
              </a:defRPr>
            </a:lvl1pPr>
          </a:lstStyle>
          <a:p>
            <a:pPr lvl="0"/>
            <a:r>
              <a:rPr lang="ru-RU" dirty="0" smtClean="0"/>
              <a:t>Название раздела</a:t>
            </a:r>
            <a:endParaRPr lang="ru-RU" dirty="0"/>
          </a:p>
        </p:txBody>
      </p:sp>
      <p:sp>
        <p:nvSpPr>
          <p:cNvPr id="13" name="Текст 12"/>
          <p:cNvSpPr>
            <a:spLocks noGrp="1"/>
          </p:cNvSpPr>
          <p:nvPr>
            <p:ph type="body" sz="quarter" idx="13" hasCustomPrompt="1"/>
          </p:nvPr>
        </p:nvSpPr>
        <p:spPr>
          <a:xfrm>
            <a:off x="250825" y="6337300"/>
            <a:ext cx="8640000" cy="288000"/>
          </a:xfrm>
          <a:prstGeom prst="rect">
            <a:avLst/>
          </a:prstGeom>
        </p:spPr>
        <p:txBody>
          <a:bodyPr lIns="0" tIns="0" rIns="0" bIns="0" anchor="b" anchorCtr="0"/>
          <a:lstStyle>
            <a:lvl1pPr>
              <a:spcBef>
                <a:spcPts val="300"/>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6" name="TextBox 5"/>
          <p:cNvSpPr txBox="1"/>
          <p:nvPr userDrawn="1"/>
        </p:nvSpPr>
        <p:spPr>
          <a:xfrm>
            <a:off x="252000" y="6688543"/>
            <a:ext cx="3600000" cy="123111"/>
          </a:xfrm>
          <a:prstGeom prst="rect">
            <a:avLst/>
          </a:prstGeom>
          <a:noFill/>
        </p:spPr>
        <p:txBody>
          <a:bodyPr wrap="none" lIns="0" tIns="0" rIns="0" bIns="0" rtlCol="0">
            <a:noAutofit/>
          </a:bodyPr>
          <a:lstStyle/>
          <a:p>
            <a:pPr defTabSz="912324"/>
            <a:r>
              <a:rPr lang="en-US" sz="800" dirty="0" smtClean="0">
                <a:solidFill>
                  <a:srgbClr val="FFFFFF"/>
                </a:solidFill>
              </a:rPr>
              <a:t>© </a:t>
            </a:r>
            <a:r>
              <a:rPr lang="ru-RU" sz="800" dirty="0" smtClean="0">
                <a:solidFill>
                  <a:srgbClr val="FFFFFF"/>
                </a:solidFill>
              </a:rPr>
              <a:t>Центр стратегических разработок</a:t>
            </a:r>
            <a:endParaRPr lang="ru-RU" sz="800" dirty="0" smtClean="0">
              <a:solidFill>
                <a:srgbClr val="FFFFFF"/>
              </a:solidFill>
              <a:cs typeface="Arial" pitchFamily="34" charset="0"/>
            </a:endParaRPr>
          </a:p>
        </p:txBody>
      </p:sp>
    </p:spTree>
    <p:extLst>
      <p:ext uri="{BB962C8B-B14F-4D97-AF65-F5344CB8AC3E}">
        <p14:creationId xmlns:p14="http://schemas.microsoft.com/office/powerpoint/2010/main" val="2602181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2"/>
            </p:custDataLst>
            <p:extLst>
              <p:ext uri="{D42A27DB-BD31-4B8C-83A1-F6EECF244321}">
                <p14:modId xmlns:p14="http://schemas.microsoft.com/office/powerpoint/2010/main" val="2679655584"/>
              </p:ext>
            </p:extLst>
          </p:nvPr>
        </p:nvGraphicFramePr>
        <p:xfrm>
          <a:off x="1617" y="2133"/>
          <a:ext cx="1587" cy="2115"/>
        </p:xfrm>
        <a:graphic>
          <a:graphicData uri="http://schemas.openxmlformats.org/presentationml/2006/ole">
            <mc:AlternateContent xmlns:mc="http://schemas.openxmlformats.org/markup-compatibility/2006">
              <mc:Choice xmlns:v="urn:schemas-microsoft-com:vml" Requires="v">
                <p:oleObj spid="_x0000_s419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617" y="2133"/>
                        <a:ext cx="1587" cy="2115"/>
                      </a:xfrm>
                      <a:prstGeom prst="rect">
                        <a:avLst/>
                      </a:prstGeom>
                    </p:spPr>
                  </p:pic>
                </p:oleObj>
              </mc:Fallback>
            </mc:AlternateContent>
          </a:graphicData>
        </a:graphic>
      </p:graphicFrame>
      <p:pic>
        <p:nvPicPr>
          <p:cNvPr id="2" name="Рисунок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7184720"/>
          </a:xfrm>
          <a:prstGeom prst="rect">
            <a:avLst/>
          </a:prstGeom>
        </p:spPr>
      </p:pic>
      <p:sp>
        <p:nvSpPr>
          <p:cNvPr id="9" name="Прямоугольник 8"/>
          <p:cNvSpPr/>
          <p:nvPr userDrawn="1"/>
        </p:nvSpPr>
        <p:spPr>
          <a:xfrm>
            <a:off x="0" y="4857189"/>
            <a:ext cx="9144000" cy="2312435"/>
          </a:xfrm>
          <a:prstGeom prst="rect">
            <a:avLst/>
          </a:prstGeom>
          <a:solidFill>
            <a:schemeClr val="tx1">
              <a:lumMod val="50000"/>
              <a:lumOff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016" tIns="53502" rIns="107016" bIns="53502" rtlCol="0" anchor="ctr"/>
          <a:lstStyle/>
          <a:p>
            <a:pPr algn="ctr" defTabSz="912428" fontAlgn="base">
              <a:spcBef>
                <a:spcPct val="0"/>
              </a:spcBef>
              <a:spcAft>
                <a:spcPct val="0"/>
              </a:spcAft>
            </a:pPr>
            <a:endParaRPr lang="ru-RU" dirty="0">
              <a:solidFill>
                <a:prstClr val="white"/>
              </a:solidFill>
            </a:endParaRPr>
          </a:p>
        </p:txBody>
      </p:sp>
      <p:sp>
        <p:nvSpPr>
          <p:cNvPr id="13314" name="Title Placeholder 1"/>
          <p:cNvSpPr>
            <a:spLocks noGrp="1"/>
          </p:cNvSpPr>
          <p:nvPr>
            <p:ph type="ctrTitle"/>
          </p:nvPr>
        </p:nvSpPr>
        <p:spPr>
          <a:xfrm>
            <a:off x="381000" y="5134532"/>
            <a:ext cx="6400800" cy="934701"/>
          </a:xfrm>
        </p:spPr>
        <p:txBody>
          <a:bodyPr/>
          <a:lstStyle>
            <a:lvl1pPr>
              <a:defRPr sz="4700" smtClean="0">
                <a:solidFill>
                  <a:schemeClr val="bg1"/>
                </a:solidFill>
              </a:defRPr>
            </a:lvl1pPr>
          </a:lstStyle>
          <a:p>
            <a:pPr lvl="0"/>
            <a:r>
              <a:rPr lang="en-US" noProof="0"/>
              <a:t>Click to edit Master title style</a:t>
            </a:r>
          </a:p>
        </p:txBody>
      </p:sp>
      <p:sp>
        <p:nvSpPr>
          <p:cNvPr id="4" name="Date Placeholder 3"/>
          <p:cNvSpPr>
            <a:spLocks noGrp="1"/>
          </p:cNvSpPr>
          <p:nvPr>
            <p:ph type="dt" sz="half" idx="2"/>
          </p:nvPr>
        </p:nvSpPr>
        <p:spPr>
          <a:xfrm>
            <a:off x="457200" y="6244782"/>
            <a:ext cx="2133600" cy="475809"/>
          </a:xfrm>
          <a:prstGeom prst="rect">
            <a:avLst/>
          </a:prstGeom>
        </p:spPr>
        <p:txBody>
          <a:bodyPr lIns="91241" tIns="45618" rIns="91241" bIns="45618"/>
          <a:lstStyle>
            <a:lvl1pPr algn="l" fontAlgn="auto">
              <a:spcBef>
                <a:spcPts val="0"/>
              </a:spcBef>
              <a:spcAft>
                <a:spcPts val="0"/>
              </a:spcAft>
              <a:defRPr sz="1400" smtClean="0">
                <a:solidFill>
                  <a:schemeClr val="tx1">
                    <a:lumMod val="75000"/>
                    <a:lumOff val="25000"/>
                  </a:schemeClr>
                </a:solidFill>
                <a:latin typeface="+mn-lt"/>
              </a:defRPr>
            </a:lvl1pPr>
          </a:lstStyle>
          <a:p>
            <a:pPr defTabSz="912324">
              <a:defRPr/>
            </a:pPr>
            <a:fld id="{81620278-44FA-4F16-8CEF-C5A5699EEFE3}" type="datetimeFigureOut">
              <a:rPr lang="en-US">
                <a:solidFill>
                  <a:prstClr val="black">
                    <a:lumMod val="75000"/>
                    <a:lumOff val="25000"/>
                  </a:prstClr>
                </a:solidFill>
              </a:rPr>
              <a:pPr defTabSz="912324">
                <a:defRPr/>
              </a:pPr>
              <a:t>8/26/2019</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3124200" y="6244782"/>
            <a:ext cx="2895600" cy="475809"/>
          </a:xfrm>
          <a:prstGeom prst="rect">
            <a:avLst/>
          </a:prstGeom>
        </p:spPr>
        <p:txBody>
          <a:bodyPr lIns="91241" tIns="45618" rIns="91241" bIns="45618"/>
          <a:lstStyle>
            <a:lvl1pPr algn="ctr" fontAlgn="auto">
              <a:spcBef>
                <a:spcPts val="0"/>
              </a:spcBef>
              <a:spcAft>
                <a:spcPts val="0"/>
              </a:spcAft>
              <a:defRPr sz="1400">
                <a:solidFill>
                  <a:schemeClr val="tx1">
                    <a:lumMod val="75000"/>
                    <a:lumOff val="25000"/>
                  </a:schemeClr>
                </a:solidFill>
                <a:latin typeface="+mn-lt"/>
              </a:defRPr>
            </a:lvl1pPr>
          </a:lstStyle>
          <a:p>
            <a:pPr defTabSz="912324">
              <a:defRPr/>
            </a:pPr>
            <a:endParaRPr lang="en-US">
              <a:solidFill>
                <a:prstClr val="black">
                  <a:lumMod val="75000"/>
                  <a:lumOff val="25000"/>
                </a:prstClr>
              </a:solidFill>
            </a:endParaRPr>
          </a:p>
        </p:txBody>
      </p:sp>
      <p:sp>
        <p:nvSpPr>
          <p:cNvPr id="6" name="Slide Number Placeholder 5"/>
          <p:cNvSpPr>
            <a:spLocks noGrp="1"/>
          </p:cNvSpPr>
          <p:nvPr>
            <p:ph type="sldNum" sz="quarter" idx="4"/>
          </p:nvPr>
        </p:nvSpPr>
        <p:spPr>
          <a:xfrm>
            <a:off x="6553200" y="6244782"/>
            <a:ext cx="2133600" cy="475809"/>
          </a:xfrm>
          <a:prstGeom prst="rect">
            <a:avLst/>
          </a:prstGeom>
        </p:spPr>
        <p:txBody>
          <a:bodyPr lIns="91241" tIns="45618" rIns="91241" bIns="45618"/>
          <a:lstStyle>
            <a:lvl1pPr algn="r" fontAlgn="auto">
              <a:spcBef>
                <a:spcPts val="0"/>
              </a:spcBef>
              <a:spcAft>
                <a:spcPts val="0"/>
              </a:spcAft>
              <a:defRPr sz="1400" smtClean="0">
                <a:solidFill>
                  <a:schemeClr val="tx1">
                    <a:lumMod val="75000"/>
                    <a:lumOff val="25000"/>
                  </a:schemeClr>
                </a:solidFill>
                <a:latin typeface="+mn-lt"/>
              </a:defRPr>
            </a:lvl1pPr>
          </a:lstStyle>
          <a:p>
            <a:pPr defTabSz="912324">
              <a:defRPr/>
            </a:pPr>
            <a:fld id="{EB662D89-F514-4A6A-A2EB-6C2A43D69FDC}" type="slidenum">
              <a:rPr lang="en-US">
                <a:solidFill>
                  <a:prstClr val="black">
                    <a:lumMod val="75000"/>
                    <a:lumOff val="25000"/>
                  </a:prstClr>
                </a:solidFill>
              </a:rPr>
              <a:pPr defTabSz="912324">
                <a:def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6625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Базовый слайд">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2"/>
            </p:custDataLst>
            <p:extLst>
              <p:ext uri="{D42A27DB-BD31-4B8C-83A1-F6EECF244321}">
                <p14:modId xmlns:p14="http://schemas.microsoft.com/office/powerpoint/2010/main" val="223244080"/>
              </p:ext>
            </p:extLst>
          </p:nvPr>
        </p:nvGraphicFramePr>
        <p:xfrm>
          <a:off x="1617" y="2133"/>
          <a:ext cx="1587" cy="2115"/>
        </p:xfrm>
        <a:graphic>
          <a:graphicData uri="http://schemas.openxmlformats.org/presentationml/2006/ole">
            <mc:AlternateContent xmlns:mc="http://schemas.openxmlformats.org/markup-compatibility/2006">
              <mc:Choice xmlns:v="urn:schemas-microsoft-com:vml" Requires="v">
                <p:oleObj spid="_x0000_s521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17" y="2133"/>
                        <a:ext cx="1587" cy="2115"/>
                      </a:xfrm>
                      <a:prstGeom prst="rect">
                        <a:avLst/>
                      </a:prstGeom>
                    </p:spPr>
                  </p:pic>
                </p:oleObj>
              </mc:Fallback>
            </mc:AlternateContent>
          </a:graphicData>
        </a:graphic>
      </p:graphicFrame>
      <p:sp>
        <p:nvSpPr>
          <p:cNvPr id="2" name="Заголовок 1"/>
          <p:cNvSpPr>
            <a:spLocks noGrp="1"/>
          </p:cNvSpPr>
          <p:nvPr>
            <p:ph type="title" hasCustomPrompt="1"/>
          </p:nvPr>
        </p:nvSpPr>
        <p:spPr/>
        <p:txBody>
          <a:bodyPr/>
          <a:lstStyle>
            <a:lvl1pPr>
              <a:defRPr/>
            </a:lvl1pPr>
          </a:lstStyle>
          <a:p>
            <a:r>
              <a:rPr lang="ru-RU" dirty="0"/>
              <a:t>Вывод слайда</a:t>
            </a:r>
          </a:p>
        </p:txBody>
      </p:sp>
      <p:sp>
        <p:nvSpPr>
          <p:cNvPr id="7" name="Текст 6"/>
          <p:cNvSpPr>
            <a:spLocks noGrp="1"/>
          </p:cNvSpPr>
          <p:nvPr>
            <p:ph type="body" sz="quarter" idx="11" hasCustomPrompt="1"/>
          </p:nvPr>
        </p:nvSpPr>
        <p:spPr>
          <a:xfrm>
            <a:off x="250825" y="215902"/>
            <a:ext cx="8642350" cy="215900"/>
          </a:xfrm>
          <a:prstGeom prst="rect">
            <a:avLst/>
          </a:prstGeom>
        </p:spPr>
        <p:txBody>
          <a:bodyPr lIns="0" tIns="0" rIns="0" bIns="21068" anchor="b" anchorCtr="0"/>
          <a:lstStyle>
            <a:lvl1pPr>
              <a:spcBef>
                <a:spcPts val="0"/>
              </a:spcBef>
              <a:defRPr b="1">
                <a:solidFill>
                  <a:schemeClr val="tx2"/>
                </a:solidFill>
              </a:defRPr>
            </a:lvl1pPr>
          </a:lstStyle>
          <a:p>
            <a:pPr lvl="0"/>
            <a:r>
              <a:rPr lang="ru-RU" dirty="0"/>
              <a:t>Название раздела</a:t>
            </a:r>
          </a:p>
        </p:txBody>
      </p:sp>
      <p:sp>
        <p:nvSpPr>
          <p:cNvPr id="9" name="Текст 8"/>
          <p:cNvSpPr>
            <a:spLocks noGrp="1"/>
          </p:cNvSpPr>
          <p:nvPr>
            <p:ph type="body" sz="quarter" idx="12" hasCustomPrompt="1"/>
          </p:nvPr>
        </p:nvSpPr>
        <p:spPr>
          <a:xfrm>
            <a:off x="250825" y="6337300"/>
            <a:ext cx="8640000" cy="288000"/>
          </a:xfrm>
          <a:prstGeom prst="rect">
            <a:avLst/>
          </a:prstGeom>
        </p:spPr>
        <p:txBody>
          <a:bodyPr lIns="0" tIns="0" rIns="0" bIns="0" anchor="b" anchorCtr="0"/>
          <a:lstStyle>
            <a:lvl1pPr>
              <a:spcBef>
                <a:spcPts val="264"/>
              </a:spcBef>
              <a:defRPr sz="700" baseline="0">
                <a:solidFill>
                  <a:schemeClr val="tx1"/>
                </a:solidFill>
              </a:defRPr>
            </a:lvl1pPr>
          </a:lstStyle>
          <a:p>
            <a:pPr lvl="0"/>
            <a:r>
              <a:rPr lang="ru-RU" dirty="0"/>
              <a:t>Примечания: 1 –</a:t>
            </a:r>
            <a:br>
              <a:rPr lang="ru-RU" dirty="0"/>
            </a:br>
            <a:r>
              <a:rPr lang="ru-RU" dirty="0"/>
              <a:t>Источники:</a:t>
            </a:r>
          </a:p>
        </p:txBody>
      </p:sp>
    </p:spTree>
    <p:extLst>
      <p:ext uri="{BB962C8B-B14F-4D97-AF65-F5344CB8AC3E}">
        <p14:creationId xmlns:p14="http://schemas.microsoft.com/office/powerpoint/2010/main" val="4091543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1">
          <a:blip r:embed="rId4">
            <a:lum/>
          </a:blip>
          <a:srcRect/>
          <a:stretch>
            <a:fillRect l="-12000" r="-12000"/>
          </a:stretch>
        </a:blip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2444503799"/>
              </p:ext>
            </p:extLst>
          </p:nvPr>
        </p:nvGraphicFramePr>
        <p:xfrm>
          <a:off x="0" y="14"/>
          <a:ext cx="158750" cy="158751"/>
        </p:xfrm>
        <a:graphic>
          <a:graphicData uri="http://schemas.openxmlformats.org/presentationml/2006/ole">
            <mc:AlternateContent xmlns:mc="http://schemas.openxmlformats.org/markup-compatibility/2006">
              <mc:Choice xmlns:v="urn:schemas-microsoft-com:vml" Requires="v">
                <p:oleObj spid="_x0000_s7265"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
                        <a:ext cx="1587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ctrTitle" hasCustomPrompt="1"/>
          </p:nvPr>
        </p:nvSpPr>
        <p:spPr>
          <a:xfrm>
            <a:off x="498465" y="2519999"/>
            <a:ext cx="4984615" cy="1080000"/>
          </a:xfrm>
          <a:prstGeom prst="rect">
            <a:avLst/>
          </a:prstGeom>
        </p:spPr>
        <p:txBody>
          <a:bodyPr/>
          <a:lstStyle>
            <a:lvl1pPr>
              <a:defRPr sz="2800" b="0">
                <a:solidFill>
                  <a:schemeClr val="tx2"/>
                </a:solidFill>
              </a:defRPr>
            </a:lvl1pPr>
          </a:lstStyle>
          <a:p>
            <a:r>
              <a:rPr lang="ru-RU" dirty="0" smtClean="0"/>
              <a:t>Тема презентации</a:t>
            </a:r>
            <a:endParaRPr lang="ru-RU" dirty="0"/>
          </a:p>
        </p:txBody>
      </p:sp>
      <p:sp>
        <p:nvSpPr>
          <p:cNvPr id="3" name="Подзаголовок 2"/>
          <p:cNvSpPr>
            <a:spLocks noGrp="1"/>
          </p:cNvSpPr>
          <p:nvPr>
            <p:ph type="subTitle" idx="1" hasCustomPrompt="1"/>
          </p:nvPr>
        </p:nvSpPr>
        <p:spPr>
          <a:xfrm>
            <a:off x="498465" y="4068000"/>
            <a:ext cx="4984615" cy="216000"/>
          </a:xfrm>
          <a:prstGeom prst="rect">
            <a:avLst/>
          </a:prstGeom>
        </p:spPr>
        <p:txBody>
          <a:bodyPr lIns="0" tIns="0" rIns="0" bIns="0" anchor="b" anchorCtr="0"/>
          <a:lstStyle>
            <a:lvl1pPr marL="0" indent="0" algn="l">
              <a:buNone/>
              <a:defRPr sz="1400">
                <a:solidFill>
                  <a:schemeClr val="tx2"/>
                </a:solidFill>
              </a:defRPr>
            </a:lvl1pPr>
            <a:lvl2pPr marL="456941" indent="0" algn="ctr">
              <a:buNone/>
              <a:defRPr>
                <a:solidFill>
                  <a:schemeClr val="tx1">
                    <a:tint val="75000"/>
                  </a:schemeClr>
                </a:solidFill>
              </a:defRPr>
            </a:lvl2pPr>
            <a:lvl3pPr marL="913880" indent="0" algn="ctr">
              <a:buNone/>
              <a:defRPr>
                <a:solidFill>
                  <a:schemeClr val="tx1">
                    <a:tint val="75000"/>
                  </a:schemeClr>
                </a:solidFill>
              </a:defRPr>
            </a:lvl3pPr>
            <a:lvl4pPr marL="1370820" indent="0" algn="ctr">
              <a:buNone/>
              <a:defRPr>
                <a:solidFill>
                  <a:schemeClr val="tx1">
                    <a:tint val="75000"/>
                  </a:schemeClr>
                </a:solidFill>
              </a:defRPr>
            </a:lvl4pPr>
            <a:lvl5pPr marL="1827761" indent="0" algn="ctr">
              <a:buNone/>
              <a:defRPr>
                <a:solidFill>
                  <a:schemeClr val="tx1">
                    <a:tint val="75000"/>
                  </a:schemeClr>
                </a:solidFill>
              </a:defRPr>
            </a:lvl5pPr>
            <a:lvl6pPr marL="2284700" indent="0" algn="ctr">
              <a:buNone/>
              <a:defRPr>
                <a:solidFill>
                  <a:schemeClr val="tx1">
                    <a:tint val="75000"/>
                  </a:schemeClr>
                </a:solidFill>
              </a:defRPr>
            </a:lvl6pPr>
            <a:lvl7pPr marL="2741640" indent="0" algn="ctr">
              <a:buNone/>
              <a:defRPr>
                <a:solidFill>
                  <a:schemeClr val="tx1">
                    <a:tint val="75000"/>
                  </a:schemeClr>
                </a:solidFill>
              </a:defRPr>
            </a:lvl7pPr>
            <a:lvl8pPr marL="3198580" indent="0" algn="ctr">
              <a:buNone/>
              <a:defRPr>
                <a:solidFill>
                  <a:schemeClr val="tx1">
                    <a:tint val="75000"/>
                  </a:schemeClr>
                </a:solidFill>
              </a:defRPr>
            </a:lvl8pPr>
            <a:lvl9pPr marL="3655521" indent="0" algn="ctr">
              <a:buNone/>
              <a:defRPr>
                <a:solidFill>
                  <a:schemeClr val="tx1">
                    <a:tint val="75000"/>
                  </a:schemeClr>
                </a:solidFill>
              </a:defRPr>
            </a:lvl9pPr>
          </a:lstStyle>
          <a:p>
            <a:r>
              <a:rPr lang="ru-RU" dirty="0" smtClean="0"/>
              <a:t>Содержание презентации</a:t>
            </a:r>
            <a:endParaRPr lang="ru-RU" dirty="0"/>
          </a:p>
        </p:txBody>
      </p:sp>
      <p:sp>
        <p:nvSpPr>
          <p:cNvPr id="20" name="Текст 19"/>
          <p:cNvSpPr>
            <a:spLocks noGrp="1"/>
          </p:cNvSpPr>
          <p:nvPr>
            <p:ph type="body" sz="quarter" idx="11" hasCustomPrompt="1"/>
          </p:nvPr>
        </p:nvSpPr>
        <p:spPr>
          <a:xfrm>
            <a:off x="498462" y="6300003"/>
            <a:ext cx="1800000" cy="215900"/>
          </a:xfrm>
          <a:prstGeom prst="rect">
            <a:avLst/>
          </a:prstGeom>
        </p:spPr>
        <p:txBody>
          <a:bodyPr lIns="0" tIns="0" rIns="0" bIns="0" anchor="b" anchorCtr="0"/>
          <a:lstStyle>
            <a:lvl1pPr algn="l">
              <a:defRPr sz="1400">
                <a:solidFill>
                  <a:schemeClr val="tx2"/>
                </a:solidFill>
              </a:defRPr>
            </a:lvl1pPr>
          </a:lstStyle>
          <a:p>
            <a:pPr lvl="0"/>
            <a:r>
              <a:rPr lang="ru-RU" dirty="0" smtClean="0"/>
              <a:t>Метка</a:t>
            </a:r>
            <a:endParaRPr lang="ru-RU" dirty="0"/>
          </a:p>
        </p:txBody>
      </p:sp>
      <p:sp>
        <p:nvSpPr>
          <p:cNvPr id="8" name="Дата 3"/>
          <p:cNvSpPr>
            <a:spLocks noGrp="1"/>
          </p:cNvSpPr>
          <p:nvPr>
            <p:ph type="dt" sz="half" idx="10"/>
          </p:nvPr>
        </p:nvSpPr>
        <p:spPr>
          <a:xfrm>
            <a:off x="498462" y="4680000"/>
            <a:ext cx="1993846" cy="216000"/>
          </a:xfrm>
          <a:prstGeom prst="rect">
            <a:avLst/>
          </a:prstGeom>
        </p:spPr>
        <p:txBody>
          <a:bodyPr lIns="0" tIns="0" rIns="0" bIns="0" anchor="b" anchorCtr="0"/>
          <a:lstStyle>
            <a:lvl1pPr algn="l">
              <a:defRPr sz="1400">
                <a:solidFill>
                  <a:schemeClr val="tx2"/>
                </a:solidFill>
              </a:defRPr>
            </a:lvl1pPr>
          </a:lstStyle>
          <a:p>
            <a:pPr defTabSz="913880"/>
            <a:r>
              <a:rPr lang="ru-RU" smtClean="0">
                <a:solidFill>
                  <a:srgbClr val="0080C7"/>
                </a:solidFill>
              </a:rPr>
              <a:t>Докладчик</a:t>
            </a:r>
            <a:endParaRPr lang="ru-RU" dirty="0">
              <a:solidFill>
                <a:srgbClr val="0080C7"/>
              </a:solidFill>
            </a:endParaRPr>
          </a:p>
        </p:txBody>
      </p:sp>
      <p:pic>
        <p:nvPicPr>
          <p:cNvPr id="9" name="Изображение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98471" y="348172"/>
            <a:ext cx="1102027" cy="1715127"/>
          </a:xfrm>
          <a:prstGeom prst="rect">
            <a:avLst/>
          </a:prstGeom>
        </p:spPr>
      </p:pic>
      <p:sp>
        <p:nvSpPr>
          <p:cNvPr id="11" name="Дата 3"/>
          <p:cNvSpPr txBox="1">
            <a:spLocks/>
          </p:cNvSpPr>
          <p:nvPr userDrawn="1"/>
        </p:nvSpPr>
        <p:spPr>
          <a:xfrm>
            <a:off x="3508497" y="4680000"/>
            <a:ext cx="1993846" cy="216000"/>
          </a:xfrm>
          <a:prstGeom prst="rect">
            <a:avLst/>
          </a:prstGeom>
        </p:spPr>
        <p:txBody>
          <a:bodyPr lIns="0" tIns="0" rIns="0" bIns="0" anchor="b" anchorCtr="0"/>
          <a:lstStyle>
            <a:defPPr>
              <a:defRPr lang="ru-RU"/>
            </a:defPPr>
            <a:lvl1pPr marL="0" algn="r" defTabSz="914296" rtl="0" eaLnBrk="1" latinLnBrk="0" hangingPunct="1">
              <a:defRPr sz="1400" kern="1200">
                <a:solidFill>
                  <a:schemeClr val="tx2"/>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a:lstStyle>
          <a:p>
            <a:fld id="{62F1BEEF-A4A7-479D-8465-9115149B4495}" type="datetime4">
              <a:rPr lang="ru-RU" smtClean="0">
                <a:solidFill>
                  <a:srgbClr val="0080C7"/>
                </a:solidFill>
              </a:rPr>
              <a:pPr/>
              <a:t>26 августа 2019 г.</a:t>
            </a:fld>
            <a:endParaRPr lang="ru-RU" dirty="0">
              <a:solidFill>
                <a:srgbClr val="0080C7"/>
              </a:solidFill>
            </a:endParaRPr>
          </a:p>
        </p:txBody>
      </p:sp>
    </p:spTree>
    <p:extLst>
      <p:ext uri="{BB962C8B-B14F-4D97-AF65-F5344CB8AC3E}">
        <p14:creationId xmlns:p14="http://schemas.microsoft.com/office/powerpoint/2010/main" val="40868601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Текстовый слайд">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2"/>
            </p:custDataLst>
            <p:extLst>
              <p:ext uri="{D42A27DB-BD31-4B8C-83A1-F6EECF244321}">
                <p14:modId xmlns:p14="http://schemas.microsoft.com/office/powerpoint/2010/main" val="3906429723"/>
              </p:ext>
            </p:extLst>
          </p:nvPr>
        </p:nvGraphicFramePr>
        <p:xfrm>
          <a:off x="1599" y="2119"/>
          <a:ext cx="1587" cy="2116"/>
        </p:xfrm>
        <a:graphic>
          <a:graphicData uri="http://schemas.openxmlformats.org/presentationml/2006/ole">
            <mc:AlternateContent xmlns:mc="http://schemas.openxmlformats.org/markup-compatibility/2006">
              <mc:Choice xmlns:v="urn:schemas-microsoft-com:vml" Requires="v">
                <p:oleObj spid="_x0000_s828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9" y="2119"/>
                        <a:ext cx="1587" cy="2116"/>
                      </a:xfrm>
                      <a:prstGeom prst="rect">
                        <a:avLst/>
                      </a:prstGeom>
                    </p:spPr>
                  </p:pic>
                </p:oleObj>
              </mc:Fallback>
            </mc:AlternateContent>
          </a:graphicData>
        </a:graphic>
      </p:graphicFrame>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2"/>
            <a:ext cx="8642350" cy="215900"/>
          </a:xfrm>
          <a:prstGeom prst="rect">
            <a:avLst/>
          </a:prstGeom>
        </p:spPr>
        <p:txBody>
          <a:bodyPr lIns="0" tIns="0" rIns="0" bIns="17989" anchor="b" anchorCtr="0"/>
          <a:lstStyle>
            <a:lvl1pPr>
              <a:spcBef>
                <a:spcPts val="0"/>
              </a:spcBef>
              <a:defRPr b="1">
                <a:solidFill>
                  <a:schemeClr val="bg1"/>
                </a:solidFill>
              </a:defRPr>
            </a:lvl1pPr>
          </a:lstStyle>
          <a:p>
            <a:pPr lvl="0"/>
            <a:r>
              <a:rPr lang="ru-RU" dirty="0" smtClean="0"/>
              <a:t>Название раздела</a:t>
            </a:r>
            <a:endParaRPr lang="ru-RU" dirty="0"/>
          </a:p>
        </p:txBody>
      </p:sp>
      <p:sp>
        <p:nvSpPr>
          <p:cNvPr id="13" name="Текст 12"/>
          <p:cNvSpPr>
            <a:spLocks noGrp="1"/>
          </p:cNvSpPr>
          <p:nvPr>
            <p:ph type="body" sz="quarter" idx="13" hasCustomPrompt="1"/>
          </p:nvPr>
        </p:nvSpPr>
        <p:spPr>
          <a:xfrm>
            <a:off x="250825" y="6337300"/>
            <a:ext cx="8640000" cy="288000"/>
          </a:xfrm>
          <a:prstGeom prst="rect">
            <a:avLst/>
          </a:prstGeom>
        </p:spPr>
        <p:txBody>
          <a:bodyPr lIns="0" tIns="0" rIns="0" bIns="0" anchor="b" anchorCtr="0"/>
          <a:lstStyle>
            <a:lvl1pPr>
              <a:spcBef>
                <a:spcPts val="300"/>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6" name="TextBox 5"/>
          <p:cNvSpPr txBox="1"/>
          <p:nvPr userDrawn="1"/>
        </p:nvSpPr>
        <p:spPr>
          <a:xfrm>
            <a:off x="252000" y="6688521"/>
            <a:ext cx="3600000" cy="123111"/>
          </a:xfrm>
          <a:prstGeom prst="rect">
            <a:avLst/>
          </a:prstGeom>
          <a:noFill/>
        </p:spPr>
        <p:txBody>
          <a:bodyPr wrap="none" lIns="0" tIns="0" rIns="0" bIns="0" rtlCol="0">
            <a:noAutofit/>
          </a:bodyPr>
          <a:lstStyle/>
          <a:p>
            <a:pPr defTabSz="913880"/>
            <a:r>
              <a:rPr lang="en-US" sz="800" dirty="0" smtClean="0">
                <a:solidFill>
                  <a:srgbClr val="FFFFFF"/>
                </a:solidFill>
              </a:rPr>
              <a:t>© </a:t>
            </a:r>
            <a:r>
              <a:rPr lang="ru-RU" sz="800" dirty="0" smtClean="0">
                <a:solidFill>
                  <a:srgbClr val="FFFFFF"/>
                </a:solidFill>
              </a:rPr>
              <a:t>Центр стратегических разработок</a:t>
            </a:r>
            <a:endParaRPr lang="ru-RU" sz="800" dirty="0" smtClean="0">
              <a:solidFill>
                <a:srgbClr val="FFFFFF"/>
              </a:solidFill>
              <a:cs typeface="Arial" pitchFamily="34" charset="0"/>
            </a:endParaRPr>
          </a:p>
        </p:txBody>
      </p:sp>
    </p:spTree>
    <p:extLst>
      <p:ext uri="{BB962C8B-B14F-4D97-AF65-F5344CB8AC3E}">
        <p14:creationId xmlns:p14="http://schemas.microsoft.com/office/powerpoint/2010/main" val="228285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1">
          <a:blip r:embed="rId4">
            <a:lum/>
          </a:blip>
          <a:srcRect/>
          <a:stretch>
            <a:fillRect l="-12000" r="-12000"/>
          </a:stretch>
        </a:blip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499766152"/>
              </p:ext>
            </p:extLst>
          </p:nvPr>
        </p:nvGraphicFramePr>
        <p:xfrm>
          <a:off x="0" y="32"/>
          <a:ext cx="158750" cy="158751"/>
        </p:xfrm>
        <a:graphic>
          <a:graphicData uri="http://schemas.openxmlformats.org/presentationml/2006/ole">
            <mc:AlternateContent xmlns:mc="http://schemas.openxmlformats.org/markup-compatibility/2006">
              <mc:Choice xmlns:v="urn:schemas-microsoft-com:vml" Requires="v">
                <p:oleObj spid="_x0000_s10337"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
                        <a:ext cx="1587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ctrTitle" hasCustomPrompt="1"/>
          </p:nvPr>
        </p:nvSpPr>
        <p:spPr>
          <a:xfrm>
            <a:off x="498465" y="2519999"/>
            <a:ext cx="4984615" cy="1080000"/>
          </a:xfrm>
          <a:prstGeom prst="rect">
            <a:avLst/>
          </a:prstGeom>
        </p:spPr>
        <p:txBody>
          <a:bodyPr/>
          <a:lstStyle>
            <a:lvl1pPr>
              <a:defRPr sz="2800" b="0">
                <a:solidFill>
                  <a:schemeClr val="tx2"/>
                </a:solidFill>
              </a:defRPr>
            </a:lvl1pPr>
          </a:lstStyle>
          <a:p>
            <a:r>
              <a:rPr lang="ru-RU" dirty="0" smtClean="0"/>
              <a:t>Тема презентации</a:t>
            </a:r>
            <a:endParaRPr lang="ru-RU" dirty="0"/>
          </a:p>
        </p:txBody>
      </p:sp>
      <p:sp>
        <p:nvSpPr>
          <p:cNvPr id="3" name="Подзаголовок 2"/>
          <p:cNvSpPr>
            <a:spLocks noGrp="1"/>
          </p:cNvSpPr>
          <p:nvPr>
            <p:ph type="subTitle" idx="1" hasCustomPrompt="1"/>
          </p:nvPr>
        </p:nvSpPr>
        <p:spPr>
          <a:xfrm>
            <a:off x="498465" y="4068000"/>
            <a:ext cx="4984615" cy="216000"/>
          </a:xfrm>
          <a:prstGeom prst="rect">
            <a:avLst/>
          </a:prstGeom>
        </p:spPr>
        <p:txBody>
          <a:bodyPr lIns="0" tIns="0" rIns="0" bIns="0" anchor="b" anchorCtr="0"/>
          <a:lstStyle>
            <a:lvl1pPr marL="0" indent="0" algn="l">
              <a:buNone/>
              <a:defRPr sz="1400">
                <a:solidFill>
                  <a:schemeClr val="tx2"/>
                </a:solidFill>
              </a:defRPr>
            </a:lvl1pPr>
            <a:lvl2pPr marL="456160" indent="0" algn="ctr">
              <a:buNone/>
              <a:defRPr>
                <a:solidFill>
                  <a:schemeClr val="tx1">
                    <a:tint val="75000"/>
                  </a:schemeClr>
                </a:solidFill>
              </a:defRPr>
            </a:lvl2pPr>
            <a:lvl3pPr marL="912324" indent="0" algn="ctr">
              <a:buNone/>
              <a:defRPr>
                <a:solidFill>
                  <a:schemeClr val="tx1">
                    <a:tint val="75000"/>
                  </a:schemeClr>
                </a:solidFill>
              </a:defRPr>
            </a:lvl3pPr>
            <a:lvl4pPr marL="1368481" indent="0" algn="ctr">
              <a:buNone/>
              <a:defRPr>
                <a:solidFill>
                  <a:schemeClr val="tx1">
                    <a:tint val="75000"/>
                  </a:schemeClr>
                </a:solidFill>
              </a:defRPr>
            </a:lvl4pPr>
            <a:lvl5pPr marL="1824646" indent="0" algn="ctr">
              <a:buNone/>
              <a:defRPr>
                <a:solidFill>
                  <a:schemeClr val="tx1">
                    <a:tint val="75000"/>
                  </a:schemeClr>
                </a:solidFill>
              </a:defRPr>
            </a:lvl5pPr>
            <a:lvl6pPr marL="2280806" indent="0" algn="ctr">
              <a:buNone/>
              <a:defRPr>
                <a:solidFill>
                  <a:schemeClr val="tx1">
                    <a:tint val="75000"/>
                  </a:schemeClr>
                </a:solidFill>
              </a:defRPr>
            </a:lvl6pPr>
            <a:lvl7pPr marL="2736972" indent="0" algn="ctr">
              <a:buNone/>
              <a:defRPr>
                <a:solidFill>
                  <a:schemeClr val="tx1">
                    <a:tint val="75000"/>
                  </a:schemeClr>
                </a:solidFill>
              </a:defRPr>
            </a:lvl7pPr>
            <a:lvl8pPr marL="3193127" indent="0" algn="ctr">
              <a:buNone/>
              <a:defRPr>
                <a:solidFill>
                  <a:schemeClr val="tx1">
                    <a:tint val="75000"/>
                  </a:schemeClr>
                </a:solidFill>
              </a:defRPr>
            </a:lvl8pPr>
            <a:lvl9pPr marL="3649288" indent="0" algn="ctr">
              <a:buNone/>
              <a:defRPr>
                <a:solidFill>
                  <a:schemeClr val="tx1">
                    <a:tint val="75000"/>
                  </a:schemeClr>
                </a:solidFill>
              </a:defRPr>
            </a:lvl9pPr>
          </a:lstStyle>
          <a:p>
            <a:r>
              <a:rPr lang="ru-RU" dirty="0" smtClean="0"/>
              <a:t>Содержание презентации</a:t>
            </a:r>
            <a:endParaRPr lang="ru-RU" dirty="0"/>
          </a:p>
        </p:txBody>
      </p:sp>
      <p:sp>
        <p:nvSpPr>
          <p:cNvPr id="20" name="Текст 19"/>
          <p:cNvSpPr>
            <a:spLocks noGrp="1"/>
          </p:cNvSpPr>
          <p:nvPr>
            <p:ph type="body" sz="quarter" idx="11" hasCustomPrompt="1"/>
          </p:nvPr>
        </p:nvSpPr>
        <p:spPr>
          <a:xfrm>
            <a:off x="498462" y="6300003"/>
            <a:ext cx="1800000" cy="215900"/>
          </a:xfrm>
          <a:prstGeom prst="rect">
            <a:avLst/>
          </a:prstGeom>
        </p:spPr>
        <p:txBody>
          <a:bodyPr lIns="0" tIns="0" rIns="0" bIns="0" anchor="b" anchorCtr="0"/>
          <a:lstStyle>
            <a:lvl1pPr algn="l">
              <a:defRPr sz="1400">
                <a:solidFill>
                  <a:schemeClr val="tx2"/>
                </a:solidFill>
              </a:defRPr>
            </a:lvl1pPr>
          </a:lstStyle>
          <a:p>
            <a:pPr lvl="0"/>
            <a:r>
              <a:rPr lang="ru-RU" dirty="0" smtClean="0"/>
              <a:t>Метка</a:t>
            </a:r>
            <a:endParaRPr lang="ru-RU" dirty="0"/>
          </a:p>
        </p:txBody>
      </p:sp>
      <p:sp>
        <p:nvSpPr>
          <p:cNvPr id="8" name="Дата 3"/>
          <p:cNvSpPr>
            <a:spLocks noGrp="1"/>
          </p:cNvSpPr>
          <p:nvPr>
            <p:ph type="dt" sz="half" idx="10"/>
          </p:nvPr>
        </p:nvSpPr>
        <p:spPr>
          <a:xfrm>
            <a:off x="498462" y="4680000"/>
            <a:ext cx="1993846" cy="216000"/>
          </a:xfrm>
          <a:prstGeom prst="rect">
            <a:avLst/>
          </a:prstGeom>
        </p:spPr>
        <p:txBody>
          <a:bodyPr lIns="0" tIns="0" rIns="0" bIns="0" anchor="b" anchorCtr="0"/>
          <a:lstStyle>
            <a:lvl1pPr algn="l">
              <a:defRPr sz="1400">
                <a:solidFill>
                  <a:schemeClr val="tx2"/>
                </a:solidFill>
              </a:defRPr>
            </a:lvl1pPr>
          </a:lstStyle>
          <a:p>
            <a:pPr defTabSz="912324"/>
            <a:r>
              <a:rPr lang="ru-RU" smtClean="0">
                <a:solidFill>
                  <a:srgbClr val="0080C7"/>
                </a:solidFill>
              </a:rPr>
              <a:t>Докладчик</a:t>
            </a:r>
            <a:endParaRPr lang="ru-RU" dirty="0">
              <a:solidFill>
                <a:srgbClr val="0080C7"/>
              </a:solidFill>
            </a:endParaRPr>
          </a:p>
        </p:txBody>
      </p:sp>
      <p:pic>
        <p:nvPicPr>
          <p:cNvPr id="9" name="Изображение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98484" y="348172"/>
            <a:ext cx="1102027" cy="1715127"/>
          </a:xfrm>
          <a:prstGeom prst="rect">
            <a:avLst/>
          </a:prstGeom>
        </p:spPr>
      </p:pic>
      <p:sp>
        <p:nvSpPr>
          <p:cNvPr id="11" name="Дата 3"/>
          <p:cNvSpPr txBox="1">
            <a:spLocks/>
          </p:cNvSpPr>
          <p:nvPr userDrawn="1"/>
        </p:nvSpPr>
        <p:spPr>
          <a:xfrm>
            <a:off x="3508497" y="4680000"/>
            <a:ext cx="1993846" cy="216000"/>
          </a:xfrm>
          <a:prstGeom prst="rect">
            <a:avLst/>
          </a:prstGeom>
        </p:spPr>
        <p:txBody>
          <a:bodyPr lIns="0" tIns="0" rIns="0" bIns="0" anchor="b" anchorCtr="0"/>
          <a:lstStyle>
            <a:defPPr>
              <a:defRPr lang="ru-RU"/>
            </a:defPPr>
            <a:lvl1pPr marL="0" algn="r" defTabSz="914296" rtl="0" eaLnBrk="1" latinLnBrk="0" hangingPunct="1">
              <a:defRPr sz="1400" kern="1200">
                <a:solidFill>
                  <a:schemeClr val="tx2"/>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a:lstStyle>
          <a:p>
            <a:fld id="{62F1BEEF-A4A7-479D-8465-9115149B4495}" type="datetime4">
              <a:rPr lang="ru-RU" smtClean="0">
                <a:solidFill>
                  <a:srgbClr val="0080C7"/>
                </a:solidFill>
              </a:rPr>
              <a:pPr/>
              <a:t>26 августа 2019 г.</a:t>
            </a:fld>
            <a:endParaRPr lang="ru-RU" dirty="0">
              <a:solidFill>
                <a:srgbClr val="0080C7"/>
              </a:solidFill>
            </a:endParaRPr>
          </a:p>
        </p:txBody>
      </p:sp>
    </p:spTree>
    <p:extLst>
      <p:ext uri="{BB962C8B-B14F-4D97-AF65-F5344CB8AC3E}">
        <p14:creationId xmlns:p14="http://schemas.microsoft.com/office/powerpoint/2010/main" val="286365160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Текстовый слайд">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2"/>
            </p:custDataLst>
            <p:extLst>
              <p:ext uri="{D42A27DB-BD31-4B8C-83A1-F6EECF244321}">
                <p14:modId xmlns:p14="http://schemas.microsoft.com/office/powerpoint/2010/main" val="1281979204"/>
              </p:ext>
            </p:extLst>
          </p:nvPr>
        </p:nvGraphicFramePr>
        <p:xfrm>
          <a:off x="1610" y="2119"/>
          <a:ext cx="1587" cy="2116"/>
        </p:xfrm>
        <a:graphic>
          <a:graphicData uri="http://schemas.openxmlformats.org/presentationml/2006/ole">
            <mc:AlternateContent xmlns:mc="http://schemas.openxmlformats.org/markup-compatibility/2006">
              <mc:Choice xmlns:v="urn:schemas-microsoft-com:vml" Requires="v">
                <p:oleObj spid="_x0000_s1136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10" y="2119"/>
                        <a:ext cx="1587" cy="2116"/>
                      </a:xfrm>
                      <a:prstGeom prst="rect">
                        <a:avLst/>
                      </a:prstGeom>
                    </p:spPr>
                  </p:pic>
                </p:oleObj>
              </mc:Fallback>
            </mc:AlternateContent>
          </a:graphicData>
        </a:graphic>
      </p:graphicFrame>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2"/>
            <a:ext cx="8642350" cy="215900"/>
          </a:xfrm>
          <a:prstGeom prst="rect">
            <a:avLst/>
          </a:prstGeom>
        </p:spPr>
        <p:txBody>
          <a:bodyPr lIns="0" tIns="0" rIns="0" bIns="17959" anchor="b" anchorCtr="0"/>
          <a:lstStyle>
            <a:lvl1pPr>
              <a:spcBef>
                <a:spcPts val="0"/>
              </a:spcBef>
              <a:defRPr b="1">
                <a:solidFill>
                  <a:schemeClr val="bg1"/>
                </a:solidFill>
              </a:defRPr>
            </a:lvl1pPr>
          </a:lstStyle>
          <a:p>
            <a:pPr lvl="0"/>
            <a:r>
              <a:rPr lang="ru-RU" dirty="0" smtClean="0"/>
              <a:t>Название раздела</a:t>
            </a:r>
            <a:endParaRPr lang="ru-RU" dirty="0"/>
          </a:p>
        </p:txBody>
      </p:sp>
      <p:sp>
        <p:nvSpPr>
          <p:cNvPr id="13" name="Текст 12"/>
          <p:cNvSpPr>
            <a:spLocks noGrp="1"/>
          </p:cNvSpPr>
          <p:nvPr>
            <p:ph type="body" sz="quarter" idx="13" hasCustomPrompt="1"/>
          </p:nvPr>
        </p:nvSpPr>
        <p:spPr>
          <a:xfrm>
            <a:off x="250825" y="6337300"/>
            <a:ext cx="8640000" cy="288000"/>
          </a:xfrm>
          <a:prstGeom prst="rect">
            <a:avLst/>
          </a:prstGeom>
        </p:spPr>
        <p:txBody>
          <a:bodyPr lIns="0" tIns="0" rIns="0" bIns="0" anchor="b" anchorCtr="0"/>
          <a:lstStyle>
            <a:lvl1pPr>
              <a:spcBef>
                <a:spcPts val="300"/>
              </a:spcBef>
              <a:defRPr sz="800" baseline="0"/>
            </a:lvl1pPr>
          </a:lstStyle>
          <a:p>
            <a:pPr lvl="0"/>
            <a:r>
              <a:rPr lang="ru-RU" dirty="0" smtClean="0"/>
              <a:t>Примечания: 1 –</a:t>
            </a:r>
            <a:br>
              <a:rPr lang="ru-RU" dirty="0" smtClean="0"/>
            </a:br>
            <a:r>
              <a:rPr lang="ru-RU" dirty="0" smtClean="0"/>
              <a:t>Источники:</a:t>
            </a:r>
            <a:endParaRPr lang="ru-RU" dirty="0"/>
          </a:p>
        </p:txBody>
      </p:sp>
      <p:sp>
        <p:nvSpPr>
          <p:cNvPr id="6" name="TextBox 5"/>
          <p:cNvSpPr txBox="1"/>
          <p:nvPr userDrawn="1"/>
        </p:nvSpPr>
        <p:spPr>
          <a:xfrm>
            <a:off x="252000" y="6688535"/>
            <a:ext cx="3600000" cy="123111"/>
          </a:xfrm>
          <a:prstGeom prst="rect">
            <a:avLst/>
          </a:prstGeom>
          <a:noFill/>
        </p:spPr>
        <p:txBody>
          <a:bodyPr wrap="none" lIns="0" tIns="0" rIns="0" bIns="0" rtlCol="0">
            <a:noAutofit/>
          </a:bodyPr>
          <a:lstStyle/>
          <a:p>
            <a:pPr defTabSz="912324"/>
            <a:r>
              <a:rPr lang="en-US" sz="800" dirty="0" smtClean="0">
                <a:solidFill>
                  <a:srgbClr val="FFFFFF"/>
                </a:solidFill>
              </a:rPr>
              <a:t>© </a:t>
            </a:r>
            <a:r>
              <a:rPr lang="ru-RU" sz="800" dirty="0" smtClean="0">
                <a:solidFill>
                  <a:srgbClr val="FFFFFF"/>
                </a:solidFill>
              </a:rPr>
              <a:t>Центр стратегических разработок</a:t>
            </a:r>
            <a:endParaRPr lang="ru-RU" sz="800" dirty="0" smtClean="0">
              <a:solidFill>
                <a:srgbClr val="FFFFFF"/>
              </a:solidFill>
              <a:cs typeface="Arial" pitchFamily="34" charset="0"/>
            </a:endParaRPr>
          </a:p>
        </p:txBody>
      </p:sp>
    </p:spTree>
    <p:extLst>
      <p:ext uri="{BB962C8B-B14F-4D97-AF65-F5344CB8AC3E}">
        <p14:creationId xmlns:p14="http://schemas.microsoft.com/office/powerpoint/2010/main" val="338191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636A77-6759-4125-9A8A-1ACAC804D3C4}" type="datetime1">
              <a:rPr lang="ru-RU" smtClean="0"/>
              <a:t>26.08.2019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B06663-6524-4EA9-B00B-80A50C1FAFAB}" type="slidenum">
              <a:rPr lang="ru-RU" smtClean="0"/>
              <a:t>‹#›</a:t>
            </a:fld>
            <a:endParaRPr lang="ru-RU"/>
          </a:p>
        </p:txBody>
      </p:sp>
    </p:spTree>
    <p:extLst>
      <p:ext uri="{BB962C8B-B14F-4D97-AF65-F5344CB8AC3E}">
        <p14:creationId xmlns:p14="http://schemas.microsoft.com/office/powerpoint/2010/main" val="3473898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2"/>
            </p:custDataLst>
            <p:extLst>
              <p:ext uri="{D42A27DB-BD31-4B8C-83A1-F6EECF244321}">
                <p14:modId xmlns:p14="http://schemas.microsoft.com/office/powerpoint/2010/main" val="2231080315"/>
              </p:ext>
            </p:extLst>
          </p:nvPr>
        </p:nvGraphicFramePr>
        <p:xfrm>
          <a:off x="1610" y="2125"/>
          <a:ext cx="1587" cy="2115"/>
        </p:xfrm>
        <a:graphic>
          <a:graphicData uri="http://schemas.openxmlformats.org/presentationml/2006/ole">
            <mc:AlternateContent xmlns:mc="http://schemas.openxmlformats.org/markup-compatibility/2006">
              <mc:Choice xmlns:v="urn:schemas-microsoft-com:vml" Requires="v">
                <p:oleObj spid="_x0000_s1238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610" y="2125"/>
                        <a:ext cx="1587" cy="2115"/>
                      </a:xfrm>
                      <a:prstGeom prst="rect">
                        <a:avLst/>
                      </a:prstGeom>
                    </p:spPr>
                  </p:pic>
                </p:oleObj>
              </mc:Fallback>
            </mc:AlternateContent>
          </a:graphicData>
        </a:graphic>
      </p:graphicFrame>
      <p:pic>
        <p:nvPicPr>
          <p:cNvPr id="2" name="Рисунок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7184720"/>
          </a:xfrm>
          <a:prstGeom prst="rect">
            <a:avLst/>
          </a:prstGeom>
        </p:spPr>
      </p:pic>
      <p:sp>
        <p:nvSpPr>
          <p:cNvPr id="9" name="Прямоугольник 8"/>
          <p:cNvSpPr/>
          <p:nvPr userDrawn="1"/>
        </p:nvSpPr>
        <p:spPr>
          <a:xfrm>
            <a:off x="0" y="4857180"/>
            <a:ext cx="9144000" cy="2312435"/>
          </a:xfrm>
          <a:prstGeom prst="rect">
            <a:avLst/>
          </a:prstGeom>
          <a:solidFill>
            <a:schemeClr val="tx1">
              <a:lumMod val="50000"/>
              <a:lumOff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7016" tIns="53502" rIns="107016" bIns="53502" rtlCol="0" anchor="ctr"/>
          <a:lstStyle/>
          <a:p>
            <a:pPr algn="ctr" defTabSz="912428" fontAlgn="base">
              <a:spcBef>
                <a:spcPct val="0"/>
              </a:spcBef>
              <a:spcAft>
                <a:spcPct val="0"/>
              </a:spcAft>
            </a:pPr>
            <a:endParaRPr lang="ru-RU" dirty="0">
              <a:solidFill>
                <a:prstClr val="white"/>
              </a:solidFill>
            </a:endParaRPr>
          </a:p>
        </p:txBody>
      </p:sp>
      <p:sp>
        <p:nvSpPr>
          <p:cNvPr id="13314" name="Title Placeholder 1"/>
          <p:cNvSpPr>
            <a:spLocks noGrp="1"/>
          </p:cNvSpPr>
          <p:nvPr>
            <p:ph type="ctrTitle"/>
          </p:nvPr>
        </p:nvSpPr>
        <p:spPr>
          <a:xfrm>
            <a:off x="381000" y="5134523"/>
            <a:ext cx="6400800" cy="934701"/>
          </a:xfrm>
        </p:spPr>
        <p:txBody>
          <a:bodyPr/>
          <a:lstStyle>
            <a:lvl1pPr>
              <a:defRPr sz="4700" smtClean="0">
                <a:solidFill>
                  <a:schemeClr val="bg1"/>
                </a:solidFill>
              </a:defRPr>
            </a:lvl1pPr>
          </a:lstStyle>
          <a:p>
            <a:pPr lvl="0"/>
            <a:r>
              <a:rPr lang="en-US" noProof="0"/>
              <a:t>Click to edit Master title style</a:t>
            </a:r>
          </a:p>
        </p:txBody>
      </p:sp>
      <p:sp>
        <p:nvSpPr>
          <p:cNvPr id="4" name="Date Placeholder 3"/>
          <p:cNvSpPr>
            <a:spLocks noGrp="1"/>
          </p:cNvSpPr>
          <p:nvPr>
            <p:ph type="dt" sz="half" idx="2"/>
          </p:nvPr>
        </p:nvSpPr>
        <p:spPr>
          <a:xfrm>
            <a:off x="457200" y="6244774"/>
            <a:ext cx="2133600" cy="475809"/>
          </a:xfrm>
          <a:prstGeom prst="rect">
            <a:avLst/>
          </a:prstGeom>
        </p:spPr>
        <p:txBody>
          <a:bodyPr lIns="91241" tIns="45618" rIns="91241" bIns="45618"/>
          <a:lstStyle>
            <a:lvl1pPr algn="l" fontAlgn="auto">
              <a:spcBef>
                <a:spcPts val="0"/>
              </a:spcBef>
              <a:spcAft>
                <a:spcPts val="0"/>
              </a:spcAft>
              <a:defRPr sz="1400" smtClean="0">
                <a:solidFill>
                  <a:schemeClr val="tx1">
                    <a:lumMod val="75000"/>
                    <a:lumOff val="25000"/>
                  </a:schemeClr>
                </a:solidFill>
                <a:latin typeface="+mn-lt"/>
              </a:defRPr>
            </a:lvl1pPr>
          </a:lstStyle>
          <a:p>
            <a:pPr defTabSz="912324">
              <a:defRPr/>
            </a:pPr>
            <a:fld id="{81620278-44FA-4F16-8CEF-C5A5699EEFE3}" type="datetimeFigureOut">
              <a:rPr lang="en-US">
                <a:solidFill>
                  <a:prstClr val="black">
                    <a:lumMod val="75000"/>
                    <a:lumOff val="25000"/>
                  </a:prstClr>
                </a:solidFill>
              </a:rPr>
              <a:pPr defTabSz="912324">
                <a:defRPr/>
              </a:pPr>
              <a:t>8/26/2019</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3124200" y="6244774"/>
            <a:ext cx="2895600" cy="475809"/>
          </a:xfrm>
          <a:prstGeom prst="rect">
            <a:avLst/>
          </a:prstGeom>
        </p:spPr>
        <p:txBody>
          <a:bodyPr lIns="91241" tIns="45618" rIns="91241" bIns="45618"/>
          <a:lstStyle>
            <a:lvl1pPr algn="ctr" fontAlgn="auto">
              <a:spcBef>
                <a:spcPts val="0"/>
              </a:spcBef>
              <a:spcAft>
                <a:spcPts val="0"/>
              </a:spcAft>
              <a:defRPr sz="1400">
                <a:solidFill>
                  <a:schemeClr val="tx1">
                    <a:lumMod val="75000"/>
                    <a:lumOff val="25000"/>
                  </a:schemeClr>
                </a:solidFill>
                <a:latin typeface="+mn-lt"/>
              </a:defRPr>
            </a:lvl1pPr>
          </a:lstStyle>
          <a:p>
            <a:pPr defTabSz="912324">
              <a:defRPr/>
            </a:pPr>
            <a:endParaRPr lang="en-US">
              <a:solidFill>
                <a:prstClr val="black">
                  <a:lumMod val="75000"/>
                  <a:lumOff val="25000"/>
                </a:prstClr>
              </a:solidFill>
            </a:endParaRPr>
          </a:p>
        </p:txBody>
      </p:sp>
      <p:sp>
        <p:nvSpPr>
          <p:cNvPr id="6" name="Slide Number Placeholder 5"/>
          <p:cNvSpPr>
            <a:spLocks noGrp="1"/>
          </p:cNvSpPr>
          <p:nvPr>
            <p:ph type="sldNum" sz="quarter" idx="4"/>
          </p:nvPr>
        </p:nvSpPr>
        <p:spPr>
          <a:xfrm>
            <a:off x="6553200" y="6244774"/>
            <a:ext cx="2133600" cy="475809"/>
          </a:xfrm>
          <a:prstGeom prst="rect">
            <a:avLst/>
          </a:prstGeom>
        </p:spPr>
        <p:txBody>
          <a:bodyPr lIns="91241" tIns="45618" rIns="91241" bIns="45618"/>
          <a:lstStyle>
            <a:lvl1pPr algn="r" fontAlgn="auto">
              <a:spcBef>
                <a:spcPts val="0"/>
              </a:spcBef>
              <a:spcAft>
                <a:spcPts val="0"/>
              </a:spcAft>
              <a:defRPr sz="1400" smtClean="0">
                <a:solidFill>
                  <a:schemeClr val="tx1">
                    <a:lumMod val="75000"/>
                    <a:lumOff val="25000"/>
                  </a:schemeClr>
                </a:solidFill>
                <a:latin typeface="+mn-lt"/>
              </a:defRPr>
            </a:lvl1pPr>
          </a:lstStyle>
          <a:p>
            <a:pPr defTabSz="912324">
              <a:defRPr/>
            </a:pPr>
            <a:fld id="{EB662D89-F514-4A6A-A2EB-6C2A43D69FDC}" type="slidenum">
              <a:rPr lang="en-US">
                <a:solidFill>
                  <a:prstClr val="black">
                    <a:lumMod val="75000"/>
                    <a:lumOff val="25000"/>
                  </a:prstClr>
                </a:solidFill>
              </a:rPr>
              <a:pPr defTabSz="912324">
                <a:def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752483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Базовый слайд">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2"/>
            </p:custDataLst>
            <p:extLst>
              <p:ext uri="{D42A27DB-BD31-4B8C-83A1-F6EECF244321}">
                <p14:modId xmlns:p14="http://schemas.microsoft.com/office/powerpoint/2010/main" val="2425381691"/>
              </p:ext>
            </p:extLst>
          </p:nvPr>
        </p:nvGraphicFramePr>
        <p:xfrm>
          <a:off x="1610" y="2125"/>
          <a:ext cx="1587" cy="2115"/>
        </p:xfrm>
        <a:graphic>
          <a:graphicData uri="http://schemas.openxmlformats.org/presentationml/2006/ole">
            <mc:AlternateContent xmlns:mc="http://schemas.openxmlformats.org/markup-compatibility/2006">
              <mc:Choice xmlns:v="urn:schemas-microsoft-com:vml" Requires="v">
                <p:oleObj spid="_x0000_s1340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10" y="2125"/>
                        <a:ext cx="1587" cy="2115"/>
                      </a:xfrm>
                      <a:prstGeom prst="rect">
                        <a:avLst/>
                      </a:prstGeom>
                    </p:spPr>
                  </p:pic>
                </p:oleObj>
              </mc:Fallback>
            </mc:AlternateContent>
          </a:graphicData>
        </a:graphic>
      </p:graphicFrame>
      <p:sp>
        <p:nvSpPr>
          <p:cNvPr id="2" name="Заголовок 1"/>
          <p:cNvSpPr>
            <a:spLocks noGrp="1"/>
          </p:cNvSpPr>
          <p:nvPr>
            <p:ph type="title" hasCustomPrompt="1"/>
          </p:nvPr>
        </p:nvSpPr>
        <p:spPr/>
        <p:txBody>
          <a:bodyPr/>
          <a:lstStyle>
            <a:lvl1pPr>
              <a:defRPr/>
            </a:lvl1pPr>
          </a:lstStyle>
          <a:p>
            <a:r>
              <a:rPr lang="ru-RU" dirty="0"/>
              <a:t>Вывод слайда</a:t>
            </a:r>
          </a:p>
        </p:txBody>
      </p:sp>
      <p:sp>
        <p:nvSpPr>
          <p:cNvPr id="7" name="Текст 6"/>
          <p:cNvSpPr>
            <a:spLocks noGrp="1"/>
          </p:cNvSpPr>
          <p:nvPr>
            <p:ph type="body" sz="quarter" idx="11" hasCustomPrompt="1"/>
          </p:nvPr>
        </p:nvSpPr>
        <p:spPr>
          <a:xfrm>
            <a:off x="250825" y="215902"/>
            <a:ext cx="8642350" cy="215900"/>
          </a:xfrm>
          <a:prstGeom prst="rect">
            <a:avLst/>
          </a:prstGeom>
        </p:spPr>
        <p:txBody>
          <a:bodyPr lIns="0" tIns="0" rIns="0" bIns="21068" anchor="b" anchorCtr="0"/>
          <a:lstStyle>
            <a:lvl1pPr>
              <a:spcBef>
                <a:spcPts val="0"/>
              </a:spcBef>
              <a:defRPr b="1">
                <a:solidFill>
                  <a:schemeClr val="tx2"/>
                </a:solidFill>
              </a:defRPr>
            </a:lvl1pPr>
          </a:lstStyle>
          <a:p>
            <a:pPr lvl="0"/>
            <a:r>
              <a:rPr lang="ru-RU" dirty="0"/>
              <a:t>Название раздела</a:t>
            </a:r>
          </a:p>
        </p:txBody>
      </p:sp>
      <p:sp>
        <p:nvSpPr>
          <p:cNvPr id="9" name="Текст 8"/>
          <p:cNvSpPr>
            <a:spLocks noGrp="1"/>
          </p:cNvSpPr>
          <p:nvPr>
            <p:ph type="body" sz="quarter" idx="12" hasCustomPrompt="1"/>
          </p:nvPr>
        </p:nvSpPr>
        <p:spPr>
          <a:xfrm>
            <a:off x="250825" y="6337300"/>
            <a:ext cx="8640000" cy="288000"/>
          </a:xfrm>
          <a:prstGeom prst="rect">
            <a:avLst/>
          </a:prstGeom>
        </p:spPr>
        <p:txBody>
          <a:bodyPr lIns="0" tIns="0" rIns="0" bIns="0" anchor="b" anchorCtr="0"/>
          <a:lstStyle>
            <a:lvl1pPr>
              <a:spcBef>
                <a:spcPts val="264"/>
              </a:spcBef>
              <a:defRPr sz="700" baseline="0">
                <a:solidFill>
                  <a:schemeClr val="tx1"/>
                </a:solidFill>
              </a:defRPr>
            </a:lvl1pPr>
          </a:lstStyle>
          <a:p>
            <a:pPr lvl="0"/>
            <a:r>
              <a:rPr lang="ru-RU" dirty="0"/>
              <a:t>Примечания: 1 –</a:t>
            </a:r>
            <a:br>
              <a:rPr lang="ru-RU" dirty="0"/>
            </a:br>
            <a:r>
              <a:rPr lang="ru-RU" dirty="0"/>
              <a:t>Источники:</a:t>
            </a:r>
          </a:p>
        </p:txBody>
      </p:sp>
    </p:spTree>
    <p:extLst>
      <p:ext uri="{BB962C8B-B14F-4D97-AF65-F5344CB8AC3E}">
        <p14:creationId xmlns:p14="http://schemas.microsoft.com/office/powerpoint/2010/main" val="232785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1">
          <a:blip r:embed="rId4">
            <a:lum/>
          </a:blip>
          <a:srcRect/>
          <a:stretch>
            <a:fillRect l="-12000" r="-12000"/>
          </a:stretch>
        </a:blip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2482360094"/>
              </p:ext>
            </p:extLst>
          </p:nvPr>
        </p:nvGraphicFramePr>
        <p:xfrm>
          <a:off x="0" y="9"/>
          <a:ext cx="158750" cy="158751"/>
        </p:xfrm>
        <a:graphic>
          <a:graphicData uri="http://schemas.openxmlformats.org/presentationml/2006/ole">
            <mc:AlternateContent xmlns:mc="http://schemas.openxmlformats.org/markup-compatibility/2006">
              <mc:Choice xmlns:v="urn:schemas-microsoft-com:vml" Requires="v">
                <p:oleObj spid="_x0000_s15457"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
                        <a:ext cx="1587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ctrTitle" hasCustomPrompt="1"/>
          </p:nvPr>
        </p:nvSpPr>
        <p:spPr>
          <a:xfrm>
            <a:off x="498465" y="2519999"/>
            <a:ext cx="4984615" cy="1080000"/>
          </a:xfrm>
          <a:prstGeom prst="rect">
            <a:avLst/>
          </a:prstGeom>
        </p:spPr>
        <p:txBody>
          <a:bodyPr/>
          <a:lstStyle>
            <a:lvl1pPr>
              <a:defRPr sz="2400" b="0">
                <a:solidFill>
                  <a:schemeClr val="tx2"/>
                </a:solidFill>
              </a:defRPr>
            </a:lvl1pPr>
          </a:lstStyle>
          <a:p>
            <a:r>
              <a:rPr lang="ru-RU" dirty="0" smtClean="0"/>
              <a:t>Тема презентации</a:t>
            </a:r>
            <a:endParaRPr lang="ru-RU" dirty="0"/>
          </a:p>
        </p:txBody>
      </p:sp>
      <p:sp>
        <p:nvSpPr>
          <p:cNvPr id="3" name="Подзаголовок 2"/>
          <p:cNvSpPr>
            <a:spLocks noGrp="1"/>
          </p:cNvSpPr>
          <p:nvPr>
            <p:ph type="subTitle" idx="1" hasCustomPrompt="1"/>
          </p:nvPr>
        </p:nvSpPr>
        <p:spPr>
          <a:xfrm>
            <a:off x="498465" y="4068000"/>
            <a:ext cx="4984615" cy="216000"/>
          </a:xfrm>
          <a:prstGeom prst="rect">
            <a:avLst/>
          </a:prstGeom>
        </p:spPr>
        <p:txBody>
          <a:bodyPr lIns="0" tIns="0" rIns="0" bIns="0" anchor="b" anchorCtr="0"/>
          <a:lstStyle>
            <a:lvl1pPr marL="0" indent="0" algn="l">
              <a:buNone/>
              <a:defRPr sz="1200">
                <a:solidFill>
                  <a:schemeClr val="tx2"/>
                </a:solidFill>
              </a:defRPr>
            </a:lvl1pPr>
            <a:lvl2pPr marL="389582" indent="0" algn="ctr">
              <a:buNone/>
              <a:defRPr>
                <a:solidFill>
                  <a:schemeClr val="tx1">
                    <a:tint val="75000"/>
                  </a:schemeClr>
                </a:solidFill>
              </a:defRPr>
            </a:lvl2pPr>
            <a:lvl3pPr marL="779163" indent="0" algn="ctr">
              <a:buNone/>
              <a:defRPr>
                <a:solidFill>
                  <a:schemeClr val="tx1">
                    <a:tint val="75000"/>
                  </a:schemeClr>
                </a:solidFill>
              </a:defRPr>
            </a:lvl3pPr>
            <a:lvl4pPr marL="1168745" indent="0" algn="ctr">
              <a:buNone/>
              <a:defRPr>
                <a:solidFill>
                  <a:schemeClr val="tx1">
                    <a:tint val="75000"/>
                  </a:schemeClr>
                </a:solidFill>
              </a:defRPr>
            </a:lvl4pPr>
            <a:lvl5pPr marL="1558326" indent="0" algn="ctr">
              <a:buNone/>
              <a:defRPr>
                <a:solidFill>
                  <a:schemeClr val="tx1">
                    <a:tint val="75000"/>
                  </a:schemeClr>
                </a:solidFill>
              </a:defRPr>
            </a:lvl5pPr>
            <a:lvl6pPr marL="1947908" indent="0" algn="ctr">
              <a:buNone/>
              <a:defRPr>
                <a:solidFill>
                  <a:schemeClr val="tx1">
                    <a:tint val="75000"/>
                  </a:schemeClr>
                </a:solidFill>
              </a:defRPr>
            </a:lvl6pPr>
            <a:lvl7pPr marL="2337489" indent="0" algn="ctr">
              <a:buNone/>
              <a:defRPr>
                <a:solidFill>
                  <a:schemeClr val="tx1">
                    <a:tint val="75000"/>
                  </a:schemeClr>
                </a:solidFill>
              </a:defRPr>
            </a:lvl7pPr>
            <a:lvl8pPr marL="2727071" indent="0" algn="ctr">
              <a:buNone/>
              <a:defRPr>
                <a:solidFill>
                  <a:schemeClr val="tx1">
                    <a:tint val="75000"/>
                  </a:schemeClr>
                </a:solidFill>
              </a:defRPr>
            </a:lvl8pPr>
            <a:lvl9pPr marL="3116652" indent="0" algn="ctr">
              <a:buNone/>
              <a:defRPr>
                <a:solidFill>
                  <a:schemeClr val="tx1">
                    <a:tint val="75000"/>
                  </a:schemeClr>
                </a:solidFill>
              </a:defRPr>
            </a:lvl9pPr>
          </a:lstStyle>
          <a:p>
            <a:r>
              <a:rPr lang="ru-RU" dirty="0" smtClean="0"/>
              <a:t>Содержание презентации</a:t>
            </a:r>
            <a:endParaRPr lang="ru-RU" dirty="0"/>
          </a:p>
        </p:txBody>
      </p:sp>
      <p:sp>
        <p:nvSpPr>
          <p:cNvPr id="20" name="Текст 19"/>
          <p:cNvSpPr>
            <a:spLocks noGrp="1"/>
          </p:cNvSpPr>
          <p:nvPr>
            <p:ph type="body" sz="quarter" idx="11" hasCustomPrompt="1"/>
          </p:nvPr>
        </p:nvSpPr>
        <p:spPr>
          <a:xfrm>
            <a:off x="498462" y="6300003"/>
            <a:ext cx="1800000" cy="215900"/>
          </a:xfrm>
          <a:prstGeom prst="rect">
            <a:avLst/>
          </a:prstGeom>
        </p:spPr>
        <p:txBody>
          <a:bodyPr lIns="0" tIns="0" rIns="0" bIns="0" anchor="b" anchorCtr="0"/>
          <a:lstStyle>
            <a:lvl1pPr algn="l">
              <a:defRPr sz="1200">
                <a:solidFill>
                  <a:schemeClr val="tx2"/>
                </a:solidFill>
              </a:defRPr>
            </a:lvl1pPr>
          </a:lstStyle>
          <a:p>
            <a:pPr lvl="0"/>
            <a:r>
              <a:rPr lang="ru-RU" dirty="0" smtClean="0"/>
              <a:t>Метка</a:t>
            </a:r>
            <a:endParaRPr lang="ru-RU" dirty="0"/>
          </a:p>
        </p:txBody>
      </p:sp>
      <p:sp>
        <p:nvSpPr>
          <p:cNvPr id="8" name="Дата 3"/>
          <p:cNvSpPr>
            <a:spLocks noGrp="1"/>
          </p:cNvSpPr>
          <p:nvPr>
            <p:ph type="dt" sz="half" idx="10"/>
          </p:nvPr>
        </p:nvSpPr>
        <p:spPr>
          <a:xfrm>
            <a:off x="498462" y="4680000"/>
            <a:ext cx="1993846" cy="216000"/>
          </a:xfrm>
          <a:prstGeom prst="rect">
            <a:avLst/>
          </a:prstGeom>
        </p:spPr>
        <p:txBody>
          <a:bodyPr lIns="0" tIns="0" rIns="0" bIns="0" anchor="b" anchorCtr="0"/>
          <a:lstStyle>
            <a:lvl1pPr algn="l">
              <a:defRPr sz="1200">
                <a:solidFill>
                  <a:schemeClr val="tx2"/>
                </a:solidFill>
              </a:defRPr>
            </a:lvl1pPr>
          </a:lstStyle>
          <a:p>
            <a:pPr defTabSz="779163"/>
            <a:r>
              <a:rPr lang="ru-RU" dirty="0" smtClean="0">
                <a:solidFill>
                  <a:srgbClr val="0080C7"/>
                </a:solidFill>
              </a:rPr>
              <a:t>Докладчик</a:t>
            </a:r>
            <a:endParaRPr lang="ru-RU" dirty="0">
              <a:solidFill>
                <a:srgbClr val="0080C7"/>
              </a:solidFill>
            </a:endParaRPr>
          </a:p>
        </p:txBody>
      </p:sp>
      <p:pic>
        <p:nvPicPr>
          <p:cNvPr id="9" name="Изображение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98463" y="348172"/>
            <a:ext cx="1102027" cy="1715127"/>
          </a:xfrm>
          <a:prstGeom prst="rect">
            <a:avLst/>
          </a:prstGeom>
        </p:spPr>
      </p:pic>
      <p:sp>
        <p:nvSpPr>
          <p:cNvPr id="11" name="Дата 3"/>
          <p:cNvSpPr txBox="1">
            <a:spLocks/>
          </p:cNvSpPr>
          <p:nvPr userDrawn="1"/>
        </p:nvSpPr>
        <p:spPr>
          <a:xfrm>
            <a:off x="3508497" y="4680000"/>
            <a:ext cx="1993846" cy="216000"/>
          </a:xfrm>
          <a:prstGeom prst="rect">
            <a:avLst/>
          </a:prstGeom>
        </p:spPr>
        <p:txBody>
          <a:bodyPr lIns="0" tIns="0" rIns="0" bIns="0" anchor="b" anchorCtr="0"/>
          <a:lstStyle>
            <a:defPPr>
              <a:defRPr lang="ru-RU"/>
            </a:defPPr>
            <a:lvl1pPr marL="0" algn="r" defTabSz="914296" rtl="0" eaLnBrk="1" latinLnBrk="0" hangingPunct="1">
              <a:defRPr sz="1400" kern="1200">
                <a:solidFill>
                  <a:schemeClr val="tx2"/>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a:lstStyle>
          <a:p>
            <a:fld id="{62F1BEEF-A4A7-479D-8465-9115149B4495}" type="datetime4">
              <a:rPr lang="ru-RU" smtClean="0">
                <a:solidFill>
                  <a:srgbClr val="0080C7"/>
                </a:solidFill>
              </a:rPr>
              <a:pPr/>
              <a:t>26 августа 2019 г.</a:t>
            </a:fld>
            <a:endParaRPr lang="ru-RU" dirty="0">
              <a:solidFill>
                <a:srgbClr val="0080C7"/>
              </a:solidFill>
            </a:endParaRPr>
          </a:p>
        </p:txBody>
      </p:sp>
    </p:spTree>
    <p:extLst>
      <p:ext uri="{BB962C8B-B14F-4D97-AF65-F5344CB8AC3E}">
        <p14:creationId xmlns:p14="http://schemas.microsoft.com/office/powerpoint/2010/main" val="5252822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Текстовый слайд">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2"/>
            </p:custDataLst>
            <p:extLst>
              <p:ext uri="{D42A27DB-BD31-4B8C-83A1-F6EECF244321}">
                <p14:modId xmlns:p14="http://schemas.microsoft.com/office/powerpoint/2010/main" val="3934749912"/>
              </p:ext>
            </p:extLst>
          </p:nvPr>
        </p:nvGraphicFramePr>
        <p:xfrm>
          <a:off x="1589" y="2119"/>
          <a:ext cx="1587" cy="2116"/>
        </p:xfrm>
        <a:graphic>
          <a:graphicData uri="http://schemas.openxmlformats.org/presentationml/2006/ole">
            <mc:AlternateContent xmlns:mc="http://schemas.openxmlformats.org/markup-compatibility/2006">
              <mc:Choice xmlns:v="urn:schemas-microsoft-com:vml" Requires="v">
                <p:oleObj spid="_x0000_s1648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2119"/>
                        <a:ext cx="1587" cy="2116"/>
                      </a:xfrm>
                      <a:prstGeom prst="rect">
                        <a:avLst/>
                      </a:prstGeom>
                    </p:spPr>
                  </p:pic>
                </p:oleObj>
              </mc:Fallback>
            </mc:AlternateContent>
          </a:graphicData>
        </a:graphic>
      </p:graphicFrame>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2"/>
            <a:ext cx="8642350" cy="215900"/>
          </a:xfrm>
          <a:prstGeom prst="rect">
            <a:avLst/>
          </a:prstGeom>
        </p:spPr>
        <p:txBody>
          <a:bodyPr lIns="0" tIns="0" rIns="0" bIns="15338" anchor="b" anchorCtr="0"/>
          <a:lstStyle>
            <a:lvl1pPr>
              <a:spcBef>
                <a:spcPts val="0"/>
              </a:spcBef>
              <a:defRPr b="1">
                <a:solidFill>
                  <a:schemeClr val="bg1"/>
                </a:solidFill>
              </a:defRPr>
            </a:lvl1pPr>
          </a:lstStyle>
          <a:p>
            <a:pPr lvl="0"/>
            <a:r>
              <a:rPr lang="ru-RU" dirty="0" smtClean="0"/>
              <a:t>Название раздела</a:t>
            </a:r>
            <a:endParaRPr lang="ru-RU" dirty="0"/>
          </a:p>
        </p:txBody>
      </p:sp>
      <p:sp>
        <p:nvSpPr>
          <p:cNvPr id="13" name="Текст 12"/>
          <p:cNvSpPr>
            <a:spLocks noGrp="1"/>
          </p:cNvSpPr>
          <p:nvPr>
            <p:ph type="body" sz="quarter" idx="13" hasCustomPrompt="1"/>
          </p:nvPr>
        </p:nvSpPr>
        <p:spPr>
          <a:xfrm>
            <a:off x="250825" y="6337300"/>
            <a:ext cx="8640000" cy="288000"/>
          </a:xfrm>
          <a:prstGeom prst="rect">
            <a:avLst/>
          </a:prstGeom>
        </p:spPr>
        <p:txBody>
          <a:bodyPr lIns="0" tIns="0" rIns="0" bIns="0" anchor="b" anchorCtr="0"/>
          <a:lstStyle>
            <a:lvl1pPr>
              <a:spcBef>
                <a:spcPts val="256"/>
              </a:spcBef>
              <a:defRPr sz="700" baseline="0"/>
            </a:lvl1pPr>
          </a:lstStyle>
          <a:p>
            <a:pPr lvl="0"/>
            <a:r>
              <a:rPr lang="ru-RU" dirty="0" smtClean="0"/>
              <a:t>Примечания: 1 –</a:t>
            </a:r>
            <a:br>
              <a:rPr lang="ru-RU" dirty="0" smtClean="0"/>
            </a:br>
            <a:r>
              <a:rPr lang="ru-RU" dirty="0" smtClean="0"/>
              <a:t>Источники:</a:t>
            </a:r>
            <a:endParaRPr lang="ru-RU" dirty="0"/>
          </a:p>
        </p:txBody>
      </p:sp>
      <p:sp>
        <p:nvSpPr>
          <p:cNvPr id="6" name="TextBox 5"/>
          <p:cNvSpPr txBox="1"/>
          <p:nvPr userDrawn="1"/>
        </p:nvSpPr>
        <p:spPr>
          <a:xfrm>
            <a:off x="252000" y="6688505"/>
            <a:ext cx="3600000" cy="123111"/>
          </a:xfrm>
          <a:prstGeom prst="rect">
            <a:avLst/>
          </a:prstGeom>
          <a:noFill/>
        </p:spPr>
        <p:txBody>
          <a:bodyPr wrap="none" lIns="0" tIns="0" rIns="0" bIns="0" rtlCol="0">
            <a:noAutofit/>
          </a:bodyPr>
          <a:lstStyle/>
          <a:p>
            <a:pPr defTabSz="779163"/>
            <a:r>
              <a:rPr lang="en-US" sz="700" dirty="0" smtClean="0">
                <a:solidFill>
                  <a:srgbClr val="FFFFFF"/>
                </a:solidFill>
              </a:rPr>
              <a:t>© </a:t>
            </a:r>
            <a:r>
              <a:rPr lang="ru-RU" sz="700" dirty="0" smtClean="0">
                <a:solidFill>
                  <a:srgbClr val="FFFFFF"/>
                </a:solidFill>
              </a:rPr>
              <a:t>Центр стратегических разработок</a:t>
            </a:r>
            <a:endParaRPr lang="ru-RU" sz="700" dirty="0" smtClean="0">
              <a:solidFill>
                <a:srgbClr val="FFFFFF"/>
              </a:solidFill>
              <a:cs typeface="Arial" pitchFamily="34" charset="0"/>
            </a:endParaRPr>
          </a:p>
        </p:txBody>
      </p:sp>
    </p:spTree>
    <p:extLst>
      <p:ext uri="{BB962C8B-B14F-4D97-AF65-F5344CB8AC3E}">
        <p14:creationId xmlns:p14="http://schemas.microsoft.com/office/powerpoint/2010/main" val="3464158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Базовый слайд">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2"/>
            <a:ext cx="8642350" cy="215900"/>
          </a:xfrm>
          <a:prstGeom prst="rect">
            <a:avLst/>
          </a:prstGeom>
        </p:spPr>
        <p:txBody>
          <a:bodyPr lIns="0" tIns="0" rIns="0" bIns="15340" anchor="b" anchorCtr="0"/>
          <a:lstStyle>
            <a:lvl1pPr>
              <a:spcBef>
                <a:spcPts val="0"/>
              </a:spcBef>
              <a:defRPr b="1">
                <a:solidFill>
                  <a:schemeClr val="tx2"/>
                </a:solidFill>
              </a:defRPr>
            </a:lvl1pPr>
          </a:lstStyle>
          <a:p>
            <a:pPr lvl="0"/>
            <a:r>
              <a:rPr lang="ru-RU" dirty="0" smtClean="0"/>
              <a:t>Название раздела</a:t>
            </a:r>
            <a:endParaRPr lang="ru-RU" dirty="0"/>
          </a:p>
        </p:txBody>
      </p:sp>
      <p:sp>
        <p:nvSpPr>
          <p:cNvPr id="9" name="Текст 8"/>
          <p:cNvSpPr>
            <a:spLocks noGrp="1"/>
          </p:cNvSpPr>
          <p:nvPr>
            <p:ph type="body" sz="quarter" idx="12" hasCustomPrompt="1"/>
          </p:nvPr>
        </p:nvSpPr>
        <p:spPr>
          <a:xfrm>
            <a:off x="250825" y="6337300"/>
            <a:ext cx="8640000" cy="288000"/>
          </a:xfrm>
          <a:prstGeom prst="rect">
            <a:avLst/>
          </a:prstGeom>
        </p:spPr>
        <p:txBody>
          <a:bodyPr lIns="0" tIns="0" rIns="0" bIns="0" anchor="b" anchorCtr="0"/>
          <a:lstStyle>
            <a:lvl1pPr>
              <a:spcBef>
                <a:spcPts val="256"/>
              </a:spcBef>
              <a:defRPr sz="700" baseline="0">
                <a:solidFill>
                  <a:schemeClr val="tx1"/>
                </a:solidFill>
              </a:defRPr>
            </a:lvl1pPr>
          </a:lstStyle>
          <a:p>
            <a:pPr lvl="0"/>
            <a:r>
              <a:rPr lang="ru-RU" dirty="0" smtClean="0"/>
              <a:t>Примечания:</a:t>
            </a:r>
            <a:r>
              <a:rPr lang="ru-RU" dirty="0"/>
              <a:t> </a:t>
            </a:r>
            <a:r>
              <a:rPr lang="ru-RU" dirty="0" smtClean="0"/>
              <a:t>1 –</a:t>
            </a:r>
            <a:br>
              <a:rPr lang="ru-RU" dirty="0" smtClean="0"/>
            </a:br>
            <a:r>
              <a:rPr lang="ru-RU" dirty="0" smtClean="0"/>
              <a:t>Источники:</a:t>
            </a:r>
          </a:p>
        </p:txBody>
      </p:sp>
    </p:spTree>
    <p:extLst>
      <p:ext uri="{BB962C8B-B14F-4D97-AF65-F5344CB8AC3E}">
        <p14:creationId xmlns:p14="http://schemas.microsoft.com/office/powerpoint/2010/main" val="2749729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1">
          <a:blip r:embed="rId4">
            <a:lum/>
          </a:blip>
          <a:srcRect/>
          <a:stretch>
            <a:fillRect l="-12000" r="-12000"/>
          </a:stretch>
        </a:blipFill>
        <a:effectLst/>
      </p:bgPr>
    </p:bg>
    <p:spTree>
      <p:nvGrpSpPr>
        <p:cNvPr id="1" name=""/>
        <p:cNvGrpSpPr/>
        <p:nvPr/>
      </p:nvGrpSpPr>
      <p:grpSpPr>
        <a:xfrm>
          <a:off x="0" y="0"/>
          <a:ext cx="0" cy="0"/>
          <a:chOff x="0" y="0"/>
          <a:chExt cx="0" cy="0"/>
        </a:xfrm>
      </p:grpSpPr>
      <p:graphicFrame>
        <p:nvGraphicFramePr>
          <p:cNvPr id="10" name="Объект 9" hidden="1"/>
          <p:cNvGraphicFramePr>
            <a:graphicFrameLocks noChangeAspect="1"/>
          </p:cNvGraphicFramePr>
          <p:nvPr>
            <p:custDataLst>
              <p:tags r:id="rId2"/>
            </p:custDataLst>
            <p:extLst>
              <p:ext uri="{D42A27DB-BD31-4B8C-83A1-F6EECF244321}">
                <p14:modId xmlns:p14="http://schemas.microsoft.com/office/powerpoint/2010/main" val="3580680772"/>
              </p:ext>
            </p:extLst>
          </p:nvPr>
        </p:nvGraphicFramePr>
        <p:xfrm>
          <a:off x="0" y="2"/>
          <a:ext cx="158750" cy="158751"/>
        </p:xfrm>
        <a:graphic>
          <a:graphicData uri="http://schemas.openxmlformats.org/presentationml/2006/ole">
            <mc:AlternateContent xmlns:mc="http://schemas.openxmlformats.org/markup-compatibility/2006">
              <mc:Choice xmlns:v="urn:schemas-microsoft-com:vml" Requires="v">
                <p:oleObj spid="_x0000_s20576"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1587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ctrTitle" hasCustomPrompt="1"/>
          </p:nvPr>
        </p:nvSpPr>
        <p:spPr>
          <a:xfrm>
            <a:off x="498463" y="2519999"/>
            <a:ext cx="4984615" cy="1080000"/>
          </a:xfrm>
          <a:prstGeom prst="rect">
            <a:avLst/>
          </a:prstGeom>
        </p:spPr>
        <p:txBody>
          <a:bodyPr/>
          <a:lstStyle>
            <a:lvl1pPr>
              <a:defRPr sz="2400" b="0">
                <a:solidFill>
                  <a:schemeClr val="tx2"/>
                </a:solidFill>
              </a:defRPr>
            </a:lvl1pPr>
          </a:lstStyle>
          <a:p>
            <a:r>
              <a:rPr lang="ru-RU" dirty="0" smtClean="0"/>
              <a:t>Тема презентации</a:t>
            </a:r>
            <a:endParaRPr lang="ru-RU" dirty="0"/>
          </a:p>
        </p:txBody>
      </p:sp>
      <p:sp>
        <p:nvSpPr>
          <p:cNvPr id="3" name="Подзаголовок 2"/>
          <p:cNvSpPr>
            <a:spLocks noGrp="1"/>
          </p:cNvSpPr>
          <p:nvPr>
            <p:ph type="subTitle" idx="1" hasCustomPrompt="1"/>
          </p:nvPr>
        </p:nvSpPr>
        <p:spPr>
          <a:xfrm>
            <a:off x="498463" y="4068000"/>
            <a:ext cx="4984615" cy="216000"/>
          </a:xfrm>
          <a:prstGeom prst="rect">
            <a:avLst/>
          </a:prstGeom>
        </p:spPr>
        <p:txBody>
          <a:bodyPr lIns="0" tIns="0" rIns="0" bIns="0" anchor="b" anchorCtr="0"/>
          <a:lstStyle>
            <a:lvl1pPr marL="0" indent="0" algn="l">
              <a:buNone/>
              <a:defRPr sz="1200">
                <a:solidFill>
                  <a:schemeClr val="tx2"/>
                </a:solidFill>
              </a:defRPr>
            </a:lvl1pPr>
            <a:lvl2pPr marL="389582" indent="0" algn="ctr">
              <a:buNone/>
              <a:defRPr>
                <a:solidFill>
                  <a:schemeClr val="tx1">
                    <a:tint val="75000"/>
                  </a:schemeClr>
                </a:solidFill>
              </a:defRPr>
            </a:lvl2pPr>
            <a:lvl3pPr marL="779163" indent="0" algn="ctr">
              <a:buNone/>
              <a:defRPr>
                <a:solidFill>
                  <a:schemeClr val="tx1">
                    <a:tint val="75000"/>
                  </a:schemeClr>
                </a:solidFill>
              </a:defRPr>
            </a:lvl3pPr>
            <a:lvl4pPr marL="1168745" indent="0" algn="ctr">
              <a:buNone/>
              <a:defRPr>
                <a:solidFill>
                  <a:schemeClr val="tx1">
                    <a:tint val="75000"/>
                  </a:schemeClr>
                </a:solidFill>
              </a:defRPr>
            </a:lvl4pPr>
            <a:lvl5pPr marL="1558326" indent="0" algn="ctr">
              <a:buNone/>
              <a:defRPr>
                <a:solidFill>
                  <a:schemeClr val="tx1">
                    <a:tint val="75000"/>
                  </a:schemeClr>
                </a:solidFill>
              </a:defRPr>
            </a:lvl5pPr>
            <a:lvl6pPr marL="1947908" indent="0" algn="ctr">
              <a:buNone/>
              <a:defRPr>
                <a:solidFill>
                  <a:schemeClr val="tx1">
                    <a:tint val="75000"/>
                  </a:schemeClr>
                </a:solidFill>
              </a:defRPr>
            </a:lvl6pPr>
            <a:lvl7pPr marL="2337489" indent="0" algn="ctr">
              <a:buNone/>
              <a:defRPr>
                <a:solidFill>
                  <a:schemeClr val="tx1">
                    <a:tint val="75000"/>
                  </a:schemeClr>
                </a:solidFill>
              </a:defRPr>
            </a:lvl7pPr>
            <a:lvl8pPr marL="2727071" indent="0" algn="ctr">
              <a:buNone/>
              <a:defRPr>
                <a:solidFill>
                  <a:schemeClr val="tx1">
                    <a:tint val="75000"/>
                  </a:schemeClr>
                </a:solidFill>
              </a:defRPr>
            </a:lvl8pPr>
            <a:lvl9pPr marL="3116652" indent="0" algn="ctr">
              <a:buNone/>
              <a:defRPr>
                <a:solidFill>
                  <a:schemeClr val="tx1">
                    <a:tint val="75000"/>
                  </a:schemeClr>
                </a:solidFill>
              </a:defRPr>
            </a:lvl9pPr>
          </a:lstStyle>
          <a:p>
            <a:r>
              <a:rPr lang="ru-RU" dirty="0" smtClean="0"/>
              <a:t>Содержание презентации</a:t>
            </a:r>
            <a:endParaRPr lang="ru-RU" dirty="0"/>
          </a:p>
        </p:txBody>
      </p:sp>
      <p:sp>
        <p:nvSpPr>
          <p:cNvPr id="20" name="Текст 19"/>
          <p:cNvSpPr>
            <a:spLocks noGrp="1"/>
          </p:cNvSpPr>
          <p:nvPr>
            <p:ph type="body" sz="quarter" idx="11" hasCustomPrompt="1"/>
          </p:nvPr>
        </p:nvSpPr>
        <p:spPr>
          <a:xfrm>
            <a:off x="498462" y="6300001"/>
            <a:ext cx="1800000" cy="215900"/>
          </a:xfrm>
          <a:prstGeom prst="rect">
            <a:avLst/>
          </a:prstGeom>
        </p:spPr>
        <p:txBody>
          <a:bodyPr lIns="0" tIns="0" rIns="0" bIns="0" anchor="b" anchorCtr="0"/>
          <a:lstStyle>
            <a:lvl1pPr algn="l">
              <a:defRPr sz="1200">
                <a:solidFill>
                  <a:schemeClr val="tx2"/>
                </a:solidFill>
              </a:defRPr>
            </a:lvl1pPr>
          </a:lstStyle>
          <a:p>
            <a:pPr lvl="0"/>
            <a:r>
              <a:rPr lang="ru-RU" dirty="0" smtClean="0"/>
              <a:t>Метка</a:t>
            </a:r>
            <a:endParaRPr lang="ru-RU" dirty="0"/>
          </a:p>
        </p:txBody>
      </p:sp>
      <p:sp>
        <p:nvSpPr>
          <p:cNvPr id="8" name="Дата 3"/>
          <p:cNvSpPr>
            <a:spLocks noGrp="1"/>
          </p:cNvSpPr>
          <p:nvPr>
            <p:ph type="dt" sz="half" idx="10"/>
          </p:nvPr>
        </p:nvSpPr>
        <p:spPr>
          <a:xfrm>
            <a:off x="498462" y="4680000"/>
            <a:ext cx="1993846" cy="216000"/>
          </a:xfrm>
          <a:prstGeom prst="rect">
            <a:avLst/>
          </a:prstGeom>
        </p:spPr>
        <p:txBody>
          <a:bodyPr lIns="0" tIns="0" rIns="0" bIns="0" anchor="b" anchorCtr="0"/>
          <a:lstStyle>
            <a:lvl1pPr algn="l">
              <a:defRPr sz="1200">
                <a:solidFill>
                  <a:schemeClr val="tx2"/>
                </a:solidFill>
              </a:defRPr>
            </a:lvl1pPr>
          </a:lstStyle>
          <a:p>
            <a:pPr defTabSz="779163"/>
            <a:r>
              <a:rPr lang="ru-RU" dirty="0" smtClean="0">
                <a:solidFill>
                  <a:srgbClr val="0080C7"/>
                </a:solidFill>
              </a:rPr>
              <a:t>Докладчик</a:t>
            </a:r>
            <a:endParaRPr lang="ru-RU" dirty="0">
              <a:solidFill>
                <a:srgbClr val="0080C7"/>
              </a:solidFill>
            </a:endParaRPr>
          </a:p>
        </p:txBody>
      </p:sp>
      <p:pic>
        <p:nvPicPr>
          <p:cNvPr id="9" name="Изображение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98463" y="348172"/>
            <a:ext cx="1102027" cy="1715127"/>
          </a:xfrm>
          <a:prstGeom prst="rect">
            <a:avLst/>
          </a:prstGeom>
        </p:spPr>
      </p:pic>
      <p:sp>
        <p:nvSpPr>
          <p:cNvPr id="11" name="Дата 3"/>
          <p:cNvSpPr txBox="1">
            <a:spLocks/>
          </p:cNvSpPr>
          <p:nvPr userDrawn="1"/>
        </p:nvSpPr>
        <p:spPr>
          <a:xfrm>
            <a:off x="3508497" y="4680000"/>
            <a:ext cx="1993846" cy="216000"/>
          </a:xfrm>
          <a:prstGeom prst="rect">
            <a:avLst/>
          </a:prstGeom>
        </p:spPr>
        <p:txBody>
          <a:bodyPr lIns="0" tIns="0" rIns="0" bIns="0" anchor="b" anchorCtr="0"/>
          <a:lstStyle>
            <a:defPPr>
              <a:defRPr lang="ru-RU"/>
            </a:defPPr>
            <a:lvl1pPr marL="0" algn="r" defTabSz="914296" rtl="0" eaLnBrk="1" latinLnBrk="0" hangingPunct="1">
              <a:defRPr sz="1400" kern="1200">
                <a:solidFill>
                  <a:schemeClr val="tx2"/>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5" algn="l" defTabSz="914296" rtl="0" eaLnBrk="1" latinLnBrk="0" hangingPunct="1">
              <a:defRPr sz="1800" kern="1200">
                <a:solidFill>
                  <a:schemeClr val="tx1"/>
                </a:solidFill>
                <a:latin typeface="+mn-lt"/>
                <a:ea typeface="+mn-ea"/>
                <a:cs typeface="+mn-cs"/>
              </a:defRPr>
            </a:lvl4pPr>
            <a:lvl5pPr marL="1828592" algn="l" defTabSz="914296" rtl="0" eaLnBrk="1" latinLnBrk="0" hangingPunct="1">
              <a:defRPr sz="1800" kern="1200">
                <a:solidFill>
                  <a:schemeClr val="tx1"/>
                </a:solidFill>
                <a:latin typeface="+mn-lt"/>
                <a:ea typeface="+mn-ea"/>
                <a:cs typeface="+mn-cs"/>
              </a:defRPr>
            </a:lvl5pPr>
            <a:lvl6pPr marL="2285740" algn="l" defTabSz="914296" rtl="0" eaLnBrk="1" latinLnBrk="0" hangingPunct="1">
              <a:defRPr sz="1800" kern="1200">
                <a:solidFill>
                  <a:schemeClr val="tx1"/>
                </a:solidFill>
                <a:latin typeface="+mn-lt"/>
                <a:ea typeface="+mn-ea"/>
                <a:cs typeface="+mn-cs"/>
              </a:defRPr>
            </a:lvl6pPr>
            <a:lvl7pPr marL="2742888" algn="l" defTabSz="914296" rtl="0" eaLnBrk="1" latinLnBrk="0" hangingPunct="1">
              <a:defRPr sz="1800" kern="1200">
                <a:solidFill>
                  <a:schemeClr val="tx1"/>
                </a:solidFill>
                <a:latin typeface="+mn-lt"/>
                <a:ea typeface="+mn-ea"/>
                <a:cs typeface="+mn-cs"/>
              </a:defRPr>
            </a:lvl7pPr>
            <a:lvl8pPr marL="3200036" algn="l" defTabSz="914296" rtl="0" eaLnBrk="1" latinLnBrk="0" hangingPunct="1">
              <a:defRPr sz="1800" kern="1200">
                <a:solidFill>
                  <a:schemeClr val="tx1"/>
                </a:solidFill>
                <a:latin typeface="+mn-lt"/>
                <a:ea typeface="+mn-ea"/>
                <a:cs typeface="+mn-cs"/>
              </a:defRPr>
            </a:lvl8pPr>
            <a:lvl9pPr marL="3657184" algn="l" defTabSz="914296" rtl="0" eaLnBrk="1" latinLnBrk="0" hangingPunct="1">
              <a:defRPr sz="1800" kern="1200">
                <a:solidFill>
                  <a:schemeClr val="tx1"/>
                </a:solidFill>
                <a:latin typeface="+mn-lt"/>
                <a:ea typeface="+mn-ea"/>
                <a:cs typeface="+mn-cs"/>
              </a:defRPr>
            </a:lvl9pPr>
          </a:lstStyle>
          <a:p>
            <a:fld id="{62F1BEEF-A4A7-479D-8465-9115149B4495}" type="datetime4">
              <a:rPr lang="ru-RU" smtClean="0">
                <a:solidFill>
                  <a:srgbClr val="0080C7"/>
                </a:solidFill>
              </a:rPr>
              <a:pPr/>
              <a:t>26 августа 2019 г.</a:t>
            </a:fld>
            <a:endParaRPr lang="ru-RU" dirty="0">
              <a:solidFill>
                <a:srgbClr val="0080C7"/>
              </a:solidFill>
            </a:endParaRPr>
          </a:p>
        </p:txBody>
      </p:sp>
    </p:spTree>
    <p:extLst>
      <p:ext uri="{BB962C8B-B14F-4D97-AF65-F5344CB8AC3E}">
        <p14:creationId xmlns:p14="http://schemas.microsoft.com/office/powerpoint/2010/main" val="342371462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Текстовый слайд">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2"/>
            </p:custDataLst>
            <p:extLst>
              <p:ext uri="{D42A27DB-BD31-4B8C-83A1-F6EECF244321}">
                <p14:modId xmlns:p14="http://schemas.microsoft.com/office/powerpoint/2010/main" val="3093988689"/>
              </p:ext>
            </p:extLst>
          </p:nvPr>
        </p:nvGraphicFramePr>
        <p:xfrm>
          <a:off x="1589" y="2119"/>
          <a:ext cx="1587" cy="2116"/>
        </p:xfrm>
        <a:graphic>
          <a:graphicData uri="http://schemas.openxmlformats.org/presentationml/2006/ole">
            <mc:AlternateContent xmlns:mc="http://schemas.openxmlformats.org/markup-compatibility/2006">
              <mc:Choice xmlns:v="urn:schemas-microsoft-com:vml" Requires="v">
                <p:oleObj spid="_x0000_s2160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2119"/>
                        <a:ext cx="1587" cy="2116"/>
                      </a:xfrm>
                      <a:prstGeom prst="rect">
                        <a:avLst/>
                      </a:prstGeom>
                    </p:spPr>
                  </p:pic>
                </p:oleObj>
              </mc:Fallback>
            </mc:AlternateContent>
          </a:graphicData>
        </a:graphic>
      </p:graphicFrame>
      <p:sp>
        <p:nvSpPr>
          <p:cNvPr id="2" name="Заголовок 1"/>
          <p:cNvSpPr>
            <a:spLocks noGrp="1"/>
          </p:cNvSpPr>
          <p:nvPr>
            <p:ph type="title" hasCustomPrompt="1"/>
          </p:nvPr>
        </p:nvSpPr>
        <p:spPr/>
        <p:txBody>
          <a:bodyPr/>
          <a:lstStyle>
            <a:lvl1pPr>
              <a:defRPr/>
            </a:lvl1pPr>
          </a:lstStyle>
          <a:p>
            <a:r>
              <a:rPr lang="ru-RU" dirty="0" smtClean="0"/>
              <a:t>Вывод слайда</a:t>
            </a:r>
            <a:endParaRPr lang="ru-RU" dirty="0"/>
          </a:p>
        </p:txBody>
      </p:sp>
      <p:sp>
        <p:nvSpPr>
          <p:cNvPr id="7" name="Текст 6"/>
          <p:cNvSpPr>
            <a:spLocks noGrp="1"/>
          </p:cNvSpPr>
          <p:nvPr>
            <p:ph type="body" sz="quarter" idx="11" hasCustomPrompt="1"/>
          </p:nvPr>
        </p:nvSpPr>
        <p:spPr>
          <a:xfrm>
            <a:off x="250825" y="215902"/>
            <a:ext cx="8642350" cy="215900"/>
          </a:xfrm>
          <a:prstGeom prst="rect">
            <a:avLst/>
          </a:prstGeom>
        </p:spPr>
        <p:txBody>
          <a:bodyPr lIns="0" tIns="0" rIns="0" bIns="15338" anchor="b" anchorCtr="0"/>
          <a:lstStyle>
            <a:lvl1pPr>
              <a:spcBef>
                <a:spcPts val="0"/>
              </a:spcBef>
              <a:defRPr b="1">
                <a:solidFill>
                  <a:schemeClr val="bg1"/>
                </a:solidFill>
              </a:defRPr>
            </a:lvl1pPr>
          </a:lstStyle>
          <a:p>
            <a:pPr lvl="0"/>
            <a:r>
              <a:rPr lang="ru-RU" dirty="0" smtClean="0"/>
              <a:t>Название раздела</a:t>
            </a:r>
            <a:endParaRPr lang="ru-RU" dirty="0"/>
          </a:p>
        </p:txBody>
      </p:sp>
      <p:sp>
        <p:nvSpPr>
          <p:cNvPr id="13" name="Текст 12"/>
          <p:cNvSpPr>
            <a:spLocks noGrp="1"/>
          </p:cNvSpPr>
          <p:nvPr>
            <p:ph type="body" sz="quarter" idx="13" hasCustomPrompt="1"/>
          </p:nvPr>
        </p:nvSpPr>
        <p:spPr>
          <a:xfrm>
            <a:off x="250825" y="6337300"/>
            <a:ext cx="8640000" cy="288000"/>
          </a:xfrm>
          <a:prstGeom prst="rect">
            <a:avLst/>
          </a:prstGeom>
        </p:spPr>
        <p:txBody>
          <a:bodyPr lIns="0" tIns="0" rIns="0" bIns="0" anchor="b" anchorCtr="0"/>
          <a:lstStyle>
            <a:lvl1pPr>
              <a:spcBef>
                <a:spcPts val="256"/>
              </a:spcBef>
              <a:defRPr sz="700" baseline="0"/>
            </a:lvl1pPr>
          </a:lstStyle>
          <a:p>
            <a:pPr lvl="0"/>
            <a:r>
              <a:rPr lang="ru-RU" dirty="0" smtClean="0"/>
              <a:t>Примечания: 1 –</a:t>
            </a:r>
            <a:br>
              <a:rPr lang="ru-RU" dirty="0" smtClean="0"/>
            </a:br>
            <a:r>
              <a:rPr lang="ru-RU" dirty="0" smtClean="0"/>
              <a:t>Источники:</a:t>
            </a:r>
            <a:endParaRPr lang="ru-RU" dirty="0"/>
          </a:p>
        </p:txBody>
      </p:sp>
      <p:sp>
        <p:nvSpPr>
          <p:cNvPr id="6" name="TextBox 5"/>
          <p:cNvSpPr txBox="1"/>
          <p:nvPr userDrawn="1"/>
        </p:nvSpPr>
        <p:spPr>
          <a:xfrm>
            <a:off x="252000" y="6688498"/>
            <a:ext cx="3600000" cy="123111"/>
          </a:xfrm>
          <a:prstGeom prst="rect">
            <a:avLst/>
          </a:prstGeom>
          <a:noFill/>
        </p:spPr>
        <p:txBody>
          <a:bodyPr wrap="none" lIns="0" tIns="0" rIns="0" bIns="0" rtlCol="0">
            <a:noAutofit/>
          </a:bodyPr>
          <a:lstStyle/>
          <a:p>
            <a:pPr defTabSz="779163"/>
            <a:r>
              <a:rPr lang="en-US" sz="700" dirty="0" smtClean="0">
                <a:solidFill>
                  <a:srgbClr val="FFFFFF"/>
                </a:solidFill>
              </a:rPr>
              <a:t>© </a:t>
            </a:r>
            <a:r>
              <a:rPr lang="ru-RU" sz="700" dirty="0" smtClean="0">
                <a:solidFill>
                  <a:srgbClr val="FFFFFF"/>
                </a:solidFill>
              </a:rPr>
              <a:t>Центр стратегических разработок</a:t>
            </a:r>
            <a:endParaRPr lang="ru-RU" sz="700" dirty="0" smtClean="0">
              <a:solidFill>
                <a:srgbClr val="FFFFFF"/>
              </a:solidFill>
              <a:cs typeface="Arial" pitchFamily="34" charset="0"/>
            </a:endParaRPr>
          </a:p>
        </p:txBody>
      </p:sp>
    </p:spTree>
    <p:extLst>
      <p:ext uri="{BB962C8B-B14F-4D97-AF65-F5344CB8AC3E}">
        <p14:creationId xmlns:p14="http://schemas.microsoft.com/office/powerpoint/2010/main" val="3500074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40"/>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0B596AB-2143-4F19-925F-57537FE68442}" type="datetime1">
              <a:rPr lang="ru-RU" smtClean="0">
                <a:solidFill>
                  <a:prstClr val="black">
                    <a:tint val="75000"/>
                  </a:prstClr>
                </a:solidFill>
              </a:rPr>
              <a:pPr/>
              <a:t>26.08.2019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13179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636A77-6759-4125-9A8A-1ACAC804D3C4}" type="datetime1">
              <a:rPr lang="ru-RU" smtClean="0">
                <a:solidFill>
                  <a:prstClr val="black">
                    <a:tint val="75000"/>
                  </a:prstClr>
                </a:solidFill>
              </a:rPr>
              <a:pPr/>
              <a:t>26.08.2019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54649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9"/>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C20F662-1CA9-42AA-AA6F-C66385D0C0BB}" type="datetime1">
              <a:rPr lang="ru-RU" smtClean="0">
                <a:solidFill>
                  <a:prstClr val="black">
                    <a:tint val="75000"/>
                  </a:prstClr>
                </a:solidFill>
              </a:rPr>
              <a:pPr/>
              <a:t>26.08.2019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77563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9"/>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C20F662-1CA9-42AA-AA6F-C66385D0C0BB}" type="datetime1">
              <a:rPr lang="ru-RU" smtClean="0"/>
              <a:t>26.08.2019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B06663-6524-4EA9-B00B-80A50C1FAFAB}" type="slidenum">
              <a:rPr lang="ru-RU" smtClean="0"/>
              <a:t>‹#›</a:t>
            </a:fld>
            <a:endParaRPr lang="ru-RU"/>
          </a:p>
        </p:txBody>
      </p:sp>
    </p:spTree>
    <p:extLst>
      <p:ext uri="{BB962C8B-B14F-4D97-AF65-F5344CB8AC3E}">
        <p14:creationId xmlns:p14="http://schemas.microsoft.com/office/powerpoint/2010/main" val="20637152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DD1DF98-7637-4D84-9ADE-2946C029AB08}" type="datetime1">
              <a:rPr lang="ru-RU" smtClean="0">
                <a:solidFill>
                  <a:prstClr val="black">
                    <a:tint val="75000"/>
                  </a:prstClr>
                </a:solidFill>
              </a:rPr>
              <a:pPr/>
              <a:t>26.08.2019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269414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96FF4C9-601E-4496-891E-C0C819FA8F68}" type="datetime1">
              <a:rPr lang="ru-RU" smtClean="0">
                <a:solidFill>
                  <a:prstClr val="black">
                    <a:tint val="75000"/>
                  </a:prstClr>
                </a:solidFill>
              </a:rPr>
              <a:pPr/>
              <a:t>26.08.2019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81293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6AD60A-F875-4477-911C-3399D13E87F1}" type="datetime1">
              <a:rPr lang="ru-RU" smtClean="0">
                <a:solidFill>
                  <a:prstClr val="black">
                    <a:tint val="75000"/>
                  </a:prstClr>
                </a:solidFill>
              </a:rPr>
              <a:pPr/>
              <a:t>26.08.2019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16192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0335C8E-F24B-4C7E-87A6-F8E41FDBB0AA}" type="datetime1">
              <a:rPr lang="ru-RU" smtClean="0">
                <a:solidFill>
                  <a:prstClr val="black">
                    <a:tint val="75000"/>
                  </a:prstClr>
                </a:solidFill>
              </a:rPr>
              <a:pPr/>
              <a:t>26.08.2019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52195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49"/>
            <a:ext cx="3008313" cy="1162051"/>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6EB3B5E-5234-4131-8DDA-4EFB1D37B9C2}" type="datetime1">
              <a:rPr lang="ru-RU" smtClean="0">
                <a:solidFill>
                  <a:prstClr val="black">
                    <a:tint val="75000"/>
                  </a:prstClr>
                </a:solidFill>
              </a:rPr>
              <a:pPr/>
              <a:t>26.08.2019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836076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23EDB52-E467-49EB-9344-EEB0C81EAA34}" type="datetime1">
              <a:rPr lang="ru-RU" smtClean="0">
                <a:solidFill>
                  <a:prstClr val="black">
                    <a:tint val="75000"/>
                  </a:prstClr>
                </a:solidFill>
              </a:rPr>
              <a:pPr/>
              <a:t>26.08.2019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20213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D8B82F-B3C6-4D42-A620-85BF362CE0A1}" type="datetime1">
              <a:rPr lang="ru-RU" smtClean="0">
                <a:solidFill>
                  <a:prstClr val="black">
                    <a:tint val="75000"/>
                  </a:prstClr>
                </a:solidFill>
              </a:rPr>
              <a:pPr/>
              <a:t>26.08.2019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90835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63EB45-285F-4A56-AC93-0FB437AB998F}" type="datetime1">
              <a:rPr lang="ru-RU" smtClean="0">
                <a:solidFill>
                  <a:prstClr val="black">
                    <a:tint val="75000"/>
                  </a:prstClr>
                </a:solidFill>
              </a:rPr>
              <a:pPr/>
              <a:t>26.08.2019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163345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40"/>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0B596AB-2143-4F19-925F-57537FE68442}" type="datetime1">
              <a:rPr lang="ru-RU" smtClean="0">
                <a:solidFill>
                  <a:prstClr val="black">
                    <a:tint val="75000"/>
                  </a:prstClr>
                </a:solidFill>
              </a:rPr>
              <a:pPr/>
              <a:t>26.08.2019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33829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636A77-6759-4125-9A8A-1ACAC804D3C4}" type="datetime1">
              <a:rPr lang="ru-RU" smtClean="0">
                <a:solidFill>
                  <a:prstClr val="black">
                    <a:tint val="75000"/>
                  </a:prstClr>
                </a:solidFill>
              </a:rPr>
              <a:pPr/>
              <a:t>26.08.2019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7215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DD1DF98-7637-4D84-9ADE-2946C029AB08}" type="datetime1">
              <a:rPr lang="ru-RU" smtClean="0"/>
              <a:t>26.08.2019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B06663-6524-4EA9-B00B-80A50C1FAFAB}" type="slidenum">
              <a:rPr lang="ru-RU" smtClean="0"/>
              <a:t>‹#›</a:t>
            </a:fld>
            <a:endParaRPr lang="ru-RU"/>
          </a:p>
        </p:txBody>
      </p:sp>
    </p:spTree>
    <p:extLst>
      <p:ext uri="{BB962C8B-B14F-4D97-AF65-F5344CB8AC3E}">
        <p14:creationId xmlns:p14="http://schemas.microsoft.com/office/powerpoint/2010/main" val="2580170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9"/>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C20F662-1CA9-42AA-AA6F-C66385D0C0BB}" type="datetime1">
              <a:rPr lang="ru-RU" smtClean="0">
                <a:solidFill>
                  <a:prstClr val="black">
                    <a:tint val="75000"/>
                  </a:prstClr>
                </a:solidFill>
              </a:rPr>
              <a:pPr/>
              <a:t>26.08.2019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12950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DD1DF98-7637-4D84-9ADE-2946C029AB08}" type="datetime1">
              <a:rPr lang="ru-RU" smtClean="0">
                <a:solidFill>
                  <a:prstClr val="black">
                    <a:tint val="75000"/>
                  </a:prstClr>
                </a:solidFill>
              </a:rPr>
              <a:pPr/>
              <a:t>26.08.2019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502541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96FF4C9-601E-4496-891E-C0C819FA8F68}" type="datetime1">
              <a:rPr lang="ru-RU" smtClean="0">
                <a:solidFill>
                  <a:prstClr val="black">
                    <a:tint val="75000"/>
                  </a:prstClr>
                </a:solidFill>
              </a:rPr>
              <a:pPr/>
              <a:t>26.08.2019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500532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6AD60A-F875-4477-911C-3399D13E87F1}" type="datetime1">
              <a:rPr lang="ru-RU" smtClean="0">
                <a:solidFill>
                  <a:prstClr val="black">
                    <a:tint val="75000"/>
                  </a:prstClr>
                </a:solidFill>
              </a:rPr>
              <a:pPr/>
              <a:t>26.08.2019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813726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0335C8E-F24B-4C7E-87A6-F8E41FDBB0AA}" type="datetime1">
              <a:rPr lang="ru-RU" smtClean="0">
                <a:solidFill>
                  <a:prstClr val="black">
                    <a:tint val="75000"/>
                  </a:prstClr>
                </a:solidFill>
              </a:rPr>
              <a:pPr/>
              <a:t>26.08.2019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33059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49"/>
            <a:ext cx="3008313" cy="1162051"/>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6EB3B5E-5234-4131-8DDA-4EFB1D37B9C2}" type="datetime1">
              <a:rPr lang="ru-RU" smtClean="0">
                <a:solidFill>
                  <a:prstClr val="black">
                    <a:tint val="75000"/>
                  </a:prstClr>
                </a:solidFill>
              </a:rPr>
              <a:pPr/>
              <a:t>26.08.2019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2708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23EDB52-E467-49EB-9344-EEB0C81EAA34}" type="datetime1">
              <a:rPr lang="ru-RU" smtClean="0">
                <a:solidFill>
                  <a:prstClr val="black">
                    <a:tint val="75000"/>
                  </a:prstClr>
                </a:solidFill>
              </a:rPr>
              <a:pPr/>
              <a:t>26.08.2019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642401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D8B82F-B3C6-4D42-A620-85BF362CE0A1}" type="datetime1">
              <a:rPr lang="ru-RU" smtClean="0">
                <a:solidFill>
                  <a:prstClr val="black">
                    <a:tint val="75000"/>
                  </a:prstClr>
                </a:solidFill>
              </a:rPr>
              <a:pPr/>
              <a:t>26.08.2019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658214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63EB45-285F-4A56-AC93-0FB437AB998F}" type="datetime1">
              <a:rPr lang="ru-RU" smtClean="0">
                <a:solidFill>
                  <a:prstClr val="black">
                    <a:tint val="75000"/>
                  </a:prstClr>
                </a:solidFill>
              </a:rPr>
              <a:pPr/>
              <a:t>26.08.2019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9450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96FF4C9-601E-4496-891E-C0C819FA8F68}" type="datetime1">
              <a:rPr lang="ru-RU" smtClean="0"/>
              <a:t>26.08.2019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DB06663-6524-4EA9-B00B-80A50C1FAFAB}" type="slidenum">
              <a:rPr lang="ru-RU" smtClean="0"/>
              <a:t>‹#›</a:t>
            </a:fld>
            <a:endParaRPr lang="ru-RU"/>
          </a:p>
        </p:txBody>
      </p:sp>
    </p:spTree>
    <p:extLst>
      <p:ext uri="{BB962C8B-B14F-4D97-AF65-F5344CB8AC3E}">
        <p14:creationId xmlns:p14="http://schemas.microsoft.com/office/powerpoint/2010/main" val="3488142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6AD60A-F875-4477-911C-3399D13E87F1}" type="datetime1">
              <a:rPr lang="ru-RU" smtClean="0"/>
              <a:t>26.08.2019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DB06663-6524-4EA9-B00B-80A50C1FAFAB}" type="slidenum">
              <a:rPr lang="ru-RU" smtClean="0"/>
              <a:t>‹#›</a:t>
            </a:fld>
            <a:endParaRPr lang="ru-RU"/>
          </a:p>
        </p:txBody>
      </p:sp>
    </p:spTree>
    <p:extLst>
      <p:ext uri="{BB962C8B-B14F-4D97-AF65-F5344CB8AC3E}">
        <p14:creationId xmlns:p14="http://schemas.microsoft.com/office/powerpoint/2010/main" val="84785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0335C8E-F24B-4C7E-87A6-F8E41FDBB0AA}" type="datetime1">
              <a:rPr lang="ru-RU" smtClean="0"/>
              <a:t>26.08.2019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DB06663-6524-4EA9-B00B-80A50C1FAFAB}" type="slidenum">
              <a:rPr lang="ru-RU" smtClean="0"/>
              <a:t>‹#›</a:t>
            </a:fld>
            <a:endParaRPr lang="ru-RU"/>
          </a:p>
        </p:txBody>
      </p:sp>
    </p:spTree>
    <p:extLst>
      <p:ext uri="{BB962C8B-B14F-4D97-AF65-F5344CB8AC3E}">
        <p14:creationId xmlns:p14="http://schemas.microsoft.com/office/powerpoint/2010/main" val="3894071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49"/>
            <a:ext cx="3008313" cy="1162051"/>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1"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6EB3B5E-5234-4131-8DDA-4EFB1D37B9C2}" type="datetime1">
              <a:rPr lang="ru-RU" smtClean="0"/>
              <a:t>26.08.2019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B06663-6524-4EA9-B00B-80A50C1FAFAB}" type="slidenum">
              <a:rPr lang="ru-RU" smtClean="0"/>
              <a:t>‹#›</a:t>
            </a:fld>
            <a:endParaRPr lang="ru-RU"/>
          </a:p>
        </p:txBody>
      </p:sp>
    </p:spTree>
    <p:extLst>
      <p:ext uri="{BB962C8B-B14F-4D97-AF65-F5344CB8AC3E}">
        <p14:creationId xmlns:p14="http://schemas.microsoft.com/office/powerpoint/2010/main" val="2230638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23EDB52-E467-49EB-9344-EEB0C81EAA34}" type="datetime1">
              <a:rPr lang="ru-RU" smtClean="0"/>
              <a:t>26.08.2019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B06663-6524-4EA9-B00B-80A50C1FAFAB}" type="slidenum">
              <a:rPr lang="ru-RU" smtClean="0"/>
              <a:t>‹#›</a:t>
            </a:fld>
            <a:endParaRPr lang="ru-RU"/>
          </a:p>
        </p:txBody>
      </p:sp>
    </p:spTree>
    <p:extLst>
      <p:ext uri="{BB962C8B-B14F-4D97-AF65-F5344CB8AC3E}">
        <p14:creationId xmlns:p14="http://schemas.microsoft.com/office/powerpoint/2010/main" val="2275288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vmlDrawing" Target="../drawings/vmlDrawing1.vml"/><Relationship Id="rId5" Type="http://schemas.openxmlformats.org/officeDocument/2006/relationships/theme" Target="../theme/theme2.xml"/><Relationship Id="rId10" Type="http://schemas.openxmlformats.org/officeDocument/2006/relationships/image" Target="../media/image1.emf"/><Relationship Id="rId4" Type="http://schemas.openxmlformats.org/officeDocument/2006/relationships/slideLayout" Target="../slideLayouts/slideLayout15.xml"/><Relationship Id="rId9"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3.xml"/><Relationship Id="rId7" Type="http://schemas.openxmlformats.org/officeDocument/2006/relationships/oleObject" Target="../embeddings/oleObject6.bin"/><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jpg"/><Relationship Id="rId5" Type="http://schemas.openxmlformats.org/officeDocument/2006/relationships/tags" Target="../tags/tag6.xml"/><Relationship Id="rId4" Type="http://schemas.openxmlformats.org/officeDocument/2006/relationships/vmlDrawing" Target="../drawings/vmlDrawing6.v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20.xml"/><Relationship Id="rId7" Type="http://schemas.openxmlformats.org/officeDocument/2006/relationships/tags" Target="../tags/tag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vmlDrawing" Target="../drawings/vmlDrawing9.vml"/><Relationship Id="rId5" Type="http://schemas.openxmlformats.org/officeDocument/2006/relationships/theme" Target="../theme/theme4.xml"/><Relationship Id="rId10" Type="http://schemas.openxmlformats.org/officeDocument/2006/relationships/image" Target="../media/image1.emf"/><Relationship Id="rId4" Type="http://schemas.openxmlformats.org/officeDocument/2006/relationships/slideLayout" Target="../slideLayouts/slideLayout21.xml"/><Relationship Id="rId9" Type="http://schemas.openxmlformats.org/officeDocument/2006/relationships/oleObject" Target="../embeddings/oleObject9.bin"/></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slideLayout" Target="../slideLayouts/slideLayout24.xml"/><Relationship Id="rId7" Type="http://schemas.openxmlformats.org/officeDocument/2006/relationships/image" Target="../media/image2.jp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ags" Target="../tags/tag14.xml"/><Relationship Id="rId5" Type="http://schemas.openxmlformats.org/officeDocument/2006/relationships/vmlDrawing" Target="../drawings/vmlDrawing14.vml"/><Relationship Id="rId4" Type="http://schemas.openxmlformats.org/officeDocument/2006/relationships/theme" Target="../theme/theme5.xml"/><Relationship Id="rId9"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6.xml"/><Relationship Id="rId7" Type="http://schemas.openxmlformats.org/officeDocument/2006/relationships/oleObject" Target="../embeddings/oleObject17.bin"/><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2.jpg"/><Relationship Id="rId5" Type="http://schemas.openxmlformats.org/officeDocument/2006/relationships/tags" Target="../tags/tag17.xml"/><Relationship Id="rId4" Type="http://schemas.openxmlformats.org/officeDocument/2006/relationships/vmlDrawing" Target="../drawings/vmlDrawing17.v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7.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8.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24E32-D72C-473A-91D7-74F4121341E0}" type="datetime1">
              <a:rPr lang="ru-RU" smtClean="0"/>
              <a:t>26.08.2019</a:t>
            </a:fld>
            <a:endParaRPr lang="ru-RU"/>
          </a:p>
        </p:txBody>
      </p:sp>
      <p:sp>
        <p:nvSpPr>
          <p:cNvPr id="5" name="Нижний колонтитул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06663-6524-4EA9-B00B-80A50C1FAFAB}" type="slidenum">
              <a:rPr lang="ru-RU" smtClean="0"/>
              <a:t>‹#›</a:t>
            </a:fld>
            <a:endParaRPr lang="ru-RU"/>
          </a:p>
        </p:txBody>
      </p:sp>
    </p:spTree>
    <p:extLst>
      <p:ext uri="{BB962C8B-B14F-4D97-AF65-F5344CB8AC3E}">
        <p14:creationId xmlns:p14="http://schemas.microsoft.com/office/powerpoint/2010/main" val="1273042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7"/>
            </p:custDataLst>
            <p:extLst>
              <p:ext uri="{D42A27DB-BD31-4B8C-83A1-F6EECF244321}">
                <p14:modId xmlns:p14="http://schemas.microsoft.com/office/powerpoint/2010/main" val="779711822"/>
              </p:ext>
            </p:extLst>
          </p:nvPr>
        </p:nvGraphicFramePr>
        <p:xfrm>
          <a:off x="0" y="32"/>
          <a:ext cx="158750" cy="158751"/>
        </p:xfrm>
        <a:graphic>
          <a:graphicData uri="http://schemas.openxmlformats.org/presentationml/2006/ole">
            <mc:AlternateContent xmlns:mc="http://schemas.openxmlformats.org/markup-compatibility/2006">
              <mc:Choice xmlns:v="urn:schemas-microsoft-com:vml" Requires="v">
                <p:oleObj spid="_x0000_s1121" name="think-cell Slide" r:id="rId9" imgW="360" imgH="360" progId="TCLayout.ActiveDocument.1">
                  <p:embed/>
                </p:oleObj>
              </mc:Choice>
              <mc:Fallback>
                <p:oleObj name="think-cell Slide" r:id="rId9" imgW="360" imgH="36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2"/>
                        <a:ext cx="1587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28"/>
          <p:cNvSpPr>
            <a:spLocks noChangeArrowheads="1"/>
          </p:cNvSpPr>
          <p:nvPr/>
        </p:nvSpPr>
        <p:spPr bwMode="auto">
          <a:xfrm>
            <a:off x="0" y="6642103"/>
            <a:ext cx="9144000" cy="215900"/>
          </a:xfrm>
          <a:prstGeom prst="rect">
            <a:avLst/>
          </a:prstGeom>
          <a:solidFill>
            <a:srgbClr val="5F606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1822" tIns="71822" rIns="71822" bIns="71822" spcCol="0" rtlCol="0" anchor="ctr"/>
          <a:lstStyle/>
          <a:p>
            <a:pPr algn="ctr" defTabSz="912324"/>
            <a:endParaRPr lang="ru-RU" sz="1200">
              <a:solidFill>
                <a:srgbClr val="FFFFFF"/>
              </a:solidFill>
            </a:endParaRPr>
          </a:p>
        </p:txBody>
      </p:sp>
      <p:sp>
        <p:nvSpPr>
          <p:cNvPr id="7" name="Заголовок 6"/>
          <p:cNvSpPr>
            <a:spLocks noGrp="1"/>
          </p:cNvSpPr>
          <p:nvPr>
            <p:ph type="title"/>
          </p:nvPr>
        </p:nvSpPr>
        <p:spPr>
          <a:xfrm>
            <a:off x="250825" y="716755"/>
            <a:ext cx="8640000" cy="504000"/>
          </a:xfrm>
          <a:prstGeom prst="rect">
            <a:avLst/>
          </a:prstGeom>
        </p:spPr>
        <p:txBody>
          <a:bodyPr vert="horz" lIns="0" tIns="0" rIns="0" bIns="0" rtlCol="0" anchor="t" anchorCtr="0">
            <a:noAutofit/>
          </a:bodyPr>
          <a:lstStyle/>
          <a:p>
            <a:r>
              <a:rPr lang="ru-RU" smtClean="0"/>
              <a:t>Вывод слайда</a:t>
            </a:r>
            <a:endParaRPr lang="ru-RU" dirty="0"/>
          </a:p>
        </p:txBody>
      </p:sp>
      <p:sp>
        <p:nvSpPr>
          <p:cNvPr id="4" name="Прямоугольник 3"/>
          <p:cNvSpPr/>
          <p:nvPr/>
        </p:nvSpPr>
        <p:spPr>
          <a:xfrm>
            <a:off x="8956070" y="6690967"/>
            <a:ext cx="125034" cy="123111"/>
          </a:xfrm>
          <a:prstGeom prst="rect">
            <a:avLst/>
          </a:prstGeom>
          <a:noFill/>
        </p:spPr>
        <p:txBody>
          <a:bodyPr wrap="none" lIns="0" tIns="0" rIns="0" bIns="0" rtlCol="0">
            <a:noAutofit/>
          </a:bodyPr>
          <a:lstStyle/>
          <a:p>
            <a:pPr algn="r" defTabSz="912324"/>
            <a:fld id="{8088333F-969B-4E2E-A6DA-00108481B495}" type="slidenum">
              <a:rPr lang="ru-RU" sz="800" b="1" smtClean="0">
                <a:solidFill>
                  <a:srgbClr val="FFFFFF"/>
                </a:solidFill>
              </a:rPr>
              <a:pPr algn="r" defTabSz="912324"/>
              <a:t>‹#›</a:t>
            </a:fld>
            <a:endParaRPr lang="ru-RU" sz="800" b="1" dirty="0" smtClean="0">
              <a:solidFill>
                <a:srgbClr val="FFFFFF"/>
              </a:solidFill>
            </a:endParaRPr>
          </a:p>
        </p:txBody>
      </p:sp>
    </p:spTree>
    <p:extLst>
      <p:ext uri="{BB962C8B-B14F-4D97-AF65-F5344CB8AC3E}">
        <p14:creationId xmlns:p14="http://schemas.microsoft.com/office/powerpoint/2010/main" val="2591723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p:hf hdr="0" ftr="0"/>
  <p:txStyles>
    <p:titleStyle>
      <a:lvl1pPr algn="l" defTabSz="912324" rtl="0" eaLnBrk="1" latinLnBrk="0" hangingPunct="1">
        <a:spcBef>
          <a:spcPct val="0"/>
        </a:spcBef>
        <a:buNone/>
        <a:defRPr sz="1800" kern="1200">
          <a:solidFill>
            <a:schemeClr val="bg2"/>
          </a:solidFill>
          <a:latin typeface="+mj-lt"/>
          <a:ea typeface="+mj-ea"/>
          <a:cs typeface="+mj-cs"/>
        </a:defRPr>
      </a:lvl1pPr>
    </p:titleStyle>
    <p:bodyStyle>
      <a:lvl1pPr marL="0" indent="0" algn="l" defTabSz="912324" rtl="0" eaLnBrk="1" latinLnBrk="0" hangingPunct="1">
        <a:spcBef>
          <a:spcPts val="600"/>
        </a:spcBef>
        <a:buClr>
          <a:schemeClr val="tx2"/>
        </a:buClr>
        <a:buFont typeface="Arial" pitchFamily="34" charset="0"/>
        <a:buNone/>
        <a:defRPr sz="1200" kern="1200">
          <a:solidFill>
            <a:schemeClr val="tx1"/>
          </a:solidFill>
          <a:latin typeface="+mn-lt"/>
          <a:ea typeface="+mn-ea"/>
          <a:cs typeface="+mn-cs"/>
        </a:defRPr>
      </a:lvl1pPr>
      <a:lvl2pPr marL="179597" indent="-179597" algn="l" defTabSz="912324" rtl="0" eaLnBrk="1" latinLnBrk="0" hangingPunct="1">
        <a:spcBef>
          <a:spcPts val="300"/>
        </a:spcBef>
        <a:buClr>
          <a:schemeClr val="tx2"/>
        </a:buClr>
        <a:buFont typeface="Wingdings" pitchFamily="2" charset="2"/>
        <a:buChar char="§"/>
        <a:defRPr sz="1200" kern="1200">
          <a:solidFill>
            <a:schemeClr val="tx1"/>
          </a:solidFill>
          <a:latin typeface="+mn-lt"/>
          <a:ea typeface="+mn-ea"/>
          <a:cs typeface="+mn-cs"/>
        </a:defRPr>
      </a:lvl2pPr>
      <a:lvl3pPr marL="359185" indent="-179597" algn="l" defTabSz="912324" rtl="0" eaLnBrk="1" latinLnBrk="0" hangingPunct="1">
        <a:spcBef>
          <a:spcPts val="300"/>
        </a:spcBef>
        <a:buClr>
          <a:schemeClr val="tx2"/>
        </a:buClr>
        <a:buFont typeface="Arial" pitchFamily="34" charset="0"/>
        <a:buChar char="–"/>
        <a:defRPr sz="1200" kern="1200">
          <a:solidFill>
            <a:schemeClr val="tx1"/>
          </a:solidFill>
          <a:latin typeface="+mn-lt"/>
          <a:ea typeface="+mn-ea"/>
          <a:cs typeface="+mn-cs"/>
        </a:defRPr>
      </a:lvl3pPr>
      <a:lvl4pPr marL="538777" indent="-179597" algn="l" defTabSz="912324" rtl="0" eaLnBrk="1" latinLnBrk="0" hangingPunct="1">
        <a:spcBef>
          <a:spcPts val="300"/>
        </a:spcBef>
        <a:buClr>
          <a:schemeClr val="tx2"/>
        </a:buClr>
        <a:buFont typeface="Arial" pitchFamily="34" charset="0"/>
        <a:buChar char="•"/>
        <a:defRPr sz="1200" kern="1200">
          <a:solidFill>
            <a:schemeClr val="tx1"/>
          </a:solidFill>
          <a:latin typeface="+mn-lt"/>
          <a:ea typeface="+mn-ea"/>
          <a:cs typeface="+mn-cs"/>
        </a:defRPr>
      </a:lvl4pPr>
      <a:lvl5pPr marL="718372" indent="-179597" algn="l" defTabSz="912324" rtl="0" eaLnBrk="1" latinLnBrk="0" hangingPunct="1">
        <a:spcBef>
          <a:spcPts val="300"/>
        </a:spcBef>
        <a:buClr>
          <a:schemeClr val="tx2"/>
        </a:buClr>
        <a:buFont typeface="Arial" pitchFamily="34" charset="0"/>
        <a:buChar char="•"/>
        <a:defRPr sz="1200" kern="1200">
          <a:solidFill>
            <a:schemeClr val="tx1"/>
          </a:solidFill>
          <a:latin typeface="+mn-lt"/>
          <a:ea typeface="+mn-ea"/>
          <a:cs typeface="+mn-cs"/>
        </a:defRPr>
      </a:lvl5pPr>
      <a:lvl6pPr marL="2508886" indent="-228075" algn="l" defTabSz="9123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045" indent="-228075" algn="l" defTabSz="9123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207" indent="-228075" algn="l" defTabSz="9123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369" indent="-228075" algn="l" defTabSz="9123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2324" rtl="0" eaLnBrk="1" latinLnBrk="0" hangingPunct="1">
        <a:defRPr sz="1800" kern="1200">
          <a:solidFill>
            <a:schemeClr val="tx1"/>
          </a:solidFill>
          <a:latin typeface="+mn-lt"/>
          <a:ea typeface="+mn-ea"/>
          <a:cs typeface="+mn-cs"/>
        </a:defRPr>
      </a:lvl1pPr>
      <a:lvl2pPr marL="456160" algn="l" defTabSz="912324" rtl="0" eaLnBrk="1" latinLnBrk="0" hangingPunct="1">
        <a:defRPr sz="1800" kern="1200">
          <a:solidFill>
            <a:schemeClr val="tx1"/>
          </a:solidFill>
          <a:latin typeface="+mn-lt"/>
          <a:ea typeface="+mn-ea"/>
          <a:cs typeface="+mn-cs"/>
        </a:defRPr>
      </a:lvl2pPr>
      <a:lvl3pPr marL="912324" algn="l" defTabSz="912324" rtl="0" eaLnBrk="1" latinLnBrk="0" hangingPunct="1">
        <a:defRPr sz="1800" kern="1200">
          <a:solidFill>
            <a:schemeClr val="tx1"/>
          </a:solidFill>
          <a:latin typeface="+mn-lt"/>
          <a:ea typeface="+mn-ea"/>
          <a:cs typeface="+mn-cs"/>
        </a:defRPr>
      </a:lvl3pPr>
      <a:lvl4pPr marL="1368481" algn="l" defTabSz="912324" rtl="0" eaLnBrk="1" latinLnBrk="0" hangingPunct="1">
        <a:defRPr sz="1800" kern="1200">
          <a:solidFill>
            <a:schemeClr val="tx1"/>
          </a:solidFill>
          <a:latin typeface="+mn-lt"/>
          <a:ea typeface="+mn-ea"/>
          <a:cs typeface="+mn-cs"/>
        </a:defRPr>
      </a:lvl4pPr>
      <a:lvl5pPr marL="1824646" algn="l" defTabSz="912324" rtl="0" eaLnBrk="1" latinLnBrk="0" hangingPunct="1">
        <a:defRPr sz="1800" kern="1200">
          <a:solidFill>
            <a:schemeClr val="tx1"/>
          </a:solidFill>
          <a:latin typeface="+mn-lt"/>
          <a:ea typeface="+mn-ea"/>
          <a:cs typeface="+mn-cs"/>
        </a:defRPr>
      </a:lvl5pPr>
      <a:lvl6pPr marL="2280806" algn="l" defTabSz="912324" rtl="0" eaLnBrk="1" latinLnBrk="0" hangingPunct="1">
        <a:defRPr sz="1800" kern="1200">
          <a:solidFill>
            <a:schemeClr val="tx1"/>
          </a:solidFill>
          <a:latin typeface="+mn-lt"/>
          <a:ea typeface="+mn-ea"/>
          <a:cs typeface="+mn-cs"/>
        </a:defRPr>
      </a:lvl6pPr>
      <a:lvl7pPr marL="2736972" algn="l" defTabSz="912324" rtl="0" eaLnBrk="1" latinLnBrk="0" hangingPunct="1">
        <a:defRPr sz="1800" kern="1200">
          <a:solidFill>
            <a:schemeClr val="tx1"/>
          </a:solidFill>
          <a:latin typeface="+mn-lt"/>
          <a:ea typeface="+mn-ea"/>
          <a:cs typeface="+mn-cs"/>
        </a:defRPr>
      </a:lvl7pPr>
      <a:lvl8pPr marL="3193127" algn="l" defTabSz="912324" rtl="0" eaLnBrk="1" latinLnBrk="0" hangingPunct="1">
        <a:defRPr sz="1800" kern="1200">
          <a:solidFill>
            <a:schemeClr val="tx1"/>
          </a:solidFill>
          <a:latin typeface="+mn-lt"/>
          <a:ea typeface="+mn-ea"/>
          <a:cs typeface="+mn-cs"/>
        </a:defRPr>
      </a:lvl8pPr>
      <a:lvl9pPr marL="3649288" algn="l" defTabSz="91232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5"/>
            </p:custDataLst>
            <p:extLst>
              <p:ext uri="{D42A27DB-BD31-4B8C-83A1-F6EECF244321}">
                <p14:modId xmlns:p14="http://schemas.microsoft.com/office/powerpoint/2010/main" val="88993638"/>
              </p:ext>
            </p:extLst>
          </p:nvPr>
        </p:nvGraphicFramePr>
        <p:xfrm>
          <a:off x="0" y="14"/>
          <a:ext cx="158750" cy="158751"/>
        </p:xfrm>
        <a:graphic>
          <a:graphicData uri="http://schemas.openxmlformats.org/presentationml/2006/ole">
            <mc:AlternateContent xmlns:mc="http://schemas.openxmlformats.org/markup-compatibility/2006">
              <mc:Choice xmlns:v="urn:schemas-microsoft-com:vml" Requires="v">
                <p:oleObj spid="_x0000_s6241"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
                        <a:ext cx="1587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28"/>
          <p:cNvSpPr>
            <a:spLocks noChangeArrowheads="1"/>
          </p:cNvSpPr>
          <p:nvPr/>
        </p:nvSpPr>
        <p:spPr bwMode="auto">
          <a:xfrm>
            <a:off x="0" y="6642103"/>
            <a:ext cx="9144000" cy="215900"/>
          </a:xfrm>
          <a:prstGeom prst="rect">
            <a:avLst/>
          </a:prstGeom>
          <a:solidFill>
            <a:srgbClr val="5F606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1946" tIns="71946" rIns="71946" bIns="71946" spcCol="0" rtlCol="0" anchor="ctr"/>
          <a:lstStyle/>
          <a:p>
            <a:pPr algn="ctr" defTabSz="913880"/>
            <a:endParaRPr lang="ru-RU" sz="1200">
              <a:solidFill>
                <a:srgbClr val="FFFFFF"/>
              </a:solidFill>
            </a:endParaRPr>
          </a:p>
        </p:txBody>
      </p:sp>
      <p:sp>
        <p:nvSpPr>
          <p:cNvPr id="7" name="Заголовок 6"/>
          <p:cNvSpPr>
            <a:spLocks noGrp="1"/>
          </p:cNvSpPr>
          <p:nvPr>
            <p:ph type="title"/>
          </p:nvPr>
        </p:nvSpPr>
        <p:spPr>
          <a:xfrm>
            <a:off x="250825" y="716755"/>
            <a:ext cx="8640000" cy="504000"/>
          </a:xfrm>
          <a:prstGeom prst="rect">
            <a:avLst/>
          </a:prstGeom>
        </p:spPr>
        <p:txBody>
          <a:bodyPr vert="horz" lIns="0" tIns="0" rIns="0" bIns="0" rtlCol="0" anchor="t" anchorCtr="0">
            <a:noAutofit/>
          </a:bodyPr>
          <a:lstStyle/>
          <a:p>
            <a:r>
              <a:rPr lang="ru-RU" smtClean="0"/>
              <a:t>Вывод слайда</a:t>
            </a:r>
            <a:endParaRPr lang="ru-RU" dirty="0"/>
          </a:p>
        </p:txBody>
      </p:sp>
      <p:sp>
        <p:nvSpPr>
          <p:cNvPr id="4" name="Прямоугольник 3"/>
          <p:cNvSpPr/>
          <p:nvPr/>
        </p:nvSpPr>
        <p:spPr>
          <a:xfrm>
            <a:off x="8956070" y="6690945"/>
            <a:ext cx="125034" cy="123111"/>
          </a:xfrm>
          <a:prstGeom prst="rect">
            <a:avLst/>
          </a:prstGeom>
          <a:noFill/>
        </p:spPr>
        <p:txBody>
          <a:bodyPr wrap="none" lIns="0" tIns="0" rIns="0" bIns="0" rtlCol="0">
            <a:noAutofit/>
          </a:bodyPr>
          <a:lstStyle/>
          <a:p>
            <a:pPr algn="r" defTabSz="913880"/>
            <a:fld id="{8088333F-969B-4E2E-A6DA-00108481B495}" type="slidenum">
              <a:rPr lang="ru-RU" sz="800" b="1" smtClean="0">
                <a:solidFill>
                  <a:srgbClr val="FFFFFF"/>
                </a:solidFill>
              </a:rPr>
              <a:pPr algn="r" defTabSz="913880"/>
              <a:t>‹#›</a:t>
            </a:fld>
            <a:endParaRPr lang="ru-RU" sz="800" b="1" dirty="0" smtClean="0">
              <a:solidFill>
                <a:srgbClr val="FFFFFF"/>
              </a:solidFill>
            </a:endParaRPr>
          </a:p>
        </p:txBody>
      </p:sp>
    </p:spTree>
    <p:extLst>
      <p:ext uri="{BB962C8B-B14F-4D97-AF65-F5344CB8AC3E}">
        <p14:creationId xmlns:p14="http://schemas.microsoft.com/office/powerpoint/2010/main" val="3012578834"/>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ftr="0"/>
  <p:txStyles>
    <p:titleStyle>
      <a:lvl1pPr algn="l" defTabSz="913880" rtl="0" eaLnBrk="1" latinLnBrk="0" hangingPunct="1">
        <a:spcBef>
          <a:spcPct val="0"/>
        </a:spcBef>
        <a:buNone/>
        <a:defRPr sz="1800" kern="1200">
          <a:solidFill>
            <a:schemeClr val="bg2"/>
          </a:solidFill>
          <a:latin typeface="+mj-lt"/>
          <a:ea typeface="+mj-ea"/>
          <a:cs typeface="+mj-cs"/>
        </a:defRPr>
      </a:lvl1pPr>
    </p:titleStyle>
    <p:bodyStyle>
      <a:lvl1pPr marL="0" indent="0" algn="l" defTabSz="913880" rtl="0" eaLnBrk="1" latinLnBrk="0" hangingPunct="1">
        <a:spcBef>
          <a:spcPts val="600"/>
        </a:spcBef>
        <a:buClr>
          <a:schemeClr val="tx2"/>
        </a:buClr>
        <a:buFont typeface="Arial" pitchFamily="34" charset="0"/>
        <a:buNone/>
        <a:defRPr sz="1200" kern="1200">
          <a:solidFill>
            <a:schemeClr val="tx1"/>
          </a:solidFill>
          <a:latin typeface="+mn-lt"/>
          <a:ea typeface="+mn-ea"/>
          <a:cs typeface="+mn-cs"/>
        </a:defRPr>
      </a:lvl1pPr>
      <a:lvl2pPr marL="179900" indent="-179900" algn="l" defTabSz="913880" rtl="0" eaLnBrk="1" latinLnBrk="0" hangingPunct="1">
        <a:spcBef>
          <a:spcPts val="300"/>
        </a:spcBef>
        <a:buClr>
          <a:schemeClr val="tx2"/>
        </a:buClr>
        <a:buFont typeface="Wingdings" pitchFamily="2" charset="2"/>
        <a:buChar char="§"/>
        <a:defRPr sz="1200" kern="1200">
          <a:solidFill>
            <a:schemeClr val="tx1"/>
          </a:solidFill>
          <a:latin typeface="+mn-lt"/>
          <a:ea typeface="+mn-ea"/>
          <a:cs typeface="+mn-cs"/>
        </a:defRPr>
      </a:lvl2pPr>
      <a:lvl3pPr marL="359795" indent="-179900" algn="l" defTabSz="913880" rtl="0" eaLnBrk="1" latinLnBrk="0" hangingPunct="1">
        <a:spcBef>
          <a:spcPts val="300"/>
        </a:spcBef>
        <a:buClr>
          <a:schemeClr val="tx2"/>
        </a:buClr>
        <a:buFont typeface="Arial" pitchFamily="34" charset="0"/>
        <a:buChar char="–"/>
        <a:defRPr sz="1200" kern="1200">
          <a:solidFill>
            <a:schemeClr val="tx1"/>
          </a:solidFill>
          <a:latin typeface="+mn-lt"/>
          <a:ea typeface="+mn-ea"/>
          <a:cs typeface="+mn-cs"/>
        </a:defRPr>
      </a:lvl3pPr>
      <a:lvl4pPr marL="539695" indent="-179900" algn="l" defTabSz="913880" rtl="0" eaLnBrk="1" latinLnBrk="0" hangingPunct="1">
        <a:spcBef>
          <a:spcPts val="300"/>
        </a:spcBef>
        <a:buClr>
          <a:schemeClr val="tx2"/>
        </a:buClr>
        <a:buFont typeface="Arial" pitchFamily="34" charset="0"/>
        <a:buChar char="•"/>
        <a:defRPr sz="1200" kern="1200">
          <a:solidFill>
            <a:schemeClr val="tx1"/>
          </a:solidFill>
          <a:latin typeface="+mn-lt"/>
          <a:ea typeface="+mn-ea"/>
          <a:cs typeface="+mn-cs"/>
        </a:defRPr>
      </a:lvl4pPr>
      <a:lvl5pPr marL="719590" indent="-179900" algn="l" defTabSz="913880" rtl="0" eaLnBrk="1" latinLnBrk="0" hangingPunct="1">
        <a:spcBef>
          <a:spcPts val="300"/>
        </a:spcBef>
        <a:buClr>
          <a:schemeClr val="tx2"/>
        </a:buClr>
        <a:buFont typeface="Arial" pitchFamily="34" charset="0"/>
        <a:buChar char="•"/>
        <a:defRPr sz="1200" kern="1200">
          <a:solidFill>
            <a:schemeClr val="tx1"/>
          </a:solidFill>
          <a:latin typeface="+mn-lt"/>
          <a:ea typeface="+mn-ea"/>
          <a:cs typeface="+mn-cs"/>
        </a:defRPr>
      </a:lvl5pPr>
      <a:lvl6pPr marL="2513170" indent="-228468" algn="l" defTabSz="9138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10" indent="-228468" algn="l" defTabSz="9138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50" indent="-228468" algn="l" defTabSz="9138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91" indent="-228468" algn="l" defTabSz="9138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3880" rtl="0" eaLnBrk="1" latinLnBrk="0" hangingPunct="1">
        <a:defRPr sz="1800" kern="1200">
          <a:solidFill>
            <a:schemeClr val="tx1"/>
          </a:solidFill>
          <a:latin typeface="+mn-lt"/>
          <a:ea typeface="+mn-ea"/>
          <a:cs typeface="+mn-cs"/>
        </a:defRPr>
      </a:lvl1pPr>
      <a:lvl2pPr marL="456941" algn="l" defTabSz="913880" rtl="0" eaLnBrk="1" latinLnBrk="0" hangingPunct="1">
        <a:defRPr sz="1800" kern="1200">
          <a:solidFill>
            <a:schemeClr val="tx1"/>
          </a:solidFill>
          <a:latin typeface="+mn-lt"/>
          <a:ea typeface="+mn-ea"/>
          <a:cs typeface="+mn-cs"/>
        </a:defRPr>
      </a:lvl2pPr>
      <a:lvl3pPr marL="913880" algn="l" defTabSz="913880" rtl="0" eaLnBrk="1" latinLnBrk="0" hangingPunct="1">
        <a:defRPr sz="1800" kern="1200">
          <a:solidFill>
            <a:schemeClr val="tx1"/>
          </a:solidFill>
          <a:latin typeface="+mn-lt"/>
          <a:ea typeface="+mn-ea"/>
          <a:cs typeface="+mn-cs"/>
        </a:defRPr>
      </a:lvl3pPr>
      <a:lvl4pPr marL="1370820" algn="l" defTabSz="913880" rtl="0" eaLnBrk="1" latinLnBrk="0" hangingPunct="1">
        <a:defRPr sz="1800" kern="1200">
          <a:solidFill>
            <a:schemeClr val="tx1"/>
          </a:solidFill>
          <a:latin typeface="+mn-lt"/>
          <a:ea typeface="+mn-ea"/>
          <a:cs typeface="+mn-cs"/>
        </a:defRPr>
      </a:lvl4pPr>
      <a:lvl5pPr marL="1827761" algn="l" defTabSz="913880" rtl="0" eaLnBrk="1" latinLnBrk="0" hangingPunct="1">
        <a:defRPr sz="1800" kern="1200">
          <a:solidFill>
            <a:schemeClr val="tx1"/>
          </a:solidFill>
          <a:latin typeface="+mn-lt"/>
          <a:ea typeface="+mn-ea"/>
          <a:cs typeface="+mn-cs"/>
        </a:defRPr>
      </a:lvl5pPr>
      <a:lvl6pPr marL="2284700" algn="l" defTabSz="913880" rtl="0" eaLnBrk="1" latinLnBrk="0" hangingPunct="1">
        <a:defRPr sz="1800" kern="1200">
          <a:solidFill>
            <a:schemeClr val="tx1"/>
          </a:solidFill>
          <a:latin typeface="+mn-lt"/>
          <a:ea typeface="+mn-ea"/>
          <a:cs typeface="+mn-cs"/>
        </a:defRPr>
      </a:lvl6pPr>
      <a:lvl7pPr marL="2741640" algn="l" defTabSz="913880" rtl="0" eaLnBrk="1" latinLnBrk="0" hangingPunct="1">
        <a:defRPr sz="1800" kern="1200">
          <a:solidFill>
            <a:schemeClr val="tx1"/>
          </a:solidFill>
          <a:latin typeface="+mn-lt"/>
          <a:ea typeface="+mn-ea"/>
          <a:cs typeface="+mn-cs"/>
        </a:defRPr>
      </a:lvl7pPr>
      <a:lvl8pPr marL="3198580" algn="l" defTabSz="913880" rtl="0" eaLnBrk="1" latinLnBrk="0" hangingPunct="1">
        <a:defRPr sz="1800" kern="1200">
          <a:solidFill>
            <a:schemeClr val="tx1"/>
          </a:solidFill>
          <a:latin typeface="+mn-lt"/>
          <a:ea typeface="+mn-ea"/>
          <a:cs typeface="+mn-cs"/>
        </a:defRPr>
      </a:lvl8pPr>
      <a:lvl9pPr marL="3655521" algn="l" defTabSz="91388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7"/>
            </p:custDataLst>
            <p:extLst>
              <p:ext uri="{D42A27DB-BD31-4B8C-83A1-F6EECF244321}">
                <p14:modId xmlns:p14="http://schemas.microsoft.com/office/powerpoint/2010/main" val="1418202230"/>
              </p:ext>
            </p:extLst>
          </p:nvPr>
        </p:nvGraphicFramePr>
        <p:xfrm>
          <a:off x="0" y="32"/>
          <a:ext cx="158750" cy="158751"/>
        </p:xfrm>
        <a:graphic>
          <a:graphicData uri="http://schemas.openxmlformats.org/presentationml/2006/ole">
            <mc:AlternateContent xmlns:mc="http://schemas.openxmlformats.org/markup-compatibility/2006">
              <mc:Choice xmlns:v="urn:schemas-microsoft-com:vml" Requires="v">
                <p:oleObj spid="_x0000_s9313" name="think-cell Slide" r:id="rId9" imgW="360" imgH="360" progId="TCLayout.ActiveDocument.1">
                  <p:embed/>
                </p:oleObj>
              </mc:Choice>
              <mc:Fallback>
                <p:oleObj name="think-cell Slide" r:id="rId9" imgW="360" imgH="36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2"/>
                        <a:ext cx="1587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28"/>
          <p:cNvSpPr>
            <a:spLocks noChangeArrowheads="1"/>
          </p:cNvSpPr>
          <p:nvPr/>
        </p:nvSpPr>
        <p:spPr bwMode="auto">
          <a:xfrm>
            <a:off x="0" y="6642103"/>
            <a:ext cx="9144000" cy="215900"/>
          </a:xfrm>
          <a:prstGeom prst="rect">
            <a:avLst/>
          </a:prstGeom>
          <a:solidFill>
            <a:srgbClr val="5F606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1822" tIns="71822" rIns="71822" bIns="71822" spcCol="0" rtlCol="0" anchor="ctr"/>
          <a:lstStyle/>
          <a:p>
            <a:pPr algn="ctr" defTabSz="912324"/>
            <a:endParaRPr lang="ru-RU" sz="1200">
              <a:solidFill>
                <a:srgbClr val="FFFFFF"/>
              </a:solidFill>
            </a:endParaRPr>
          </a:p>
        </p:txBody>
      </p:sp>
      <p:sp>
        <p:nvSpPr>
          <p:cNvPr id="7" name="Заголовок 6"/>
          <p:cNvSpPr>
            <a:spLocks noGrp="1"/>
          </p:cNvSpPr>
          <p:nvPr>
            <p:ph type="title"/>
          </p:nvPr>
        </p:nvSpPr>
        <p:spPr>
          <a:xfrm>
            <a:off x="250825" y="716755"/>
            <a:ext cx="8640000" cy="504000"/>
          </a:xfrm>
          <a:prstGeom prst="rect">
            <a:avLst/>
          </a:prstGeom>
        </p:spPr>
        <p:txBody>
          <a:bodyPr vert="horz" lIns="0" tIns="0" rIns="0" bIns="0" rtlCol="0" anchor="t" anchorCtr="0">
            <a:noAutofit/>
          </a:bodyPr>
          <a:lstStyle/>
          <a:p>
            <a:r>
              <a:rPr lang="ru-RU" smtClean="0"/>
              <a:t>Вывод слайда</a:t>
            </a:r>
            <a:endParaRPr lang="ru-RU" dirty="0"/>
          </a:p>
        </p:txBody>
      </p:sp>
      <p:sp>
        <p:nvSpPr>
          <p:cNvPr id="4" name="Прямоугольник 3"/>
          <p:cNvSpPr/>
          <p:nvPr/>
        </p:nvSpPr>
        <p:spPr>
          <a:xfrm>
            <a:off x="8956070" y="6690959"/>
            <a:ext cx="125034" cy="123111"/>
          </a:xfrm>
          <a:prstGeom prst="rect">
            <a:avLst/>
          </a:prstGeom>
          <a:noFill/>
        </p:spPr>
        <p:txBody>
          <a:bodyPr wrap="none" lIns="0" tIns="0" rIns="0" bIns="0" rtlCol="0">
            <a:noAutofit/>
          </a:bodyPr>
          <a:lstStyle/>
          <a:p>
            <a:pPr algn="r" defTabSz="912324"/>
            <a:fld id="{8088333F-969B-4E2E-A6DA-00108481B495}" type="slidenum">
              <a:rPr lang="ru-RU" sz="800" b="1" smtClean="0">
                <a:solidFill>
                  <a:srgbClr val="FFFFFF"/>
                </a:solidFill>
              </a:rPr>
              <a:pPr algn="r" defTabSz="912324"/>
              <a:t>‹#›</a:t>
            </a:fld>
            <a:endParaRPr lang="ru-RU" sz="800" b="1" dirty="0" smtClean="0">
              <a:solidFill>
                <a:srgbClr val="FFFFFF"/>
              </a:solidFill>
            </a:endParaRPr>
          </a:p>
        </p:txBody>
      </p:sp>
    </p:spTree>
    <p:extLst>
      <p:ext uri="{BB962C8B-B14F-4D97-AF65-F5344CB8AC3E}">
        <p14:creationId xmlns:p14="http://schemas.microsoft.com/office/powerpoint/2010/main" val="238053257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5" r:id="rId4"/>
  </p:sldLayoutIdLst>
  <p:hf hdr="0" ftr="0"/>
  <p:txStyles>
    <p:titleStyle>
      <a:lvl1pPr algn="l" defTabSz="912324" rtl="0" eaLnBrk="1" latinLnBrk="0" hangingPunct="1">
        <a:spcBef>
          <a:spcPct val="0"/>
        </a:spcBef>
        <a:buNone/>
        <a:defRPr sz="1800" kern="1200">
          <a:solidFill>
            <a:schemeClr val="bg2"/>
          </a:solidFill>
          <a:latin typeface="+mj-lt"/>
          <a:ea typeface="+mj-ea"/>
          <a:cs typeface="+mj-cs"/>
        </a:defRPr>
      </a:lvl1pPr>
    </p:titleStyle>
    <p:bodyStyle>
      <a:lvl1pPr marL="0" indent="0" algn="l" defTabSz="912324" rtl="0" eaLnBrk="1" latinLnBrk="0" hangingPunct="1">
        <a:spcBef>
          <a:spcPts val="600"/>
        </a:spcBef>
        <a:buClr>
          <a:schemeClr val="tx2"/>
        </a:buClr>
        <a:buFont typeface="Arial" pitchFamily="34" charset="0"/>
        <a:buNone/>
        <a:defRPr sz="1200" kern="1200">
          <a:solidFill>
            <a:schemeClr val="tx1"/>
          </a:solidFill>
          <a:latin typeface="+mn-lt"/>
          <a:ea typeface="+mn-ea"/>
          <a:cs typeface="+mn-cs"/>
        </a:defRPr>
      </a:lvl1pPr>
      <a:lvl2pPr marL="179597" indent="-179597" algn="l" defTabSz="912324" rtl="0" eaLnBrk="1" latinLnBrk="0" hangingPunct="1">
        <a:spcBef>
          <a:spcPts val="300"/>
        </a:spcBef>
        <a:buClr>
          <a:schemeClr val="tx2"/>
        </a:buClr>
        <a:buFont typeface="Wingdings" pitchFamily="2" charset="2"/>
        <a:buChar char="§"/>
        <a:defRPr sz="1200" kern="1200">
          <a:solidFill>
            <a:schemeClr val="tx1"/>
          </a:solidFill>
          <a:latin typeface="+mn-lt"/>
          <a:ea typeface="+mn-ea"/>
          <a:cs typeface="+mn-cs"/>
        </a:defRPr>
      </a:lvl2pPr>
      <a:lvl3pPr marL="359185" indent="-179597" algn="l" defTabSz="912324" rtl="0" eaLnBrk="1" latinLnBrk="0" hangingPunct="1">
        <a:spcBef>
          <a:spcPts val="300"/>
        </a:spcBef>
        <a:buClr>
          <a:schemeClr val="tx2"/>
        </a:buClr>
        <a:buFont typeface="Arial" pitchFamily="34" charset="0"/>
        <a:buChar char="–"/>
        <a:defRPr sz="1200" kern="1200">
          <a:solidFill>
            <a:schemeClr val="tx1"/>
          </a:solidFill>
          <a:latin typeface="+mn-lt"/>
          <a:ea typeface="+mn-ea"/>
          <a:cs typeface="+mn-cs"/>
        </a:defRPr>
      </a:lvl3pPr>
      <a:lvl4pPr marL="538777" indent="-179597" algn="l" defTabSz="912324" rtl="0" eaLnBrk="1" latinLnBrk="0" hangingPunct="1">
        <a:spcBef>
          <a:spcPts val="300"/>
        </a:spcBef>
        <a:buClr>
          <a:schemeClr val="tx2"/>
        </a:buClr>
        <a:buFont typeface="Arial" pitchFamily="34" charset="0"/>
        <a:buChar char="•"/>
        <a:defRPr sz="1200" kern="1200">
          <a:solidFill>
            <a:schemeClr val="tx1"/>
          </a:solidFill>
          <a:latin typeface="+mn-lt"/>
          <a:ea typeface="+mn-ea"/>
          <a:cs typeface="+mn-cs"/>
        </a:defRPr>
      </a:lvl4pPr>
      <a:lvl5pPr marL="718372" indent="-179597" algn="l" defTabSz="912324" rtl="0" eaLnBrk="1" latinLnBrk="0" hangingPunct="1">
        <a:spcBef>
          <a:spcPts val="300"/>
        </a:spcBef>
        <a:buClr>
          <a:schemeClr val="tx2"/>
        </a:buClr>
        <a:buFont typeface="Arial" pitchFamily="34" charset="0"/>
        <a:buChar char="•"/>
        <a:defRPr sz="1200" kern="1200">
          <a:solidFill>
            <a:schemeClr val="tx1"/>
          </a:solidFill>
          <a:latin typeface="+mn-lt"/>
          <a:ea typeface="+mn-ea"/>
          <a:cs typeface="+mn-cs"/>
        </a:defRPr>
      </a:lvl5pPr>
      <a:lvl6pPr marL="2508886" indent="-228075" algn="l" defTabSz="9123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5045" indent="-228075" algn="l" defTabSz="9123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207" indent="-228075" algn="l" defTabSz="9123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369" indent="-228075" algn="l" defTabSz="9123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2324" rtl="0" eaLnBrk="1" latinLnBrk="0" hangingPunct="1">
        <a:defRPr sz="1800" kern="1200">
          <a:solidFill>
            <a:schemeClr val="tx1"/>
          </a:solidFill>
          <a:latin typeface="+mn-lt"/>
          <a:ea typeface="+mn-ea"/>
          <a:cs typeface="+mn-cs"/>
        </a:defRPr>
      </a:lvl1pPr>
      <a:lvl2pPr marL="456160" algn="l" defTabSz="912324" rtl="0" eaLnBrk="1" latinLnBrk="0" hangingPunct="1">
        <a:defRPr sz="1800" kern="1200">
          <a:solidFill>
            <a:schemeClr val="tx1"/>
          </a:solidFill>
          <a:latin typeface="+mn-lt"/>
          <a:ea typeface="+mn-ea"/>
          <a:cs typeface="+mn-cs"/>
        </a:defRPr>
      </a:lvl2pPr>
      <a:lvl3pPr marL="912324" algn="l" defTabSz="912324" rtl="0" eaLnBrk="1" latinLnBrk="0" hangingPunct="1">
        <a:defRPr sz="1800" kern="1200">
          <a:solidFill>
            <a:schemeClr val="tx1"/>
          </a:solidFill>
          <a:latin typeface="+mn-lt"/>
          <a:ea typeface="+mn-ea"/>
          <a:cs typeface="+mn-cs"/>
        </a:defRPr>
      </a:lvl3pPr>
      <a:lvl4pPr marL="1368481" algn="l" defTabSz="912324" rtl="0" eaLnBrk="1" latinLnBrk="0" hangingPunct="1">
        <a:defRPr sz="1800" kern="1200">
          <a:solidFill>
            <a:schemeClr val="tx1"/>
          </a:solidFill>
          <a:latin typeface="+mn-lt"/>
          <a:ea typeface="+mn-ea"/>
          <a:cs typeface="+mn-cs"/>
        </a:defRPr>
      </a:lvl4pPr>
      <a:lvl5pPr marL="1824646" algn="l" defTabSz="912324" rtl="0" eaLnBrk="1" latinLnBrk="0" hangingPunct="1">
        <a:defRPr sz="1800" kern="1200">
          <a:solidFill>
            <a:schemeClr val="tx1"/>
          </a:solidFill>
          <a:latin typeface="+mn-lt"/>
          <a:ea typeface="+mn-ea"/>
          <a:cs typeface="+mn-cs"/>
        </a:defRPr>
      </a:lvl5pPr>
      <a:lvl6pPr marL="2280806" algn="l" defTabSz="912324" rtl="0" eaLnBrk="1" latinLnBrk="0" hangingPunct="1">
        <a:defRPr sz="1800" kern="1200">
          <a:solidFill>
            <a:schemeClr val="tx1"/>
          </a:solidFill>
          <a:latin typeface="+mn-lt"/>
          <a:ea typeface="+mn-ea"/>
          <a:cs typeface="+mn-cs"/>
        </a:defRPr>
      </a:lvl6pPr>
      <a:lvl7pPr marL="2736972" algn="l" defTabSz="912324" rtl="0" eaLnBrk="1" latinLnBrk="0" hangingPunct="1">
        <a:defRPr sz="1800" kern="1200">
          <a:solidFill>
            <a:schemeClr val="tx1"/>
          </a:solidFill>
          <a:latin typeface="+mn-lt"/>
          <a:ea typeface="+mn-ea"/>
          <a:cs typeface="+mn-cs"/>
        </a:defRPr>
      </a:lvl7pPr>
      <a:lvl8pPr marL="3193127" algn="l" defTabSz="912324" rtl="0" eaLnBrk="1" latinLnBrk="0" hangingPunct="1">
        <a:defRPr sz="1800" kern="1200">
          <a:solidFill>
            <a:schemeClr val="tx1"/>
          </a:solidFill>
          <a:latin typeface="+mn-lt"/>
          <a:ea typeface="+mn-ea"/>
          <a:cs typeface="+mn-cs"/>
        </a:defRPr>
      </a:lvl8pPr>
      <a:lvl9pPr marL="3649288" algn="l" defTabSz="91232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6"/>
            </p:custDataLst>
            <p:extLst>
              <p:ext uri="{D42A27DB-BD31-4B8C-83A1-F6EECF244321}">
                <p14:modId xmlns:p14="http://schemas.microsoft.com/office/powerpoint/2010/main" val="2175888949"/>
              </p:ext>
            </p:extLst>
          </p:nvPr>
        </p:nvGraphicFramePr>
        <p:xfrm>
          <a:off x="0" y="9"/>
          <a:ext cx="158750" cy="158751"/>
        </p:xfrm>
        <a:graphic>
          <a:graphicData uri="http://schemas.openxmlformats.org/presentationml/2006/ole">
            <mc:AlternateContent xmlns:mc="http://schemas.openxmlformats.org/markup-compatibility/2006">
              <mc:Choice xmlns:v="urn:schemas-microsoft-com:vml" Requires="v">
                <p:oleObj spid="_x0000_s14433" name="think-cell Slide" r:id="rId8" imgW="360" imgH="360" progId="TCLayout.ActiveDocument.1">
                  <p:embed/>
                </p:oleObj>
              </mc:Choice>
              <mc:Fallback>
                <p:oleObj name="think-cell Slide" r:id="rId8" imgW="360" imgH="360" progId="TCLayout.ActiveDocument.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9"/>
                        <a:ext cx="1587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28"/>
          <p:cNvSpPr>
            <a:spLocks noChangeArrowheads="1"/>
          </p:cNvSpPr>
          <p:nvPr/>
        </p:nvSpPr>
        <p:spPr bwMode="auto">
          <a:xfrm>
            <a:off x="0" y="6642103"/>
            <a:ext cx="9144000" cy="215900"/>
          </a:xfrm>
          <a:prstGeom prst="rect">
            <a:avLst/>
          </a:prstGeom>
          <a:solidFill>
            <a:srgbClr val="5F606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1340" tIns="61340" rIns="61340" bIns="61340" spcCol="0" rtlCol="0" anchor="ctr"/>
          <a:lstStyle/>
          <a:p>
            <a:pPr algn="ctr" defTabSz="779163"/>
            <a:endParaRPr lang="ru-RU" sz="1000">
              <a:solidFill>
                <a:srgbClr val="FFFFFF"/>
              </a:solidFill>
            </a:endParaRPr>
          </a:p>
        </p:txBody>
      </p:sp>
      <p:sp>
        <p:nvSpPr>
          <p:cNvPr id="7" name="Заголовок 6"/>
          <p:cNvSpPr>
            <a:spLocks noGrp="1"/>
          </p:cNvSpPr>
          <p:nvPr>
            <p:ph type="title"/>
          </p:nvPr>
        </p:nvSpPr>
        <p:spPr>
          <a:xfrm>
            <a:off x="250825" y="716755"/>
            <a:ext cx="8640000" cy="504000"/>
          </a:xfrm>
          <a:prstGeom prst="rect">
            <a:avLst/>
          </a:prstGeom>
        </p:spPr>
        <p:txBody>
          <a:bodyPr vert="horz" lIns="0" tIns="0" rIns="0" bIns="0" rtlCol="0" anchor="t" anchorCtr="0">
            <a:noAutofit/>
          </a:bodyPr>
          <a:lstStyle/>
          <a:p>
            <a:r>
              <a:rPr lang="ru-RU" smtClean="0"/>
              <a:t>Вывод слайда</a:t>
            </a:r>
            <a:endParaRPr lang="ru-RU" dirty="0"/>
          </a:p>
        </p:txBody>
      </p:sp>
      <p:sp>
        <p:nvSpPr>
          <p:cNvPr id="4" name="Прямоугольник 3"/>
          <p:cNvSpPr/>
          <p:nvPr/>
        </p:nvSpPr>
        <p:spPr>
          <a:xfrm>
            <a:off x="8956070" y="6690929"/>
            <a:ext cx="125034" cy="123111"/>
          </a:xfrm>
          <a:prstGeom prst="rect">
            <a:avLst/>
          </a:prstGeom>
          <a:noFill/>
        </p:spPr>
        <p:txBody>
          <a:bodyPr wrap="none" lIns="0" tIns="0" rIns="0" bIns="0" rtlCol="0">
            <a:noAutofit/>
          </a:bodyPr>
          <a:lstStyle/>
          <a:p>
            <a:pPr algn="r" defTabSz="779163"/>
            <a:fld id="{8088333F-969B-4E2E-A6DA-00108481B495}" type="slidenum">
              <a:rPr lang="ru-RU" sz="700" b="1" smtClean="0">
                <a:solidFill>
                  <a:srgbClr val="FFFFFF"/>
                </a:solidFill>
              </a:rPr>
              <a:pPr algn="r" defTabSz="779163"/>
              <a:t>‹#›</a:t>
            </a:fld>
            <a:endParaRPr lang="ru-RU" sz="700" b="1" dirty="0" smtClean="0">
              <a:solidFill>
                <a:srgbClr val="FFFFFF"/>
              </a:solidFill>
            </a:endParaRPr>
          </a:p>
        </p:txBody>
      </p:sp>
    </p:spTree>
    <p:extLst>
      <p:ext uri="{BB962C8B-B14F-4D97-AF65-F5344CB8AC3E}">
        <p14:creationId xmlns:p14="http://schemas.microsoft.com/office/powerpoint/2010/main" val="316253504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p:txStyles>
    <p:titleStyle>
      <a:lvl1pPr algn="l" defTabSz="779163" rtl="0" eaLnBrk="1" latinLnBrk="0" hangingPunct="1">
        <a:spcBef>
          <a:spcPct val="0"/>
        </a:spcBef>
        <a:buNone/>
        <a:defRPr sz="1500" kern="1200">
          <a:solidFill>
            <a:schemeClr val="bg2"/>
          </a:solidFill>
          <a:latin typeface="+mj-lt"/>
          <a:ea typeface="+mj-ea"/>
          <a:cs typeface="+mj-cs"/>
        </a:defRPr>
      </a:lvl1pPr>
    </p:titleStyle>
    <p:bodyStyle>
      <a:lvl1pPr marL="0" indent="0" algn="l" defTabSz="779163" rtl="0" eaLnBrk="1" latinLnBrk="0" hangingPunct="1">
        <a:spcBef>
          <a:spcPts val="511"/>
        </a:spcBef>
        <a:buClr>
          <a:schemeClr val="tx2"/>
        </a:buClr>
        <a:buFont typeface="Arial" pitchFamily="34" charset="0"/>
        <a:buNone/>
        <a:defRPr sz="1000" kern="1200">
          <a:solidFill>
            <a:schemeClr val="tx1"/>
          </a:solidFill>
          <a:latin typeface="+mn-lt"/>
          <a:ea typeface="+mn-ea"/>
          <a:cs typeface="+mn-cs"/>
        </a:defRPr>
      </a:lvl1pPr>
      <a:lvl2pPr marL="153379" indent="-153379" algn="l" defTabSz="779163" rtl="0" eaLnBrk="1" latinLnBrk="0" hangingPunct="1">
        <a:spcBef>
          <a:spcPts val="256"/>
        </a:spcBef>
        <a:buClr>
          <a:schemeClr val="tx2"/>
        </a:buClr>
        <a:buFont typeface="Wingdings" pitchFamily="2" charset="2"/>
        <a:buChar char="§"/>
        <a:defRPr sz="1000" kern="1200">
          <a:solidFill>
            <a:schemeClr val="tx1"/>
          </a:solidFill>
          <a:latin typeface="+mn-lt"/>
          <a:ea typeface="+mn-ea"/>
          <a:cs typeface="+mn-cs"/>
        </a:defRPr>
      </a:lvl2pPr>
      <a:lvl3pPr marL="306757" indent="-153379" algn="l" defTabSz="779163" rtl="0" eaLnBrk="1" latinLnBrk="0" hangingPunct="1">
        <a:spcBef>
          <a:spcPts val="256"/>
        </a:spcBef>
        <a:buClr>
          <a:schemeClr val="tx2"/>
        </a:buClr>
        <a:buFont typeface="Arial" pitchFamily="34" charset="0"/>
        <a:buChar char="–"/>
        <a:defRPr sz="1000" kern="1200">
          <a:solidFill>
            <a:schemeClr val="tx1"/>
          </a:solidFill>
          <a:latin typeface="+mn-lt"/>
          <a:ea typeface="+mn-ea"/>
          <a:cs typeface="+mn-cs"/>
        </a:defRPr>
      </a:lvl3pPr>
      <a:lvl4pPr marL="460136" indent="-153379" algn="l" defTabSz="779163" rtl="0" eaLnBrk="1" latinLnBrk="0" hangingPunct="1">
        <a:spcBef>
          <a:spcPts val="256"/>
        </a:spcBef>
        <a:buClr>
          <a:schemeClr val="tx2"/>
        </a:buClr>
        <a:buFont typeface="Arial" pitchFamily="34" charset="0"/>
        <a:buChar char="•"/>
        <a:defRPr sz="1000" kern="1200">
          <a:solidFill>
            <a:schemeClr val="tx1"/>
          </a:solidFill>
          <a:latin typeface="+mn-lt"/>
          <a:ea typeface="+mn-ea"/>
          <a:cs typeface="+mn-cs"/>
        </a:defRPr>
      </a:lvl4pPr>
      <a:lvl5pPr marL="613514" indent="-153379" algn="l" defTabSz="779163" rtl="0" eaLnBrk="1" latinLnBrk="0" hangingPunct="1">
        <a:spcBef>
          <a:spcPts val="256"/>
        </a:spcBef>
        <a:buClr>
          <a:schemeClr val="tx2"/>
        </a:buClr>
        <a:buFont typeface="Arial" pitchFamily="34" charset="0"/>
        <a:buChar char="•"/>
        <a:defRPr sz="1000" kern="1200">
          <a:solidFill>
            <a:schemeClr val="tx1"/>
          </a:solidFill>
          <a:latin typeface="+mn-lt"/>
          <a:ea typeface="+mn-ea"/>
          <a:cs typeface="+mn-cs"/>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5"/>
            </p:custDataLst>
            <p:extLst>
              <p:ext uri="{D42A27DB-BD31-4B8C-83A1-F6EECF244321}">
                <p14:modId xmlns:p14="http://schemas.microsoft.com/office/powerpoint/2010/main" val="4139986167"/>
              </p:ext>
            </p:extLst>
          </p:nvPr>
        </p:nvGraphicFramePr>
        <p:xfrm>
          <a:off x="0" y="2"/>
          <a:ext cx="158750" cy="158751"/>
        </p:xfrm>
        <a:graphic>
          <a:graphicData uri="http://schemas.openxmlformats.org/presentationml/2006/ole">
            <mc:AlternateContent xmlns:mc="http://schemas.openxmlformats.org/markup-compatibility/2006">
              <mc:Choice xmlns:v="urn:schemas-microsoft-com:vml" Requires="v">
                <p:oleObj spid="_x0000_s19552"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
                        <a:ext cx="1587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28"/>
          <p:cNvSpPr>
            <a:spLocks noChangeArrowheads="1"/>
          </p:cNvSpPr>
          <p:nvPr/>
        </p:nvSpPr>
        <p:spPr bwMode="auto">
          <a:xfrm>
            <a:off x="0" y="6642102"/>
            <a:ext cx="9144000" cy="215900"/>
          </a:xfrm>
          <a:prstGeom prst="rect">
            <a:avLst/>
          </a:prstGeom>
          <a:solidFill>
            <a:srgbClr val="5F606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1340" tIns="61340" rIns="61340" bIns="61340" spcCol="0" rtlCol="0" anchor="ctr"/>
          <a:lstStyle/>
          <a:p>
            <a:pPr algn="ctr" defTabSz="779163"/>
            <a:endParaRPr lang="ru-RU" sz="1000">
              <a:solidFill>
                <a:srgbClr val="FFFFFF"/>
              </a:solidFill>
            </a:endParaRPr>
          </a:p>
        </p:txBody>
      </p:sp>
      <p:sp>
        <p:nvSpPr>
          <p:cNvPr id="7" name="Заголовок 6"/>
          <p:cNvSpPr>
            <a:spLocks noGrp="1"/>
          </p:cNvSpPr>
          <p:nvPr>
            <p:ph type="title"/>
          </p:nvPr>
        </p:nvSpPr>
        <p:spPr>
          <a:xfrm>
            <a:off x="250825" y="716755"/>
            <a:ext cx="8640000" cy="504000"/>
          </a:xfrm>
          <a:prstGeom prst="rect">
            <a:avLst/>
          </a:prstGeom>
        </p:spPr>
        <p:txBody>
          <a:bodyPr vert="horz" lIns="0" tIns="0" rIns="0" bIns="0" rtlCol="0" anchor="t" anchorCtr="0">
            <a:noAutofit/>
          </a:bodyPr>
          <a:lstStyle/>
          <a:p>
            <a:r>
              <a:rPr lang="ru-RU" smtClean="0"/>
              <a:t>Вывод слайда</a:t>
            </a:r>
            <a:endParaRPr lang="ru-RU" dirty="0"/>
          </a:p>
        </p:txBody>
      </p:sp>
      <p:sp>
        <p:nvSpPr>
          <p:cNvPr id="4" name="Прямоугольник 3"/>
          <p:cNvSpPr/>
          <p:nvPr/>
        </p:nvSpPr>
        <p:spPr>
          <a:xfrm>
            <a:off x="8956070" y="6690922"/>
            <a:ext cx="125034" cy="123111"/>
          </a:xfrm>
          <a:prstGeom prst="rect">
            <a:avLst/>
          </a:prstGeom>
          <a:noFill/>
        </p:spPr>
        <p:txBody>
          <a:bodyPr wrap="none" lIns="0" tIns="0" rIns="0" bIns="0" rtlCol="0">
            <a:noAutofit/>
          </a:bodyPr>
          <a:lstStyle/>
          <a:p>
            <a:pPr algn="r" defTabSz="779163"/>
            <a:fld id="{8088333F-969B-4E2E-A6DA-00108481B495}" type="slidenum">
              <a:rPr lang="ru-RU" sz="700" b="1" smtClean="0">
                <a:solidFill>
                  <a:srgbClr val="FFFFFF"/>
                </a:solidFill>
              </a:rPr>
              <a:pPr algn="r" defTabSz="779163"/>
              <a:t>‹#›</a:t>
            </a:fld>
            <a:endParaRPr lang="ru-RU" sz="700" b="1" dirty="0" smtClean="0">
              <a:solidFill>
                <a:srgbClr val="FFFFFF"/>
              </a:solidFill>
            </a:endParaRPr>
          </a:p>
        </p:txBody>
      </p:sp>
    </p:spTree>
    <p:extLst>
      <p:ext uri="{BB962C8B-B14F-4D97-AF65-F5344CB8AC3E}">
        <p14:creationId xmlns:p14="http://schemas.microsoft.com/office/powerpoint/2010/main" val="3321307454"/>
      </p:ext>
    </p:extLst>
  </p:cSld>
  <p:clrMap bg1="lt1" tx1="dk1" bg2="lt2" tx2="dk2" accent1="accent1" accent2="accent2" accent3="accent3" accent4="accent4" accent5="accent5" accent6="accent6" hlink="hlink" folHlink="folHlink"/>
  <p:sldLayoutIdLst>
    <p:sldLayoutId id="2147483682" r:id="rId1"/>
    <p:sldLayoutId id="2147483683" r:id="rId2"/>
  </p:sldLayoutIdLst>
  <p:hf hdr="0" ftr="0"/>
  <p:txStyles>
    <p:titleStyle>
      <a:lvl1pPr algn="l" defTabSz="779163" rtl="0" eaLnBrk="1" latinLnBrk="0" hangingPunct="1">
        <a:spcBef>
          <a:spcPct val="0"/>
        </a:spcBef>
        <a:buNone/>
        <a:defRPr sz="1500" kern="1200">
          <a:solidFill>
            <a:schemeClr val="bg2"/>
          </a:solidFill>
          <a:latin typeface="+mj-lt"/>
          <a:ea typeface="+mj-ea"/>
          <a:cs typeface="+mj-cs"/>
        </a:defRPr>
      </a:lvl1pPr>
    </p:titleStyle>
    <p:bodyStyle>
      <a:lvl1pPr marL="0" indent="0" algn="l" defTabSz="779163" rtl="0" eaLnBrk="1" latinLnBrk="0" hangingPunct="1">
        <a:spcBef>
          <a:spcPts val="511"/>
        </a:spcBef>
        <a:buClr>
          <a:schemeClr val="tx2"/>
        </a:buClr>
        <a:buFont typeface="Arial" pitchFamily="34" charset="0"/>
        <a:buNone/>
        <a:defRPr sz="1000" kern="1200">
          <a:solidFill>
            <a:schemeClr val="tx1"/>
          </a:solidFill>
          <a:latin typeface="+mn-lt"/>
          <a:ea typeface="+mn-ea"/>
          <a:cs typeface="+mn-cs"/>
        </a:defRPr>
      </a:lvl1pPr>
      <a:lvl2pPr marL="153379" indent="-153379" algn="l" defTabSz="779163" rtl="0" eaLnBrk="1" latinLnBrk="0" hangingPunct="1">
        <a:spcBef>
          <a:spcPts val="256"/>
        </a:spcBef>
        <a:buClr>
          <a:schemeClr val="tx2"/>
        </a:buClr>
        <a:buFont typeface="Wingdings" pitchFamily="2" charset="2"/>
        <a:buChar char="§"/>
        <a:defRPr sz="1000" kern="1200">
          <a:solidFill>
            <a:schemeClr val="tx1"/>
          </a:solidFill>
          <a:latin typeface="+mn-lt"/>
          <a:ea typeface="+mn-ea"/>
          <a:cs typeface="+mn-cs"/>
        </a:defRPr>
      </a:lvl2pPr>
      <a:lvl3pPr marL="306757" indent="-153379" algn="l" defTabSz="779163" rtl="0" eaLnBrk="1" latinLnBrk="0" hangingPunct="1">
        <a:spcBef>
          <a:spcPts val="256"/>
        </a:spcBef>
        <a:buClr>
          <a:schemeClr val="tx2"/>
        </a:buClr>
        <a:buFont typeface="Arial" pitchFamily="34" charset="0"/>
        <a:buChar char="–"/>
        <a:defRPr sz="1000" kern="1200">
          <a:solidFill>
            <a:schemeClr val="tx1"/>
          </a:solidFill>
          <a:latin typeface="+mn-lt"/>
          <a:ea typeface="+mn-ea"/>
          <a:cs typeface="+mn-cs"/>
        </a:defRPr>
      </a:lvl3pPr>
      <a:lvl4pPr marL="460136" indent="-153379" algn="l" defTabSz="779163" rtl="0" eaLnBrk="1" latinLnBrk="0" hangingPunct="1">
        <a:spcBef>
          <a:spcPts val="256"/>
        </a:spcBef>
        <a:buClr>
          <a:schemeClr val="tx2"/>
        </a:buClr>
        <a:buFont typeface="Arial" pitchFamily="34" charset="0"/>
        <a:buChar char="•"/>
        <a:defRPr sz="1000" kern="1200">
          <a:solidFill>
            <a:schemeClr val="tx1"/>
          </a:solidFill>
          <a:latin typeface="+mn-lt"/>
          <a:ea typeface="+mn-ea"/>
          <a:cs typeface="+mn-cs"/>
        </a:defRPr>
      </a:lvl4pPr>
      <a:lvl5pPr marL="613514" indent="-153379" algn="l" defTabSz="779163" rtl="0" eaLnBrk="1" latinLnBrk="0" hangingPunct="1">
        <a:spcBef>
          <a:spcPts val="256"/>
        </a:spcBef>
        <a:buClr>
          <a:schemeClr val="tx2"/>
        </a:buClr>
        <a:buFont typeface="Arial" pitchFamily="34" charset="0"/>
        <a:buChar char="•"/>
        <a:defRPr sz="1000" kern="1200">
          <a:solidFill>
            <a:schemeClr val="tx1"/>
          </a:solidFill>
          <a:latin typeface="+mn-lt"/>
          <a:ea typeface="+mn-ea"/>
          <a:cs typeface="+mn-cs"/>
        </a:defRPr>
      </a:lvl5pPr>
      <a:lvl6pPr marL="2142698"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280"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1861"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443" indent="-194791" algn="l" defTabSz="779163"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ru-RU"/>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24E32-D72C-473A-91D7-74F4121341E0}" type="datetime1">
              <a:rPr lang="ru-RU" smtClean="0">
                <a:solidFill>
                  <a:prstClr val="black">
                    <a:tint val="75000"/>
                  </a:prstClr>
                </a:solidFill>
              </a:rPr>
              <a:pPr/>
              <a:t>26.08.2019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6947521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124E32-D72C-473A-91D7-74F4121341E0}" type="datetime1">
              <a:rPr lang="ru-RU" smtClean="0">
                <a:solidFill>
                  <a:prstClr val="black">
                    <a:tint val="75000"/>
                  </a:prstClr>
                </a:solidFill>
              </a:rPr>
              <a:pPr/>
              <a:t>26.08.2019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06663-6524-4EA9-B00B-80A50C1FAFA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3871620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www.numbeo.com/property-investment/indicators_explained.jsp" TargetMode="External"/><Relationship Id="rId5" Type="http://schemas.openxmlformats.org/officeDocument/2006/relationships/hyperlink" Target="#_ftnref2"/><Relationship Id="rId4" Type="http://schemas.openxmlformats.org/officeDocument/2006/relationships/hyperlink" Target="http://demographia.com/dhi.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hyperlink" Target="http://www.urbaneconomics.ru/"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115218" y="1844823"/>
            <a:ext cx="6625532" cy="2677656"/>
          </a:xfrm>
          <a:prstGeom prst="rect">
            <a:avLst/>
          </a:prstGeom>
          <a:noFill/>
        </p:spPr>
        <p:txBody>
          <a:bodyPr wrap="none" rtlCol="0">
            <a:spAutoFit/>
          </a:bodyPr>
          <a:lstStyle/>
          <a:p>
            <a:pPr algn="ctr"/>
            <a:r>
              <a:rPr lang="en-US" sz="2400" b="1" dirty="0" smtClean="0">
                <a:solidFill>
                  <a:schemeClr val="accent6">
                    <a:lumMod val="75000"/>
                  </a:schemeClr>
                </a:solidFill>
                <a:latin typeface="Arial" panose="020B0604020202020204" pitchFamily="34" charset="0"/>
                <a:cs typeface="Arial" panose="020B0604020202020204" pitchFamily="34" charset="0"/>
              </a:rPr>
              <a:t>Housing for the next European social model</a:t>
            </a:r>
          </a:p>
          <a:p>
            <a:pPr algn="ctr"/>
            <a:r>
              <a:rPr lang="en-US" sz="2400" b="1" dirty="0" smtClean="0">
                <a:solidFill>
                  <a:schemeClr val="accent6">
                    <a:lumMod val="75000"/>
                  </a:schemeClr>
                </a:solidFill>
                <a:latin typeface="Arial" panose="020B0604020202020204" pitchFamily="34" charset="0"/>
                <a:cs typeface="Arial" panose="020B0604020202020204" pitchFamily="34" charset="0"/>
              </a:rPr>
              <a:t>27-30 August 2019 </a:t>
            </a:r>
          </a:p>
          <a:p>
            <a:pPr algn="ctr"/>
            <a:r>
              <a:rPr lang="en-US" sz="2000" b="1" i="1" dirty="0" smtClean="0">
                <a:solidFill>
                  <a:schemeClr val="tx2"/>
                </a:solidFill>
                <a:latin typeface="Arial" panose="020B0604020202020204" pitchFamily="34" charset="0"/>
                <a:cs typeface="Arial" panose="020B0604020202020204" pitchFamily="34" charset="0"/>
              </a:rPr>
              <a:t>Workshop 11: Housing </a:t>
            </a:r>
            <a:r>
              <a:rPr lang="en-US" sz="2000" b="1" i="1" dirty="0">
                <a:solidFill>
                  <a:schemeClr val="tx2"/>
                </a:solidFill>
                <a:latin typeface="Arial" panose="020B0604020202020204" pitchFamily="34" charset="0"/>
                <a:cs typeface="Arial" panose="020B0604020202020204" pitchFamily="34" charset="0"/>
              </a:rPr>
              <a:t>Market </a:t>
            </a:r>
            <a:r>
              <a:rPr lang="en-US" sz="2000" b="1" i="1" dirty="0" smtClean="0">
                <a:solidFill>
                  <a:schemeClr val="tx2"/>
                </a:solidFill>
                <a:latin typeface="Arial" panose="020B0604020202020204" pitchFamily="34" charset="0"/>
                <a:cs typeface="Arial" panose="020B0604020202020204" pitchFamily="34" charset="0"/>
              </a:rPr>
              <a:t>Dynamics</a:t>
            </a:r>
          </a:p>
          <a:p>
            <a:pPr algn="ctr"/>
            <a:endParaRPr lang="en-US" sz="2400" b="1" dirty="0" smtClean="0">
              <a:solidFill>
                <a:schemeClr val="tx2"/>
              </a:solidFill>
              <a:latin typeface="Arial" panose="020B0604020202020204" pitchFamily="34" charset="0"/>
              <a:cs typeface="Arial" panose="020B0604020202020204" pitchFamily="34" charset="0"/>
            </a:endParaRPr>
          </a:p>
          <a:p>
            <a:pPr algn="ctr"/>
            <a:r>
              <a:rPr lang="en-US" sz="2400" b="1" dirty="0" smtClean="0">
                <a:solidFill>
                  <a:schemeClr val="tx2"/>
                </a:solidFill>
                <a:latin typeface="Arial" panose="020B0604020202020204" pitchFamily="34" charset="0"/>
                <a:cs typeface="Arial" panose="020B0604020202020204" pitchFamily="34" charset="0"/>
              </a:rPr>
              <a:t>THE </a:t>
            </a:r>
            <a:r>
              <a:rPr lang="en-US" sz="2400" b="1" dirty="0">
                <a:solidFill>
                  <a:schemeClr val="tx2"/>
                </a:solidFill>
                <a:latin typeface="Arial" panose="020B0604020202020204" pitchFamily="34" charset="0"/>
                <a:cs typeface="Arial" panose="020B0604020202020204" pitchFamily="34" charset="0"/>
              </a:rPr>
              <a:t>AFFORDABILITY OF HOUSING </a:t>
            </a:r>
            <a:endParaRPr lang="ru-RU" sz="2400" b="1" dirty="0" smtClean="0">
              <a:solidFill>
                <a:schemeClr val="tx2"/>
              </a:solidFill>
              <a:latin typeface="Arial" panose="020B0604020202020204" pitchFamily="34" charset="0"/>
              <a:cs typeface="Arial" panose="020B0604020202020204" pitchFamily="34" charset="0"/>
            </a:endParaRPr>
          </a:p>
          <a:p>
            <a:pPr algn="ctr"/>
            <a:r>
              <a:rPr lang="en-US" sz="2400" b="1" dirty="0" smtClean="0">
                <a:solidFill>
                  <a:schemeClr val="tx2"/>
                </a:solidFill>
                <a:latin typeface="Arial" panose="020B0604020202020204" pitchFamily="34" charset="0"/>
                <a:cs typeface="Arial" panose="020B0604020202020204" pitchFamily="34" charset="0"/>
              </a:rPr>
              <a:t>IN </a:t>
            </a:r>
            <a:r>
              <a:rPr lang="en-US" sz="2400" b="1" dirty="0">
                <a:solidFill>
                  <a:schemeClr val="tx2"/>
                </a:solidFill>
                <a:latin typeface="Arial" panose="020B0604020202020204" pitchFamily="34" charset="0"/>
                <a:cs typeface="Arial" panose="020B0604020202020204" pitchFamily="34" charset="0"/>
              </a:rPr>
              <a:t>RUSSIA AND OTHER </a:t>
            </a:r>
            <a:r>
              <a:rPr lang="en-US" sz="2400" b="1" dirty="0" smtClean="0">
                <a:solidFill>
                  <a:schemeClr val="tx2"/>
                </a:solidFill>
                <a:latin typeface="Arial" panose="020B0604020202020204" pitchFamily="34" charset="0"/>
                <a:cs typeface="Arial" panose="020B0604020202020204" pitchFamily="34" charset="0"/>
              </a:rPr>
              <a:t>COUNTRIES</a:t>
            </a:r>
          </a:p>
          <a:p>
            <a:pPr algn="ctr"/>
            <a:endParaRPr lang="ru-RU" sz="2800" b="1" dirty="0">
              <a:solidFill>
                <a:schemeClr val="tx2"/>
              </a:solidFill>
              <a:latin typeface="Arial" panose="020B0604020202020204" pitchFamily="34" charset="0"/>
              <a:cs typeface="Arial" panose="020B0604020202020204" pitchFamily="34" charset="0"/>
            </a:endParaRPr>
          </a:p>
        </p:txBody>
      </p:sp>
      <p:sp>
        <p:nvSpPr>
          <p:cNvPr id="7" name="TextBox 6"/>
          <p:cNvSpPr txBox="1"/>
          <p:nvPr/>
        </p:nvSpPr>
        <p:spPr>
          <a:xfrm>
            <a:off x="426789" y="4106981"/>
            <a:ext cx="8352928" cy="738664"/>
          </a:xfrm>
          <a:prstGeom prst="rect">
            <a:avLst/>
          </a:prstGeom>
          <a:noFill/>
        </p:spPr>
        <p:txBody>
          <a:bodyPr wrap="square" rtlCol="0">
            <a:spAutoFit/>
          </a:bodyPr>
          <a:lstStyle/>
          <a:p>
            <a:pPr algn="ctr"/>
            <a:r>
              <a:rPr lang="en-US" sz="2400" b="1" i="1" dirty="0" smtClean="0">
                <a:solidFill>
                  <a:schemeClr val="tx2"/>
                </a:solidFill>
                <a:latin typeface="Arial" panose="020B0604020202020204" pitchFamily="34" charset="0"/>
                <a:cs typeface="Arial" panose="020B0604020202020204" pitchFamily="34" charset="0"/>
              </a:rPr>
              <a:t>Tatiana </a:t>
            </a:r>
            <a:r>
              <a:rPr lang="en-US" sz="2400" b="1" i="1" dirty="0">
                <a:solidFill>
                  <a:schemeClr val="tx2"/>
                </a:solidFill>
                <a:latin typeface="Arial" panose="020B0604020202020204" pitchFamily="34" charset="0"/>
                <a:cs typeface="Arial" panose="020B0604020202020204" pitchFamily="34" charset="0"/>
              </a:rPr>
              <a:t>D. </a:t>
            </a:r>
            <a:r>
              <a:rPr lang="en-US" sz="2400" b="1" i="1" dirty="0" err="1">
                <a:solidFill>
                  <a:schemeClr val="tx2"/>
                </a:solidFill>
                <a:latin typeface="Arial" panose="020B0604020202020204" pitchFamily="34" charset="0"/>
                <a:cs typeface="Arial" panose="020B0604020202020204" pitchFamily="34" charset="0"/>
              </a:rPr>
              <a:t>Polidi</a:t>
            </a:r>
            <a:r>
              <a:rPr lang="ru-RU" sz="2400" dirty="0" smtClean="0">
                <a:solidFill>
                  <a:schemeClr val="tx2"/>
                </a:solidFill>
                <a:latin typeface="Arial" panose="020B0604020202020204" pitchFamily="34" charset="0"/>
                <a:cs typeface="Arial" panose="020B0604020202020204" pitchFamily="34" charset="0"/>
              </a:rPr>
              <a:t/>
            </a:r>
            <a:br>
              <a:rPr lang="ru-RU" sz="2400" dirty="0" smtClean="0">
                <a:solidFill>
                  <a:schemeClr val="tx2"/>
                </a:solidFill>
                <a:latin typeface="Arial" panose="020B0604020202020204" pitchFamily="34" charset="0"/>
                <a:cs typeface="Arial" panose="020B0604020202020204" pitchFamily="34" charset="0"/>
              </a:rPr>
            </a:br>
            <a:r>
              <a:rPr lang="en-US" i="1" dirty="0" smtClean="0">
                <a:solidFill>
                  <a:schemeClr val="tx2"/>
                </a:solidFill>
                <a:latin typeface="Arial" panose="020B0604020202020204" pitchFamily="34" charset="0"/>
                <a:cs typeface="Arial" panose="020B0604020202020204" pitchFamily="34" charset="0"/>
              </a:rPr>
              <a:t>PhD, Executive Director</a:t>
            </a:r>
            <a:r>
              <a:rPr lang="en-US" i="1" dirty="0" smtClean="0">
                <a:solidFill>
                  <a:schemeClr val="tx2"/>
                </a:solidFill>
                <a:latin typeface="Arial" panose="020B0604020202020204" pitchFamily="34" charset="0"/>
                <a:cs typeface="Arial" panose="020B0604020202020204" pitchFamily="34" charset="0"/>
              </a:rPr>
              <a:t> </a:t>
            </a:r>
            <a:r>
              <a:rPr lang="en-US" i="1" dirty="0">
                <a:solidFill>
                  <a:schemeClr val="tx2"/>
                </a:solidFill>
                <a:latin typeface="Arial" panose="020B0604020202020204" pitchFamily="34" charset="0"/>
                <a:cs typeface="Arial" panose="020B0604020202020204" pitchFamily="34" charset="0"/>
              </a:rPr>
              <a:t>of The Institute for Urban </a:t>
            </a:r>
            <a:r>
              <a:rPr lang="en-US" i="1" dirty="0" smtClean="0">
                <a:solidFill>
                  <a:schemeClr val="tx2"/>
                </a:solidFill>
                <a:latin typeface="Arial" panose="020B0604020202020204" pitchFamily="34" charset="0"/>
                <a:cs typeface="Arial" panose="020B0604020202020204" pitchFamily="34" charset="0"/>
              </a:rPr>
              <a:t>Economics (Russia, Moscow)</a:t>
            </a:r>
            <a:endParaRPr lang="ru-RU" sz="1200" dirty="0"/>
          </a:p>
        </p:txBody>
      </p:sp>
      <p:grpSp>
        <p:nvGrpSpPr>
          <p:cNvPr id="2" name="Группа 1"/>
          <p:cNvGrpSpPr/>
          <p:nvPr/>
        </p:nvGrpSpPr>
        <p:grpSpPr>
          <a:xfrm>
            <a:off x="3203848" y="116632"/>
            <a:ext cx="5760640" cy="1464947"/>
            <a:chOff x="3203848" y="116632"/>
            <a:chExt cx="5760640" cy="1464947"/>
          </a:xfrm>
        </p:grpSpPr>
        <p:grpSp>
          <p:nvGrpSpPr>
            <p:cNvPr id="5" name="Группа 4"/>
            <p:cNvGrpSpPr/>
            <p:nvPr/>
          </p:nvGrpSpPr>
          <p:grpSpPr>
            <a:xfrm>
              <a:off x="3203848" y="116632"/>
              <a:ext cx="5688632" cy="1464947"/>
              <a:chOff x="3203848" y="116632"/>
              <a:chExt cx="5688632" cy="1464945"/>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16632"/>
                <a:ext cx="3672408" cy="1464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203848" y="187384"/>
                <a:ext cx="5688632" cy="923329"/>
              </a:xfrm>
              <a:prstGeom prst="rect">
                <a:avLst/>
              </a:prstGeom>
              <a:noFill/>
            </p:spPr>
            <p:txBody>
              <a:bodyPr wrap="square" rtlCol="0">
                <a:spAutoFit/>
              </a:bodyPr>
              <a:lstStyle/>
              <a:p>
                <a:pPr algn="ctr"/>
                <a:r>
                  <a:rPr lang="ru-RU" sz="2000" b="1" dirty="0" smtClean="0">
                    <a:solidFill>
                      <a:srgbClr val="FFC000"/>
                    </a:solidFill>
                    <a:latin typeface="Arial" panose="020B0604020202020204" pitchFamily="34" charset="0"/>
                    <a:cs typeface="Arial" panose="020B0604020202020204" pitchFamily="34" charset="0"/>
                  </a:rPr>
                  <a:t>НАЗВАНИЕ </a:t>
                </a:r>
              </a:p>
              <a:p>
                <a:pPr algn="ctr"/>
                <a:r>
                  <a:rPr lang="ru-RU" sz="2000" b="1" dirty="0" smtClean="0">
                    <a:solidFill>
                      <a:srgbClr val="FFC000"/>
                    </a:solidFill>
                    <a:latin typeface="Arial" panose="020B0604020202020204" pitchFamily="34" charset="0"/>
                    <a:cs typeface="Arial" panose="020B0604020202020204" pitchFamily="34" charset="0"/>
                  </a:rPr>
                  <a:t>МЕРОПРИЯТИЯ</a:t>
                </a:r>
              </a:p>
              <a:p>
                <a:pPr algn="ctr"/>
                <a:r>
                  <a:rPr lang="ru-RU" sz="1400" b="1" dirty="0" smtClean="0">
                    <a:solidFill>
                      <a:srgbClr val="FFC000"/>
                    </a:solidFill>
                    <a:latin typeface="Arial" panose="020B0604020202020204" pitchFamily="34" charset="0"/>
                    <a:cs typeface="Arial" panose="020B0604020202020204" pitchFamily="34" charset="0"/>
                  </a:rPr>
                  <a:t>ДАТА, ГОРОД </a:t>
                </a:r>
                <a:endParaRPr lang="ru-RU" sz="1400" b="1" dirty="0">
                  <a:solidFill>
                    <a:srgbClr val="FFC000"/>
                  </a:solidFill>
                  <a:latin typeface="Arial" panose="020B0604020202020204" pitchFamily="34" charset="0"/>
                  <a:cs typeface="Arial" panose="020B0604020202020204" pitchFamily="34" charset="0"/>
                </a:endParaRPr>
              </a:p>
            </p:txBody>
          </p:sp>
        </p:grpSp>
        <p:grpSp>
          <p:nvGrpSpPr>
            <p:cNvPr id="10" name="Группа 9"/>
            <p:cNvGrpSpPr/>
            <p:nvPr/>
          </p:nvGrpSpPr>
          <p:grpSpPr>
            <a:xfrm>
              <a:off x="3275856" y="116632"/>
              <a:ext cx="5688632" cy="1464947"/>
              <a:chOff x="3203848" y="116632"/>
              <a:chExt cx="5688632" cy="1464945"/>
            </a:xfrm>
          </p:grpSpPr>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16632"/>
                <a:ext cx="3672408" cy="1464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203848" y="387440"/>
                <a:ext cx="5688632" cy="923329"/>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ru-RU" dirty="0"/>
              </a:p>
            </p:txBody>
          </p:sp>
        </p:grpSp>
      </p:grpSp>
      <p:sp>
        <p:nvSpPr>
          <p:cNvPr id="13" name="Прямоугольник 12"/>
          <p:cNvSpPr/>
          <p:nvPr/>
        </p:nvSpPr>
        <p:spPr>
          <a:xfrm>
            <a:off x="1759903" y="188640"/>
            <a:ext cx="1515953" cy="129614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Institute for Urban Economics</a:t>
            </a:r>
            <a:endParaRPr lang="ru-RU" dirty="0"/>
          </a:p>
        </p:txBody>
      </p:sp>
    </p:spTree>
    <p:extLst>
      <p:ext uri="{BB962C8B-B14F-4D97-AF65-F5344CB8AC3E}">
        <p14:creationId xmlns:p14="http://schemas.microsoft.com/office/powerpoint/2010/main" val="1137084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260654"/>
            <a:ext cx="8424936" cy="1015663"/>
          </a:xfrm>
          <a:prstGeom prst="rect">
            <a:avLst/>
          </a:prstGeom>
          <a:noFill/>
        </p:spPr>
        <p:txBody>
          <a:bodyPr wrap="square" rtlCol="0">
            <a:spAutoFit/>
          </a:bodyPr>
          <a:lstStyle/>
          <a:p>
            <a:pPr algn="ctr"/>
            <a:r>
              <a:rPr lang="en-US" sz="2000" b="1" dirty="0">
                <a:solidFill>
                  <a:srgbClr val="FFC000"/>
                </a:solidFill>
                <a:latin typeface="Arial" panose="020B0604020202020204" pitchFamily="34" charset="0"/>
                <a:cs typeface="Arial" panose="020B0604020202020204" pitchFamily="34" charset="0"/>
              </a:rPr>
              <a:t>T</a:t>
            </a:r>
            <a:r>
              <a:rPr lang="en-US" sz="2000" b="1" dirty="0" smtClean="0">
                <a:solidFill>
                  <a:srgbClr val="FFC000"/>
                </a:solidFill>
                <a:latin typeface="Arial" panose="020B0604020202020204" pitchFamily="34" charset="0"/>
                <a:cs typeface="Arial" panose="020B0604020202020204" pitchFamily="34" charset="0"/>
              </a:rPr>
              <a:t>he </a:t>
            </a:r>
            <a:r>
              <a:rPr lang="en-US" sz="2000" b="1" dirty="0">
                <a:solidFill>
                  <a:srgbClr val="FFC000"/>
                </a:solidFill>
                <a:latin typeface="Arial" panose="020B0604020202020204" pitchFamily="34" charset="0"/>
                <a:cs typeface="Arial" panose="020B0604020202020204" pitchFamily="34" charset="0"/>
              </a:rPr>
              <a:t>housing price to income ratio was at 2.6 years in 2017, according to the National Program data – lower than the average HPI value in the UK, which was 4.5 in 2017</a:t>
            </a:r>
          </a:p>
        </p:txBody>
      </p:sp>
      <p:sp>
        <p:nvSpPr>
          <p:cNvPr id="77" name="Номер слайда 4"/>
          <p:cNvSpPr>
            <a:spLocks noGrp="1"/>
          </p:cNvSpPr>
          <p:nvPr>
            <p:ph type="sldNum" sz="quarter" idx="12"/>
          </p:nvPr>
        </p:nvSpPr>
        <p:spPr>
          <a:xfrm>
            <a:off x="6553200" y="6356360"/>
            <a:ext cx="2133600" cy="365125"/>
          </a:xfrm>
        </p:spPr>
        <p:txBody>
          <a:bodyPr/>
          <a:lstStyle/>
          <a:p>
            <a:fld id="{9DB06663-6524-4EA9-B00B-80A50C1FAFAB}" type="slidenum">
              <a:rPr lang="ru-RU" smtClean="0">
                <a:solidFill>
                  <a:prstClr val="black">
                    <a:tint val="75000"/>
                  </a:prstClr>
                </a:solidFill>
              </a:rPr>
              <a:pPr/>
              <a:t>10</a:t>
            </a:fld>
            <a:endParaRPr lang="ru-RU" dirty="0">
              <a:solidFill>
                <a:prstClr val="black">
                  <a:tint val="75000"/>
                </a:prstClr>
              </a:solidFill>
            </a:endParaRPr>
          </a:p>
        </p:txBody>
      </p:sp>
      <p:sp>
        <p:nvSpPr>
          <p:cNvPr id="6" name="Прямоугольник 5"/>
          <p:cNvSpPr/>
          <p:nvPr/>
        </p:nvSpPr>
        <p:spPr>
          <a:xfrm>
            <a:off x="445305" y="6526140"/>
            <a:ext cx="7806929" cy="307777"/>
          </a:xfrm>
          <a:prstGeom prst="rect">
            <a:avLst/>
          </a:prstGeom>
        </p:spPr>
        <p:txBody>
          <a:bodyPr wrap="square">
            <a:spAutoFit/>
          </a:bodyPr>
          <a:lstStyle/>
          <a:p>
            <a:r>
              <a:rPr lang="en-US" sz="1400" b="1" dirty="0">
                <a:solidFill>
                  <a:srgbClr val="122030"/>
                </a:solidFill>
              </a:rPr>
              <a:t>Source: 14th Annual </a:t>
            </a:r>
            <a:r>
              <a:rPr lang="en-US" sz="1400" b="1" dirty="0" err="1">
                <a:solidFill>
                  <a:srgbClr val="122030"/>
                </a:solidFill>
              </a:rPr>
              <a:t>Demographia</a:t>
            </a:r>
            <a:r>
              <a:rPr lang="en-US" sz="1400" b="1" dirty="0">
                <a:solidFill>
                  <a:srgbClr val="122030"/>
                </a:solidFill>
              </a:rPr>
              <a:t> International Housing Affordability Survey: 2018. </a:t>
            </a:r>
            <a:endParaRPr lang="ru-RU" sz="1400" b="1" dirty="0">
              <a:solidFill>
                <a:srgbClr val="122030"/>
              </a:solidFill>
            </a:endParaRPr>
          </a:p>
        </p:txBody>
      </p:sp>
      <p:sp>
        <p:nvSpPr>
          <p:cNvPr id="5" name="Прямоугольник 4"/>
          <p:cNvSpPr/>
          <p:nvPr/>
        </p:nvSpPr>
        <p:spPr>
          <a:xfrm>
            <a:off x="445304" y="1916832"/>
            <a:ext cx="7943119" cy="584775"/>
          </a:xfrm>
          <a:prstGeom prst="rect">
            <a:avLst/>
          </a:prstGeom>
        </p:spPr>
        <p:txBody>
          <a:bodyPr wrap="square">
            <a:spAutoFit/>
          </a:bodyPr>
          <a:lstStyle/>
          <a:p>
            <a:r>
              <a:rPr lang="en-US" sz="1600" b="1" dirty="0">
                <a:solidFill>
                  <a:srgbClr val="1F497D">
                    <a:lumMod val="50000"/>
                  </a:srgbClr>
                </a:solidFill>
                <a:latin typeface="Arial" panose="020B0604020202020204" pitchFamily="34" charset="0"/>
                <a:cs typeface="Arial" panose="020B0604020202020204" pitchFamily="34" charset="0"/>
              </a:rPr>
              <a:t>Housing price to income ratio in certain foreign countries (ratio of median housing price to median household income) in 2017</a:t>
            </a:r>
            <a:endParaRPr lang="ru-RU" sz="1600" dirty="0">
              <a:solidFill>
                <a:srgbClr val="1F497D">
                  <a:lumMod val="50000"/>
                </a:srgbClr>
              </a:solidFill>
              <a:latin typeface="Arial" panose="020B0604020202020204" pitchFamily="34" charset="0"/>
              <a:cs typeface="Arial" panose="020B0604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982605110"/>
              </p:ext>
            </p:extLst>
          </p:nvPr>
        </p:nvGraphicFramePr>
        <p:xfrm>
          <a:off x="1187624" y="2852936"/>
          <a:ext cx="6077585" cy="2804800"/>
        </p:xfrm>
        <a:graphic>
          <a:graphicData uri="http://schemas.openxmlformats.org/drawingml/2006/table">
            <a:tbl>
              <a:tblPr firstRow="1" firstCol="1" bandRow="1">
                <a:tableStyleId>{35758FB7-9AC5-4552-8A53-C91805E547FA}</a:tableStyleId>
              </a:tblPr>
              <a:tblGrid>
                <a:gridCol w="3038475"/>
                <a:gridCol w="3039110"/>
              </a:tblGrid>
              <a:tr h="0">
                <a:tc>
                  <a:txBody>
                    <a:bodyPr/>
                    <a:lstStyle/>
                    <a:p>
                      <a:pPr algn="ctr">
                        <a:lnSpc>
                          <a:spcPct val="150000"/>
                        </a:lnSpc>
                        <a:spcAft>
                          <a:spcPts val="0"/>
                        </a:spcAft>
                      </a:pPr>
                      <a:r>
                        <a:rPr lang="en-US" sz="1400" dirty="0">
                          <a:effectLst/>
                          <a:latin typeface="Arial" panose="020B0604020202020204" pitchFamily="34" charset="0"/>
                          <a:cs typeface="Arial" panose="020B0604020202020204" pitchFamily="34" charset="0"/>
                        </a:rPr>
                        <a:t>Country</a:t>
                      </a:r>
                      <a:endParaRPr lang="ru-RU" sz="16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400" dirty="0">
                          <a:effectLst/>
                          <a:latin typeface="Arial" panose="020B0604020202020204" pitchFamily="34" charset="0"/>
                          <a:cs typeface="Arial" panose="020B0604020202020204" pitchFamily="34" charset="0"/>
                        </a:rPr>
                        <a:t>Housing price to income ratio</a:t>
                      </a:r>
                      <a:endParaRPr lang="ru-RU" sz="1600" dirty="0">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gn="ctr">
                        <a:lnSpc>
                          <a:spcPct val="150000"/>
                        </a:lnSpc>
                        <a:spcAft>
                          <a:spcPts val="0"/>
                        </a:spcAft>
                      </a:pPr>
                      <a:r>
                        <a:rPr lang="en-US" sz="1400" dirty="0">
                          <a:solidFill>
                            <a:schemeClr val="tx2">
                              <a:lumMod val="50000"/>
                            </a:schemeClr>
                          </a:solidFill>
                          <a:effectLst/>
                          <a:latin typeface="Arial" panose="020B0604020202020204" pitchFamily="34" charset="0"/>
                          <a:cs typeface="Arial" panose="020B0604020202020204" pitchFamily="34" charset="0"/>
                        </a:rPr>
                        <a:t>China (Hong Kong)</a:t>
                      </a:r>
                      <a:endParaRPr lang="ru-RU" sz="16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400">
                          <a:solidFill>
                            <a:schemeClr val="tx2">
                              <a:lumMod val="50000"/>
                            </a:schemeClr>
                          </a:solidFill>
                          <a:effectLst/>
                          <a:latin typeface="Arial" panose="020B0604020202020204" pitchFamily="34" charset="0"/>
                          <a:cs typeface="Arial" panose="020B0604020202020204" pitchFamily="34" charset="0"/>
                        </a:rPr>
                        <a:t>19.4</a:t>
                      </a:r>
                      <a:endParaRPr lang="ru-RU" sz="16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gn="ctr">
                        <a:lnSpc>
                          <a:spcPct val="150000"/>
                        </a:lnSpc>
                        <a:spcAft>
                          <a:spcPts val="0"/>
                        </a:spcAft>
                      </a:pPr>
                      <a:r>
                        <a:rPr lang="en-US" sz="1400" dirty="0">
                          <a:solidFill>
                            <a:schemeClr val="tx2">
                              <a:lumMod val="50000"/>
                            </a:schemeClr>
                          </a:solidFill>
                          <a:effectLst/>
                          <a:latin typeface="Arial" panose="020B0604020202020204" pitchFamily="34" charset="0"/>
                          <a:cs typeface="Arial" panose="020B0604020202020204" pitchFamily="34" charset="0"/>
                        </a:rPr>
                        <a:t>Australia</a:t>
                      </a:r>
                      <a:endParaRPr lang="ru-RU" sz="16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400">
                          <a:solidFill>
                            <a:schemeClr val="tx2">
                              <a:lumMod val="50000"/>
                            </a:schemeClr>
                          </a:solidFill>
                          <a:effectLst/>
                          <a:latin typeface="Arial" panose="020B0604020202020204" pitchFamily="34" charset="0"/>
                          <a:cs typeface="Arial" panose="020B0604020202020204" pitchFamily="34" charset="0"/>
                        </a:rPr>
                        <a:t>5.9</a:t>
                      </a:r>
                      <a:endParaRPr lang="ru-RU" sz="16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gn="ctr">
                        <a:lnSpc>
                          <a:spcPct val="150000"/>
                        </a:lnSpc>
                        <a:spcAft>
                          <a:spcPts val="0"/>
                        </a:spcAft>
                      </a:pPr>
                      <a:r>
                        <a:rPr lang="en-US" sz="1400" dirty="0">
                          <a:solidFill>
                            <a:schemeClr val="tx2">
                              <a:lumMod val="50000"/>
                            </a:schemeClr>
                          </a:solidFill>
                          <a:effectLst/>
                          <a:latin typeface="Arial" panose="020B0604020202020204" pitchFamily="34" charset="0"/>
                          <a:cs typeface="Arial" panose="020B0604020202020204" pitchFamily="34" charset="0"/>
                        </a:rPr>
                        <a:t>New Zealand</a:t>
                      </a:r>
                      <a:endParaRPr lang="ru-RU" sz="16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400" dirty="0">
                          <a:solidFill>
                            <a:schemeClr val="tx2">
                              <a:lumMod val="50000"/>
                            </a:schemeClr>
                          </a:solidFill>
                          <a:effectLst/>
                          <a:latin typeface="Arial" panose="020B0604020202020204" pitchFamily="34" charset="0"/>
                          <a:cs typeface="Arial" panose="020B0604020202020204" pitchFamily="34" charset="0"/>
                        </a:rPr>
                        <a:t>5.8</a:t>
                      </a:r>
                      <a:endParaRPr lang="ru-RU" sz="16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gn="ctr">
                        <a:lnSpc>
                          <a:spcPct val="150000"/>
                        </a:lnSpc>
                        <a:spcAft>
                          <a:spcPts val="0"/>
                        </a:spcAft>
                      </a:pPr>
                      <a:r>
                        <a:rPr lang="en-US" sz="1400" dirty="0">
                          <a:solidFill>
                            <a:schemeClr val="tx2">
                              <a:lumMod val="50000"/>
                            </a:schemeClr>
                          </a:solidFill>
                          <a:effectLst/>
                          <a:latin typeface="Arial" panose="020B0604020202020204" pitchFamily="34" charset="0"/>
                          <a:cs typeface="Arial" panose="020B0604020202020204" pitchFamily="34" charset="0"/>
                        </a:rPr>
                        <a:t>Japan</a:t>
                      </a:r>
                      <a:endParaRPr lang="ru-RU" sz="16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400" dirty="0">
                          <a:solidFill>
                            <a:schemeClr val="tx2">
                              <a:lumMod val="50000"/>
                            </a:schemeClr>
                          </a:solidFill>
                          <a:effectLst/>
                          <a:latin typeface="Arial" panose="020B0604020202020204" pitchFamily="34" charset="0"/>
                          <a:cs typeface="Arial" panose="020B0604020202020204" pitchFamily="34" charset="0"/>
                        </a:rPr>
                        <a:t>5.8</a:t>
                      </a:r>
                      <a:endParaRPr lang="ru-RU" sz="16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gn="ctr">
                        <a:lnSpc>
                          <a:spcPct val="150000"/>
                        </a:lnSpc>
                        <a:spcAft>
                          <a:spcPts val="0"/>
                        </a:spcAft>
                      </a:pPr>
                      <a:r>
                        <a:rPr lang="en-US" sz="1400">
                          <a:solidFill>
                            <a:schemeClr val="tx2">
                              <a:lumMod val="50000"/>
                            </a:schemeClr>
                          </a:solidFill>
                          <a:effectLst/>
                          <a:latin typeface="Arial" panose="020B0604020202020204" pitchFamily="34" charset="0"/>
                          <a:cs typeface="Arial" panose="020B0604020202020204" pitchFamily="34" charset="0"/>
                        </a:rPr>
                        <a:t>Singapore</a:t>
                      </a:r>
                      <a:endParaRPr lang="ru-RU" sz="16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400" dirty="0">
                          <a:solidFill>
                            <a:schemeClr val="tx2">
                              <a:lumMod val="50000"/>
                            </a:schemeClr>
                          </a:solidFill>
                          <a:effectLst/>
                          <a:latin typeface="Arial" panose="020B0604020202020204" pitchFamily="34" charset="0"/>
                          <a:cs typeface="Arial" panose="020B0604020202020204" pitchFamily="34" charset="0"/>
                        </a:rPr>
                        <a:t>4.8</a:t>
                      </a:r>
                      <a:endParaRPr lang="ru-RU" sz="16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gn="ctr">
                        <a:lnSpc>
                          <a:spcPct val="150000"/>
                        </a:lnSpc>
                        <a:spcAft>
                          <a:spcPts val="0"/>
                        </a:spcAft>
                      </a:pPr>
                      <a:r>
                        <a:rPr lang="en-US" sz="1400">
                          <a:solidFill>
                            <a:schemeClr val="tx2">
                              <a:lumMod val="50000"/>
                            </a:schemeClr>
                          </a:solidFill>
                          <a:effectLst/>
                          <a:latin typeface="Arial" panose="020B0604020202020204" pitchFamily="34" charset="0"/>
                          <a:cs typeface="Arial" panose="020B0604020202020204" pitchFamily="34" charset="0"/>
                        </a:rPr>
                        <a:t>United Kingdom</a:t>
                      </a:r>
                      <a:endParaRPr lang="ru-RU" sz="16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400" dirty="0">
                          <a:solidFill>
                            <a:schemeClr val="tx2">
                              <a:lumMod val="50000"/>
                            </a:schemeClr>
                          </a:solidFill>
                          <a:effectLst/>
                          <a:latin typeface="Arial" panose="020B0604020202020204" pitchFamily="34" charset="0"/>
                          <a:cs typeface="Arial" panose="020B0604020202020204" pitchFamily="34" charset="0"/>
                        </a:rPr>
                        <a:t>4.5</a:t>
                      </a:r>
                      <a:endParaRPr lang="ru-RU" sz="16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gn="ctr">
                        <a:lnSpc>
                          <a:spcPct val="150000"/>
                        </a:lnSpc>
                        <a:spcAft>
                          <a:spcPts val="0"/>
                        </a:spcAft>
                      </a:pPr>
                      <a:r>
                        <a:rPr lang="en-US" sz="1400">
                          <a:solidFill>
                            <a:schemeClr val="tx2">
                              <a:lumMod val="50000"/>
                            </a:schemeClr>
                          </a:solidFill>
                          <a:effectLst/>
                          <a:latin typeface="Arial" panose="020B0604020202020204" pitchFamily="34" charset="0"/>
                          <a:cs typeface="Arial" panose="020B0604020202020204" pitchFamily="34" charset="0"/>
                        </a:rPr>
                        <a:t>Canada</a:t>
                      </a:r>
                      <a:endParaRPr lang="ru-RU" sz="16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400" dirty="0">
                          <a:solidFill>
                            <a:schemeClr val="tx2">
                              <a:lumMod val="50000"/>
                            </a:schemeClr>
                          </a:solidFill>
                          <a:effectLst/>
                          <a:latin typeface="Arial" panose="020B0604020202020204" pitchFamily="34" charset="0"/>
                          <a:cs typeface="Arial" panose="020B0604020202020204" pitchFamily="34" charset="0"/>
                        </a:rPr>
                        <a:t>3.9</a:t>
                      </a:r>
                      <a:endParaRPr lang="ru-RU" sz="16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gn="ctr">
                        <a:lnSpc>
                          <a:spcPct val="150000"/>
                        </a:lnSpc>
                        <a:spcAft>
                          <a:spcPts val="0"/>
                        </a:spcAft>
                      </a:pPr>
                      <a:r>
                        <a:rPr lang="en-US" sz="1400">
                          <a:solidFill>
                            <a:schemeClr val="tx2">
                              <a:lumMod val="50000"/>
                            </a:schemeClr>
                          </a:solidFill>
                          <a:effectLst/>
                          <a:latin typeface="Arial" panose="020B0604020202020204" pitchFamily="34" charset="0"/>
                          <a:cs typeface="Arial" panose="020B0604020202020204" pitchFamily="34" charset="0"/>
                        </a:rPr>
                        <a:t>United States</a:t>
                      </a:r>
                      <a:endParaRPr lang="ru-RU" sz="16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400" dirty="0">
                          <a:solidFill>
                            <a:schemeClr val="tx2">
                              <a:lumMod val="50000"/>
                            </a:schemeClr>
                          </a:solidFill>
                          <a:effectLst/>
                          <a:latin typeface="Arial" panose="020B0604020202020204" pitchFamily="34" charset="0"/>
                          <a:cs typeface="Arial" panose="020B0604020202020204" pitchFamily="34" charset="0"/>
                        </a:rPr>
                        <a:t>3.7</a:t>
                      </a:r>
                      <a:endParaRPr lang="ru-RU" sz="16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gn="ctr">
                        <a:lnSpc>
                          <a:spcPct val="150000"/>
                        </a:lnSpc>
                        <a:spcAft>
                          <a:spcPts val="0"/>
                        </a:spcAft>
                      </a:pPr>
                      <a:r>
                        <a:rPr lang="en-US" sz="1400">
                          <a:solidFill>
                            <a:schemeClr val="tx2">
                              <a:lumMod val="50000"/>
                            </a:schemeClr>
                          </a:solidFill>
                          <a:effectLst/>
                          <a:latin typeface="Arial" panose="020B0604020202020204" pitchFamily="34" charset="0"/>
                          <a:cs typeface="Arial" panose="020B0604020202020204" pitchFamily="34" charset="0"/>
                        </a:rPr>
                        <a:t>Ireland</a:t>
                      </a:r>
                      <a:endParaRPr lang="ru-RU" sz="16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400" dirty="0">
                          <a:solidFill>
                            <a:schemeClr val="tx2">
                              <a:lumMod val="50000"/>
                            </a:schemeClr>
                          </a:solidFill>
                          <a:effectLst/>
                          <a:latin typeface="Arial" panose="020B0604020202020204" pitchFamily="34" charset="0"/>
                          <a:cs typeface="Arial" panose="020B0604020202020204" pitchFamily="34" charset="0"/>
                        </a:rPr>
                        <a:t>3.7</a:t>
                      </a:r>
                      <a:endParaRPr lang="ru-RU" sz="16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275052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5492"/>
            <a:ext cx="8424936" cy="1477328"/>
          </a:xfrm>
          <a:prstGeom prst="rect">
            <a:avLst/>
          </a:prstGeom>
          <a:noFill/>
        </p:spPr>
        <p:txBody>
          <a:bodyPr wrap="square" rtlCol="0">
            <a:spAutoFit/>
          </a:bodyPr>
          <a:lstStyle/>
          <a:p>
            <a:pPr algn="ctr"/>
            <a:r>
              <a:rPr lang="en-US" b="1" dirty="0" smtClean="0">
                <a:solidFill>
                  <a:srgbClr val="FFC000"/>
                </a:solidFill>
                <a:latin typeface="Arial" panose="020B0604020202020204" pitchFamily="34" charset="0"/>
                <a:cs typeface="Arial" panose="020B0604020202020204" pitchFamily="34" charset="0"/>
              </a:rPr>
              <a:t>Although average </a:t>
            </a:r>
            <a:r>
              <a:rPr lang="en-US" b="1" dirty="0">
                <a:solidFill>
                  <a:srgbClr val="FFC000"/>
                </a:solidFill>
                <a:latin typeface="Arial" panose="020B0604020202020204" pitchFamily="34" charset="0"/>
                <a:cs typeface="Arial" panose="020B0604020202020204" pitchFamily="34" charset="0"/>
              </a:rPr>
              <a:t>prices in the housing market have increased slightly in nominal terms (from </a:t>
            </a:r>
            <a:r>
              <a:rPr lang="en-US" b="1" dirty="0" smtClean="0">
                <a:solidFill>
                  <a:srgbClr val="FFC000"/>
                </a:solidFill>
                <a:latin typeface="Arial" panose="020B0604020202020204" pitchFamily="34" charset="0"/>
                <a:cs typeface="Arial" panose="020B0604020202020204" pitchFamily="34" charset="0"/>
              </a:rPr>
              <a:t>$157.000 by PPP </a:t>
            </a:r>
            <a:r>
              <a:rPr lang="en-US" b="1" dirty="0">
                <a:solidFill>
                  <a:srgbClr val="FFC000"/>
                </a:solidFill>
                <a:latin typeface="Arial" panose="020B0604020202020204" pitchFamily="34" charset="0"/>
                <a:cs typeface="Arial" panose="020B0604020202020204" pitchFamily="34" charset="0"/>
              </a:rPr>
              <a:t>to </a:t>
            </a:r>
            <a:r>
              <a:rPr lang="en-US" b="1" dirty="0" smtClean="0">
                <a:solidFill>
                  <a:srgbClr val="FFC000"/>
                </a:solidFill>
                <a:latin typeface="Arial" panose="020B0604020202020204" pitchFamily="34" charset="0"/>
                <a:cs typeface="Arial" panose="020B0604020202020204" pitchFamily="34" charset="0"/>
              </a:rPr>
              <a:t>$161.000 by PPP for </a:t>
            </a:r>
            <a:r>
              <a:rPr lang="en-US" b="1" dirty="0">
                <a:solidFill>
                  <a:srgbClr val="FFC000"/>
                </a:solidFill>
                <a:latin typeface="Arial" panose="020B0604020202020204" pitchFamily="34" charset="0"/>
                <a:cs typeface="Arial" panose="020B0604020202020204" pitchFamily="34" charset="0"/>
              </a:rPr>
              <a:t>a standard 54 sq. </a:t>
            </a:r>
            <a:r>
              <a:rPr lang="en-US" b="1" dirty="0">
                <a:solidFill>
                  <a:srgbClr val="FFC000"/>
                </a:solidFill>
                <a:latin typeface="Arial" panose="020B0604020202020204" pitchFamily="34" charset="0"/>
                <a:cs typeface="Arial" panose="020B0604020202020204" pitchFamily="34" charset="0"/>
              </a:rPr>
              <a:t>m flat), nominal household incomes grew much greater. Whereas, if inflation is taken into account, housing prices in real terms decreased to a greater extent than real per capita income.</a:t>
            </a:r>
          </a:p>
        </p:txBody>
      </p:sp>
      <p:sp>
        <p:nvSpPr>
          <p:cNvPr id="77" name="Номер слайда 4"/>
          <p:cNvSpPr>
            <a:spLocks noGrp="1"/>
          </p:cNvSpPr>
          <p:nvPr>
            <p:ph type="sldNum" sz="quarter" idx="12"/>
          </p:nvPr>
        </p:nvSpPr>
        <p:spPr>
          <a:xfrm>
            <a:off x="6553200" y="6356360"/>
            <a:ext cx="2133600" cy="365125"/>
          </a:xfrm>
        </p:spPr>
        <p:txBody>
          <a:bodyPr/>
          <a:lstStyle/>
          <a:p>
            <a:fld id="{9DB06663-6524-4EA9-B00B-80A50C1FAFAB}" type="slidenum">
              <a:rPr lang="ru-RU" smtClean="0">
                <a:solidFill>
                  <a:prstClr val="black">
                    <a:tint val="75000"/>
                  </a:prstClr>
                </a:solidFill>
              </a:rPr>
              <a:pPr/>
              <a:t>11</a:t>
            </a:fld>
            <a:endParaRPr lang="ru-RU" dirty="0">
              <a:solidFill>
                <a:prstClr val="black">
                  <a:tint val="75000"/>
                </a:prstClr>
              </a:solidFill>
            </a:endParaRPr>
          </a:p>
        </p:txBody>
      </p:sp>
      <p:sp>
        <p:nvSpPr>
          <p:cNvPr id="6" name="Прямоугольник 5"/>
          <p:cNvSpPr/>
          <p:nvPr/>
        </p:nvSpPr>
        <p:spPr>
          <a:xfrm>
            <a:off x="445305" y="6526140"/>
            <a:ext cx="7806929" cy="307777"/>
          </a:xfrm>
          <a:prstGeom prst="rect">
            <a:avLst/>
          </a:prstGeom>
        </p:spPr>
        <p:txBody>
          <a:bodyPr wrap="square">
            <a:spAutoFit/>
          </a:bodyPr>
          <a:lstStyle/>
          <a:p>
            <a:r>
              <a:rPr lang="en-US" sz="1400" b="1" dirty="0" smtClean="0">
                <a:solidFill>
                  <a:srgbClr val="122030"/>
                </a:solidFill>
              </a:rPr>
              <a:t>Source</a:t>
            </a:r>
            <a:r>
              <a:rPr lang="ru-RU" sz="1400" b="1" dirty="0" smtClean="0">
                <a:solidFill>
                  <a:srgbClr val="122030"/>
                </a:solidFill>
              </a:rPr>
              <a:t>:</a:t>
            </a:r>
            <a:r>
              <a:rPr lang="en-US" sz="1400" b="1" dirty="0" smtClean="0">
                <a:solidFill>
                  <a:srgbClr val="122030"/>
                </a:solidFill>
              </a:rPr>
              <a:t>  author’s calculations </a:t>
            </a:r>
            <a:r>
              <a:rPr lang="en-US" sz="1400" b="1" dirty="0">
                <a:solidFill>
                  <a:srgbClr val="122030"/>
                </a:solidFill>
              </a:rPr>
              <a:t>based on </a:t>
            </a:r>
            <a:r>
              <a:rPr lang="en-US" sz="1400" b="1" dirty="0" err="1">
                <a:solidFill>
                  <a:srgbClr val="122030"/>
                </a:solidFill>
              </a:rPr>
              <a:t>Rosstat</a:t>
            </a:r>
            <a:r>
              <a:rPr lang="en-US" sz="1400" b="1" dirty="0">
                <a:solidFill>
                  <a:srgbClr val="122030"/>
                </a:solidFill>
              </a:rPr>
              <a:t> and Bank of Russia data.</a:t>
            </a:r>
            <a:endParaRPr lang="ru-RU" sz="1400" b="1" dirty="0">
              <a:solidFill>
                <a:srgbClr val="122030"/>
              </a:solidFill>
            </a:endParaRPr>
          </a:p>
        </p:txBody>
      </p:sp>
      <p:sp>
        <p:nvSpPr>
          <p:cNvPr id="5" name="Прямоугольник 4"/>
          <p:cNvSpPr/>
          <p:nvPr/>
        </p:nvSpPr>
        <p:spPr>
          <a:xfrm>
            <a:off x="445304" y="1916832"/>
            <a:ext cx="7943119" cy="830997"/>
          </a:xfrm>
          <a:prstGeom prst="rect">
            <a:avLst/>
          </a:prstGeom>
        </p:spPr>
        <p:txBody>
          <a:bodyPr wrap="square">
            <a:spAutoFit/>
          </a:bodyPr>
          <a:lstStyle/>
          <a:p>
            <a:r>
              <a:rPr lang="en-US" sz="1600" b="1" dirty="0">
                <a:solidFill>
                  <a:srgbClr val="1F497D">
                    <a:lumMod val="50000"/>
                  </a:srgbClr>
                </a:solidFill>
                <a:latin typeface="Arial" panose="020B0604020202020204" pitchFamily="34" charset="0"/>
                <a:cs typeface="Arial" panose="020B0604020202020204" pitchFamily="34" charset="0"/>
              </a:rPr>
              <a:t>Impact of various factors on the proportion of households that can afford to buy housing that conforms to housing provision standards, using their own funds and borrowing (</a:t>
            </a:r>
            <a:r>
              <a:rPr lang="en-US" sz="1600" b="1" dirty="0" err="1">
                <a:solidFill>
                  <a:srgbClr val="1F497D">
                    <a:lumMod val="50000"/>
                  </a:srgbClr>
                </a:solidFill>
                <a:latin typeface="Arial" panose="020B0604020202020204" pitchFamily="34" charset="0"/>
                <a:cs typeface="Arial" panose="020B0604020202020204" pitchFamily="34" charset="0"/>
              </a:rPr>
              <a:t>PoH</a:t>
            </a:r>
            <a:r>
              <a:rPr lang="en-US" sz="1600" b="1" dirty="0">
                <a:solidFill>
                  <a:srgbClr val="1F497D">
                    <a:lumMod val="50000"/>
                  </a:srgbClr>
                </a:solidFill>
                <a:latin typeface="Arial" panose="020B0604020202020204" pitchFamily="34" charset="0"/>
                <a:cs typeface="Arial" panose="020B0604020202020204" pitchFamily="34" charset="0"/>
              </a:rPr>
              <a:t>) across Russia, p.p.</a:t>
            </a:r>
            <a:endParaRPr lang="ru-RU" sz="1600" dirty="0">
              <a:solidFill>
                <a:srgbClr val="1F497D">
                  <a:lumMod val="50000"/>
                </a:srgbClr>
              </a:solidFill>
              <a:latin typeface="Arial" panose="020B0604020202020204" pitchFamily="34" charset="0"/>
              <a:cs typeface="Arial" panose="020B0604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589426628"/>
              </p:ext>
            </p:extLst>
          </p:nvPr>
        </p:nvGraphicFramePr>
        <p:xfrm>
          <a:off x="539553" y="2852936"/>
          <a:ext cx="8064895" cy="3402965"/>
        </p:xfrm>
        <a:graphic>
          <a:graphicData uri="http://schemas.openxmlformats.org/drawingml/2006/table">
            <a:tbl>
              <a:tblPr firstRow="1" firstCol="1" bandRow="1">
                <a:tableStyleId>{35758FB7-9AC5-4552-8A53-C91805E547FA}</a:tableStyleId>
              </a:tblPr>
              <a:tblGrid>
                <a:gridCol w="1016283"/>
                <a:gridCol w="1166468"/>
                <a:gridCol w="1166468"/>
                <a:gridCol w="930685"/>
                <a:gridCol w="1288640"/>
                <a:gridCol w="1288640"/>
                <a:gridCol w="1207711"/>
              </a:tblGrid>
              <a:tr h="498475">
                <a:tc rowSpan="2">
                  <a:txBody>
                    <a:bodyPr/>
                    <a:lstStyle/>
                    <a:p>
                      <a:pPr algn="ctr">
                        <a:lnSpc>
                          <a:spcPct val="150000"/>
                        </a:lnSpc>
                        <a:spcAft>
                          <a:spcPts val="0"/>
                        </a:spcAft>
                      </a:pPr>
                      <a:r>
                        <a:rPr lang="en-US" sz="1200" dirty="0">
                          <a:effectLst/>
                          <a:latin typeface="Arial" panose="020B0604020202020204" pitchFamily="34" charset="0"/>
                          <a:cs typeface="Arial" panose="020B0604020202020204" pitchFamily="34" charset="0"/>
                        </a:rPr>
                        <a:t>Period </a:t>
                      </a:r>
                      <a:endParaRPr lang="ru-RU" sz="1400" dirty="0">
                        <a:effectLst/>
                        <a:latin typeface="Arial" panose="020B0604020202020204" pitchFamily="34" charset="0"/>
                        <a:ea typeface="Calibri"/>
                        <a:cs typeface="Arial" panose="020B0604020202020204" pitchFamily="34" charset="0"/>
                      </a:endParaRPr>
                    </a:p>
                  </a:txBody>
                  <a:tcPr marL="68580" marR="68580" marT="0" marB="0" anchor="ctr"/>
                </a:tc>
                <a:tc gridSpan="5">
                  <a:txBody>
                    <a:bodyPr/>
                    <a:lstStyle/>
                    <a:p>
                      <a:pPr algn="ctr">
                        <a:lnSpc>
                          <a:spcPct val="150000"/>
                        </a:lnSpc>
                        <a:spcAft>
                          <a:spcPts val="0"/>
                        </a:spcAft>
                      </a:pPr>
                      <a:r>
                        <a:rPr lang="en-US" sz="1200" dirty="0" err="1">
                          <a:effectLst/>
                          <a:latin typeface="Arial" panose="020B0604020202020204" pitchFamily="34" charset="0"/>
                          <a:cs typeface="Arial" panose="020B0604020202020204" pitchFamily="34" charset="0"/>
                        </a:rPr>
                        <a:t>PoH</a:t>
                      </a:r>
                      <a:r>
                        <a:rPr lang="en-US" sz="1200" dirty="0">
                          <a:effectLst/>
                          <a:latin typeface="Arial" panose="020B0604020202020204" pitchFamily="34" charset="0"/>
                          <a:cs typeface="Arial" panose="020B0604020202020204" pitchFamily="34" charset="0"/>
                        </a:rPr>
                        <a:t> variation factors</a:t>
                      </a:r>
                      <a:endParaRPr lang="ru-RU" sz="1400" dirty="0">
                        <a:effectLst/>
                        <a:latin typeface="Arial" panose="020B0604020202020204" pitchFamily="34" charset="0"/>
                        <a:ea typeface="Calibri"/>
                        <a:cs typeface="Arial" panose="020B0604020202020204" pitchFamily="34" charset="0"/>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Total PoH variation</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r>
              <a:tr h="498475">
                <a:tc vMerge="1">
                  <a:txBody>
                    <a:bodyPr/>
                    <a:lstStyle/>
                    <a:p>
                      <a:endParaRPr lang="ru-RU"/>
                    </a:p>
                  </a:txBody>
                  <a:tcPr/>
                </a:tc>
                <a:tc>
                  <a:txBody>
                    <a:bodyPr/>
                    <a:lstStyle/>
                    <a:p>
                      <a:pPr algn="ctr">
                        <a:lnSpc>
                          <a:spcPct val="150000"/>
                        </a:lnSpc>
                        <a:spcAft>
                          <a:spcPts val="0"/>
                        </a:spcAft>
                      </a:pPr>
                      <a:r>
                        <a:rPr lang="en-US" sz="1200" dirty="0">
                          <a:effectLst/>
                          <a:latin typeface="Arial" panose="020B0604020202020204" pitchFamily="34" charset="0"/>
                          <a:cs typeface="Arial" panose="020B0604020202020204" pitchFamily="34" charset="0"/>
                        </a:rPr>
                        <a:t>Mortgage interest rate</a:t>
                      </a:r>
                      <a:endParaRPr lang="ru-RU"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Mortgage maturity</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dirty="0">
                          <a:effectLst/>
                          <a:latin typeface="Arial" panose="020B0604020202020204" pitchFamily="34" charset="0"/>
                          <a:cs typeface="Arial" panose="020B0604020202020204" pitchFamily="34" charset="0"/>
                        </a:rPr>
                        <a:t>Mortgage amount</a:t>
                      </a:r>
                      <a:endParaRPr lang="ru-RU"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Per capita income </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Inequality between household incomes</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vMerge="1">
                  <a:txBody>
                    <a:bodyPr/>
                    <a:lstStyle/>
                    <a:p>
                      <a:endParaRPr lang="ru-RU"/>
                    </a:p>
                  </a:txBody>
                  <a:tcPr/>
                </a:tc>
              </a:tr>
              <a:tr h="0">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2016-2017</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5.40</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0.00</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0.56</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1.45</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-0.16</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7.26</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2015-2016</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2.44</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0.00</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1.52</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0.49</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0.08</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4.54</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r>
              <a:tr h="498475">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2014-2015</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-2.17</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0.00</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-0.75</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4.37</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-0.24</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1.20</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r>
              <a:tr h="0">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2013-2014</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-0.02</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0.00</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-1.94</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3.79</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-0.13</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1.69</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r>
              <a:tr h="485775">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2013-2017</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5.64</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0.00</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-0.60</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10.10</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-0.45</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dirty="0">
                          <a:effectLst/>
                          <a:latin typeface="Arial" panose="020B0604020202020204" pitchFamily="34" charset="0"/>
                          <a:cs typeface="Arial" panose="020B0604020202020204" pitchFamily="34" charset="0"/>
                        </a:rPr>
                        <a:t>14.69</a:t>
                      </a:r>
                      <a:endParaRPr lang="ru-RU" sz="14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3463403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5232" y="36240"/>
            <a:ext cx="8424936" cy="1569660"/>
          </a:xfrm>
          <a:prstGeom prst="rect">
            <a:avLst/>
          </a:prstGeom>
          <a:noFill/>
        </p:spPr>
        <p:txBody>
          <a:bodyPr wrap="square" rtlCol="0">
            <a:spAutoFit/>
          </a:bodyPr>
          <a:lstStyle/>
          <a:p>
            <a:pPr algn="ctr"/>
            <a:r>
              <a:rPr lang="en-US" sz="3200" b="1" dirty="0" smtClean="0">
                <a:solidFill>
                  <a:srgbClr val="FFC000"/>
                </a:solidFill>
                <a:latin typeface="Arial" panose="020B0604020202020204" pitchFamily="34" charset="0"/>
                <a:cs typeface="Arial" panose="020B0604020202020204" pitchFamily="34" charset="0"/>
              </a:rPr>
              <a:t>Increase </a:t>
            </a:r>
            <a:r>
              <a:rPr lang="en-US" sz="3200" b="1" dirty="0">
                <a:solidFill>
                  <a:srgbClr val="FFC000"/>
                </a:solidFill>
                <a:latin typeface="Arial" panose="020B0604020202020204" pitchFamily="34" charset="0"/>
                <a:cs typeface="Arial" panose="020B0604020202020204" pitchFamily="34" charset="0"/>
              </a:rPr>
              <a:t>in </a:t>
            </a:r>
            <a:r>
              <a:rPr lang="en-US" sz="3200" b="1" dirty="0" err="1">
                <a:solidFill>
                  <a:srgbClr val="FFC000"/>
                </a:solidFill>
                <a:latin typeface="Arial" panose="020B0604020202020204" pitchFamily="34" charset="0"/>
                <a:cs typeface="Arial" panose="020B0604020202020204" pitchFamily="34" charset="0"/>
              </a:rPr>
              <a:t>PoH</a:t>
            </a:r>
            <a:r>
              <a:rPr lang="en-US" sz="3200" b="1" dirty="0">
                <a:solidFill>
                  <a:srgbClr val="FFC000"/>
                </a:solidFill>
                <a:latin typeface="Arial" panose="020B0604020202020204" pitchFamily="34" charset="0"/>
                <a:cs typeface="Arial" panose="020B0604020202020204" pitchFamily="34" charset="0"/>
              </a:rPr>
              <a:t> can be attributed to reduced housing prices, which declined faster than per capita income</a:t>
            </a:r>
          </a:p>
        </p:txBody>
      </p:sp>
      <p:sp>
        <p:nvSpPr>
          <p:cNvPr id="77" name="Номер слайда 4"/>
          <p:cNvSpPr>
            <a:spLocks noGrp="1"/>
          </p:cNvSpPr>
          <p:nvPr>
            <p:ph type="sldNum" sz="quarter" idx="12"/>
          </p:nvPr>
        </p:nvSpPr>
        <p:spPr>
          <a:xfrm>
            <a:off x="6553200" y="6356360"/>
            <a:ext cx="2133600" cy="365125"/>
          </a:xfrm>
        </p:spPr>
        <p:txBody>
          <a:bodyPr/>
          <a:lstStyle/>
          <a:p>
            <a:fld id="{9DB06663-6524-4EA9-B00B-80A50C1FAFAB}" type="slidenum">
              <a:rPr lang="ru-RU" smtClean="0">
                <a:solidFill>
                  <a:prstClr val="black">
                    <a:tint val="75000"/>
                  </a:prstClr>
                </a:solidFill>
              </a:rPr>
              <a:pPr/>
              <a:t>12</a:t>
            </a:fld>
            <a:endParaRPr lang="ru-RU" dirty="0">
              <a:solidFill>
                <a:prstClr val="black">
                  <a:tint val="75000"/>
                </a:prstClr>
              </a:solidFill>
            </a:endParaRPr>
          </a:p>
        </p:txBody>
      </p:sp>
      <p:sp>
        <p:nvSpPr>
          <p:cNvPr id="6" name="Прямоугольник 5"/>
          <p:cNvSpPr/>
          <p:nvPr/>
        </p:nvSpPr>
        <p:spPr>
          <a:xfrm>
            <a:off x="445305" y="6526140"/>
            <a:ext cx="7806929" cy="307777"/>
          </a:xfrm>
          <a:prstGeom prst="rect">
            <a:avLst/>
          </a:prstGeom>
        </p:spPr>
        <p:txBody>
          <a:bodyPr wrap="square">
            <a:spAutoFit/>
          </a:bodyPr>
          <a:lstStyle/>
          <a:p>
            <a:r>
              <a:rPr lang="en-US" sz="1400" b="1" dirty="0">
                <a:solidFill>
                  <a:srgbClr val="122030"/>
                </a:solidFill>
              </a:rPr>
              <a:t>Source: authors ‘calculations based on </a:t>
            </a:r>
            <a:r>
              <a:rPr lang="en-US" sz="1400" b="1" dirty="0" err="1">
                <a:solidFill>
                  <a:srgbClr val="122030"/>
                </a:solidFill>
              </a:rPr>
              <a:t>Rosstat</a:t>
            </a:r>
            <a:r>
              <a:rPr lang="en-US" sz="1400" b="1" dirty="0">
                <a:solidFill>
                  <a:srgbClr val="122030"/>
                </a:solidFill>
              </a:rPr>
              <a:t> data.</a:t>
            </a:r>
            <a:endParaRPr lang="ru-RU" sz="1400" b="1" dirty="0">
              <a:solidFill>
                <a:srgbClr val="122030"/>
              </a:solidFill>
            </a:endParaRPr>
          </a:p>
        </p:txBody>
      </p:sp>
      <p:graphicFrame>
        <p:nvGraphicFramePr>
          <p:cNvPr id="5" name="Диаграмма 4"/>
          <p:cNvGraphicFramePr/>
          <p:nvPr>
            <p:extLst>
              <p:ext uri="{D42A27DB-BD31-4B8C-83A1-F6EECF244321}">
                <p14:modId xmlns:p14="http://schemas.microsoft.com/office/powerpoint/2010/main" val="3578878857"/>
              </p:ext>
            </p:extLst>
          </p:nvPr>
        </p:nvGraphicFramePr>
        <p:xfrm>
          <a:off x="445232" y="1844824"/>
          <a:ext cx="8087208"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3995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5251" y="49638"/>
            <a:ext cx="8424936" cy="1384995"/>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Decreasing real housing prices in Russia is a comparatively new trend (past 10 years), as prices mainly continued up until 2008</a:t>
            </a:r>
          </a:p>
        </p:txBody>
      </p:sp>
      <p:sp>
        <p:nvSpPr>
          <p:cNvPr id="77" name="Номер слайда 4"/>
          <p:cNvSpPr>
            <a:spLocks noGrp="1"/>
          </p:cNvSpPr>
          <p:nvPr>
            <p:ph type="sldNum" sz="quarter" idx="12"/>
          </p:nvPr>
        </p:nvSpPr>
        <p:spPr>
          <a:xfrm>
            <a:off x="6553200" y="6356360"/>
            <a:ext cx="2133600" cy="365125"/>
          </a:xfrm>
        </p:spPr>
        <p:txBody>
          <a:bodyPr/>
          <a:lstStyle/>
          <a:p>
            <a:fld id="{9DB06663-6524-4EA9-B00B-80A50C1FAFAB}" type="slidenum">
              <a:rPr lang="ru-RU" smtClean="0">
                <a:solidFill>
                  <a:prstClr val="black">
                    <a:tint val="75000"/>
                  </a:prstClr>
                </a:solidFill>
              </a:rPr>
              <a:pPr/>
              <a:t>13</a:t>
            </a:fld>
            <a:endParaRPr lang="ru-RU" dirty="0">
              <a:solidFill>
                <a:prstClr val="black">
                  <a:tint val="75000"/>
                </a:prstClr>
              </a:solidFill>
            </a:endParaRPr>
          </a:p>
        </p:txBody>
      </p:sp>
      <p:sp>
        <p:nvSpPr>
          <p:cNvPr id="6" name="Прямоугольник 5"/>
          <p:cNvSpPr/>
          <p:nvPr/>
        </p:nvSpPr>
        <p:spPr>
          <a:xfrm>
            <a:off x="445305" y="6526140"/>
            <a:ext cx="7806929" cy="307777"/>
          </a:xfrm>
          <a:prstGeom prst="rect">
            <a:avLst/>
          </a:prstGeom>
        </p:spPr>
        <p:txBody>
          <a:bodyPr wrap="square">
            <a:spAutoFit/>
          </a:bodyPr>
          <a:lstStyle/>
          <a:p>
            <a:r>
              <a:rPr lang="en-US" sz="1400" b="1" dirty="0">
                <a:solidFill>
                  <a:srgbClr val="122030"/>
                </a:solidFill>
              </a:rPr>
              <a:t>Source: authors ‘calculations based on </a:t>
            </a:r>
            <a:r>
              <a:rPr lang="en-US" sz="1400" b="1" dirty="0" err="1">
                <a:solidFill>
                  <a:srgbClr val="122030"/>
                </a:solidFill>
              </a:rPr>
              <a:t>Rosstat</a:t>
            </a:r>
            <a:r>
              <a:rPr lang="en-US" sz="1400" b="1" dirty="0">
                <a:solidFill>
                  <a:srgbClr val="122030"/>
                </a:solidFill>
              </a:rPr>
              <a:t> data.</a:t>
            </a:r>
            <a:endParaRPr lang="ru-RU" sz="1400" b="1" dirty="0">
              <a:solidFill>
                <a:srgbClr val="122030"/>
              </a:solidFill>
            </a:endParaRPr>
          </a:p>
        </p:txBody>
      </p:sp>
      <p:graphicFrame>
        <p:nvGraphicFramePr>
          <p:cNvPr id="7" name="Диаграмма 6"/>
          <p:cNvGraphicFramePr>
            <a:graphicFrameLocks/>
          </p:cNvGraphicFramePr>
          <p:nvPr>
            <p:extLst>
              <p:ext uri="{D42A27DB-BD31-4B8C-83A1-F6EECF244321}">
                <p14:modId xmlns:p14="http://schemas.microsoft.com/office/powerpoint/2010/main" val="682552128"/>
              </p:ext>
            </p:extLst>
          </p:nvPr>
        </p:nvGraphicFramePr>
        <p:xfrm>
          <a:off x="683568" y="2132856"/>
          <a:ext cx="7848872" cy="38657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588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14469"/>
            <a:ext cx="8424936" cy="1569660"/>
          </a:xfrm>
          <a:prstGeom prst="rect">
            <a:avLst/>
          </a:prstGeom>
          <a:noFill/>
        </p:spPr>
        <p:txBody>
          <a:bodyPr wrap="square" rtlCol="0">
            <a:spAutoFit/>
          </a:bodyPr>
          <a:lstStyle/>
          <a:p>
            <a:pPr algn="ctr"/>
            <a:r>
              <a:rPr lang="en-US" sz="2400" b="1" dirty="0">
                <a:solidFill>
                  <a:srgbClr val="FFC000"/>
                </a:solidFill>
                <a:latin typeface="Arial" panose="020B0604020202020204" pitchFamily="34" charset="0"/>
                <a:cs typeface="Arial" panose="020B0604020202020204" pitchFamily="34" charset="0"/>
              </a:rPr>
              <a:t>The current policy of targeting inflation (on the level of 4%) requires a further reduction in mortgage interest rates, however, the high degree of uncertainty in the Russian economy prevents definitive </a:t>
            </a:r>
            <a:r>
              <a:rPr lang="en-US" sz="2400" b="1" dirty="0" smtClean="0">
                <a:solidFill>
                  <a:srgbClr val="FFC000"/>
                </a:solidFill>
                <a:latin typeface="Arial" panose="020B0604020202020204" pitchFamily="34" charset="0"/>
                <a:cs typeface="Arial" panose="020B0604020202020204" pitchFamily="34" charset="0"/>
              </a:rPr>
              <a:t>conclusions</a:t>
            </a:r>
            <a:endParaRPr lang="en-US" sz="2400" b="1" dirty="0">
              <a:solidFill>
                <a:srgbClr val="FFC000"/>
              </a:solidFill>
              <a:latin typeface="Arial" panose="020B0604020202020204" pitchFamily="34" charset="0"/>
              <a:cs typeface="Arial" panose="020B0604020202020204" pitchFamily="34" charset="0"/>
            </a:endParaRPr>
          </a:p>
        </p:txBody>
      </p:sp>
      <p:sp>
        <p:nvSpPr>
          <p:cNvPr id="77" name="Номер слайда 4"/>
          <p:cNvSpPr>
            <a:spLocks noGrp="1"/>
          </p:cNvSpPr>
          <p:nvPr>
            <p:ph type="sldNum" sz="quarter" idx="12"/>
          </p:nvPr>
        </p:nvSpPr>
        <p:spPr>
          <a:xfrm>
            <a:off x="6553200" y="6356360"/>
            <a:ext cx="2133600" cy="365125"/>
          </a:xfrm>
        </p:spPr>
        <p:txBody>
          <a:bodyPr/>
          <a:lstStyle/>
          <a:p>
            <a:fld id="{9DB06663-6524-4EA9-B00B-80A50C1FAFAB}" type="slidenum">
              <a:rPr lang="ru-RU" smtClean="0">
                <a:solidFill>
                  <a:prstClr val="black">
                    <a:tint val="75000"/>
                  </a:prstClr>
                </a:solidFill>
              </a:rPr>
              <a:pPr/>
              <a:t>14</a:t>
            </a:fld>
            <a:endParaRPr lang="ru-RU" dirty="0">
              <a:solidFill>
                <a:prstClr val="black">
                  <a:tint val="75000"/>
                </a:prstClr>
              </a:solidFill>
            </a:endParaRPr>
          </a:p>
        </p:txBody>
      </p:sp>
      <p:sp>
        <p:nvSpPr>
          <p:cNvPr id="6" name="Прямоугольник 5"/>
          <p:cNvSpPr/>
          <p:nvPr/>
        </p:nvSpPr>
        <p:spPr>
          <a:xfrm>
            <a:off x="445305" y="6526140"/>
            <a:ext cx="7806929" cy="307777"/>
          </a:xfrm>
          <a:prstGeom prst="rect">
            <a:avLst/>
          </a:prstGeom>
        </p:spPr>
        <p:txBody>
          <a:bodyPr wrap="square">
            <a:spAutoFit/>
          </a:bodyPr>
          <a:lstStyle/>
          <a:p>
            <a:r>
              <a:rPr lang="en-US" sz="1400" b="1" dirty="0" smtClean="0">
                <a:solidFill>
                  <a:srgbClr val="122030"/>
                </a:solidFill>
              </a:rPr>
              <a:t>Source</a:t>
            </a:r>
            <a:r>
              <a:rPr lang="ru-RU" sz="1400" b="1" dirty="0" smtClean="0">
                <a:solidFill>
                  <a:srgbClr val="122030"/>
                </a:solidFill>
              </a:rPr>
              <a:t>:</a:t>
            </a:r>
            <a:r>
              <a:rPr lang="en-US" sz="1400" b="1" dirty="0" smtClean="0">
                <a:solidFill>
                  <a:srgbClr val="122030"/>
                </a:solidFill>
              </a:rPr>
              <a:t> Bank </a:t>
            </a:r>
            <a:r>
              <a:rPr lang="en-US" sz="1400" b="1" dirty="0">
                <a:solidFill>
                  <a:srgbClr val="122030"/>
                </a:solidFill>
              </a:rPr>
              <a:t>of Russia.</a:t>
            </a:r>
            <a:endParaRPr lang="ru-RU" sz="1400" b="1" dirty="0">
              <a:solidFill>
                <a:srgbClr val="122030"/>
              </a:solidFill>
            </a:endParaRPr>
          </a:p>
        </p:txBody>
      </p:sp>
      <p:graphicFrame>
        <p:nvGraphicFramePr>
          <p:cNvPr id="5" name="Диаграмма 4"/>
          <p:cNvGraphicFramePr>
            <a:graphicFrameLocks/>
          </p:cNvGraphicFramePr>
          <p:nvPr>
            <p:extLst>
              <p:ext uri="{D42A27DB-BD31-4B8C-83A1-F6EECF244321}">
                <p14:modId xmlns:p14="http://schemas.microsoft.com/office/powerpoint/2010/main" val="1281639103"/>
              </p:ext>
            </p:extLst>
          </p:nvPr>
        </p:nvGraphicFramePr>
        <p:xfrm>
          <a:off x="331622" y="1772816"/>
          <a:ext cx="8416842"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0388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260654"/>
            <a:ext cx="8424936" cy="1323439"/>
          </a:xfrm>
          <a:prstGeom prst="rect">
            <a:avLst/>
          </a:prstGeom>
          <a:noFill/>
        </p:spPr>
        <p:txBody>
          <a:bodyPr wrap="square" rtlCol="0">
            <a:spAutoFit/>
          </a:bodyPr>
          <a:lstStyle/>
          <a:p>
            <a:pPr algn="ctr"/>
            <a:r>
              <a:rPr lang="en-US" sz="2000" b="1" dirty="0">
                <a:solidFill>
                  <a:srgbClr val="FFC000"/>
                </a:solidFill>
                <a:latin typeface="Arial" panose="020B0604020202020204" pitchFamily="34" charset="0"/>
                <a:cs typeface="Arial" panose="020B0604020202020204" pitchFamily="34" charset="0"/>
              </a:rPr>
              <a:t>7 out of 17 housing markets in select urban agglomerations can be classified as affordable housing markets, which enable housing to be purchased while saving all household income in less than 3 </a:t>
            </a:r>
            <a:r>
              <a:rPr lang="en-US" sz="2000" b="1" dirty="0" smtClean="0">
                <a:solidFill>
                  <a:srgbClr val="FFC000"/>
                </a:solidFill>
                <a:latin typeface="Arial" panose="020B0604020202020204" pitchFamily="34" charset="0"/>
                <a:cs typeface="Arial" panose="020B0604020202020204" pitchFamily="34" charset="0"/>
              </a:rPr>
              <a:t>years</a:t>
            </a:r>
            <a:endParaRPr lang="en-US" sz="2000" b="1" dirty="0">
              <a:solidFill>
                <a:srgbClr val="FFC000"/>
              </a:solidFill>
              <a:latin typeface="Arial" panose="020B0604020202020204" pitchFamily="34" charset="0"/>
              <a:cs typeface="Arial" panose="020B0604020202020204" pitchFamily="34" charset="0"/>
            </a:endParaRPr>
          </a:p>
        </p:txBody>
      </p:sp>
      <p:sp>
        <p:nvSpPr>
          <p:cNvPr id="77" name="Номер слайда 4"/>
          <p:cNvSpPr>
            <a:spLocks noGrp="1"/>
          </p:cNvSpPr>
          <p:nvPr>
            <p:ph type="sldNum" sz="quarter" idx="12"/>
          </p:nvPr>
        </p:nvSpPr>
        <p:spPr>
          <a:xfrm>
            <a:off x="6553200" y="6356360"/>
            <a:ext cx="2133600" cy="365125"/>
          </a:xfrm>
        </p:spPr>
        <p:txBody>
          <a:bodyPr/>
          <a:lstStyle/>
          <a:p>
            <a:fld id="{9DB06663-6524-4EA9-B00B-80A50C1FAFAB}" type="slidenum">
              <a:rPr lang="ru-RU" smtClean="0">
                <a:solidFill>
                  <a:prstClr val="black">
                    <a:tint val="75000"/>
                  </a:prstClr>
                </a:solidFill>
              </a:rPr>
              <a:pPr/>
              <a:t>15</a:t>
            </a:fld>
            <a:endParaRPr lang="ru-RU" dirty="0">
              <a:solidFill>
                <a:prstClr val="black">
                  <a:tint val="75000"/>
                </a:prstClr>
              </a:solidFill>
            </a:endParaRPr>
          </a:p>
        </p:txBody>
      </p:sp>
      <p:sp>
        <p:nvSpPr>
          <p:cNvPr id="6" name="Прямоугольник 5"/>
          <p:cNvSpPr/>
          <p:nvPr/>
        </p:nvSpPr>
        <p:spPr>
          <a:xfrm>
            <a:off x="445305" y="6170202"/>
            <a:ext cx="7806929" cy="738664"/>
          </a:xfrm>
          <a:prstGeom prst="rect">
            <a:avLst/>
          </a:prstGeom>
        </p:spPr>
        <p:txBody>
          <a:bodyPr wrap="square">
            <a:spAutoFit/>
          </a:bodyPr>
          <a:lstStyle/>
          <a:p>
            <a:r>
              <a:rPr lang="en-US" sz="1400" b="1" dirty="0" smtClean="0">
                <a:solidFill>
                  <a:srgbClr val="122030"/>
                </a:solidFill>
              </a:rPr>
              <a:t>Source</a:t>
            </a:r>
            <a:r>
              <a:rPr lang="ru-RU" sz="1400" b="1" dirty="0" smtClean="0">
                <a:solidFill>
                  <a:srgbClr val="122030"/>
                </a:solidFill>
              </a:rPr>
              <a:t>:</a:t>
            </a:r>
            <a:r>
              <a:rPr lang="en-US" sz="1400" b="1" dirty="0" smtClean="0">
                <a:solidFill>
                  <a:srgbClr val="122030"/>
                </a:solidFill>
              </a:rPr>
              <a:t>  </a:t>
            </a:r>
            <a:r>
              <a:rPr lang="en-US" sz="1400" b="1" dirty="0">
                <a:solidFill>
                  <a:srgbClr val="122030"/>
                </a:solidFill>
              </a:rPr>
              <a:t>authors ‘calculations based on </a:t>
            </a:r>
            <a:r>
              <a:rPr lang="en-US" sz="1400" b="1" dirty="0" err="1">
                <a:solidFill>
                  <a:srgbClr val="122030"/>
                </a:solidFill>
              </a:rPr>
              <a:t>Rosstat</a:t>
            </a:r>
            <a:r>
              <a:rPr lang="en-US" sz="1400" b="1" dirty="0">
                <a:solidFill>
                  <a:srgbClr val="122030"/>
                </a:solidFill>
              </a:rPr>
              <a:t> data on household incomes, data of the web-portal www.domofond.ru on real estate offerings for sale located in municipalities of each metropolitan area published. </a:t>
            </a:r>
            <a:endParaRPr lang="ru-RU" sz="1400" b="1" dirty="0">
              <a:solidFill>
                <a:srgbClr val="12203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50826077"/>
              </p:ext>
            </p:extLst>
          </p:nvPr>
        </p:nvGraphicFramePr>
        <p:xfrm>
          <a:off x="301290" y="2100325"/>
          <a:ext cx="8447174" cy="4025137"/>
        </p:xfrm>
        <a:graphic>
          <a:graphicData uri="http://schemas.openxmlformats.org/drawingml/2006/table">
            <a:tbl>
              <a:tblPr>
                <a:tableStyleId>{69C7853C-536D-4A76-A0AE-DD22124D55A5}</a:tableStyleId>
              </a:tblPr>
              <a:tblGrid>
                <a:gridCol w="420668"/>
                <a:gridCol w="1286867"/>
                <a:gridCol w="952340"/>
                <a:gridCol w="1394811"/>
                <a:gridCol w="1462210"/>
                <a:gridCol w="2930278"/>
              </a:tblGrid>
              <a:tr h="687116">
                <a:tc>
                  <a:txBody>
                    <a:bodyPr/>
                    <a:lstStyle/>
                    <a:p>
                      <a:pPr algn="ctr" fontAlgn="b">
                        <a:lnSpc>
                          <a:spcPct val="100000"/>
                        </a:lnSpc>
                        <a:spcAft>
                          <a:spcPts val="0"/>
                        </a:spcAft>
                      </a:pPr>
                      <a:r>
                        <a:rPr lang="en-US" sz="1100" b="1" kern="1200" dirty="0">
                          <a:effectLst/>
                          <a:latin typeface="Arial" panose="020B0604020202020204" pitchFamily="34" charset="0"/>
                          <a:cs typeface="Arial" panose="020B0604020202020204" pitchFamily="34" charset="0"/>
                        </a:rPr>
                        <a:t>No.</a:t>
                      </a:r>
                      <a:endParaRPr lang="ru-RU" sz="1200" b="1" dirty="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b="1" kern="1200" dirty="0">
                          <a:effectLst/>
                          <a:latin typeface="Arial" panose="020B0604020202020204" pitchFamily="34" charset="0"/>
                          <a:cs typeface="Arial" panose="020B0604020202020204" pitchFamily="34" charset="0"/>
                        </a:rPr>
                        <a:t>Agglomeration</a:t>
                      </a:r>
                      <a:endParaRPr lang="ru-RU" sz="1200" b="1" dirty="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b="1" kern="1200" dirty="0">
                          <a:effectLst/>
                          <a:latin typeface="Arial" panose="020B0604020202020204" pitchFamily="34" charset="0"/>
                          <a:cs typeface="Arial" panose="020B0604020202020204" pitchFamily="34" charset="0"/>
                        </a:rPr>
                        <a:t>Housing price to income ratio, years, 2016</a:t>
                      </a:r>
                      <a:endParaRPr lang="ru-RU" sz="1200" b="1" dirty="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b="1" kern="1200" dirty="0">
                          <a:effectLst/>
                          <a:latin typeface="Arial" panose="020B0604020202020204" pitchFamily="34" charset="0"/>
                          <a:cs typeface="Arial" panose="020B0604020202020204" pitchFamily="34" charset="0"/>
                        </a:rPr>
                        <a:t>Growth from 2010 through 2016, years</a:t>
                      </a:r>
                      <a:endParaRPr lang="ru-RU" sz="1200" b="1" dirty="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b="1" kern="1200" dirty="0">
                          <a:effectLst/>
                          <a:latin typeface="Arial" panose="020B0604020202020204" pitchFamily="34" charset="0"/>
                          <a:cs typeface="Arial" panose="020B0604020202020204" pitchFamily="34" charset="0"/>
                        </a:rPr>
                        <a:t>Housing affordability in 2016</a:t>
                      </a:r>
                      <a:endParaRPr lang="ru-RU" sz="1200" b="1" dirty="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b="1" kern="1200" dirty="0">
                          <a:effectLst/>
                          <a:latin typeface="Arial" panose="020B0604020202020204" pitchFamily="34" charset="0"/>
                          <a:cs typeface="Arial" panose="020B0604020202020204" pitchFamily="34" charset="0"/>
                        </a:rPr>
                        <a:t>2010-2016 Trend</a:t>
                      </a:r>
                      <a:endParaRPr lang="ru-RU" sz="1200" b="1" dirty="0">
                        <a:effectLst/>
                        <a:latin typeface="Arial" panose="020B0604020202020204" pitchFamily="34" charset="0"/>
                        <a:ea typeface="Calibri"/>
                        <a:cs typeface="Arial" panose="020B0604020202020204" pitchFamily="34" charset="0"/>
                      </a:endParaRPr>
                    </a:p>
                  </a:txBody>
                  <a:tcPr marL="4009" marR="4009" marT="4009" marB="0" anchor="ctr"/>
                </a:tc>
              </a:tr>
              <a:tr h="276646">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1</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rgbClr val="FFC000"/>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Moscow</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rgbClr val="FFC000"/>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5.3</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rgbClr val="FFC000"/>
                    </a:solidFill>
                  </a:tcPr>
                </a:tc>
                <a:tc>
                  <a:txBody>
                    <a:bodyPr/>
                    <a:lstStyle/>
                    <a:p>
                      <a:pPr algn="ctr" fontAlgn="b">
                        <a:lnSpc>
                          <a:spcPct val="100000"/>
                        </a:lnSpc>
                        <a:spcAft>
                          <a:spcPts val="0"/>
                        </a:spcAft>
                      </a:pPr>
                      <a:r>
                        <a:rPr lang="en-US" sz="1100" kern="1200" dirty="0">
                          <a:effectLst/>
                          <a:latin typeface="Arial" panose="020B0604020202020204" pitchFamily="34" charset="0"/>
                          <a:cs typeface="Arial" panose="020B0604020202020204" pitchFamily="34" charset="0"/>
                        </a:rPr>
                        <a:t>-2.2</a:t>
                      </a:r>
                      <a:endParaRPr lang="ru-RU" sz="1200" dirty="0">
                        <a:effectLst/>
                        <a:latin typeface="Arial" panose="020B0604020202020204" pitchFamily="34" charset="0"/>
                        <a:ea typeface="Calibri"/>
                        <a:cs typeface="Arial" panose="020B0604020202020204" pitchFamily="34" charset="0"/>
                      </a:endParaRPr>
                    </a:p>
                  </a:txBody>
                  <a:tcPr marL="4009" marR="4009" marT="4009" marB="0" anchor="ctr">
                    <a:solidFill>
                      <a:srgbClr val="FFC000"/>
                    </a:solidFill>
                  </a:tcPr>
                </a:tc>
                <a:tc>
                  <a:txBody>
                    <a:bodyPr/>
                    <a:lstStyle/>
                    <a:p>
                      <a:pPr algn="ctr" fontAlgn="b">
                        <a:lnSpc>
                          <a:spcPct val="100000"/>
                        </a:lnSpc>
                        <a:spcAft>
                          <a:spcPts val="0"/>
                        </a:spcAft>
                      </a:pPr>
                      <a:r>
                        <a:rPr lang="en-US" sz="1100" kern="1200" dirty="0">
                          <a:effectLst/>
                          <a:latin typeface="Arial" panose="020B0604020202020204" pitchFamily="34" charset="0"/>
                          <a:cs typeface="Arial" panose="020B0604020202020204" pitchFamily="34" charset="0"/>
                        </a:rPr>
                        <a:t>Severely unaffordable </a:t>
                      </a:r>
                      <a:endParaRPr lang="ru-RU" sz="1200" dirty="0">
                        <a:effectLst/>
                        <a:latin typeface="Arial" panose="020B0604020202020204" pitchFamily="34" charset="0"/>
                        <a:ea typeface="Calibri"/>
                        <a:cs typeface="Arial" panose="020B0604020202020204" pitchFamily="34" charset="0"/>
                      </a:endParaRPr>
                    </a:p>
                  </a:txBody>
                  <a:tcPr marL="4009" marR="4009" marT="4009" marB="0" anchor="ctr">
                    <a:solidFill>
                      <a:srgbClr val="FFC000"/>
                    </a:solidFill>
                  </a:tcPr>
                </a:tc>
                <a:tc>
                  <a:txBody>
                    <a:bodyPr/>
                    <a:lstStyle/>
                    <a:p>
                      <a:pPr algn="ctr" fontAlgn="b">
                        <a:lnSpc>
                          <a:spcPct val="100000"/>
                        </a:lnSpc>
                        <a:spcAft>
                          <a:spcPts val="0"/>
                        </a:spcAft>
                      </a:pPr>
                      <a:r>
                        <a:rPr lang="en-US" sz="1100" kern="1200" dirty="0">
                          <a:effectLst/>
                          <a:latin typeface="Arial" panose="020B0604020202020204" pitchFamily="34" charset="0"/>
                          <a:cs typeface="Arial" panose="020B0604020202020204" pitchFamily="34" charset="0"/>
                        </a:rPr>
                        <a:t>Significant increase in housing affordability</a:t>
                      </a:r>
                      <a:endParaRPr lang="ru-RU" sz="1200" dirty="0">
                        <a:effectLst/>
                        <a:latin typeface="Arial" panose="020B0604020202020204" pitchFamily="34" charset="0"/>
                        <a:ea typeface="Calibri"/>
                        <a:cs typeface="Arial" panose="020B0604020202020204" pitchFamily="34" charset="0"/>
                      </a:endParaRPr>
                    </a:p>
                  </a:txBody>
                  <a:tcPr marL="4009" marR="4009" marT="4009" marB="0" anchor="ctr">
                    <a:solidFill>
                      <a:srgbClr val="FFC000"/>
                    </a:solidFill>
                  </a:tcPr>
                </a:tc>
              </a:tr>
              <a:tr h="276646">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2</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rgbClr val="FFC000"/>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Saint Petersburg</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rgbClr val="FFC000"/>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4.4</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rgbClr val="FFC000"/>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-2.0</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rgbClr val="FFC000"/>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Seriously unaffordable </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rgbClr val="FFC000"/>
                    </a:solidFill>
                  </a:tcPr>
                </a:tc>
                <a:tc>
                  <a:txBody>
                    <a:bodyPr/>
                    <a:lstStyle/>
                    <a:p>
                      <a:pPr algn="ctr" fontAlgn="b">
                        <a:lnSpc>
                          <a:spcPct val="100000"/>
                        </a:lnSpc>
                        <a:spcAft>
                          <a:spcPts val="0"/>
                        </a:spcAft>
                      </a:pPr>
                      <a:r>
                        <a:rPr lang="en-US" sz="1100" kern="1200" dirty="0">
                          <a:effectLst/>
                          <a:latin typeface="Arial" panose="020B0604020202020204" pitchFamily="34" charset="0"/>
                          <a:cs typeface="Arial" panose="020B0604020202020204" pitchFamily="34" charset="0"/>
                        </a:rPr>
                        <a:t>Significant increase in housing affordability</a:t>
                      </a:r>
                      <a:endParaRPr lang="ru-RU" sz="1200" dirty="0">
                        <a:effectLst/>
                        <a:latin typeface="Arial" panose="020B0604020202020204" pitchFamily="34" charset="0"/>
                        <a:ea typeface="Calibri"/>
                        <a:cs typeface="Arial" panose="020B0604020202020204" pitchFamily="34" charset="0"/>
                      </a:endParaRPr>
                    </a:p>
                  </a:txBody>
                  <a:tcPr marL="4009" marR="4009" marT="4009" marB="0" anchor="ctr">
                    <a:solidFill>
                      <a:srgbClr val="FFC000"/>
                    </a:solidFill>
                  </a:tcPr>
                </a:tc>
              </a:tr>
              <a:tr h="158097">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3</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Novosibirsk</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3.6</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-1.8</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rowSpan="8">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Moderately unaffordable </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dirty="0">
                          <a:effectLst/>
                          <a:latin typeface="Arial" panose="020B0604020202020204" pitchFamily="34" charset="0"/>
                          <a:cs typeface="Arial" panose="020B0604020202020204" pitchFamily="34" charset="0"/>
                        </a:rPr>
                        <a:t>Significant increase in housing affordability</a:t>
                      </a:r>
                      <a:endParaRPr lang="ru-RU" sz="1200" dirty="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r>
              <a:tr h="158097">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4</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Vladivostok</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3.4</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-1.3</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vMerge="1">
                  <a:txBody>
                    <a:bodyPr/>
                    <a:lstStyle/>
                    <a:p>
                      <a:endParaRPr lang="ru-RU"/>
                    </a:p>
                  </a:txBody>
                  <a:tcPr/>
                </a:tc>
                <a:tc>
                  <a:txBody>
                    <a:bodyPr/>
                    <a:lstStyle/>
                    <a:p>
                      <a:pPr algn="ctr" fontAlgn="b">
                        <a:lnSpc>
                          <a:spcPct val="100000"/>
                        </a:lnSpc>
                        <a:spcAft>
                          <a:spcPts val="0"/>
                        </a:spcAft>
                      </a:pPr>
                      <a:r>
                        <a:rPr lang="en-US" sz="1100" kern="1200" dirty="0">
                          <a:effectLst/>
                          <a:latin typeface="Arial" panose="020B0604020202020204" pitchFamily="34" charset="0"/>
                          <a:cs typeface="Arial" panose="020B0604020202020204" pitchFamily="34" charset="0"/>
                        </a:rPr>
                        <a:t>Moderate increase in housing affordability</a:t>
                      </a:r>
                      <a:endParaRPr lang="ru-RU" sz="1200" dirty="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r>
              <a:tr h="158097">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5</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Krasnoyarsk</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3.2</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-0.4</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vMerge="1">
                  <a:txBody>
                    <a:bodyPr/>
                    <a:lstStyle/>
                    <a:p>
                      <a:endParaRPr lang="ru-RU"/>
                    </a:p>
                  </a:txBody>
                  <a:tcPr/>
                </a:tc>
                <a:tc>
                  <a:txBody>
                    <a:bodyPr/>
                    <a:lstStyle/>
                    <a:p>
                      <a:pPr algn="ctr" fontAlgn="b">
                        <a:lnSpc>
                          <a:spcPct val="100000"/>
                        </a:lnSpc>
                        <a:spcAft>
                          <a:spcPts val="0"/>
                        </a:spcAft>
                      </a:pPr>
                      <a:r>
                        <a:rPr lang="en-US" sz="1100" kern="1200" dirty="0">
                          <a:effectLst/>
                          <a:latin typeface="Arial" panose="020B0604020202020204" pitchFamily="34" charset="0"/>
                          <a:cs typeface="Arial" panose="020B0604020202020204" pitchFamily="34" charset="0"/>
                        </a:rPr>
                        <a:t>Moderate increase in housing affordability</a:t>
                      </a:r>
                      <a:endParaRPr lang="ru-RU" sz="1200" dirty="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r>
              <a:tr h="158097">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6</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Kazan</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2.9</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-0.4</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vMerge="1">
                  <a:txBody>
                    <a:bodyPr/>
                    <a:lstStyle/>
                    <a:p>
                      <a:endParaRPr lang="ru-RU"/>
                    </a:p>
                  </a:txBody>
                  <a:tcPr/>
                </a:tc>
                <a:tc>
                  <a:txBody>
                    <a:bodyPr/>
                    <a:lstStyle/>
                    <a:p>
                      <a:pPr algn="ctr" fontAlgn="b">
                        <a:lnSpc>
                          <a:spcPct val="100000"/>
                        </a:lnSpc>
                        <a:spcAft>
                          <a:spcPts val="0"/>
                        </a:spcAft>
                      </a:pPr>
                      <a:r>
                        <a:rPr lang="en-US" sz="1100" kern="1200" dirty="0">
                          <a:effectLst/>
                          <a:latin typeface="Arial" panose="020B0604020202020204" pitchFamily="34" charset="0"/>
                          <a:cs typeface="Arial" panose="020B0604020202020204" pitchFamily="34" charset="0"/>
                        </a:rPr>
                        <a:t>Moderate increase in housing affordability</a:t>
                      </a:r>
                      <a:endParaRPr lang="ru-RU" sz="1200" dirty="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r>
              <a:tr h="158097">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7</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Nizhny Novgorod</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2.9</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-0.7</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vMerge="1">
                  <a:txBody>
                    <a:bodyPr/>
                    <a:lstStyle/>
                    <a:p>
                      <a:endParaRPr lang="ru-RU"/>
                    </a:p>
                  </a:txBody>
                  <a:tcPr/>
                </a:tc>
                <a:tc>
                  <a:txBody>
                    <a:bodyPr/>
                    <a:lstStyle/>
                    <a:p>
                      <a:pPr algn="ctr" fontAlgn="b">
                        <a:lnSpc>
                          <a:spcPct val="100000"/>
                        </a:lnSpc>
                        <a:spcAft>
                          <a:spcPts val="0"/>
                        </a:spcAft>
                      </a:pPr>
                      <a:r>
                        <a:rPr lang="en-US" sz="1100" kern="1200" dirty="0">
                          <a:effectLst/>
                          <a:latin typeface="Arial" panose="020B0604020202020204" pitchFamily="34" charset="0"/>
                          <a:cs typeface="Arial" panose="020B0604020202020204" pitchFamily="34" charset="0"/>
                        </a:rPr>
                        <a:t>Moderate increase in housing affordability</a:t>
                      </a:r>
                      <a:endParaRPr lang="ru-RU" sz="1200" dirty="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r>
              <a:tr h="158097">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8</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Volgograd</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2.9</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-0.7</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vMerge="1">
                  <a:txBody>
                    <a:bodyPr/>
                    <a:lstStyle/>
                    <a:p>
                      <a:endParaRPr lang="ru-RU"/>
                    </a:p>
                  </a:txBody>
                  <a:tcPr/>
                </a:tc>
                <a:tc>
                  <a:txBody>
                    <a:bodyPr/>
                    <a:lstStyle/>
                    <a:p>
                      <a:pPr algn="ctr" fontAlgn="b">
                        <a:lnSpc>
                          <a:spcPct val="100000"/>
                        </a:lnSpc>
                        <a:spcAft>
                          <a:spcPts val="0"/>
                        </a:spcAft>
                      </a:pPr>
                      <a:r>
                        <a:rPr lang="en-US" sz="1100" kern="1200" dirty="0">
                          <a:effectLst/>
                          <a:latin typeface="Arial" panose="020B0604020202020204" pitchFamily="34" charset="0"/>
                          <a:cs typeface="Arial" panose="020B0604020202020204" pitchFamily="34" charset="0"/>
                        </a:rPr>
                        <a:t>Moderate increase in housing affordability</a:t>
                      </a:r>
                      <a:endParaRPr lang="ru-RU" sz="1200" dirty="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r>
              <a:tr h="276646">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9</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Ufa</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2.9</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0.0</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vMerge="1">
                  <a:txBody>
                    <a:bodyPr/>
                    <a:lstStyle/>
                    <a:p>
                      <a:endParaRPr lang="ru-RU"/>
                    </a:p>
                  </a:txBody>
                  <a:tcPr/>
                </a:tc>
                <a:tc>
                  <a:txBody>
                    <a:bodyPr/>
                    <a:lstStyle/>
                    <a:p>
                      <a:pPr algn="ctr" fontAlgn="b">
                        <a:lnSpc>
                          <a:spcPct val="100000"/>
                        </a:lnSpc>
                        <a:spcAft>
                          <a:spcPts val="0"/>
                        </a:spcAft>
                      </a:pPr>
                      <a:r>
                        <a:rPr lang="en-US" sz="1100" kern="1200" dirty="0">
                          <a:effectLst/>
                          <a:latin typeface="Arial" panose="020B0604020202020204" pitchFamily="34" charset="0"/>
                          <a:cs typeface="Arial" panose="020B0604020202020204" pitchFamily="34" charset="0"/>
                        </a:rPr>
                        <a:t>Insignificant increase in housing affordability</a:t>
                      </a:r>
                      <a:endParaRPr lang="ru-RU" sz="1200" dirty="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r>
              <a:tr h="158097">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10</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Samara (Togliatti)</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2.8</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-0.8</a:t>
                      </a:r>
                      <a:endParaRPr lang="ru-RU" sz="120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c vMerge="1">
                  <a:txBody>
                    <a:bodyPr/>
                    <a:lstStyle/>
                    <a:p>
                      <a:endParaRPr lang="ru-RU"/>
                    </a:p>
                  </a:txBody>
                  <a:tcPr/>
                </a:tc>
                <a:tc>
                  <a:txBody>
                    <a:bodyPr/>
                    <a:lstStyle/>
                    <a:p>
                      <a:pPr algn="ctr" fontAlgn="b">
                        <a:lnSpc>
                          <a:spcPct val="100000"/>
                        </a:lnSpc>
                        <a:spcAft>
                          <a:spcPts val="0"/>
                        </a:spcAft>
                      </a:pPr>
                      <a:r>
                        <a:rPr lang="en-US" sz="1100" kern="1200" dirty="0">
                          <a:effectLst/>
                          <a:latin typeface="Arial" panose="020B0604020202020204" pitchFamily="34" charset="0"/>
                          <a:cs typeface="Arial" panose="020B0604020202020204" pitchFamily="34" charset="0"/>
                        </a:rPr>
                        <a:t>Moderate increase in housing affordability</a:t>
                      </a:r>
                      <a:endParaRPr lang="ru-RU" sz="1200" dirty="0">
                        <a:effectLst/>
                        <a:latin typeface="Arial" panose="020B0604020202020204" pitchFamily="34" charset="0"/>
                        <a:ea typeface="Calibri"/>
                        <a:cs typeface="Arial" panose="020B0604020202020204" pitchFamily="34" charset="0"/>
                      </a:endParaRPr>
                    </a:p>
                  </a:txBody>
                  <a:tcPr marL="4009" marR="4009" marT="4009" marB="0" anchor="ctr">
                    <a:solidFill>
                      <a:schemeClr val="accent5">
                        <a:lumMod val="40000"/>
                        <a:lumOff val="60000"/>
                      </a:schemeClr>
                    </a:solidFill>
                  </a:tcPr>
                </a:tc>
              </a:tr>
              <a:tr h="158097">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11</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Yekaterinburg</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2.6</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-0.5</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rowSpan="7">
                  <a:txBody>
                    <a:bodyPr/>
                    <a:lstStyle/>
                    <a:p>
                      <a:pPr algn="ctr" fontAlgn="b">
                        <a:lnSpc>
                          <a:spcPct val="100000"/>
                        </a:lnSpc>
                        <a:spcAft>
                          <a:spcPts val="0"/>
                        </a:spcAft>
                      </a:pPr>
                      <a:r>
                        <a:rPr lang="en-US" sz="1100" kern="1200" dirty="0">
                          <a:effectLst/>
                          <a:latin typeface="Arial" panose="020B0604020202020204" pitchFamily="34" charset="0"/>
                          <a:cs typeface="Arial" panose="020B0604020202020204" pitchFamily="34" charset="0"/>
                        </a:rPr>
                        <a:t>Affordable </a:t>
                      </a:r>
                      <a:endParaRPr lang="ru-RU" sz="1200" dirty="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Moderate increase in housing affordability</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r>
              <a:tr h="158097">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12</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Saratov</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2.6</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-0.5</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vMerge="1">
                  <a:txBody>
                    <a:bodyPr/>
                    <a:lstStyle/>
                    <a:p>
                      <a:endParaRPr lang="ru-RU"/>
                    </a:p>
                  </a:txBody>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Moderate increase in housing affordability</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r>
              <a:tr h="158097">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13</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Perm</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2.4</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0.0</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vMerge="1">
                  <a:txBody>
                    <a:bodyPr/>
                    <a:lstStyle/>
                    <a:p>
                      <a:endParaRPr lang="ru-RU"/>
                    </a:p>
                  </a:txBody>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No change in housing affordability </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r>
              <a:tr h="276646">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14</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Chelyabinsk</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2.4</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-0.1</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vMerge="1">
                  <a:txBody>
                    <a:bodyPr/>
                    <a:lstStyle/>
                    <a:p>
                      <a:endParaRPr lang="ru-RU"/>
                    </a:p>
                  </a:txBody>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Insignificant increase in housing affordability</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r>
              <a:tr h="158097">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15</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Rostov</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2.4</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-0.8</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vMerge="1">
                  <a:txBody>
                    <a:bodyPr/>
                    <a:lstStyle/>
                    <a:p>
                      <a:endParaRPr lang="ru-RU"/>
                    </a:p>
                  </a:txBody>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Moderate increase in housing affordability</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r>
              <a:tr h="158097">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16</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Voronezh</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2.2</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-1.1</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vMerge="1">
                  <a:txBody>
                    <a:bodyPr/>
                    <a:lstStyle/>
                    <a:p>
                      <a:endParaRPr lang="ru-RU"/>
                    </a:p>
                  </a:txBody>
                  <a:tcP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Significant increase in housing affordability</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r>
              <a:tr h="158097">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17</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Krasnodar</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kern="1200">
                          <a:effectLst/>
                          <a:latin typeface="Arial" panose="020B0604020202020204" pitchFamily="34" charset="0"/>
                          <a:cs typeface="Arial" panose="020B0604020202020204" pitchFamily="34" charset="0"/>
                        </a:rPr>
                        <a:t>1.8</a:t>
                      </a:r>
                      <a:endParaRPr lang="ru-RU" sz="1200">
                        <a:effectLst/>
                        <a:latin typeface="Arial" panose="020B0604020202020204" pitchFamily="34" charset="0"/>
                        <a:ea typeface="Calibri"/>
                        <a:cs typeface="Arial" panose="020B0604020202020204" pitchFamily="34" charset="0"/>
                      </a:endParaRPr>
                    </a:p>
                  </a:txBody>
                  <a:tcPr marL="4009" marR="4009" marT="4009" marB="0" anchor="ctr"/>
                </a:tc>
                <a:tc>
                  <a:txBody>
                    <a:bodyPr/>
                    <a:lstStyle/>
                    <a:p>
                      <a:pPr algn="ctr" fontAlgn="b">
                        <a:lnSpc>
                          <a:spcPct val="100000"/>
                        </a:lnSpc>
                        <a:spcAft>
                          <a:spcPts val="0"/>
                        </a:spcAft>
                      </a:pPr>
                      <a:r>
                        <a:rPr lang="en-US" sz="1100" kern="1200" dirty="0">
                          <a:effectLst/>
                          <a:latin typeface="Arial" panose="020B0604020202020204" pitchFamily="34" charset="0"/>
                          <a:cs typeface="Arial" panose="020B0604020202020204" pitchFamily="34" charset="0"/>
                        </a:rPr>
                        <a:t>-0.9</a:t>
                      </a:r>
                      <a:endParaRPr lang="ru-RU" sz="1200" dirty="0">
                        <a:effectLst/>
                        <a:latin typeface="Arial" panose="020B0604020202020204" pitchFamily="34" charset="0"/>
                        <a:ea typeface="Calibri"/>
                        <a:cs typeface="Arial" panose="020B0604020202020204" pitchFamily="34" charset="0"/>
                      </a:endParaRPr>
                    </a:p>
                  </a:txBody>
                  <a:tcPr marL="4009" marR="4009" marT="4009" marB="0" anchor="ctr"/>
                </a:tc>
                <a:tc vMerge="1">
                  <a:txBody>
                    <a:bodyPr/>
                    <a:lstStyle/>
                    <a:p>
                      <a:endParaRPr lang="ru-RU"/>
                    </a:p>
                  </a:txBody>
                  <a:tcPr/>
                </a:tc>
                <a:tc>
                  <a:txBody>
                    <a:bodyPr/>
                    <a:lstStyle/>
                    <a:p>
                      <a:pPr algn="ctr" fontAlgn="b">
                        <a:lnSpc>
                          <a:spcPct val="100000"/>
                        </a:lnSpc>
                        <a:spcAft>
                          <a:spcPts val="0"/>
                        </a:spcAft>
                      </a:pPr>
                      <a:r>
                        <a:rPr lang="en-US" sz="1100" kern="1200" dirty="0">
                          <a:effectLst/>
                          <a:latin typeface="Arial" panose="020B0604020202020204" pitchFamily="34" charset="0"/>
                          <a:cs typeface="Arial" panose="020B0604020202020204" pitchFamily="34" charset="0"/>
                        </a:rPr>
                        <a:t>Significant increase in housing affordability</a:t>
                      </a:r>
                      <a:endParaRPr lang="ru-RU" sz="1200" dirty="0">
                        <a:effectLst/>
                        <a:latin typeface="Arial" panose="020B0604020202020204" pitchFamily="34" charset="0"/>
                        <a:ea typeface="Calibri"/>
                        <a:cs typeface="Arial" panose="020B0604020202020204" pitchFamily="34" charset="0"/>
                      </a:endParaRPr>
                    </a:p>
                  </a:txBody>
                  <a:tcPr marL="4009" marR="4009" marT="4009" marB="0" anchor="ctr"/>
                </a:tc>
              </a:tr>
            </a:tbl>
          </a:graphicData>
        </a:graphic>
      </p:graphicFrame>
      <p:sp>
        <p:nvSpPr>
          <p:cNvPr id="4" name="Прямоугольник 3"/>
          <p:cNvSpPr/>
          <p:nvPr/>
        </p:nvSpPr>
        <p:spPr>
          <a:xfrm>
            <a:off x="323528" y="1674674"/>
            <a:ext cx="8784976" cy="307777"/>
          </a:xfrm>
          <a:prstGeom prst="rect">
            <a:avLst/>
          </a:prstGeom>
        </p:spPr>
        <p:txBody>
          <a:bodyPr wrap="square">
            <a:spAutoFit/>
          </a:bodyPr>
          <a:lstStyle/>
          <a:p>
            <a:r>
              <a:rPr lang="en-US" sz="1400" b="1" dirty="0">
                <a:solidFill>
                  <a:srgbClr val="1F497D">
                    <a:lumMod val="50000"/>
                  </a:srgbClr>
                </a:solidFill>
                <a:latin typeface="Arial" panose="020B0604020202020204" pitchFamily="34" charset="0"/>
                <a:cs typeface="Arial" panose="020B0604020202020204" pitchFamily="34" charset="0"/>
              </a:rPr>
              <a:t>Housing price to income ratio and its trend in Russian urban agglomerations from 2010 through 2016</a:t>
            </a:r>
            <a:endParaRPr lang="ru-RU" sz="1400" dirty="0">
              <a:solidFill>
                <a:srgbClr val="1F497D">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9554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6596" y="116632"/>
            <a:ext cx="8424936" cy="1477328"/>
          </a:xfrm>
          <a:prstGeom prst="rect">
            <a:avLst/>
          </a:prstGeom>
          <a:noFill/>
        </p:spPr>
        <p:txBody>
          <a:bodyPr wrap="square" rtlCol="0">
            <a:spAutoFit/>
          </a:bodyPr>
          <a:lstStyle/>
          <a:p>
            <a:pPr algn="ctr"/>
            <a:r>
              <a:rPr lang="en-US" b="1" dirty="0" smtClean="0">
                <a:solidFill>
                  <a:srgbClr val="FFC000"/>
                </a:solidFill>
                <a:latin typeface="Arial" panose="020B0604020202020204" pitchFamily="34" charset="0"/>
                <a:cs typeface="Arial" panose="020B0604020202020204" pitchFamily="34" charset="0"/>
              </a:rPr>
              <a:t>The </a:t>
            </a:r>
            <a:r>
              <a:rPr lang="en-US" b="1" dirty="0">
                <a:solidFill>
                  <a:srgbClr val="FFC000"/>
                </a:solidFill>
                <a:latin typeface="Arial" panose="020B0604020202020204" pitchFamily="34" charset="0"/>
                <a:cs typeface="Arial" panose="020B0604020202020204" pitchFamily="34" charset="0"/>
              </a:rPr>
              <a:t>transition to estimating the affordability of buying a more spacious residential unit (in all selected urban agglomerations the current housing provision per capita exceeds 18 sq. m) leads to a higher housing price to income ratio, which is higher in areas with relatively high housing provision and lower in areas with relatively low housing </a:t>
            </a:r>
            <a:r>
              <a:rPr lang="en-US" b="1" dirty="0" smtClean="0">
                <a:solidFill>
                  <a:srgbClr val="FFC000"/>
                </a:solidFill>
                <a:latin typeface="Arial" panose="020B0604020202020204" pitchFamily="34" charset="0"/>
                <a:cs typeface="Arial" panose="020B0604020202020204" pitchFamily="34" charset="0"/>
              </a:rPr>
              <a:t>provision</a:t>
            </a:r>
            <a:endParaRPr lang="en-US" b="1" dirty="0">
              <a:solidFill>
                <a:srgbClr val="FFC000"/>
              </a:solidFill>
              <a:latin typeface="Arial" panose="020B0604020202020204" pitchFamily="34" charset="0"/>
              <a:cs typeface="Arial" panose="020B0604020202020204" pitchFamily="34" charset="0"/>
            </a:endParaRPr>
          </a:p>
        </p:txBody>
      </p:sp>
      <p:sp>
        <p:nvSpPr>
          <p:cNvPr id="77" name="Номер слайда 4"/>
          <p:cNvSpPr>
            <a:spLocks noGrp="1"/>
          </p:cNvSpPr>
          <p:nvPr>
            <p:ph type="sldNum" sz="quarter" idx="12"/>
          </p:nvPr>
        </p:nvSpPr>
        <p:spPr>
          <a:xfrm>
            <a:off x="6553200" y="6356360"/>
            <a:ext cx="2133600" cy="365125"/>
          </a:xfrm>
        </p:spPr>
        <p:txBody>
          <a:bodyPr/>
          <a:lstStyle/>
          <a:p>
            <a:fld id="{9DB06663-6524-4EA9-B00B-80A50C1FAFAB}" type="slidenum">
              <a:rPr lang="ru-RU" smtClean="0">
                <a:solidFill>
                  <a:prstClr val="black">
                    <a:tint val="75000"/>
                  </a:prstClr>
                </a:solidFill>
              </a:rPr>
              <a:pPr/>
              <a:t>16</a:t>
            </a:fld>
            <a:endParaRPr lang="ru-RU" dirty="0">
              <a:solidFill>
                <a:prstClr val="black">
                  <a:tint val="75000"/>
                </a:prstClr>
              </a:solidFill>
            </a:endParaRPr>
          </a:p>
        </p:txBody>
      </p:sp>
      <p:sp>
        <p:nvSpPr>
          <p:cNvPr id="6" name="Прямоугольник 5"/>
          <p:cNvSpPr/>
          <p:nvPr/>
        </p:nvSpPr>
        <p:spPr>
          <a:xfrm>
            <a:off x="179512" y="6381328"/>
            <a:ext cx="8064896" cy="461665"/>
          </a:xfrm>
          <a:prstGeom prst="rect">
            <a:avLst/>
          </a:prstGeom>
        </p:spPr>
        <p:txBody>
          <a:bodyPr wrap="square">
            <a:spAutoFit/>
          </a:bodyPr>
          <a:lstStyle/>
          <a:p>
            <a:r>
              <a:rPr lang="en-US" sz="1200" b="1" dirty="0" smtClean="0">
                <a:solidFill>
                  <a:srgbClr val="122030"/>
                </a:solidFill>
              </a:rPr>
              <a:t>Source</a:t>
            </a:r>
            <a:r>
              <a:rPr lang="ru-RU" sz="1200" b="1" dirty="0" smtClean="0">
                <a:solidFill>
                  <a:srgbClr val="122030"/>
                </a:solidFill>
              </a:rPr>
              <a:t>:</a:t>
            </a:r>
            <a:r>
              <a:rPr lang="en-US" sz="1200" b="1" dirty="0" smtClean="0">
                <a:solidFill>
                  <a:srgbClr val="122030"/>
                </a:solidFill>
              </a:rPr>
              <a:t>  </a:t>
            </a:r>
            <a:r>
              <a:rPr lang="en-US" sz="1200" b="1" dirty="0">
                <a:solidFill>
                  <a:srgbClr val="122030"/>
                </a:solidFill>
              </a:rPr>
              <a:t>authors ‘calculations based on </a:t>
            </a:r>
            <a:r>
              <a:rPr lang="en-US" sz="1200" b="1" dirty="0" err="1">
                <a:solidFill>
                  <a:srgbClr val="122030"/>
                </a:solidFill>
              </a:rPr>
              <a:t>Rosstat</a:t>
            </a:r>
            <a:r>
              <a:rPr lang="en-US" sz="1200" b="1" dirty="0">
                <a:solidFill>
                  <a:srgbClr val="122030"/>
                </a:solidFill>
              </a:rPr>
              <a:t> data on household incomes, data of the web-portal www.domofond.ru on real estate offerings for sale located in municipalities of each metropolitan area published. </a:t>
            </a:r>
            <a:endParaRPr lang="ru-RU" sz="1200" b="1" dirty="0">
              <a:solidFill>
                <a:srgbClr val="122030"/>
              </a:solidFill>
            </a:endParaRPr>
          </a:p>
        </p:txBody>
      </p:sp>
      <p:sp>
        <p:nvSpPr>
          <p:cNvPr id="5" name="Прямоугольник 4"/>
          <p:cNvSpPr/>
          <p:nvPr/>
        </p:nvSpPr>
        <p:spPr>
          <a:xfrm>
            <a:off x="323528" y="1674674"/>
            <a:ext cx="8424936" cy="523220"/>
          </a:xfrm>
          <a:prstGeom prst="rect">
            <a:avLst/>
          </a:prstGeom>
        </p:spPr>
        <p:txBody>
          <a:bodyPr wrap="square">
            <a:spAutoFit/>
          </a:bodyPr>
          <a:lstStyle/>
          <a:p>
            <a:r>
              <a:rPr lang="en-US" sz="1400" b="1" dirty="0">
                <a:solidFill>
                  <a:srgbClr val="1F497D">
                    <a:lumMod val="50000"/>
                  </a:srgbClr>
                </a:solidFill>
                <a:latin typeface="Arial" panose="020B0604020202020204" pitchFamily="34" charset="0"/>
                <a:cs typeface="Arial" panose="020B0604020202020204" pitchFamily="34" charset="0"/>
              </a:rPr>
              <a:t>Adjusted housing price to income ratio in Russian urban agglomerations in 2016 (residential unit area equal to average housing provision in the urban agglomeration, multiplied by 3), years </a:t>
            </a:r>
            <a:endParaRPr lang="ru-RU" sz="1400" dirty="0">
              <a:solidFill>
                <a:srgbClr val="1F497D">
                  <a:lumMod val="50000"/>
                </a:srgbClr>
              </a:solidFill>
              <a:latin typeface="Arial" panose="020B0604020202020204" pitchFamily="34" charset="0"/>
              <a:cs typeface="Arial" panose="020B0604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08983220"/>
              </p:ext>
            </p:extLst>
          </p:nvPr>
        </p:nvGraphicFramePr>
        <p:xfrm>
          <a:off x="323528" y="2276872"/>
          <a:ext cx="8222522" cy="3839531"/>
        </p:xfrm>
        <a:graphic>
          <a:graphicData uri="http://schemas.openxmlformats.org/drawingml/2006/table">
            <a:tbl>
              <a:tblPr firstRow="1" firstCol="1" bandRow="1">
                <a:tableStyleId>{08FB837D-C827-4EFA-A057-4D05807E0F7C}</a:tableStyleId>
              </a:tblPr>
              <a:tblGrid>
                <a:gridCol w="4045480"/>
                <a:gridCol w="4177042"/>
              </a:tblGrid>
              <a:tr h="212411">
                <a:tc>
                  <a:txBody>
                    <a:bodyPr/>
                    <a:lstStyle/>
                    <a:p>
                      <a:pPr algn="ctr">
                        <a:lnSpc>
                          <a:spcPct val="100000"/>
                        </a:lnSpc>
                        <a:spcAft>
                          <a:spcPts val="0"/>
                        </a:spcAft>
                      </a:pPr>
                      <a:r>
                        <a:rPr lang="en-US" sz="1100" dirty="0">
                          <a:effectLst/>
                          <a:latin typeface="Arial" panose="020B0604020202020204" pitchFamily="34" charset="0"/>
                          <a:cs typeface="Arial" panose="020B0604020202020204" pitchFamily="34" charset="0"/>
                        </a:rPr>
                        <a:t>Agglomeration</a:t>
                      </a:r>
                      <a:endParaRPr lang="ru-RU" sz="1300" dirty="0">
                        <a:effectLst/>
                        <a:latin typeface="Arial" panose="020B0604020202020204" pitchFamily="34" charset="0"/>
                        <a:ea typeface="Calibri"/>
                        <a:cs typeface="Arial" panose="020B0604020202020204" pitchFamily="34" charset="0"/>
                      </a:endParaRPr>
                    </a:p>
                  </a:txBody>
                  <a:tcPr marL="62861" marR="62861" marT="0" marB="0" anchor="ctr"/>
                </a:tc>
                <a:tc>
                  <a:txBody>
                    <a:bodyPr/>
                    <a:lstStyle/>
                    <a:p>
                      <a:pPr algn="ctr">
                        <a:lnSpc>
                          <a:spcPct val="100000"/>
                        </a:lnSpc>
                        <a:spcAft>
                          <a:spcPts val="0"/>
                        </a:spcAft>
                      </a:pPr>
                      <a:r>
                        <a:rPr lang="en-US" sz="1100" dirty="0">
                          <a:effectLst/>
                          <a:latin typeface="Arial" panose="020B0604020202020204" pitchFamily="34" charset="0"/>
                          <a:cs typeface="Arial" panose="020B0604020202020204" pitchFamily="34" charset="0"/>
                        </a:rPr>
                        <a:t>Adjusted housing price to income ratio, years</a:t>
                      </a:r>
                      <a:endParaRPr lang="ru-RU" sz="1300" dirty="0">
                        <a:effectLst/>
                        <a:latin typeface="Arial" panose="020B0604020202020204" pitchFamily="34" charset="0"/>
                        <a:ea typeface="Calibri"/>
                        <a:cs typeface="Arial" panose="020B0604020202020204" pitchFamily="34" charset="0"/>
                      </a:endParaRPr>
                    </a:p>
                  </a:txBody>
                  <a:tcPr marL="62861" marR="62861" marT="0" marB="0" anchor="ctr"/>
                </a:tc>
              </a:tr>
              <a:tr h="212411">
                <a:tc>
                  <a:txBody>
                    <a:bodyPr/>
                    <a:lstStyle/>
                    <a:p>
                      <a:pPr algn="ctr">
                        <a:lnSpc>
                          <a:spcPct val="100000"/>
                        </a:lnSpc>
                        <a:spcAft>
                          <a:spcPts val="0"/>
                        </a:spcAft>
                      </a:pPr>
                      <a:r>
                        <a:rPr lang="en-US" sz="1400" b="0" dirty="0">
                          <a:effectLst/>
                          <a:latin typeface="Arial" panose="020B0604020202020204" pitchFamily="34" charset="0"/>
                          <a:cs typeface="Arial" panose="020B0604020202020204" pitchFamily="34" charset="0"/>
                        </a:rPr>
                        <a:t>Moscow</a:t>
                      </a:r>
                      <a:endParaRPr lang="ru-RU" sz="1600" b="0" dirty="0">
                        <a:effectLst/>
                        <a:latin typeface="Arial" panose="020B0604020202020204" pitchFamily="34" charset="0"/>
                        <a:ea typeface="Calibri"/>
                        <a:cs typeface="Arial" panose="020B0604020202020204" pitchFamily="34" charset="0"/>
                      </a:endParaRPr>
                    </a:p>
                  </a:txBody>
                  <a:tcPr marL="62861" marR="62861" marT="0" marB="0" anchor="b"/>
                </a:tc>
                <a:tc>
                  <a:txBody>
                    <a:bodyPr/>
                    <a:lstStyle/>
                    <a:p>
                      <a:pPr algn="ctr">
                        <a:lnSpc>
                          <a:spcPct val="100000"/>
                        </a:lnSpc>
                        <a:spcAft>
                          <a:spcPts val="0"/>
                        </a:spcAft>
                      </a:pPr>
                      <a:r>
                        <a:rPr lang="en-US" sz="1400">
                          <a:effectLst/>
                          <a:latin typeface="Arial" panose="020B0604020202020204" pitchFamily="34" charset="0"/>
                          <a:cs typeface="Arial" panose="020B0604020202020204" pitchFamily="34" charset="0"/>
                        </a:rPr>
                        <a:t>5.7</a:t>
                      </a:r>
                      <a:endParaRPr lang="ru-RU" sz="1600">
                        <a:effectLst/>
                        <a:latin typeface="Arial" panose="020B0604020202020204" pitchFamily="34" charset="0"/>
                        <a:ea typeface="Calibri"/>
                        <a:cs typeface="Arial" panose="020B0604020202020204" pitchFamily="34" charset="0"/>
                      </a:endParaRPr>
                    </a:p>
                  </a:txBody>
                  <a:tcPr marL="62861" marR="62861" marT="0" marB="0" anchor="b"/>
                </a:tc>
              </a:tr>
              <a:tr h="212411">
                <a:tc>
                  <a:txBody>
                    <a:bodyPr/>
                    <a:lstStyle/>
                    <a:p>
                      <a:pPr algn="ctr">
                        <a:lnSpc>
                          <a:spcPct val="100000"/>
                        </a:lnSpc>
                        <a:spcAft>
                          <a:spcPts val="0"/>
                        </a:spcAft>
                      </a:pPr>
                      <a:r>
                        <a:rPr lang="en-US" sz="1400" b="0" dirty="0">
                          <a:effectLst/>
                          <a:latin typeface="Arial" panose="020B0604020202020204" pitchFamily="34" charset="0"/>
                          <a:cs typeface="Arial" panose="020B0604020202020204" pitchFamily="34" charset="0"/>
                        </a:rPr>
                        <a:t>Saint Petersburg</a:t>
                      </a:r>
                      <a:endParaRPr lang="ru-RU" sz="1600" b="0" dirty="0">
                        <a:effectLst/>
                        <a:latin typeface="Arial" panose="020B0604020202020204" pitchFamily="34" charset="0"/>
                        <a:ea typeface="Calibri"/>
                        <a:cs typeface="Arial" panose="020B0604020202020204" pitchFamily="34" charset="0"/>
                      </a:endParaRPr>
                    </a:p>
                  </a:txBody>
                  <a:tcPr marL="62861" marR="62861" marT="0" marB="0" anchor="b"/>
                </a:tc>
                <a:tc>
                  <a:txBody>
                    <a:bodyPr/>
                    <a:lstStyle/>
                    <a:p>
                      <a:pPr algn="ctr">
                        <a:lnSpc>
                          <a:spcPct val="100000"/>
                        </a:lnSpc>
                        <a:spcAft>
                          <a:spcPts val="0"/>
                        </a:spcAft>
                      </a:pPr>
                      <a:r>
                        <a:rPr lang="en-US" sz="1400">
                          <a:effectLst/>
                          <a:latin typeface="Arial" panose="020B0604020202020204" pitchFamily="34" charset="0"/>
                          <a:cs typeface="Arial" panose="020B0604020202020204" pitchFamily="34" charset="0"/>
                        </a:rPr>
                        <a:t>6.1</a:t>
                      </a:r>
                      <a:endParaRPr lang="ru-RU" sz="1600">
                        <a:effectLst/>
                        <a:latin typeface="Arial" panose="020B0604020202020204" pitchFamily="34" charset="0"/>
                        <a:ea typeface="Calibri"/>
                        <a:cs typeface="Arial" panose="020B0604020202020204" pitchFamily="34" charset="0"/>
                      </a:endParaRPr>
                    </a:p>
                  </a:txBody>
                  <a:tcPr marL="62861" marR="62861" marT="0" marB="0" anchor="b"/>
                </a:tc>
              </a:tr>
              <a:tr h="212411">
                <a:tc>
                  <a:txBody>
                    <a:bodyPr/>
                    <a:lstStyle/>
                    <a:p>
                      <a:pPr algn="ctr">
                        <a:lnSpc>
                          <a:spcPct val="100000"/>
                        </a:lnSpc>
                        <a:spcAft>
                          <a:spcPts val="0"/>
                        </a:spcAft>
                      </a:pPr>
                      <a:r>
                        <a:rPr lang="en-US" sz="1400" b="0" dirty="0">
                          <a:effectLst/>
                          <a:latin typeface="Arial" panose="020B0604020202020204" pitchFamily="34" charset="0"/>
                          <a:cs typeface="Arial" panose="020B0604020202020204" pitchFamily="34" charset="0"/>
                        </a:rPr>
                        <a:t>Samara (Togliatti)</a:t>
                      </a:r>
                      <a:endParaRPr lang="ru-RU" sz="1600" b="0" dirty="0">
                        <a:effectLst/>
                        <a:latin typeface="Arial" panose="020B0604020202020204" pitchFamily="34" charset="0"/>
                        <a:ea typeface="Calibri"/>
                        <a:cs typeface="Arial" panose="020B0604020202020204" pitchFamily="34" charset="0"/>
                      </a:endParaRPr>
                    </a:p>
                  </a:txBody>
                  <a:tcPr marL="62861" marR="62861" marT="0" marB="0" anchor="b"/>
                </a:tc>
                <a:tc>
                  <a:txBody>
                    <a:bodyPr/>
                    <a:lstStyle/>
                    <a:p>
                      <a:pPr algn="ctr">
                        <a:lnSpc>
                          <a:spcPct val="100000"/>
                        </a:lnSpc>
                        <a:spcAft>
                          <a:spcPts val="0"/>
                        </a:spcAft>
                      </a:pPr>
                      <a:r>
                        <a:rPr lang="en-US" sz="1400">
                          <a:effectLst/>
                          <a:latin typeface="Arial" panose="020B0604020202020204" pitchFamily="34" charset="0"/>
                          <a:cs typeface="Arial" panose="020B0604020202020204" pitchFamily="34" charset="0"/>
                        </a:rPr>
                        <a:t>4.3</a:t>
                      </a:r>
                      <a:endParaRPr lang="ru-RU" sz="1600">
                        <a:effectLst/>
                        <a:latin typeface="Arial" panose="020B0604020202020204" pitchFamily="34" charset="0"/>
                        <a:ea typeface="Calibri"/>
                        <a:cs typeface="Arial" panose="020B0604020202020204" pitchFamily="34" charset="0"/>
                      </a:endParaRPr>
                    </a:p>
                  </a:txBody>
                  <a:tcPr marL="62861" marR="62861" marT="0" marB="0" anchor="b"/>
                </a:tc>
              </a:tr>
              <a:tr h="212411">
                <a:tc>
                  <a:txBody>
                    <a:bodyPr/>
                    <a:lstStyle/>
                    <a:p>
                      <a:pPr algn="ctr">
                        <a:lnSpc>
                          <a:spcPct val="100000"/>
                        </a:lnSpc>
                        <a:spcAft>
                          <a:spcPts val="0"/>
                        </a:spcAft>
                      </a:pPr>
                      <a:r>
                        <a:rPr lang="en-US" sz="1400" b="0">
                          <a:effectLst/>
                          <a:latin typeface="Arial" panose="020B0604020202020204" pitchFamily="34" charset="0"/>
                          <a:cs typeface="Arial" panose="020B0604020202020204" pitchFamily="34" charset="0"/>
                        </a:rPr>
                        <a:t>Yekaterinburg</a:t>
                      </a:r>
                      <a:endParaRPr lang="ru-RU" sz="1600" b="0">
                        <a:effectLst/>
                        <a:latin typeface="Arial" panose="020B0604020202020204" pitchFamily="34" charset="0"/>
                        <a:ea typeface="Calibri"/>
                        <a:cs typeface="Arial" panose="020B0604020202020204" pitchFamily="34" charset="0"/>
                      </a:endParaRPr>
                    </a:p>
                  </a:txBody>
                  <a:tcPr marL="62861" marR="62861" marT="0" marB="0" anchor="b"/>
                </a:tc>
                <a:tc>
                  <a:txBody>
                    <a:bodyPr/>
                    <a:lstStyle/>
                    <a:p>
                      <a:pPr algn="ctr">
                        <a:lnSpc>
                          <a:spcPct val="100000"/>
                        </a:lnSpc>
                        <a:spcAft>
                          <a:spcPts val="0"/>
                        </a:spcAft>
                      </a:pPr>
                      <a:r>
                        <a:rPr lang="en-US" sz="1400">
                          <a:effectLst/>
                          <a:latin typeface="Arial" panose="020B0604020202020204" pitchFamily="34" charset="0"/>
                          <a:cs typeface="Arial" panose="020B0604020202020204" pitchFamily="34" charset="0"/>
                        </a:rPr>
                        <a:t>3.8</a:t>
                      </a:r>
                      <a:endParaRPr lang="ru-RU" sz="1600">
                        <a:effectLst/>
                        <a:latin typeface="Arial" panose="020B0604020202020204" pitchFamily="34" charset="0"/>
                        <a:ea typeface="Calibri"/>
                        <a:cs typeface="Arial" panose="020B0604020202020204" pitchFamily="34" charset="0"/>
                      </a:endParaRPr>
                    </a:p>
                  </a:txBody>
                  <a:tcPr marL="62861" marR="62861" marT="0" marB="0" anchor="b"/>
                </a:tc>
              </a:tr>
              <a:tr h="212411">
                <a:tc>
                  <a:txBody>
                    <a:bodyPr/>
                    <a:lstStyle/>
                    <a:p>
                      <a:pPr algn="ctr">
                        <a:lnSpc>
                          <a:spcPct val="100000"/>
                        </a:lnSpc>
                        <a:spcAft>
                          <a:spcPts val="0"/>
                        </a:spcAft>
                      </a:pPr>
                      <a:r>
                        <a:rPr lang="en-US" sz="1400" b="0" dirty="0">
                          <a:effectLst/>
                          <a:latin typeface="Arial" panose="020B0604020202020204" pitchFamily="34" charset="0"/>
                          <a:cs typeface="Arial" panose="020B0604020202020204" pitchFamily="34" charset="0"/>
                        </a:rPr>
                        <a:t>Rostov</a:t>
                      </a:r>
                      <a:endParaRPr lang="ru-RU" sz="1600" b="0" dirty="0">
                        <a:effectLst/>
                        <a:latin typeface="Arial" panose="020B0604020202020204" pitchFamily="34" charset="0"/>
                        <a:ea typeface="Calibri"/>
                        <a:cs typeface="Arial" panose="020B0604020202020204" pitchFamily="34" charset="0"/>
                      </a:endParaRPr>
                    </a:p>
                  </a:txBody>
                  <a:tcPr marL="62861" marR="62861" marT="0" marB="0" anchor="b"/>
                </a:tc>
                <a:tc>
                  <a:txBody>
                    <a:bodyPr/>
                    <a:lstStyle/>
                    <a:p>
                      <a:pPr algn="ctr">
                        <a:lnSpc>
                          <a:spcPct val="100000"/>
                        </a:lnSpc>
                        <a:spcAft>
                          <a:spcPts val="0"/>
                        </a:spcAft>
                      </a:pPr>
                      <a:r>
                        <a:rPr lang="en-US" sz="1400">
                          <a:effectLst/>
                          <a:latin typeface="Arial" panose="020B0604020202020204" pitchFamily="34" charset="0"/>
                          <a:cs typeface="Arial" panose="020B0604020202020204" pitchFamily="34" charset="0"/>
                        </a:rPr>
                        <a:t>3.5</a:t>
                      </a:r>
                      <a:endParaRPr lang="ru-RU" sz="1600">
                        <a:effectLst/>
                        <a:latin typeface="Arial" panose="020B0604020202020204" pitchFamily="34" charset="0"/>
                        <a:ea typeface="Calibri"/>
                        <a:cs typeface="Arial" panose="020B0604020202020204" pitchFamily="34" charset="0"/>
                      </a:endParaRPr>
                    </a:p>
                  </a:txBody>
                  <a:tcPr marL="62861" marR="62861" marT="0" marB="0" anchor="b"/>
                </a:tc>
              </a:tr>
              <a:tr h="212411">
                <a:tc>
                  <a:txBody>
                    <a:bodyPr/>
                    <a:lstStyle/>
                    <a:p>
                      <a:pPr algn="ctr">
                        <a:lnSpc>
                          <a:spcPct val="100000"/>
                        </a:lnSpc>
                        <a:spcAft>
                          <a:spcPts val="0"/>
                        </a:spcAft>
                      </a:pPr>
                      <a:r>
                        <a:rPr lang="en-US" sz="1400" b="0" dirty="0">
                          <a:effectLst/>
                          <a:latin typeface="Arial" panose="020B0604020202020204" pitchFamily="34" charset="0"/>
                          <a:cs typeface="Arial" panose="020B0604020202020204" pitchFamily="34" charset="0"/>
                        </a:rPr>
                        <a:t>Novosibirsk</a:t>
                      </a:r>
                      <a:endParaRPr lang="ru-RU" sz="1600" b="0" dirty="0">
                        <a:effectLst/>
                        <a:latin typeface="Arial" panose="020B0604020202020204" pitchFamily="34" charset="0"/>
                        <a:ea typeface="Calibri"/>
                        <a:cs typeface="Arial" panose="020B0604020202020204" pitchFamily="34" charset="0"/>
                      </a:endParaRPr>
                    </a:p>
                  </a:txBody>
                  <a:tcPr marL="62861" marR="62861" marT="0" marB="0" anchor="b"/>
                </a:tc>
                <a:tc>
                  <a:txBody>
                    <a:bodyPr/>
                    <a:lstStyle/>
                    <a:p>
                      <a:pPr algn="ctr">
                        <a:lnSpc>
                          <a:spcPct val="100000"/>
                        </a:lnSpc>
                        <a:spcAft>
                          <a:spcPts val="0"/>
                        </a:spcAft>
                      </a:pPr>
                      <a:r>
                        <a:rPr lang="en-US" sz="1400">
                          <a:effectLst/>
                          <a:latin typeface="Arial" panose="020B0604020202020204" pitchFamily="34" charset="0"/>
                          <a:cs typeface="Arial" panose="020B0604020202020204" pitchFamily="34" charset="0"/>
                        </a:rPr>
                        <a:t>4.9</a:t>
                      </a:r>
                      <a:endParaRPr lang="ru-RU" sz="1600">
                        <a:effectLst/>
                        <a:latin typeface="Arial" panose="020B0604020202020204" pitchFamily="34" charset="0"/>
                        <a:ea typeface="Calibri"/>
                        <a:cs typeface="Arial" panose="020B0604020202020204" pitchFamily="34" charset="0"/>
                      </a:endParaRPr>
                    </a:p>
                  </a:txBody>
                  <a:tcPr marL="62861" marR="62861" marT="0" marB="0" anchor="b"/>
                </a:tc>
              </a:tr>
              <a:tr h="212411">
                <a:tc>
                  <a:txBody>
                    <a:bodyPr/>
                    <a:lstStyle/>
                    <a:p>
                      <a:pPr algn="ctr">
                        <a:lnSpc>
                          <a:spcPct val="100000"/>
                        </a:lnSpc>
                        <a:spcAft>
                          <a:spcPts val="0"/>
                        </a:spcAft>
                      </a:pPr>
                      <a:r>
                        <a:rPr lang="en-US" sz="1400" b="0" dirty="0">
                          <a:effectLst/>
                          <a:latin typeface="Arial" panose="020B0604020202020204" pitchFamily="34" charset="0"/>
                          <a:cs typeface="Arial" panose="020B0604020202020204" pitchFamily="34" charset="0"/>
                        </a:rPr>
                        <a:t>Nizhny Novgorod</a:t>
                      </a:r>
                      <a:endParaRPr lang="ru-RU" sz="1600" b="0" dirty="0">
                        <a:effectLst/>
                        <a:latin typeface="Arial" panose="020B0604020202020204" pitchFamily="34" charset="0"/>
                        <a:ea typeface="Calibri"/>
                        <a:cs typeface="Arial" panose="020B0604020202020204" pitchFamily="34" charset="0"/>
                      </a:endParaRPr>
                    </a:p>
                  </a:txBody>
                  <a:tcPr marL="62861" marR="62861" marT="0" marB="0" anchor="b"/>
                </a:tc>
                <a:tc>
                  <a:txBody>
                    <a:bodyPr/>
                    <a:lstStyle/>
                    <a:p>
                      <a:pPr algn="ctr">
                        <a:lnSpc>
                          <a:spcPct val="100000"/>
                        </a:lnSpc>
                        <a:spcAft>
                          <a:spcPts val="0"/>
                        </a:spcAft>
                      </a:pPr>
                      <a:r>
                        <a:rPr lang="en-US" sz="1400">
                          <a:effectLst/>
                          <a:latin typeface="Arial" panose="020B0604020202020204" pitchFamily="34" charset="0"/>
                          <a:cs typeface="Arial" panose="020B0604020202020204" pitchFamily="34" charset="0"/>
                        </a:rPr>
                        <a:t>3.9</a:t>
                      </a:r>
                      <a:endParaRPr lang="ru-RU" sz="1600">
                        <a:effectLst/>
                        <a:latin typeface="Arial" panose="020B0604020202020204" pitchFamily="34" charset="0"/>
                        <a:ea typeface="Calibri"/>
                        <a:cs typeface="Arial" panose="020B0604020202020204" pitchFamily="34" charset="0"/>
                      </a:endParaRPr>
                    </a:p>
                  </a:txBody>
                  <a:tcPr marL="62861" marR="62861" marT="0" marB="0" anchor="b"/>
                </a:tc>
              </a:tr>
              <a:tr h="212411">
                <a:tc>
                  <a:txBody>
                    <a:bodyPr/>
                    <a:lstStyle/>
                    <a:p>
                      <a:pPr algn="ctr">
                        <a:lnSpc>
                          <a:spcPct val="100000"/>
                        </a:lnSpc>
                        <a:spcAft>
                          <a:spcPts val="0"/>
                        </a:spcAft>
                      </a:pPr>
                      <a:r>
                        <a:rPr lang="en-US" sz="1400" b="0">
                          <a:effectLst/>
                          <a:latin typeface="Arial" panose="020B0604020202020204" pitchFamily="34" charset="0"/>
                          <a:cs typeface="Arial" panose="020B0604020202020204" pitchFamily="34" charset="0"/>
                        </a:rPr>
                        <a:t>Kazan</a:t>
                      </a:r>
                      <a:endParaRPr lang="ru-RU" sz="1600" b="0">
                        <a:effectLst/>
                        <a:latin typeface="Arial" panose="020B0604020202020204" pitchFamily="34" charset="0"/>
                        <a:ea typeface="Calibri"/>
                        <a:cs typeface="Arial" panose="020B0604020202020204" pitchFamily="34" charset="0"/>
                      </a:endParaRPr>
                    </a:p>
                  </a:txBody>
                  <a:tcPr marL="62861" marR="62861" marT="0" marB="0" anchor="b"/>
                </a:tc>
                <a:tc>
                  <a:txBody>
                    <a:bodyPr/>
                    <a:lstStyle/>
                    <a:p>
                      <a:pPr algn="ctr">
                        <a:lnSpc>
                          <a:spcPct val="100000"/>
                        </a:lnSpc>
                        <a:spcAft>
                          <a:spcPts val="0"/>
                        </a:spcAft>
                      </a:pPr>
                      <a:r>
                        <a:rPr lang="en-US" sz="1400">
                          <a:effectLst/>
                          <a:latin typeface="Arial" panose="020B0604020202020204" pitchFamily="34" charset="0"/>
                          <a:cs typeface="Arial" panose="020B0604020202020204" pitchFamily="34" charset="0"/>
                        </a:rPr>
                        <a:t>4.0</a:t>
                      </a:r>
                      <a:endParaRPr lang="ru-RU" sz="1600">
                        <a:effectLst/>
                        <a:latin typeface="Arial" panose="020B0604020202020204" pitchFamily="34" charset="0"/>
                        <a:ea typeface="Calibri"/>
                        <a:cs typeface="Arial" panose="020B0604020202020204" pitchFamily="34" charset="0"/>
                      </a:endParaRPr>
                    </a:p>
                  </a:txBody>
                  <a:tcPr marL="62861" marR="62861" marT="0" marB="0" anchor="b"/>
                </a:tc>
              </a:tr>
              <a:tr h="212411">
                <a:tc>
                  <a:txBody>
                    <a:bodyPr/>
                    <a:lstStyle/>
                    <a:p>
                      <a:pPr algn="ctr">
                        <a:lnSpc>
                          <a:spcPct val="100000"/>
                        </a:lnSpc>
                        <a:spcAft>
                          <a:spcPts val="0"/>
                        </a:spcAft>
                      </a:pPr>
                      <a:r>
                        <a:rPr lang="en-US" sz="1400" b="0" dirty="0">
                          <a:effectLst/>
                          <a:latin typeface="Arial" panose="020B0604020202020204" pitchFamily="34" charset="0"/>
                          <a:cs typeface="Arial" panose="020B0604020202020204" pitchFamily="34" charset="0"/>
                        </a:rPr>
                        <a:t>Chelyabinsk</a:t>
                      </a:r>
                      <a:endParaRPr lang="ru-RU" sz="1600" b="0" dirty="0">
                        <a:effectLst/>
                        <a:latin typeface="Arial" panose="020B0604020202020204" pitchFamily="34" charset="0"/>
                        <a:ea typeface="Calibri"/>
                        <a:cs typeface="Arial" panose="020B0604020202020204" pitchFamily="34" charset="0"/>
                      </a:endParaRPr>
                    </a:p>
                  </a:txBody>
                  <a:tcPr marL="62861" marR="62861" marT="0" marB="0" anchor="b"/>
                </a:tc>
                <a:tc>
                  <a:txBody>
                    <a:bodyPr/>
                    <a:lstStyle/>
                    <a:p>
                      <a:pPr algn="ctr">
                        <a:lnSpc>
                          <a:spcPct val="100000"/>
                        </a:lnSpc>
                        <a:spcAft>
                          <a:spcPts val="0"/>
                        </a:spcAft>
                      </a:pPr>
                      <a:r>
                        <a:rPr lang="en-US" sz="1400">
                          <a:effectLst/>
                          <a:latin typeface="Arial" panose="020B0604020202020204" pitchFamily="34" charset="0"/>
                          <a:cs typeface="Arial" panose="020B0604020202020204" pitchFamily="34" charset="0"/>
                        </a:rPr>
                        <a:t>3.4</a:t>
                      </a:r>
                      <a:endParaRPr lang="ru-RU" sz="1600">
                        <a:effectLst/>
                        <a:latin typeface="Arial" panose="020B0604020202020204" pitchFamily="34" charset="0"/>
                        <a:ea typeface="Calibri"/>
                        <a:cs typeface="Arial" panose="020B0604020202020204" pitchFamily="34" charset="0"/>
                      </a:endParaRPr>
                    </a:p>
                  </a:txBody>
                  <a:tcPr marL="62861" marR="62861" marT="0" marB="0" anchor="b"/>
                </a:tc>
              </a:tr>
              <a:tr h="212411">
                <a:tc>
                  <a:txBody>
                    <a:bodyPr/>
                    <a:lstStyle/>
                    <a:p>
                      <a:pPr algn="ctr">
                        <a:lnSpc>
                          <a:spcPct val="100000"/>
                        </a:lnSpc>
                        <a:spcAft>
                          <a:spcPts val="0"/>
                        </a:spcAft>
                      </a:pPr>
                      <a:r>
                        <a:rPr lang="en-US" sz="1400" b="0" dirty="0">
                          <a:effectLst/>
                          <a:latin typeface="Arial" panose="020B0604020202020204" pitchFamily="34" charset="0"/>
                          <a:cs typeface="Arial" panose="020B0604020202020204" pitchFamily="34" charset="0"/>
                        </a:rPr>
                        <a:t>Ufa</a:t>
                      </a:r>
                      <a:endParaRPr lang="ru-RU" sz="1600" b="0" dirty="0">
                        <a:effectLst/>
                        <a:latin typeface="Arial" panose="020B0604020202020204" pitchFamily="34" charset="0"/>
                        <a:ea typeface="Calibri"/>
                        <a:cs typeface="Arial" panose="020B0604020202020204" pitchFamily="34" charset="0"/>
                      </a:endParaRPr>
                    </a:p>
                  </a:txBody>
                  <a:tcPr marL="62861" marR="62861" marT="0" marB="0" anchor="b"/>
                </a:tc>
                <a:tc>
                  <a:txBody>
                    <a:bodyPr/>
                    <a:lstStyle/>
                    <a:p>
                      <a:pPr algn="ctr">
                        <a:lnSpc>
                          <a:spcPct val="100000"/>
                        </a:lnSpc>
                        <a:spcAft>
                          <a:spcPts val="0"/>
                        </a:spcAft>
                      </a:pPr>
                      <a:r>
                        <a:rPr lang="en-US" sz="1400">
                          <a:effectLst/>
                          <a:latin typeface="Arial" panose="020B0604020202020204" pitchFamily="34" charset="0"/>
                          <a:cs typeface="Arial" panose="020B0604020202020204" pitchFamily="34" charset="0"/>
                        </a:rPr>
                        <a:t>3.7</a:t>
                      </a:r>
                      <a:endParaRPr lang="ru-RU" sz="1600">
                        <a:effectLst/>
                        <a:latin typeface="Arial" panose="020B0604020202020204" pitchFamily="34" charset="0"/>
                        <a:ea typeface="Calibri"/>
                        <a:cs typeface="Arial" panose="020B0604020202020204" pitchFamily="34" charset="0"/>
                      </a:endParaRPr>
                    </a:p>
                  </a:txBody>
                  <a:tcPr marL="62861" marR="62861" marT="0" marB="0" anchor="b"/>
                </a:tc>
              </a:tr>
              <a:tr h="212411">
                <a:tc>
                  <a:txBody>
                    <a:bodyPr/>
                    <a:lstStyle/>
                    <a:p>
                      <a:pPr algn="ctr">
                        <a:lnSpc>
                          <a:spcPct val="100000"/>
                        </a:lnSpc>
                        <a:spcAft>
                          <a:spcPts val="0"/>
                        </a:spcAft>
                      </a:pPr>
                      <a:r>
                        <a:rPr lang="en-US" sz="1400" b="0" dirty="0">
                          <a:effectLst/>
                          <a:latin typeface="Arial" panose="020B0604020202020204" pitchFamily="34" charset="0"/>
                          <a:cs typeface="Arial" panose="020B0604020202020204" pitchFamily="34" charset="0"/>
                        </a:rPr>
                        <a:t>Volgograd</a:t>
                      </a:r>
                      <a:endParaRPr lang="ru-RU" sz="1600" b="0" dirty="0">
                        <a:effectLst/>
                        <a:latin typeface="Arial" panose="020B0604020202020204" pitchFamily="34" charset="0"/>
                        <a:ea typeface="Calibri"/>
                        <a:cs typeface="Arial" panose="020B0604020202020204" pitchFamily="34" charset="0"/>
                      </a:endParaRPr>
                    </a:p>
                  </a:txBody>
                  <a:tcPr marL="62861" marR="62861" marT="0" marB="0" anchor="b"/>
                </a:tc>
                <a:tc>
                  <a:txBody>
                    <a:bodyPr/>
                    <a:lstStyle/>
                    <a:p>
                      <a:pPr algn="ctr">
                        <a:lnSpc>
                          <a:spcPct val="100000"/>
                        </a:lnSpc>
                        <a:spcAft>
                          <a:spcPts val="0"/>
                        </a:spcAft>
                      </a:pPr>
                      <a:r>
                        <a:rPr lang="en-US" sz="1400" dirty="0">
                          <a:effectLst/>
                          <a:latin typeface="Arial" panose="020B0604020202020204" pitchFamily="34" charset="0"/>
                          <a:cs typeface="Arial" panose="020B0604020202020204" pitchFamily="34" charset="0"/>
                        </a:rPr>
                        <a:t>3.7</a:t>
                      </a:r>
                      <a:endParaRPr lang="ru-RU" sz="1600" dirty="0">
                        <a:effectLst/>
                        <a:latin typeface="Arial" panose="020B0604020202020204" pitchFamily="34" charset="0"/>
                        <a:ea typeface="Calibri"/>
                        <a:cs typeface="Arial" panose="020B0604020202020204" pitchFamily="34" charset="0"/>
                      </a:endParaRPr>
                    </a:p>
                  </a:txBody>
                  <a:tcPr marL="62861" marR="62861" marT="0" marB="0" anchor="b"/>
                </a:tc>
              </a:tr>
              <a:tr h="212411">
                <a:tc>
                  <a:txBody>
                    <a:bodyPr/>
                    <a:lstStyle/>
                    <a:p>
                      <a:pPr algn="ctr">
                        <a:lnSpc>
                          <a:spcPct val="100000"/>
                        </a:lnSpc>
                        <a:spcAft>
                          <a:spcPts val="0"/>
                        </a:spcAft>
                      </a:pPr>
                      <a:r>
                        <a:rPr lang="en-US" sz="1400" b="0">
                          <a:effectLst/>
                          <a:latin typeface="Arial" panose="020B0604020202020204" pitchFamily="34" charset="0"/>
                          <a:cs typeface="Arial" panose="020B0604020202020204" pitchFamily="34" charset="0"/>
                        </a:rPr>
                        <a:t>Krasnoyarsk</a:t>
                      </a:r>
                      <a:endParaRPr lang="ru-RU" sz="1600" b="0">
                        <a:effectLst/>
                        <a:latin typeface="Arial" panose="020B0604020202020204" pitchFamily="34" charset="0"/>
                        <a:ea typeface="Calibri"/>
                        <a:cs typeface="Arial" panose="020B0604020202020204" pitchFamily="34" charset="0"/>
                      </a:endParaRPr>
                    </a:p>
                  </a:txBody>
                  <a:tcPr marL="62861" marR="62861" marT="0" marB="0" anchor="b"/>
                </a:tc>
                <a:tc>
                  <a:txBody>
                    <a:bodyPr/>
                    <a:lstStyle/>
                    <a:p>
                      <a:pPr algn="ctr">
                        <a:lnSpc>
                          <a:spcPct val="100000"/>
                        </a:lnSpc>
                        <a:spcAft>
                          <a:spcPts val="0"/>
                        </a:spcAft>
                      </a:pPr>
                      <a:r>
                        <a:rPr lang="en-US" sz="1400" dirty="0">
                          <a:effectLst/>
                          <a:latin typeface="Arial" panose="020B0604020202020204" pitchFamily="34" charset="0"/>
                          <a:cs typeface="Arial" panose="020B0604020202020204" pitchFamily="34" charset="0"/>
                        </a:rPr>
                        <a:t>4.3</a:t>
                      </a:r>
                      <a:endParaRPr lang="ru-RU" sz="1600" dirty="0">
                        <a:effectLst/>
                        <a:latin typeface="Arial" panose="020B0604020202020204" pitchFamily="34" charset="0"/>
                        <a:ea typeface="Calibri"/>
                        <a:cs typeface="Arial" panose="020B0604020202020204" pitchFamily="34" charset="0"/>
                      </a:endParaRPr>
                    </a:p>
                  </a:txBody>
                  <a:tcPr marL="62861" marR="62861" marT="0" marB="0" anchor="b"/>
                </a:tc>
              </a:tr>
              <a:tr h="212411">
                <a:tc>
                  <a:txBody>
                    <a:bodyPr/>
                    <a:lstStyle/>
                    <a:p>
                      <a:pPr algn="ctr">
                        <a:lnSpc>
                          <a:spcPct val="100000"/>
                        </a:lnSpc>
                        <a:spcAft>
                          <a:spcPts val="0"/>
                        </a:spcAft>
                      </a:pPr>
                      <a:r>
                        <a:rPr lang="en-US" sz="1400" b="0" dirty="0">
                          <a:effectLst/>
                          <a:latin typeface="Arial" panose="020B0604020202020204" pitchFamily="34" charset="0"/>
                          <a:cs typeface="Arial" panose="020B0604020202020204" pitchFamily="34" charset="0"/>
                        </a:rPr>
                        <a:t>Voronezh</a:t>
                      </a:r>
                      <a:endParaRPr lang="ru-RU" sz="1600" b="0" dirty="0">
                        <a:effectLst/>
                        <a:latin typeface="Arial" panose="020B0604020202020204" pitchFamily="34" charset="0"/>
                        <a:ea typeface="Calibri"/>
                        <a:cs typeface="Arial" panose="020B0604020202020204" pitchFamily="34" charset="0"/>
                      </a:endParaRPr>
                    </a:p>
                  </a:txBody>
                  <a:tcPr marL="62861" marR="62861" marT="0" marB="0" anchor="b"/>
                </a:tc>
                <a:tc>
                  <a:txBody>
                    <a:bodyPr/>
                    <a:lstStyle/>
                    <a:p>
                      <a:pPr algn="ctr">
                        <a:lnSpc>
                          <a:spcPct val="100000"/>
                        </a:lnSpc>
                        <a:spcAft>
                          <a:spcPts val="0"/>
                        </a:spcAft>
                      </a:pPr>
                      <a:r>
                        <a:rPr lang="en-US" sz="1400" dirty="0">
                          <a:effectLst/>
                          <a:latin typeface="Arial" panose="020B0604020202020204" pitchFamily="34" charset="0"/>
                          <a:cs typeface="Arial" panose="020B0604020202020204" pitchFamily="34" charset="0"/>
                        </a:rPr>
                        <a:t>3.4</a:t>
                      </a:r>
                      <a:endParaRPr lang="ru-RU" sz="1600" dirty="0">
                        <a:effectLst/>
                        <a:latin typeface="Arial" panose="020B0604020202020204" pitchFamily="34" charset="0"/>
                        <a:ea typeface="Calibri"/>
                        <a:cs typeface="Arial" panose="020B0604020202020204" pitchFamily="34" charset="0"/>
                      </a:endParaRPr>
                    </a:p>
                  </a:txBody>
                  <a:tcPr marL="62861" marR="62861" marT="0" marB="0" anchor="b"/>
                </a:tc>
              </a:tr>
              <a:tr h="212411">
                <a:tc>
                  <a:txBody>
                    <a:bodyPr/>
                    <a:lstStyle/>
                    <a:p>
                      <a:pPr algn="ctr">
                        <a:lnSpc>
                          <a:spcPct val="100000"/>
                        </a:lnSpc>
                        <a:spcAft>
                          <a:spcPts val="0"/>
                        </a:spcAft>
                      </a:pPr>
                      <a:r>
                        <a:rPr lang="en-US" sz="1400" b="0" dirty="0">
                          <a:effectLst/>
                          <a:latin typeface="Arial" panose="020B0604020202020204" pitchFamily="34" charset="0"/>
                          <a:cs typeface="Arial" panose="020B0604020202020204" pitchFamily="34" charset="0"/>
                        </a:rPr>
                        <a:t>Perm</a:t>
                      </a:r>
                      <a:endParaRPr lang="ru-RU" sz="1600" b="0" dirty="0">
                        <a:effectLst/>
                        <a:latin typeface="Arial" panose="020B0604020202020204" pitchFamily="34" charset="0"/>
                        <a:ea typeface="Calibri"/>
                        <a:cs typeface="Arial" panose="020B0604020202020204" pitchFamily="34" charset="0"/>
                      </a:endParaRPr>
                    </a:p>
                  </a:txBody>
                  <a:tcPr marL="62861" marR="62861" marT="0" marB="0" anchor="b"/>
                </a:tc>
                <a:tc>
                  <a:txBody>
                    <a:bodyPr/>
                    <a:lstStyle/>
                    <a:p>
                      <a:pPr algn="ctr">
                        <a:lnSpc>
                          <a:spcPct val="100000"/>
                        </a:lnSpc>
                        <a:spcAft>
                          <a:spcPts val="0"/>
                        </a:spcAft>
                      </a:pPr>
                      <a:r>
                        <a:rPr lang="en-US" sz="1400" dirty="0">
                          <a:effectLst/>
                          <a:latin typeface="Arial" panose="020B0604020202020204" pitchFamily="34" charset="0"/>
                          <a:cs typeface="Arial" panose="020B0604020202020204" pitchFamily="34" charset="0"/>
                        </a:rPr>
                        <a:t>3.2</a:t>
                      </a:r>
                      <a:endParaRPr lang="ru-RU" sz="1600" dirty="0">
                        <a:effectLst/>
                        <a:latin typeface="Arial" panose="020B0604020202020204" pitchFamily="34" charset="0"/>
                        <a:ea typeface="Calibri"/>
                        <a:cs typeface="Arial" panose="020B0604020202020204" pitchFamily="34" charset="0"/>
                      </a:endParaRPr>
                    </a:p>
                  </a:txBody>
                  <a:tcPr marL="62861" marR="62861" marT="0" marB="0" anchor="b"/>
                </a:tc>
              </a:tr>
              <a:tr h="212411">
                <a:tc>
                  <a:txBody>
                    <a:bodyPr/>
                    <a:lstStyle/>
                    <a:p>
                      <a:pPr algn="ctr">
                        <a:lnSpc>
                          <a:spcPct val="100000"/>
                        </a:lnSpc>
                        <a:spcAft>
                          <a:spcPts val="0"/>
                        </a:spcAft>
                      </a:pPr>
                      <a:r>
                        <a:rPr lang="en-US" sz="1400" b="0" dirty="0">
                          <a:effectLst/>
                          <a:latin typeface="Arial" panose="020B0604020202020204" pitchFamily="34" charset="0"/>
                          <a:cs typeface="Arial" panose="020B0604020202020204" pitchFamily="34" charset="0"/>
                        </a:rPr>
                        <a:t>Krasnodar</a:t>
                      </a:r>
                      <a:endParaRPr lang="ru-RU" sz="1600" b="0" dirty="0">
                        <a:effectLst/>
                        <a:latin typeface="Arial" panose="020B0604020202020204" pitchFamily="34" charset="0"/>
                        <a:ea typeface="Calibri"/>
                        <a:cs typeface="Arial" panose="020B0604020202020204" pitchFamily="34" charset="0"/>
                      </a:endParaRPr>
                    </a:p>
                  </a:txBody>
                  <a:tcPr marL="62861" marR="62861" marT="0" marB="0" anchor="b"/>
                </a:tc>
                <a:tc>
                  <a:txBody>
                    <a:bodyPr/>
                    <a:lstStyle/>
                    <a:p>
                      <a:pPr algn="ctr">
                        <a:lnSpc>
                          <a:spcPct val="100000"/>
                        </a:lnSpc>
                        <a:spcAft>
                          <a:spcPts val="0"/>
                        </a:spcAft>
                      </a:pPr>
                      <a:r>
                        <a:rPr lang="en-US" sz="1400" dirty="0">
                          <a:effectLst/>
                          <a:latin typeface="Arial" panose="020B0604020202020204" pitchFamily="34" charset="0"/>
                          <a:cs typeface="Arial" panose="020B0604020202020204" pitchFamily="34" charset="0"/>
                        </a:rPr>
                        <a:t>2.7</a:t>
                      </a:r>
                      <a:endParaRPr lang="ru-RU" sz="1600" dirty="0">
                        <a:effectLst/>
                        <a:latin typeface="Arial" panose="020B0604020202020204" pitchFamily="34" charset="0"/>
                        <a:ea typeface="Calibri"/>
                        <a:cs typeface="Arial" panose="020B0604020202020204" pitchFamily="34" charset="0"/>
                      </a:endParaRPr>
                    </a:p>
                  </a:txBody>
                  <a:tcPr marL="62861" marR="62861" marT="0" marB="0" anchor="b"/>
                </a:tc>
              </a:tr>
              <a:tr h="212411">
                <a:tc>
                  <a:txBody>
                    <a:bodyPr/>
                    <a:lstStyle/>
                    <a:p>
                      <a:pPr algn="ctr">
                        <a:lnSpc>
                          <a:spcPct val="100000"/>
                        </a:lnSpc>
                        <a:spcAft>
                          <a:spcPts val="0"/>
                        </a:spcAft>
                      </a:pPr>
                      <a:r>
                        <a:rPr lang="en-US" sz="1400" b="0" dirty="0">
                          <a:effectLst/>
                          <a:latin typeface="Arial" panose="020B0604020202020204" pitchFamily="34" charset="0"/>
                          <a:cs typeface="Arial" panose="020B0604020202020204" pitchFamily="34" charset="0"/>
                        </a:rPr>
                        <a:t>Saratov</a:t>
                      </a:r>
                      <a:endParaRPr lang="ru-RU" sz="1600" b="0" dirty="0">
                        <a:effectLst/>
                        <a:latin typeface="Arial" panose="020B0604020202020204" pitchFamily="34" charset="0"/>
                        <a:ea typeface="Calibri"/>
                        <a:cs typeface="Arial" panose="020B0604020202020204" pitchFamily="34" charset="0"/>
                      </a:endParaRPr>
                    </a:p>
                  </a:txBody>
                  <a:tcPr marL="62861" marR="62861" marT="0" marB="0" anchor="b"/>
                </a:tc>
                <a:tc>
                  <a:txBody>
                    <a:bodyPr/>
                    <a:lstStyle/>
                    <a:p>
                      <a:pPr algn="ctr">
                        <a:lnSpc>
                          <a:spcPct val="100000"/>
                        </a:lnSpc>
                        <a:spcAft>
                          <a:spcPts val="0"/>
                        </a:spcAft>
                      </a:pPr>
                      <a:r>
                        <a:rPr lang="en-US" sz="1400" dirty="0">
                          <a:effectLst/>
                          <a:latin typeface="Arial" panose="020B0604020202020204" pitchFamily="34" charset="0"/>
                          <a:cs typeface="Arial" panose="020B0604020202020204" pitchFamily="34" charset="0"/>
                        </a:rPr>
                        <a:t>4.1</a:t>
                      </a:r>
                      <a:endParaRPr lang="ru-RU" sz="1600" dirty="0">
                        <a:effectLst/>
                        <a:latin typeface="Arial" panose="020B0604020202020204" pitchFamily="34" charset="0"/>
                        <a:ea typeface="Calibri"/>
                        <a:cs typeface="Arial" panose="020B0604020202020204" pitchFamily="34" charset="0"/>
                      </a:endParaRPr>
                    </a:p>
                  </a:txBody>
                  <a:tcPr marL="62861" marR="62861" marT="0" marB="0" anchor="b"/>
                </a:tc>
              </a:tr>
              <a:tr h="212411">
                <a:tc>
                  <a:txBody>
                    <a:bodyPr/>
                    <a:lstStyle/>
                    <a:p>
                      <a:pPr algn="ctr">
                        <a:lnSpc>
                          <a:spcPct val="100000"/>
                        </a:lnSpc>
                        <a:spcAft>
                          <a:spcPts val="0"/>
                        </a:spcAft>
                      </a:pPr>
                      <a:r>
                        <a:rPr lang="en-US" sz="1400" b="0" dirty="0">
                          <a:effectLst/>
                          <a:latin typeface="Arial" panose="020B0604020202020204" pitchFamily="34" charset="0"/>
                          <a:cs typeface="Arial" panose="020B0604020202020204" pitchFamily="34" charset="0"/>
                        </a:rPr>
                        <a:t>Vladivostok</a:t>
                      </a:r>
                      <a:endParaRPr lang="ru-RU" sz="1600" b="0" dirty="0">
                        <a:effectLst/>
                        <a:latin typeface="Arial" panose="020B0604020202020204" pitchFamily="34" charset="0"/>
                        <a:ea typeface="Calibri"/>
                        <a:cs typeface="Arial" panose="020B0604020202020204" pitchFamily="34" charset="0"/>
                      </a:endParaRPr>
                    </a:p>
                  </a:txBody>
                  <a:tcPr marL="62861" marR="62861" marT="0" marB="0" anchor="b"/>
                </a:tc>
                <a:tc>
                  <a:txBody>
                    <a:bodyPr/>
                    <a:lstStyle/>
                    <a:p>
                      <a:pPr algn="ctr">
                        <a:lnSpc>
                          <a:spcPct val="100000"/>
                        </a:lnSpc>
                        <a:spcAft>
                          <a:spcPts val="0"/>
                        </a:spcAft>
                      </a:pPr>
                      <a:r>
                        <a:rPr lang="en-US" sz="1400" dirty="0">
                          <a:effectLst/>
                          <a:latin typeface="Arial" panose="020B0604020202020204" pitchFamily="34" charset="0"/>
                          <a:cs typeface="Arial" panose="020B0604020202020204" pitchFamily="34" charset="0"/>
                        </a:rPr>
                        <a:t>4.2</a:t>
                      </a:r>
                      <a:endParaRPr lang="ru-RU" sz="1600" dirty="0">
                        <a:effectLst/>
                        <a:latin typeface="Arial" panose="020B0604020202020204" pitchFamily="34" charset="0"/>
                        <a:ea typeface="Calibri"/>
                        <a:cs typeface="Arial" panose="020B0604020202020204" pitchFamily="34" charset="0"/>
                      </a:endParaRPr>
                    </a:p>
                  </a:txBody>
                  <a:tcPr marL="62861" marR="62861" marT="0" marB="0" anchor="b"/>
                </a:tc>
              </a:tr>
            </a:tbl>
          </a:graphicData>
        </a:graphic>
      </p:graphicFrame>
    </p:spTree>
    <p:extLst>
      <p:ext uri="{BB962C8B-B14F-4D97-AF65-F5344CB8AC3E}">
        <p14:creationId xmlns:p14="http://schemas.microsoft.com/office/powerpoint/2010/main" val="2452372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0317" y="14469"/>
            <a:ext cx="8424936" cy="1569660"/>
          </a:xfrm>
          <a:prstGeom prst="rect">
            <a:avLst/>
          </a:prstGeom>
          <a:noFill/>
        </p:spPr>
        <p:txBody>
          <a:bodyPr wrap="square" rtlCol="0">
            <a:spAutoFit/>
          </a:bodyPr>
          <a:lstStyle/>
          <a:p>
            <a:pPr algn="ctr"/>
            <a:r>
              <a:rPr lang="en-US" sz="2400" b="1" dirty="0" smtClean="0">
                <a:solidFill>
                  <a:srgbClr val="FFC000"/>
                </a:solidFill>
                <a:latin typeface="Arial" panose="020B0604020202020204" pitchFamily="34" charset="0"/>
                <a:cs typeface="Arial" panose="020B0604020202020204" pitchFamily="34" charset="0"/>
              </a:rPr>
              <a:t>The </a:t>
            </a:r>
            <a:r>
              <a:rPr lang="en-US" sz="2400" b="1" dirty="0">
                <a:solidFill>
                  <a:srgbClr val="FFC000"/>
                </a:solidFill>
                <a:latin typeface="Arial" panose="020B0604020202020204" pitchFamily="34" charset="0"/>
                <a:cs typeface="Arial" panose="020B0604020202020204" pitchFamily="34" charset="0"/>
              </a:rPr>
              <a:t>level of housing affordability in London and Hong Kong is lower than in Russian cities, while in New York and Singapore it is comparable to the degree of housing affordability in the Moscow and Saint Petersburg areas.</a:t>
            </a:r>
          </a:p>
        </p:txBody>
      </p:sp>
      <p:sp>
        <p:nvSpPr>
          <p:cNvPr id="77" name="Номер слайда 4"/>
          <p:cNvSpPr>
            <a:spLocks noGrp="1"/>
          </p:cNvSpPr>
          <p:nvPr>
            <p:ph type="sldNum" sz="quarter" idx="12"/>
          </p:nvPr>
        </p:nvSpPr>
        <p:spPr>
          <a:xfrm>
            <a:off x="6553200" y="6356360"/>
            <a:ext cx="2133600" cy="365125"/>
          </a:xfrm>
        </p:spPr>
        <p:txBody>
          <a:bodyPr/>
          <a:lstStyle/>
          <a:p>
            <a:fld id="{9DB06663-6524-4EA9-B00B-80A50C1FAFAB}" type="slidenum">
              <a:rPr lang="ru-RU" smtClean="0">
                <a:solidFill>
                  <a:prstClr val="black">
                    <a:tint val="75000"/>
                  </a:prstClr>
                </a:solidFill>
              </a:rPr>
              <a:pPr/>
              <a:t>17</a:t>
            </a:fld>
            <a:endParaRPr lang="ru-RU" dirty="0">
              <a:solidFill>
                <a:prstClr val="black">
                  <a:tint val="75000"/>
                </a:prstClr>
              </a:solidFill>
            </a:endParaRPr>
          </a:p>
        </p:txBody>
      </p:sp>
      <p:sp>
        <p:nvSpPr>
          <p:cNvPr id="6" name="Прямоугольник 5"/>
          <p:cNvSpPr/>
          <p:nvPr/>
        </p:nvSpPr>
        <p:spPr>
          <a:xfrm>
            <a:off x="323528" y="6373073"/>
            <a:ext cx="7806929" cy="523220"/>
          </a:xfrm>
          <a:prstGeom prst="rect">
            <a:avLst/>
          </a:prstGeom>
        </p:spPr>
        <p:txBody>
          <a:bodyPr wrap="square">
            <a:spAutoFit/>
          </a:bodyPr>
          <a:lstStyle/>
          <a:p>
            <a:r>
              <a:rPr lang="en-US" sz="1400" b="1" dirty="0" smtClean="0">
                <a:solidFill>
                  <a:srgbClr val="122030"/>
                </a:solidFill>
              </a:rPr>
              <a:t>Source</a:t>
            </a:r>
            <a:r>
              <a:rPr lang="ru-RU" sz="1400" b="1" dirty="0" smtClean="0">
                <a:solidFill>
                  <a:srgbClr val="122030"/>
                </a:solidFill>
              </a:rPr>
              <a:t>:</a:t>
            </a:r>
            <a:r>
              <a:rPr lang="en-US" sz="1400" b="1" dirty="0" smtClean="0">
                <a:solidFill>
                  <a:srgbClr val="122030"/>
                </a:solidFill>
              </a:rPr>
              <a:t>  </a:t>
            </a:r>
            <a:r>
              <a:rPr lang="en-US" sz="1400" b="1" dirty="0">
                <a:solidFill>
                  <a:srgbClr val="122030"/>
                </a:solidFill>
              </a:rPr>
              <a:t>Cox W., </a:t>
            </a:r>
            <a:r>
              <a:rPr lang="en-US" sz="1400" b="1" dirty="0" err="1">
                <a:solidFill>
                  <a:srgbClr val="122030"/>
                </a:solidFill>
              </a:rPr>
              <a:t>Pavletich</a:t>
            </a:r>
            <a:r>
              <a:rPr lang="en-US" sz="1400" b="1" dirty="0">
                <a:solidFill>
                  <a:srgbClr val="122030"/>
                </a:solidFill>
              </a:rPr>
              <a:t> H. (2017) “13th Annual </a:t>
            </a:r>
            <a:r>
              <a:rPr lang="en-US" sz="1400" b="1" dirty="0" err="1">
                <a:solidFill>
                  <a:srgbClr val="122030"/>
                </a:solidFill>
              </a:rPr>
              <a:t>Demographia</a:t>
            </a:r>
            <a:r>
              <a:rPr lang="en-US" sz="1400" b="1" dirty="0">
                <a:solidFill>
                  <a:srgbClr val="122030"/>
                </a:solidFill>
              </a:rPr>
              <a:t> International Housing Affordability Survey: 2016”; </a:t>
            </a:r>
            <a:r>
              <a:rPr lang="en-US" sz="1400" b="1" dirty="0" err="1">
                <a:solidFill>
                  <a:srgbClr val="122030"/>
                </a:solidFill>
              </a:rPr>
              <a:t>Numbeo</a:t>
            </a:r>
            <a:r>
              <a:rPr lang="en-US" sz="1400" b="1" dirty="0">
                <a:solidFill>
                  <a:srgbClr val="122030"/>
                </a:solidFill>
              </a:rPr>
              <a:t> database on cities and countries worldwide.</a:t>
            </a:r>
            <a:endParaRPr lang="ru-RU" sz="1400" b="1" dirty="0">
              <a:solidFill>
                <a:srgbClr val="122030"/>
              </a:solidFill>
            </a:endParaRPr>
          </a:p>
        </p:txBody>
      </p:sp>
      <p:sp>
        <p:nvSpPr>
          <p:cNvPr id="5" name="Прямоугольник 4"/>
          <p:cNvSpPr/>
          <p:nvPr/>
        </p:nvSpPr>
        <p:spPr>
          <a:xfrm>
            <a:off x="323528" y="1674674"/>
            <a:ext cx="8424936" cy="307777"/>
          </a:xfrm>
          <a:prstGeom prst="rect">
            <a:avLst/>
          </a:prstGeom>
        </p:spPr>
        <p:txBody>
          <a:bodyPr wrap="square">
            <a:spAutoFit/>
          </a:bodyPr>
          <a:lstStyle/>
          <a:p>
            <a:r>
              <a:rPr lang="en-US" sz="1400" b="1" dirty="0">
                <a:solidFill>
                  <a:srgbClr val="1F497D">
                    <a:lumMod val="50000"/>
                  </a:srgbClr>
                </a:solidFill>
                <a:latin typeface="Arial" panose="020B0604020202020204" pitchFamily="34" charset="0"/>
                <a:cs typeface="Arial" panose="020B0604020202020204" pitchFamily="34" charset="0"/>
              </a:rPr>
              <a:t>Housing price to income ratio in foreign urban agglomerations in 2016 and 2017</a:t>
            </a:r>
            <a:endParaRPr lang="ru-RU" sz="1400" dirty="0">
              <a:solidFill>
                <a:srgbClr val="1F497D">
                  <a:lumMod val="50000"/>
                </a:srgbClr>
              </a:solidFill>
              <a:latin typeface="Arial" panose="020B0604020202020204" pitchFamily="34" charset="0"/>
              <a:cs typeface="Arial" panose="020B0604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545880523"/>
              </p:ext>
            </p:extLst>
          </p:nvPr>
        </p:nvGraphicFramePr>
        <p:xfrm>
          <a:off x="409882" y="2217738"/>
          <a:ext cx="8229600" cy="2723426"/>
        </p:xfrm>
        <a:graphic>
          <a:graphicData uri="http://schemas.openxmlformats.org/drawingml/2006/table">
            <a:tbl>
              <a:tblPr firstRow="1" firstCol="1" bandRow="1">
                <a:tableStyleId>{35758FB7-9AC5-4552-8A53-C91805E547FA}</a:tableStyleId>
              </a:tblPr>
              <a:tblGrid>
                <a:gridCol w="2154509"/>
                <a:gridCol w="2531425"/>
                <a:gridCol w="3543666"/>
              </a:tblGrid>
              <a:tr h="533126">
                <a:tc>
                  <a:txBody>
                    <a:bodyPr/>
                    <a:lstStyle/>
                    <a:p>
                      <a:pPr algn="ctr">
                        <a:lnSpc>
                          <a:spcPct val="100000"/>
                        </a:lnSpc>
                        <a:spcAft>
                          <a:spcPts val="0"/>
                        </a:spcAft>
                      </a:pPr>
                      <a:r>
                        <a:rPr lang="en-US" sz="1200" dirty="0">
                          <a:effectLst/>
                        </a:rPr>
                        <a:t>Urban agglomeration</a:t>
                      </a:r>
                      <a:endParaRPr lang="ru-RU" sz="1400" dirty="0">
                        <a:effectLst/>
                        <a:latin typeface="Times New Roman"/>
                        <a:ea typeface="Calibri"/>
                        <a:cs typeface="Times New Roman"/>
                      </a:endParaRPr>
                    </a:p>
                  </a:txBody>
                  <a:tcPr marL="68580" marR="68580" marT="0" marB="0" anchor="ctr"/>
                </a:tc>
                <a:tc>
                  <a:txBody>
                    <a:bodyPr/>
                    <a:lstStyle/>
                    <a:p>
                      <a:pPr algn="ctr">
                        <a:lnSpc>
                          <a:spcPct val="100000"/>
                        </a:lnSpc>
                        <a:spcAft>
                          <a:spcPts val="0"/>
                        </a:spcAft>
                      </a:pPr>
                      <a:r>
                        <a:rPr lang="en-US" sz="1200" dirty="0" smtClean="0">
                          <a:effectLst/>
                        </a:rPr>
                        <a:t>Housing price to income ratio, 2016, Demographia</a:t>
                      </a:r>
                      <a:r>
                        <a:rPr lang="en-US" sz="1200" b="1" kern="1200" baseline="30000" dirty="0" smtClean="0">
                          <a:solidFill>
                            <a:schemeClr val="lt1"/>
                          </a:solidFill>
                          <a:effectLst/>
                          <a:latin typeface="Arial" panose="020B0604020202020204" pitchFamily="34" charset="0"/>
                          <a:ea typeface="+mn-ea"/>
                          <a:cs typeface="Arial" panose="020B0604020202020204" pitchFamily="34" charset="0"/>
                        </a:rPr>
                        <a:t>1</a:t>
                      </a:r>
                      <a:endParaRPr lang="ru-RU" sz="105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effectLst/>
                        </a:rPr>
                        <a:t>The ratio of a residential unit price to annual household income, 2017, </a:t>
                      </a:r>
                      <a:r>
                        <a:rPr lang="en-US" sz="1200" dirty="0" smtClean="0">
                          <a:effectLst/>
                        </a:rPr>
                        <a:t>Numbeo</a:t>
                      </a:r>
                      <a:r>
                        <a:rPr lang="en-US" sz="1400" b="1" kern="1200" baseline="30000" dirty="0" smtClean="0">
                          <a:solidFill>
                            <a:schemeClr val="lt1"/>
                          </a:solidFill>
                          <a:effectLst/>
                          <a:latin typeface="Arial" panose="020B0604020202020204" pitchFamily="34" charset="0"/>
                          <a:ea typeface="+mn-ea"/>
                          <a:cs typeface="Arial" panose="020B0604020202020204" pitchFamily="34" charset="0"/>
                        </a:rPr>
                        <a:t>2</a:t>
                      </a:r>
                      <a:endParaRPr lang="ru-RU" sz="1100" dirty="0" smtClean="0">
                        <a:effectLst/>
                        <a:latin typeface="Arial" panose="020B0604020202020204" pitchFamily="34" charset="0"/>
                        <a:ea typeface="Calibri"/>
                        <a:cs typeface="Arial" panose="020B0604020202020204" pitchFamily="34" charset="0"/>
                      </a:endParaRPr>
                    </a:p>
                  </a:txBody>
                  <a:tcPr marL="68580" marR="68580" marT="0" marB="0" anchor="ctr"/>
                </a:tc>
              </a:tr>
              <a:tr h="219030">
                <a:tc>
                  <a:txBody>
                    <a:bodyPr/>
                    <a:lstStyle/>
                    <a:p>
                      <a:pPr algn="ctr">
                        <a:lnSpc>
                          <a:spcPct val="100000"/>
                        </a:lnSpc>
                        <a:spcAft>
                          <a:spcPts val="0"/>
                        </a:spcAft>
                      </a:pPr>
                      <a:r>
                        <a:rPr lang="en-US" sz="1200">
                          <a:effectLst/>
                        </a:rPr>
                        <a:t>New York</a:t>
                      </a:r>
                      <a:endParaRPr lang="ru-RU" sz="1400">
                        <a:effectLst/>
                        <a:latin typeface="Times New Roman"/>
                        <a:ea typeface="Calibri"/>
                        <a:cs typeface="Times New Roman"/>
                      </a:endParaRPr>
                    </a:p>
                  </a:txBody>
                  <a:tcPr marL="68580" marR="68580" marT="0" marB="0" anchor="ctr"/>
                </a:tc>
                <a:tc>
                  <a:txBody>
                    <a:bodyPr/>
                    <a:lstStyle/>
                    <a:p>
                      <a:pPr algn="ctr">
                        <a:lnSpc>
                          <a:spcPct val="100000"/>
                        </a:lnSpc>
                        <a:spcAft>
                          <a:spcPts val="0"/>
                        </a:spcAft>
                      </a:pPr>
                      <a:r>
                        <a:rPr lang="en-US" sz="1200" dirty="0">
                          <a:effectLst/>
                        </a:rPr>
                        <a:t>5.7</a:t>
                      </a:r>
                      <a:endParaRPr lang="ru-RU" sz="1400" dirty="0">
                        <a:effectLst/>
                        <a:latin typeface="Times New Roman"/>
                        <a:ea typeface="Calibri"/>
                        <a:cs typeface="Times New Roman"/>
                      </a:endParaRPr>
                    </a:p>
                  </a:txBody>
                  <a:tcPr marL="68580" marR="68580" marT="0" marB="0" anchor="ctr"/>
                </a:tc>
                <a:tc>
                  <a:txBody>
                    <a:bodyPr/>
                    <a:lstStyle/>
                    <a:p>
                      <a:pPr algn="ctr">
                        <a:lnSpc>
                          <a:spcPct val="100000"/>
                        </a:lnSpc>
                        <a:spcAft>
                          <a:spcPts val="0"/>
                        </a:spcAft>
                      </a:pPr>
                      <a:r>
                        <a:rPr lang="en-US" sz="1200">
                          <a:effectLst/>
                        </a:rPr>
                        <a:t>9.47</a:t>
                      </a:r>
                      <a:endParaRPr lang="ru-RU" sz="1400">
                        <a:effectLst/>
                        <a:latin typeface="Times New Roman"/>
                        <a:ea typeface="Calibri"/>
                        <a:cs typeface="Times New Roman"/>
                      </a:endParaRPr>
                    </a:p>
                  </a:txBody>
                  <a:tcPr marL="68580" marR="68580" marT="0" marB="0" anchor="ctr"/>
                </a:tc>
              </a:tr>
              <a:tr h="219030">
                <a:tc>
                  <a:txBody>
                    <a:bodyPr/>
                    <a:lstStyle/>
                    <a:p>
                      <a:pPr algn="ctr">
                        <a:lnSpc>
                          <a:spcPct val="100000"/>
                        </a:lnSpc>
                        <a:spcAft>
                          <a:spcPts val="0"/>
                        </a:spcAft>
                      </a:pPr>
                      <a:r>
                        <a:rPr lang="en-US" sz="1200">
                          <a:effectLst/>
                        </a:rPr>
                        <a:t>London</a:t>
                      </a:r>
                      <a:endParaRPr lang="ru-RU" sz="1400">
                        <a:effectLst/>
                        <a:latin typeface="Times New Roman"/>
                        <a:ea typeface="Calibri"/>
                        <a:cs typeface="Times New Roman"/>
                      </a:endParaRPr>
                    </a:p>
                  </a:txBody>
                  <a:tcPr marL="68580" marR="68580" marT="0" marB="0" anchor="ctr"/>
                </a:tc>
                <a:tc>
                  <a:txBody>
                    <a:bodyPr/>
                    <a:lstStyle/>
                    <a:p>
                      <a:pPr algn="ctr">
                        <a:lnSpc>
                          <a:spcPct val="100000"/>
                        </a:lnSpc>
                        <a:spcAft>
                          <a:spcPts val="0"/>
                        </a:spcAft>
                      </a:pPr>
                      <a:r>
                        <a:rPr lang="en-US" sz="1200">
                          <a:effectLst/>
                        </a:rPr>
                        <a:t>8.5</a:t>
                      </a:r>
                      <a:endParaRPr lang="ru-RU" sz="1400">
                        <a:effectLst/>
                        <a:latin typeface="Times New Roman"/>
                        <a:ea typeface="Calibri"/>
                        <a:cs typeface="Times New Roman"/>
                      </a:endParaRPr>
                    </a:p>
                  </a:txBody>
                  <a:tcPr marL="68580" marR="68580" marT="0" marB="0" anchor="ctr"/>
                </a:tc>
                <a:tc>
                  <a:txBody>
                    <a:bodyPr/>
                    <a:lstStyle/>
                    <a:p>
                      <a:pPr algn="ctr">
                        <a:lnSpc>
                          <a:spcPct val="100000"/>
                        </a:lnSpc>
                        <a:spcAft>
                          <a:spcPts val="0"/>
                        </a:spcAft>
                      </a:pPr>
                      <a:r>
                        <a:rPr lang="en-US" sz="1200">
                          <a:effectLst/>
                        </a:rPr>
                        <a:t>21.52</a:t>
                      </a:r>
                      <a:endParaRPr lang="ru-RU" sz="1400">
                        <a:effectLst/>
                        <a:latin typeface="Times New Roman"/>
                        <a:ea typeface="Calibri"/>
                        <a:cs typeface="Times New Roman"/>
                      </a:endParaRPr>
                    </a:p>
                  </a:txBody>
                  <a:tcPr marL="68580" marR="68580" marT="0" marB="0" anchor="ctr"/>
                </a:tc>
              </a:tr>
              <a:tr h="219030">
                <a:tc>
                  <a:txBody>
                    <a:bodyPr/>
                    <a:lstStyle/>
                    <a:p>
                      <a:pPr algn="ctr">
                        <a:lnSpc>
                          <a:spcPct val="100000"/>
                        </a:lnSpc>
                        <a:spcAft>
                          <a:spcPts val="0"/>
                        </a:spcAft>
                      </a:pPr>
                      <a:r>
                        <a:rPr lang="en-US" sz="1200">
                          <a:effectLst/>
                        </a:rPr>
                        <a:t>Singapore</a:t>
                      </a:r>
                      <a:endParaRPr lang="ru-RU" sz="1400">
                        <a:effectLst/>
                        <a:latin typeface="Times New Roman"/>
                        <a:ea typeface="Calibri"/>
                        <a:cs typeface="Times New Roman"/>
                      </a:endParaRPr>
                    </a:p>
                  </a:txBody>
                  <a:tcPr marL="68580" marR="68580" marT="0" marB="0" anchor="ctr"/>
                </a:tc>
                <a:tc>
                  <a:txBody>
                    <a:bodyPr/>
                    <a:lstStyle/>
                    <a:p>
                      <a:pPr algn="ctr">
                        <a:lnSpc>
                          <a:spcPct val="100000"/>
                        </a:lnSpc>
                        <a:spcAft>
                          <a:spcPts val="0"/>
                        </a:spcAft>
                      </a:pPr>
                      <a:r>
                        <a:rPr lang="en-US" sz="1200">
                          <a:effectLst/>
                        </a:rPr>
                        <a:t>4.8</a:t>
                      </a:r>
                      <a:endParaRPr lang="ru-RU" sz="1400">
                        <a:effectLst/>
                        <a:latin typeface="Times New Roman"/>
                        <a:ea typeface="Calibri"/>
                        <a:cs typeface="Times New Roman"/>
                      </a:endParaRPr>
                    </a:p>
                  </a:txBody>
                  <a:tcPr marL="68580" marR="68580" marT="0" marB="0" anchor="ctr"/>
                </a:tc>
                <a:tc>
                  <a:txBody>
                    <a:bodyPr/>
                    <a:lstStyle/>
                    <a:p>
                      <a:pPr algn="ctr">
                        <a:lnSpc>
                          <a:spcPct val="100000"/>
                        </a:lnSpc>
                        <a:spcAft>
                          <a:spcPts val="0"/>
                        </a:spcAft>
                      </a:pPr>
                      <a:r>
                        <a:rPr lang="en-US" sz="1200">
                          <a:effectLst/>
                        </a:rPr>
                        <a:t>22.31</a:t>
                      </a:r>
                      <a:endParaRPr lang="ru-RU" sz="1400">
                        <a:effectLst/>
                        <a:latin typeface="Times New Roman"/>
                        <a:ea typeface="Calibri"/>
                        <a:cs typeface="Times New Roman"/>
                      </a:endParaRPr>
                    </a:p>
                  </a:txBody>
                  <a:tcPr marL="68580" marR="68580" marT="0" marB="0" anchor="ctr"/>
                </a:tc>
              </a:tr>
              <a:tr h="219030">
                <a:tc>
                  <a:txBody>
                    <a:bodyPr/>
                    <a:lstStyle/>
                    <a:p>
                      <a:pPr algn="ctr">
                        <a:lnSpc>
                          <a:spcPct val="100000"/>
                        </a:lnSpc>
                        <a:spcAft>
                          <a:spcPts val="0"/>
                        </a:spcAft>
                      </a:pPr>
                      <a:r>
                        <a:rPr lang="en-US" sz="1200">
                          <a:effectLst/>
                        </a:rPr>
                        <a:t>Dubai</a:t>
                      </a:r>
                      <a:endParaRPr lang="ru-RU" sz="1400">
                        <a:effectLst/>
                        <a:latin typeface="Times New Roman"/>
                        <a:ea typeface="Calibri"/>
                        <a:cs typeface="Times New Roman"/>
                      </a:endParaRPr>
                    </a:p>
                  </a:txBody>
                  <a:tcPr marL="68580" marR="68580" marT="0" marB="0" anchor="ctr"/>
                </a:tc>
                <a:tc>
                  <a:txBody>
                    <a:bodyPr/>
                    <a:lstStyle/>
                    <a:p>
                      <a:pPr algn="ctr">
                        <a:lnSpc>
                          <a:spcPct val="100000"/>
                        </a:lnSpc>
                        <a:spcAft>
                          <a:spcPts val="0"/>
                        </a:spcAft>
                      </a:pPr>
                      <a:r>
                        <a:rPr lang="en-US" sz="1200">
                          <a:effectLst/>
                        </a:rPr>
                        <a:t>–</a:t>
                      </a:r>
                      <a:endParaRPr lang="ru-RU" sz="1400">
                        <a:effectLst/>
                        <a:latin typeface="Times New Roman"/>
                        <a:ea typeface="Calibri"/>
                        <a:cs typeface="Times New Roman"/>
                      </a:endParaRPr>
                    </a:p>
                  </a:txBody>
                  <a:tcPr marL="68580" marR="68580" marT="0" marB="0" anchor="ctr"/>
                </a:tc>
                <a:tc>
                  <a:txBody>
                    <a:bodyPr/>
                    <a:lstStyle/>
                    <a:p>
                      <a:pPr algn="ctr">
                        <a:lnSpc>
                          <a:spcPct val="100000"/>
                        </a:lnSpc>
                        <a:spcAft>
                          <a:spcPts val="0"/>
                        </a:spcAft>
                      </a:pPr>
                      <a:r>
                        <a:rPr lang="en-US" sz="1200">
                          <a:effectLst/>
                        </a:rPr>
                        <a:t>4.52</a:t>
                      </a:r>
                      <a:endParaRPr lang="ru-RU" sz="1400">
                        <a:effectLst/>
                        <a:latin typeface="Times New Roman"/>
                        <a:ea typeface="Calibri"/>
                        <a:cs typeface="Times New Roman"/>
                      </a:endParaRPr>
                    </a:p>
                  </a:txBody>
                  <a:tcPr marL="68580" marR="68580" marT="0" marB="0" anchor="ctr"/>
                </a:tc>
              </a:tr>
              <a:tr h="219030">
                <a:tc>
                  <a:txBody>
                    <a:bodyPr/>
                    <a:lstStyle/>
                    <a:p>
                      <a:pPr algn="ctr">
                        <a:lnSpc>
                          <a:spcPct val="100000"/>
                        </a:lnSpc>
                        <a:spcAft>
                          <a:spcPts val="0"/>
                        </a:spcAft>
                      </a:pPr>
                      <a:r>
                        <a:rPr lang="en-US" sz="1200">
                          <a:effectLst/>
                        </a:rPr>
                        <a:t>Poznan</a:t>
                      </a:r>
                      <a:endParaRPr lang="ru-RU" sz="1400">
                        <a:effectLst/>
                        <a:latin typeface="Times New Roman"/>
                        <a:ea typeface="Calibri"/>
                        <a:cs typeface="Times New Roman"/>
                      </a:endParaRPr>
                    </a:p>
                  </a:txBody>
                  <a:tcPr marL="68580" marR="68580" marT="0" marB="0" anchor="ctr"/>
                </a:tc>
                <a:tc>
                  <a:txBody>
                    <a:bodyPr/>
                    <a:lstStyle/>
                    <a:p>
                      <a:pPr algn="ctr">
                        <a:lnSpc>
                          <a:spcPct val="100000"/>
                        </a:lnSpc>
                        <a:spcAft>
                          <a:spcPts val="0"/>
                        </a:spcAft>
                      </a:pPr>
                      <a:r>
                        <a:rPr lang="en-US" sz="1200">
                          <a:effectLst/>
                        </a:rPr>
                        <a:t>–</a:t>
                      </a:r>
                      <a:endParaRPr lang="ru-RU" sz="1400">
                        <a:effectLst/>
                        <a:latin typeface="Times New Roman"/>
                        <a:ea typeface="Calibri"/>
                        <a:cs typeface="Times New Roman"/>
                      </a:endParaRPr>
                    </a:p>
                  </a:txBody>
                  <a:tcPr marL="68580" marR="68580" marT="0" marB="0" anchor="ctr"/>
                </a:tc>
                <a:tc>
                  <a:txBody>
                    <a:bodyPr/>
                    <a:lstStyle/>
                    <a:p>
                      <a:pPr algn="ctr">
                        <a:lnSpc>
                          <a:spcPct val="100000"/>
                        </a:lnSpc>
                        <a:spcAft>
                          <a:spcPts val="0"/>
                        </a:spcAft>
                      </a:pPr>
                      <a:r>
                        <a:rPr lang="en-US" sz="1200" dirty="0">
                          <a:effectLst/>
                        </a:rPr>
                        <a:t>10.10</a:t>
                      </a:r>
                      <a:endParaRPr lang="ru-RU" sz="1400" dirty="0">
                        <a:effectLst/>
                        <a:latin typeface="Times New Roman"/>
                        <a:ea typeface="Calibri"/>
                        <a:cs typeface="Times New Roman"/>
                      </a:endParaRPr>
                    </a:p>
                  </a:txBody>
                  <a:tcPr marL="68580" marR="68580" marT="0" marB="0" anchor="ctr"/>
                </a:tc>
              </a:tr>
              <a:tr h="219030">
                <a:tc>
                  <a:txBody>
                    <a:bodyPr/>
                    <a:lstStyle/>
                    <a:p>
                      <a:pPr algn="ctr">
                        <a:lnSpc>
                          <a:spcPct val="100000"/>
                        </a:lnSpc>
                        <a:spcAft>
                          <a:spcPts val="0"/>
                        </a:spcAft>
                      </a:pPr>
                      <a:r>
                        <a:rPr lang="en-US" sz="1200">
                          <a:effectLst/>
                        </a:rPr>
                        <a:t>Nuremberg</a:t>
                      </a:r>
                      <a:endParaRPr lang="ru-RU" sz="1400">
                        <a:effectLst/>
                        <a:latin typeface="Times New Roman"/>
                        <a:ea typeface="Calibri"/>
                        <a:cs typeface="Times New Roman"/>
                      </a:endParaRPr>
                    </a:p>
                  </a:txBody>
                  <a:tcPr marL="68580" marR="68580" marT="0" marB="0" anchor="ctr"/>
                </a:tc>
                <a:tc>
                  <a:txBody>
                    <a:bodyPr/>
                    <a:lstStyle/>
                    <a:p>
                      <a:pPr algn="ctr">
                        <a:lnSpc>
                          <a:spcPct val="100000"/>
                        </a:lnSpc>
                        <a:spcAft>
                          <a:spcPts val="0"/>
                        </a:spcAft>
                      </a:pPr>
                      <a:r>
                        <a:rPr lang="en-US" sz="1200">
                          <a:effectLst/>
                        </a:rPr>
                        <a:t>–</a:t>
                      </a:r>
                      <a:endParaRPr lang="ru-RU" sz="1400">
                        <a:effectLst/>
                        <a:latin typeface="Times New Roman"/>
                        <a:ea typeface="Calibri"/>
                        <a:cs typeface="Times New Roman"/>
                      </a:endParaRPr>
                    </a:p>
                  </a:txBody>
                  <a:tcPr marL="68580" marR="68580" marT="0" marB="0" anchor="ctr"/>
                </a:tc>
                <a:tc>
                  <a:txBody>
                    <a:bodyPr/>
                    <a:lstStyle/>
                    <a:p>
                      <a:pPr algn="ctr">
                        <a:lnSpc>
                          <a:spcPct val="100000"/>
                        </a:lnSpc>
                        <a:spcAft>
                          <a:spcPts val="0"/>
                        </a:spcAft>
                      </a:pPr>
                      <a:r>
                        <a:rPr lang="en-US" sz="1200">
                          <a:effectLst/>
                        </a:rPr>
                        <a:t>6.98</a:t>
                      </a:r>
                      <a:endParaRPr lang="ru-RU" sz="1400">
                        <a:effectLst/>
                        <a:latin typeface="Times New Roman"/>
                        <a:ea typeface="Calibri"/>
                        <a:cs typeface="Times New Roman"/>
                      </a:endParaRPr>
                    </a:p>
                  </a:txBody>
                  <a:tcPr marL="68580" marR="68580" marT="0" marB="0" anchor="ctr"/>
                </a:tc>
              </a:tr>
              <a:tr h="219030">
                <a:tc>
                  <a:txBody>
                    <a:bodyPr/>
                    <a:lstStyle/>
                    <a:p>
                      <a:pPr algn="ctr">
                        <a:lnSpc>
                          <a:spcPct val="100000"/>
                        </a:lnSpc>
                        <a:spcAft>
                          <a:spcPts val="0"/>
                        </a:spcAft>
                      </a:pPr>
                      <a:r>
                        <a:rPr lang="en-US" sz="1200">
                          <a:effectLst/>
                        </a:rPr>
                        <a:t>Almaty</a:t>
                      </a:r>
                      <a:endParaRPr lang="ru-RU" sz="1400">
                        <a:effectLst/>
                        <a:latin typeface="Times New Roman"/>
                        <a:ea typeface="Calibri"/>
                        <a:cs typeface="Times New Roman"/>
                      </a:endParaRPr>
                    </a:p>
                  </a:txBody>
                  <a:tcPr marL="68580" marR="68580" marT="0" marB="0" anchor="ctr"/>
                </a:tc>
                <a:tc>
                  <a:txBody>
                    <a:bodyPr/>
                    <a:lstStyle/>
                    <a:p>
                      <a:pPr algn="ctr">
                        <a:lnSpc>
                          <a:spcPct val="100000"/>
                        </a:lnSpc>
                        <a:spcAft>
                          <a:spcPts val="0"/>
                        </a:spcAft>
                      </a:pPr>
                      <a:r>
                        <a:rPr lang="en-US" sz="1200">
                          <a:effectLst/>
                        </a:rPr>
                        <a:t>–</a:t>
                      </a:r>
                      <a:endParaRPr lang="ru-RU" sz="1400">
                        <a:effectLst/>
                        <a:latin typeface="Times New Roman"/>
                        <a:ea typeface="Calibri"/>
                        <a:cs typeface="Times New Roman"/>
                      </a:endParaRPr>
                    </a:p>
                  </a:txBody>
                  <a:tcPr marL="68580" marR="68580" marT="0" marB="0" anchor="ctr"/>
                </a:tc>
                <a:tc>
                  <a:txBody>
                    <a:bodyPr/>
                    <a:lstStyle/>
                    <a:p>
                      <a:pPr algn="ctr">
                        <a:lnSpc>
                          <a:spcPct val="100000"/>
                        </a:lnSpc>
                        <a:spcAft>
                          <a:spcPts val="0"/>
                        </a:spcAft>
                      </a:pPr>
                      <a:r>
                        <a:rPr lang="en-US" sz="1200">
                          <a:effectLst/>
                        </a:rPr>
                        <a:t>12.48</a:t>
                      </a:r>
                      <a:endParaRPr lang="ru-RU" sz="1400">
                        <a:effectLst/>
                        <a:latin typeface="Times New Roman"/>
                        <a:ea typeface="Calibri"/>
                        <a:cs typeface="Times New Roman"/>
                      </a:endParaRPr>
                    </a:p>
                  </a:txBody>
                  <a:tcPr marL="68580" marR="68580" marT="0" marB="0" anchor="ctr"/>
                </a:tc>
              </a:tr>
              <a:tr h="219030">
                <a:tc>
                  <a:txBody>
                    <a:bodyPr/>
                    <a:lstStyle/>
                    <a:p>
                      <a:pPr algn="ctr">
                        <a:lnSpc>
                          <a:spcPct val="100000"/>
                        </a:lnSpc>
                        <a:spcAft>
                          <a:spcPts val="0"/>
                        </a:spcAft>
                      </a:pPr>
                      <a:r>
                        <a:rPr lang="en-US" sz="1200">
                          <a:effectLst/>
                        </a:rPr>
                        <a:t>Hong Kong</a:t>
                      </a:r>
                      <a:endParaRPr lang="ru-RU" sz="1400">
                        <a:effectLst/>
                        <a:latin typeface="Times New Roman"/>
                        <a:ea typeface="Calibri"/>
                        <a:cs typeface="Times New Roman"/>
                      </a:endParaRPr>
                    </a:p>
                  </a:txBody>
                  <a:tcPr marL="68580" marR="68580" marT="0" marB="0" anchor="ctr"/>
                </a:tc>
                <a:tc>
                  <a:txBody>
                    <a:bodyPr/>
                    <a:lstStyle/>
                    <a:p>
                      <a:pPr algn="ctr">
                        <a:lnSpc>
                          <a:spcPct val="100000"/>
                        </a:lnSpc>
                        <a:spcAft>
                          <a:spcPts val="0"/>
                        </a:spcAft>
                      </a:pPr>
                      <a:r>
                        <a:rPr lang="en-US" sz="1200">
                          <a:effectLst/>
                        </a:rPr>
                        <a:t>18.1</a:t>
                      </a:r>
                      <a:endParaRPr lang="ru-RU" sz="1400">
                        <a:effectLst/>
                        <a:latin typeface="Times New Roman"/>
                        <a:ea typeface="Calibri"/>
                        <a:cs typeface="Times New Roman"/>
                      </a:endParaRPr>
                    </a:p>
                  </a:txBody>
                  <a:tcPr marL="68580" marR="68580" marT="0" marB="0" anchor="ctr"/>
                </a:tc>
                <a:tc>
                  <a:txBody>
                    <a:bodyPr/>
                    <a:lstStyle/>
                    <a:p>
                      <a:pPr algn="ctr">
                        <a:lnSpc>
                          <a:spcPct val="100000"/>
                        </a:lnSpc>
                        <a:spcAft>
                          <a:spcPts val="0"/>
                        </a:spcAft>
                      </a:pPr>
                      <a:r>
                        <a:rPr lang="en-US" sz="1200">
                          <a:effectLst/>
                        </a:rPr>
                        <a:t>40.01</a:t>
                      </a:r>
                      <a:endParaRPr lang="ru-RU" sz="1400">
                        <a:effectLst/>
                        <a:latin typeface="Times New Roman"/>
                        <a:ea typeface="Calibri"/>
                        <a:cs typeface="Times New Roman"/>
                      </a:endParaRPr>
                    </a:p>
                  </a:txBody>
                  <a:tcPr marL="68580" marR="68580" marT="0" marB="0" anchor="ctr"/>
                </a:tc>
              </a:tr>
              <a:tr h="219030">
                <a:tc>
                  <a:txBody>
                    <a:bodyPr/>
                    <a:lstStyle/>
                    <a:p>
                      <a:pPr algn="ctr">
                        <a:lnSpc>
                          <a:spcPct val="100000"/>
                        </a:lnSpc>
                        <a:spcAft>
                          <a:spcPts val="0"/>
                        </a:spcAft>
                      </a:pPr>
                      <a:r>
                        <a:rPr lang="en-US" sz="1200">
                          <a:effectLst/>
                        </a:rPr>
                        <a:t>Delhi</a:t>
                      </a:r>
                      <a:endParaRPr lang="ru-RU" sz="1400">
                        <a:effectLst/>
                        <a:latin typeface="Times New Roman"/>
                        <a:ea typeface="Calibri"/>
                        <a:cs typeface="Times New Roman"/>
                      </a:endParaRPr>
                    </a:p>
                  </a:txBody>
                  <a:tcPr marL="68580" marR="68580" marT="0" marB="0" anchor="ctr"/>
                </a:tc>
                <a:tc>
                  <a:txBody>
                    <a:bodyPr/>
                    <a:lstStyle/>
                    <a:p>
                      <a:pPr algn="ctr">
                        <a:lnSpc>
                          <a:spcPct val="100000"/>
                        </a:lnSpc>
                        <a:spcAft>
                          <a:spcPts val="0"/>
                        </a:spcAft>
                      </a:pPr>
                      <a:r>
                        <a:rPr lang="en-US" sz="1200">
                          <a:effectLst/>
                        </a:rPr>
                        <a:t>–</a:t>
                      </a:r>
                      <a:endParaRPr lang="ru-RU" sz="1400">
                        <a:effectLst/>
                        <a:latin typeface="Times New Roman"/>
                        <a:ea typeface="Calibri"/>
                        <a:cs typeface="Times New Roman"/>
                      </a:endParaRPr>
                    </a:p>
                  </a:txBody>
                  <a:tcPr marL="68580" marR="68580" marT="0" marB="0" anchor="ctr"/>
                </a:tc>
                <a:tc>
                  <a:txBody>
                    <a:bodyPr/>
                    <a:lstStyle/>
                    <a:p>
                      <a:pPr algn="ctr">
                        <a:lnSpc>
                          <a:spcPct val="100000"/>
                        </a:lnSpc>
                        <a:spcAft>
                          <a:spcPts val="0"/>
                        </a:spcAft>
                      </a:pPr>
                      <a:r>
                        <a:rPr lang="en-US" sz="1200">
                          <a:effectLst/>
                        </a:rPr>
                        <a:t>15.32</a:t>
                      </a:r>
                      <a:endParaRPr lang="ru-RU" sz="1400">
                        <a:effectLst/>
                        <a:latin typeface="Times New Roman"/>
                        <a:ea typeface="Calibri"/>
                        <a:cs typeface="Times New Roman"/>
                      </a:endParaRPr>
                    </a:p>
                  </a:txBody>
                  <a:tcPr marL="68580" marR="68580" marT="0" marB="0" anchor="ctr"/>
                </a:tc>
              </a:tr>
              <a:tr h="219030">
                <a:tc>
                  <a:txBody>
                    <a:bodyPr/>
                    <a:lstStyle/>
                    <a:p>
                      <a:pPr algn="ctr">
                        <a:lnSpc>
                          <a:spcPct val="100000"/>
                        </a:lnSpc>
                        <a:spcAft>
                          <a:spcPts val="0"/>
                        </a:spcAft>
                      </a:pPr>
                      <a:r>
                        <a:rPr lang="en-US" sz="1200" dirty="0">
                          <a:effectLst/>
                        </a:rPr>
                        <a:t>Rio de Janeiro</a:t>
                      </a:r>
                      <a:endParaRPr lang="ru-RU" sz="1400" dirty="0">
                        <a:effectLst/>
                        <a:latin typeface="Times New Roman"/>
                        <a:ea typeface="Calibri"/>
                        <a:cs typeface="Times New Roman"/>
                      </a:endParaRPr>
                    </a:p>
                  </a:txBody>
                  <a:tcPr marL="68580" marR="68580" marT="0" marB="0" anchor="ctr"/>
                </a:tc>
                <a:tc>
                  <a:txBody>
                    <a:bodyPr/>
                    <a:lstStyle/>
                    <a:p>
                      <a:pPr algn="ctr">
                        <a:lnSpc>
                          <a:spcPct val="100000"/>
                        </a:lnSpc>
                        <a:spcAft>
                          <a:spcPts val="0"/>
                        </a:spcAft>
                      </a:pPr>
                      <a:r>
                        <a:rPr lang="en-US" sz="1200" dirty="0">
                          <a:effectLst/>
                        </a:rPr>
                        <a:t>–</a:t>
                      </a:r>
                      <a:endParaRPr lang="ru-RU" sz="1400" dirty="0">
                        <a:effectLst/>
                        <a:latin typeface="Times New Roman"/>
                        <a:ea typeface="Calibri"/>
                        <a:cs typeface="Times New Roman"/>
                      </a:endParaRPr>
                    </a:p>
                  </a:txBody>
                  <a:tcPr marL="68580" marR="68580" marT="0" marB="0" anchor="ctr"/>
                </a:tc>
                <a:tc>
                  <a:txBody>
                    <a:bodyPr/>
                    <a:lstStyle/>
                    <a:p>
                      <a:pPr algn="ctr">
                        <a:lnSpc>
                          <a:spcPct val="100000"/>
                        </a:lnSpc>
                        <a:spcAft>
                          <a:spcPts val="0"/>
                        </a:spcAft>
                      </a:pPr>
                      <a:r>
                        <a:rPr lang="en-US" sz="1200" dirty="0">
                          <a:effectLst/>
                        </a:rPr>
                        <a:t>20.11</a:t>
                      </a:r>
                      <a:endParaRPr lang="ru-RU" sz="1400" dirty="0">
                        <a:effectLst/>
                        <a:latin typeface="Times New Roman"/>
                        <a:ea typeface="Calibri"/>
                        <a:cs typeface="Times New Roman"/>
                      </a:endParaRPr>
                    </a:p>
                  </a:txBody>
                  <a:tcPr marL="68580" marR="68580" marT="0" marB="0" anchor="ctr"/>
                </a:tc>
              </a:tr>
            </a:tbl>
          </a:graphicData>
        </a:graphic>
      </p:graphicFrame>
      <p:sp>
        <p:nvSpPr>
          <p:cNvPr id="4" name="Rectangle 1"/>
          <p:cNvSpPr>
            <a:spLocks noChangeArrowheads="1"/>
          </p:cNvSpPr>
          <p:nvPr/>
        </p:nvSpPr>
        <p:spPr bwMode="auto">
          <a:xfrm>
            <a:off x="457200" y="221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ru-RU" altLang="ru-RU" smtClean="0">
                <a:solidFill>
                  <a:prstClr val="black"/>
                </a:solidFill>
                <a:latin typeface="Arial" pitchFamily="34" charset="0"/>
                <a:cs typeface="Arial" pitchFamily="34" charset="0"/>
              </a:rPr>
              <a:t/>
            </a:r>
            <a:br>
              <a:rPr lang="ru-RU" altLang="ru-RU" smtClean="0">
                <a:solidFill>
                  <a:prstClr val="black"/>
                </a:solidFill>
                <a:latin typeface="Arial" pitchFamily="34" charset="0"/>
                <a:cs typeface="Arial" pitchFamily="34" charset="0"/>
              </a:rPr>
            </a:br>
            <a:endParaRPr lang="ru-RU" altLang="ru-RU" smtClean="0">
              <a:solidFill>
                <a:prstClr val="black"/>
              </a:solidFill>
              <a:latin typeface="Arial" pitchFamily="34" charset="0"/>
              <a:cs typeface="Arial" pitchFamily="34" charset="0"/>
            </a:endParaRPr>
          </a:p>
        </p:txBody>
      </p:sp>
      <p:sp>
        <p:nvSpPr>
          <p:cNvPr id="7" name="Rectangle 2"/>
          <p:cNvSpPr>
            <a:spLocks noChangeArrowheads="1"/>
          </p:cNvSpPr>
          <p:nvPr/>
        </p:nvSpPr>
        <p:spPr bwMode="auto">
          <a:xfrm>
            <a:off x="251520" y="5301208"/>
            <a:ext cx="3017838"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8" name="Rectangle 3"/>
          <p:cNvSpPr>
            <a:spLocks noChangeArrowheads="1"/>
          </p:cNvSpPr>
          <p:nvPr/>
        </p:nvSpPr>
        <p:spPr bwMode="auto">
          <a:xfrm>
            <a:off x="251519" y="5295855"/>
            <a:ext cx="878497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altLang="ru-RU" sz="800" u="sng" baseline="30000" dirty="0" smtClean="0">
                <a:solidFill>
                  <a:srgbClr val="800080"/>
                </a:solidFill>
                <a:latin typeface="Arial" pitchFamily="34" charset="0"/>
                <a:ea typeface="Times New Roman" pitchFamily="18" charset="0"/>
                <a:cs typeface="Arial" panose="020B0604020202020204" pitchFamily="34" charset="0"/>
                <a:hlinkClick r:id="rId3"/>
              </a:rPr>
              <a:t>[</a:t>
            </a:r>
            <a:r>
              <a:rPr lang="en-US" altLang="ru-RU" sz="800" u="sng" baseline="30000" dirty="0" smtClean="0" bmk="">
                <a:solidFill>
                  <a:srgbClr val="800080"/>
                </a:solidFill>
                <a:latin typeface="Arial" pitchFamily="34" charset="0"/>
                <a:ea typeface="Times New Roman" pitchFamily="18" charset="0"/>
                <a:cs typeface="Arial" panose="020B0604020202020204" pitchFamily="34" charset="0"/>
                <a:hlinkClick r:id="rId3"/>
              </a:rPr>
              <a:t>1]</a:t>
            </a:r>
            <a:r>
              <a:rPr lang="en-US" altLang="ru-RU" sz="800" dirty="0" smtClean="0" bmk="">
                <a:solidFill>
                  <a:prstClr val="black"/>
                </a:solidFill>
                <a:latin typeface="Arial" pitchFamily="34" charset="0"/>
                <a:ea typeface="Times New Roman" pitchFamily="18" charset="0"/>
                <a:cs typeface="Arial" panose="020B0604020202020204" pitchFamily="34" charset="0"/>
              </a:rPr>
              <a:t> The peculiarity of the </a:t>
            </a:r>
            <a:r>
              <a:rPr lang="en-US" altLang="ru-RU" sz="800" dirty="0" err="1" smtClean="0" bmk="">
                <a:solidFill>
                  <a:prstClr val="black"/>
                </a:solidFill>
                <a:latin typeface="Arial" pitchFamily="34" charset="0"/>
                <a:ea typeface="Times New Roman" pitchFamily="18" charset="0"/>
                <a:cs typeface="Arial" panose="020B0604020202020204" pitchFamily="34" charset="0"/>
              </a:rPr>
              <a:t>Demographia</a:t>
            </a:r>
            <a:r>
              <a:rPr lang="en-US" altLang="ru-RU" sz="800" dirty="0" smtClean="0" bmk="">
                <a:solidFill>
                  <a:prstClr val="black"/>
                </a:solidFill>
                <a:latin typeface="Arial" pitchFamily="34" charset="0"/>
                <a:ea typeface="Times New Roman" pitchFamily="18" charset="0"/>
                <a:cs typeface="Arial" panose="020B0604020202020204" pitchFamily="34" charset="0"/>
              </a:rPr>
              <a:t> calculations is that they are oriented towards the average household, and do not take into account the most expensive urban districts (Belgravia in London, Upper East Side in New York). Read more: </a:t>
            </a:r>
            <a:r>
              <a:rPr lang="en-US" altLang="ru-RU" sz="800" dirty="0" smtClean="0" bmk="">
                <a:solidFill>
                  <a:prstClr val="black"/>
                </a:solidFill>
                <a:latin typeface="Arial" pitchFamily="34" charset="0"/>
                <a:ea typeface="Times New Roman" pitchFamily="18" charset="0"/>
                <a:cs typeface="Arial" panose="020B0604020202020204" pitchFamily="34" charset="0"/>
                <a:hlinkClick r:id="rId4"/>
              </a:rPr>
              <a:t>http://demographia.com/dhi.pdf</a:t>
            </a:r>
            <a:r>
              <a:rPr lang="en-US" altLang="ru-RU" sz="800" dirty="0" smtClean="0" bmk="">
                <a:solidFill>
                  <a:prstClr val="black"/>
                </a:solidFill>
                <a:latin typeface="Arial" pitchFamily="34" charset="0"/>
                <a:ea typeface="Times New Roman" pitchFamily="18" charset="0"/>
                <a:cs typeface="Arial" panose="020B0604020202020204" pitchFamily="34" charset="0"/>
              </a:rPr>
              <a:t>, page 43.</a:t>
            </a:r>
            <a:endParaRPr lang="ru-RU" altLang="ru-RU" sz="400" dirty="0" smtClean="0" bmk="">
              <a:solidFill>
                <a:prstClr val="black"/>
              </a:solidFill>
              <a:latin typeface="Arial" pitchFamily="34" charset="0"/>
              <a:cs typeface="Arial" pitchFamily="34" charset="0"/>
            </a:endParaRPr>
          </a:p>
          <a:p>
            <a:pPr algn="just" eaLnBrk="0" fontAlgn="base" hangingPunct="0">
              <a:spcBef>
                <a:spcPct val="0"/>
              </a:spcBef>
              <a:spcAft>
                <a:spcPct val="0"/>
              </a:spcAft>
            </a:pPr>
            <a:r>
              <a:rPr lang="en-US" altLang="ru-RU" sz="800" u="sng" baseline="30000" dirty="0" smtClean="0" bmk="">
                <a:solidFill>
                  <a:srgbClr val="800080"/>
                </a:solidFill>
                <a:latin typeface="Arial" pitchFamily="34" charset="0"/>
                <a:ea typeface="Times New Roman" pitchFamily="18" charset="0"/>
                <a:cs typeface="Arial" panose="020B0604020202020204" pitchFamily="34" charset="0"/>
                <a:hlinkClick r:id="rId5"/>
              </a:rPr>
              <a:t>[2]</a:t>
            </a:r>
            <a:r>
              <a:rPr lang="en-US" altLang="ru-RU" sz="800" dirty="0" smtClean="0">
                <a:solidFill>
                  <a:prstClr val="black"/>
                </a:solidFill>
                <a:latin typeface="Arial" pitchFamily="34" charset="0"/>
                <a:ea typeface="Times New Roman" pitchFamily="18" charset="0"/>
                <a:cs typeface="Arial" panose="020B0604020202020204" pitchFamily="34" charset="0"/>
              </a:rPr>
              <a:t> </a:t>
            </a:r>
            <a:r>
              <a:rPr lang="en-US" altLang="ru-RU" sz="800" dirty="0" smtClean="0">
                <a:solidFill>
                  <a:prstClr val="black"/>
                </a:solidFill>
                <a:latin typeface="Arial" pitchFamily="34" charset="0"/>
                <a:ea typeface="Times New Roman" pitchFamily="18" charset="0"/>
                <a:cs typeface="Arial" panose="020B0604020202020204" pitchFamily="34" charset="0"/>
                <a:hlinkClick r:id="rId6"/>
              </a:rPr>
              <a:t>https://www.numbeo.com/property-investment/indicators_explained.jsp</a:t>
            </a:r>
            <a:r>
              <a:rPr lang="en-US" altLang="ru-RU" sz="800" u="sng" dirty="0" smtClean="0">
                <a:solidFill>
                  <a:srgbClr val="0000FF"/>
                </a:solidFill>
                <a:latin typeface="Arial" pitchFamily="34" charset="0"/>
                <a:ea typeface="Times New Roman" pitchFamily="18" charset="0"/>
                <a:cs typeface="Arial" panose="020B0604020202020204" pitchFamily="34" charset="0"/>
              </a:rPr>
              <a:t>.</a:t>
            </a:r>
            <a:endParaRPr lang="ru-RU" altLang="ru-RU" sz="4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n-US" altLang="ru-RU" sz="800" dirty="0" smtClean="0">
                <a:solidFill>
                  <a:prstClr val="black"/>
                </a:solidFill>
                <a:latin typeface="Arial" panose="020B0604020202020204" pitchFamily="34" charset="0"/>
                <a:ea typeface="Calibri" pitchFamily="34" charset="0"/>
                <a:cs typeface="Arial" panose="020B0604020202020204" pitchFamily="34" charset="0"/>
              </a:rPr>
              <a:t>«Price to Income Ratio is the basic measure for apartment purchase affordability (lower is better). It is generally calculated as the ratio of median apartment prices to median familial disposable income, expressed as years of income (although variations are used also elsewhere). Our formula assumes and uses: </a:t>
            </a:r>
            <a:endParaRPr lang="ru-RU" altLang="ru-RU" sz="4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n-US" altLang="ru-RU" sz="800" dirty="0" smtClean="0">
                <a:solidFill>
                  <a:prstClr val="black"/>
                </a:solidFill>
                <a:latin typeface="Arial" panose="020B0604020202020204" pitchFamily="34" charset="0"/>
                <a:ea typeface="Calibri" pitchFamily="34" charset="0"/>
                <a:cs typeface="Arial" panose="020B0604020202020204" pitchFamily="34" charset="0"/>
              </a:rPr>
              <a:t>net disposable family income, as defined as 1.5 * the average net salary (50% is assumed percentage of women in the workforce)</a:t>
            </a:r>
            <a:endParaRPr lang="ru-RU" altLang="ru-RU" sz="4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n-US" altLang="ru-RU" sz="800" dirty="0" smtClean="0">
                <a:solidFill>
                  <a:prstClr val="black"/>
                </a:solidFill>
                <a:latin typeface="Arial" panose="020B0604020202020204" pitchFamily="34" charset="0"/>
                <a:ea typeface="Calibri" pitchFamily="34" charset="0"/>
                <a:cs typeface="Arial" panose="020B0604020202020204" pitchFamily="34" charset="0"/>
              </a:rPr>
              <a:t>median apartment size is 90 square meters</a:t>
            </a:r>
            <a:endParaRPr lang="ru-RU" altLang="ru-RU" sz="4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n-US" altLang="ru-RU" sz="800" dirty="0" smtClean="0">
                <a:solidFill>
                  <a:prstClr val="black"/>
                </a:solidFill>
                <a:latin typeface="Arial" panose="020B0604020202020204" pitchFamily="34" charset="0"/>
                <a:ea typeface="Calibri" pitchFamily="34" charset="0"/>
                <a:cs typeface="Arial" panose="020B0604020202020204" pitchFamily="34" charset="0"/>
              </a:rPr>
              <a:t>price per square meter (the formula uses) is the average price of square meter in the city center and outside of the city center».</a:t>
            </a:r>
            <a:endParaRPr lang="en-US" altLang="ru-RU" sz="14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361486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601" y="73611"/>
            <a:ext cx="8424936" cy="1569660"/>
          </a:xfrm>
          <a:prstGeom prst="rect">
            <a:avLst/>
          </a:prstGeom>
          <a:noFill/>
        </p:spPr>
        <p:txBody>
          <a:bodyPr wrap="square" rtlCol="0">
            <a:spAutoFit/>
          </a:bodyPr>
          <a:lstStyle/>
          <a:p>
            <a:pPr algn="ctr"/>
            <a:r>
              <a:rPr lang="en-US" sz="3200" b="1" dirty="0" smtClean="0">
                <a:solidFill>
                  <a:srgbClr val="FFC000"/>
                </a:solidFill>
                <a:latin typeface="Arial" panose="020B0604020202020204" pitchFamily="34" charset="0"/>
                <a:cs typeface="Arial" panose="020B0604020202020204" pitchFamily="34" charset="0"/>
              </a:rPr>
              <a:t>The </a:t>
            </a:r>
            <a:r>
              <a:rPr lang="en-US" sz="3200" b="1" dirty="0">
                <a:solidFill>
                  <a:srgbClr val="FFC000"/>
                </a:solidFill>
                <a:latin typeface="Arial" panose="020B0604020202020204" pitchFamily="34" charset="0"/>
                <a:cs typeface="Arial" panose="020B0604020202020204" pitchFamily="34" charset="0"/>
              </a:rPr>
              <a:t>a</a:t>
            </a:r>
            <a:r>
              <a:rPr lang="en-US" sz="3200" b="1" dirty="0" smtClean="0">
                <a:solidFill>
                  <a:srgbClr val="FFC000"/>
                </a:solidFill>
                <a:latin typeface="Arial" panose="020B0604020202020204" pitchFamily="34" charset="0"/>
                <a:cs typeface="Arial" panose="020B0604020202020204" pitchFamily="34" charset="0"/>
              </a:rPr>
              <a:t>djustment </a:t>
            </a:r>
            <a:r>
              <a:rPr lang="en-US" sz="3200" b="1" dirty="0">
                <a:solidFill>
                  <a:srgbClr val="FFC000"/>
                </a:solidFill>
                <a:latin typeface="Arial" panose="020B0604020202020204" pitchFamily="34" charset="0"/>
                <a:cs typeface="Arial" panose="020B0604020202020204" pitchFamily="34" charset="0"/>
              </a:rPr>
              <a:t>dramatically reduces housing affordability in Russian urban agglomerations</a:t>
            </a:r>
          </a:p>
        </p:txBody>
      </p:sp>
      <p:sp>
        <p:nvSpPr>
          <p:cNvPr id="77" name="Номер слайда 4"/>
          <p:cNvSpPr>
            <a:spLocks noGrp="1"/>
          </p:cNvSpPr>
          <p:nvPr>
            <p:ph type="sldNum" sz="quarter" idx="12"/>
          </p:nvPr>
        </p:nvSpPr>
        <p:spPr>
          <a:xfrm>
            <a:off x="6553200" y="6356360"/>
            <a:ext cx="2133600" cy="365125"/>
          </a:xfrm>
        </p:spPr>
        <p:txBody>
          <a:bodyPr/>
          <a:lstStyle/>
          <a:p>
            <a:fld id="{9DB06663-6524-4EA9-B00B-80A50C1FAFAB}" type="slidenum">
              <a:rPr lang="ru-RU" smtClean="0">
                <a:solidFill>
                  <a:prstClr val="black">
                    <a:tint val="75000"/>
                  </a:prstClr>
                </a:solidFill>
              </a:rPr>
              <a:pPr/>
              <a:t>18</a:t>
            </a:fld>
            <a:endParaRPr lang="ru-RU" dirty="0">
              <a:solidFill>
                <a:prstClr val="black">
                  <a:tint val="75000"/>
                </a:prstClr>
              </a:solidFill>
            </a:endParaRPr>
          </a:p>
        </p:txBody>
      </p:sp>
      <p:sp>
        <p:nvSpPr>
          <p:cNvPr id="6" name="Прямоугольник 5"/>
          <p:cNvSpPr/>
          <p:nvPr/>
        </p:nvSpPr>
        <p:spPr>
          <a:xfrm>
            <a:off x="87703" y="6280919"/>
            <a:ext cx="5350831" cy="577081"/>
          </a:xfrm>
          <a:prstGeom prst="rect">
            <a:avLst/>
          </a:prstGeom>
        </p:spPr>
        <p:txBody>
          <a:bodyPr wrap="square">
            <a:spAutoFit/>
          </a:bodyPr>
          <a:lstStyle/>
          <a:p>
            <a:r>
              <a:rPr lang="en-US" sz="1050" b="1" dirty="0" smtClean="0">
                <a:solidFill>
                  <a:srgbClr val="122030"/>
                </a:solidFill>
              </a:rPr>
              <a:t>Source</a:t>
            </a:r>
            <a:r>
              <a:rPr lang="ru-RU" sz="1050" b="1" dirty="0" smtClean="0">
                <a:solidFill>
                  <a:srgbClr val="122030"/>
                </a:solidFill>
              </a:rPr>
              <a:t>:</a:t>
            </a:r>
            <a:r>
              <a:rPr lang="en-US" sz="1050" b="1" dirty="0" smtClean="0">
                <a:solidFill>
                  <a:srgbClr val="122030"/>
                </a:solidFill>
              </a:rPr>
              <a:t>  </a:t>
            </a:r>
            <a:r>
              <a:rPr lang="en-US" sz="1050" b="1" dirty="0">
                <a:solidFill>
                  <a:srgbClr val="122030"/>
                </a:solidFill>
              </a:rPr>
              <a:t>authors ‘calculations based on </a:t>
            </a:r>
            <a:r>
              <a:rPr lang="en-US" sz="1050" b="1" dirty="0" err="1">
                <a:solidFill>
                  <a:srgbClr val="122030"/>
                </a:solidFill>
              </a:rPr>
              <a:t>Rosstat</a:t>
            </a:r>
            <a:r>
              <a:rPr lang="en-US" sz="1050" b="1" dirty="0">
                <a:solidFill>
                  <a:srgbClr val="122030"/>
                </a:solidFill>
              </a:rPr>
              <a:t> data on household incomes, data of the web-portal www.domofond.ru on real estate offerings for sale located in municipalities of each metropolitan area published. </a:t>
            </a:r>
            <a:endParaRPr lang="ru-RU" sz="1050" b="1" dirty="0">
              <a:solidFill>
                <a:srgbClr val="122030"/>
              </a:solidFill>
            </a:endParaRPr>
          </a:p>
        </p:txBody>
      </p:sp>
      <p:sp>
        <p:nvSpPr>
          <p:cNvPr id="5" name="Прямоугольник 4"/>
          <p:cNvSpPr/>
          <p:nvPr/>
        </p:nvSpPr>
        <p:spPr>
          <a:xfrm>
            <a:off x="87703" y="1674674"/>
            <a:ext cx="4212468" cy="830997"/>
          </a:xfrm>
          <a:prstGeom prst="rect">
            <a:avLst/>
          </a:prstGeom>
        </p:spPr>
        <p:txBody>
          <a:bodyPr wrap="square">
            <a:spAutoFit/>
          </a:bodyPr>
          <a:lstStyle/>
          <a:p>
            <a:r>
              <a:rPr lang="en-US" sz="1200" b="1" dirty="0">
                <a:solidFill>
                  <a:srgbClr val="1F497D">
                    <a:lumMod val="50000"/>
                  </a:srgbClr>
                </a:solidFill>
                <a:latin typeface="Arial" panose="020B0604020202020204" pitchFamily="34" charset="0"/>
                <a:cs typeface="Arial" panose="020B0604020202020204" pitchFamily="34" charset="0"/>
              </a:rPr>
              <a:t>Adjusted housing price to income ratio in Russian urban agglomerations in 2016 (residential unit area equal to average housing provision in the London area, multiplied by 3 (95.4 sq. m), years </a:t>
            </a:r>
            <a:endParaRPr lang="ru-RU" sz="1200" dirty="0">
              <a:solidFill>
                <a:srgbClr val="1F497D">
                  <a:lumMod val="50000"/>
                </a:srgbClr>
              </a:solidFill>
              <a:latin typeface="Arial" panose="020B0604020202020204" pitchFamily="34" charset="0"/>
              <a:cs typeface="Arial" panose="020B0604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11046636"/>
              </p:ext>
            </p:extLst>
          </p:nvPr>
        </p:nvGraphicFramePr>
        <p:xfrm>
          <a:off x="293440" y="2719993"/>
          <a:ext cx="3744416" cy="3474720"/>
        </p:xfrm>
        <a:graphic>
          <a:graphicData uri="http://schemas.openxmlformats.org/drawingml/2006/table">
            <a:tbl>
              <a:tblPr firstRow="1" firstCol="1" bandRow="1">
                <a:tableStyleId>{69C7853C-536D-4A76-A0AE-DD22124D55A5}</a:tableStyleId>
              </a:tblPr>
              <a:tblGrid>
                <a:gridCol w="1421380"/>
                <a:gridCol w="2323036"/>
              </a:tblGrid>
              <a:tr h="334765">
                <a:tc>
                  <a:txBody>
                    <a:bodyPr/>
                    <a:lstStyle/>
                    <a:p>
                      <a:pPr algn="ctr">
                        <a:lnSpc>
                          <a:spcPct val="100000"/>
                        </a:lnSpc>
                        <a:spcAft>
                          <a:spcPts val="0"/>
                        </a:spcAft>
                      </a:pPr>
                      <a:r>
                        <a:rPr lang="en-US" sz="1200" dirty="0">
                          <a:effectLst/>
                          <a:latin typeface="Arial" panose="020B0604020202020204" pitchFamily="34" charset="0"/>
                          <a:cs typeface="Arial" panose="020B0604020202020204" pitchFamily="34" charset="0"/>
                        </a:rPr>
                        <a:t>Agglomeration</a:t>
                      </a:r>
                      <a:endParaRPr lang="ru-RU" sz="1400" dirty="0">
                        <a:effectLst/>
                        <a:latin typeface="Arial" panose="020B0604020202020204" pitchFamily="34" charset="0"/>
                        <a:ea typeface="Calibri"/>
                        <a:cs typeface="Arial" panose="020B0604020202020204" pitchFamily="34" charset="0"/>
                      </a:endParaRPr>
                    </a:p>
                  </a:txBody>
                  <a:tcPr marL="62861" marR="62861" marT="0" marB="0" anchor="ctr"/>
                </a:tc>
                <a:tc>
                  <a:txBody>
                    <a:bodyPr/>
                    <a:lstStyle/>
                    <a:p>
                      <a:pPr algn="ctr">
                        <a:lnSpc>
                          <a:spcPct val="100000"/>
                        </a:lnSpc>
                        <a:spcAft>
                          <a:spcPts val="0"/>
                        </a:spcAft>
                      </a:pPr>
                      <a:r>
                        <a:rPr lang="en-US" sz="1200" dirty="0">
                          <a:effectLst/>
                          <a:latin typeface="Arial" panose="020B0604020202020204" pitchFamily="34" charset="0"/>
                          <a:cs typeface="Arial" panose="020B0604020202020204" pitchFamily="34" charset="0"/>
                        </a:rPr>
                        <a:t>Adjusted housing price to income ratio, years</a:t>
                      </a:r>
                      <a:endParaRPr lang="ru-RU" sz="1400" dirty="0">
                        <a:effectLst/>
                        <a:latin typeface="Arial" panose="020B0604020202020204" pitchFamily="34" charset="0"/>
                        <a:ea typeface="Calibri"/>
                        <a:cs typeface="Arial" panose="020B0604020202020204" pitchFamily="34" charset="0"/>
                      </a:endParaRPr>
                    </a:p>
                  </a:txBody>
                  <a:tcPr marL="62861" marR="62861" marT="0" marB="0" anchor="ctr"/>
                </a:tc>
              </a:tr>
              <a:tr h="179548">
                <a:tc>
                  <a:txBody>
                    <a:bodyPr/>
                    <a:lstStyle/>
                    <a:p>
                      <a:pPr algn="ctr">
                        <a:lnSpc>
                          <a:spcPct val="10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Moscow</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c>
                  <a:txBody>
                    <a:bodyPr/>
                    <a:lstStyle/>
                    <a:p>
                      <a:pPr algn="ctr">
                        <a:lnSpc>
                          <a:spcPct val="10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9.4</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r>
              <a:tr h="179548">
                <a:tc>
                  <a:txBody>
                    <a:bodyPr/>
                    <a:lstStyle/>
                    <a:p>
                      <a:pPr algn="ctr">
                        <a:lnSpc>
                          <a:spcPct val="10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Saint Petersburg</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c>
                  <a:txBody>
                    <a:bodyPr/>
                    <a:lstStyle/>
                    <a:p>
                      <a:pPr algn="ctr">
                        <a:lnSpc>
                          <a:spcPct val="10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7.8</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r>
              <a:tr h="179548">
                <a:tc>
                  <a:txBody>
                    <a:bodyPr/>
                    <a:lstStyle/>
                    <a:p>
                      <a:pPr algn="ctr">
                        <a:lnSpc>
                          <a:spcPct val="10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Samara (Togliatti)</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c>
                  <a:txBody>
                    <a:bodyPr/>
                    <a:lstStyle/>
                    <a:p>
                      <a:pPr algn="ctr">
                        <a:lnSpc>
                          <a:spcPct val="10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5.0</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r>
              <a:tr h="179548">
                <a:tc>
                  <a:txBody>
                    <a:bodyPr/>
                    <a:lstStyle/>
                    <a:p>
                      <a:pPr algn="ctr">
                        <a:lnSpc>
                          <a:spcPct val="10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Yekaterinburg</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c>
                  <a:txBody>
                    <a:bodyPr/>
                    <a:lstStyle/>
                    <a:p>
                      <a:pPr algn="ctr">
                        <a:lnSpc>
                          <a:spcPct val="10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4.7</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r>
              <a:tr h="179548">
                <a:tc>
                  <a:txBody>
                    <a:bodyPr/>
                    <a:lstStyle/>
                    <a:p>
                      <a:pPr algn="ctr">
                        <a:lnSpc>
                          <a:spcPct val="10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Rostov</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c>
                  <a:txBody>
                    <a:bodyPr/>
                    <a:lstStyle/>
                    <a:p>
                      <a:pPr algn="ctr">
                        <a:lnSpc>
                          <a:spcPct val="10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4.3</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r>
              <a:tr h="179548">
                <a:tc>
                  <a:txBody>
                    <a:bodyPr/>
                    <a:lstStyle/>
                    <a:p>
                      <a:pPr algn="ctr">
                        <a:lnSpc>
                          <a:spcPct val="10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Novosibirsk</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c>
                  <a:txBody>
                    <a:bodyPr/>
                    <a:lstStyle/>
                    <a:p>
                      <a:pPr algn="ctr">
                        <a:lnSpc>
                          <a:spcPct val="10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6.3</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r>
              <a:tr h="179548">
                <a:tc>
                  <a:txBody>
                    <a:bodyPr/>
                    <a:lstStyle/>
                    <a:p>
                      <a:pPr algn="ctr">
                        <a:lnSpc>
                          <a:spcPct val="10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Nizhny Novgorod</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c>
                  <a:txBody>
                    <a:bodyPr/>
                    <a:lstStyle/>
                    <a:p>
                      <a:pPr algn="ctr">
                        <a:lnSpc>
                          <a:spcPct val="10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5.1</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r>
              <a:tr h="179548">
                <a:tc>
                  <a:txBody>
                    <a:bodyPr/>
                    <a:lstStyle/>
                    <a:p>
                      <a:pPr algn="ctr">
                        <a:lnSpc>
                          <a:spcPct val="10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Kazan</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c>
                  <a:txBody>
                    <a:bodyPr/>
                    <a:lstStyle/>
                    <a:p>
                      <a:pPr algn="ctr">
                        <a:lnSpc>
                          <a:spcPct val="10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5.1</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r>
              <a:tr h="179548">
                <a:tc>
                  <a:txBody>
                    <a:bodyPr/>
                    <a:lstStyle/>
                    <a:p>
                      <a:pPr algn="ctr">
                        <a:lnSpc>
                          <a:spcPct val="10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Chelyabinsk</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c>
                  <a:txBody>
                    <a:bodyPr/>
                    <a:lstStyle/>
                    <a:p>
                      <a:pPr algn="ctr">
                        <a:lnSpc>
                          <a:spcPct val="10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4.3</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r>
              <a:tr h="179548">
                <a:tc>
                  <a:txBody>
                    <a:bodyPr/>
                    <a:lstStyle/>
                    <a:p>
                      <a:pPr algn="ctr">
                        <a:lnSpc>
                          <a:spcPct val="10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Ufa</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c>
                  <a:txBody>
                    <a:bodyPr/>
                    <a:lstStyle/>
                    <a:p>
                      <a:pPr algn="ctr">
                        <a:lnSpc>
                          <a:spcPct val="10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5.0</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r>
              <a:tr h="179548">
                <a:tc>
                  <a:txBody>
                    <a:bodyPr/>
                    <a:lstStyle/>
                    <a:p>
                      <a:pPr algn="ctr">
                        <a:lnSpc>
                          <a:spcPct val="10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Volgograd</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c>
                  <a:txBody>
                    <a:bodyPr/>
                    <a:lstStyle/>
                    <a:p>
                      <a:pPr algn="ctr">
                        <a:lnSpc>
                          <a:spcPct val="10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5.1</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r>
              <a:tr h="179548">
                <a:tc>
                  <a:txBody>
                    <a:bodyPr/>
                    <a:lstStyle/>
                    <a:p>
                      <a:pPr algn="ctr">
                        <a:lnSpc>
                          <a:spcPct val="10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Krasnoyarsk</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c>
                  <a:txBody>
                    <a:bodyPr/>
                    <a:lstStyle/>
                    <a:p>
                      <a:pPr algn="ctr">
                        <a:lnSpc>
                          <a:spcPct val="10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5.7</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r>
              <a:tr h="179548">
                <a:tc>
                  <a:txBody>
                    <a:bodyPr/>
                    <a:lstStyle/>
                    <a:p>
                      <a:pPr algn="ctr">
                        <a:lnSpc>
                          <a:spcPct val="10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Voronezh</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c>
                  <a:txBody>
                    <a:bodyPr/>
                    <a:lstStyle/>
                    <a:p>
                      <a:pPr algn="ctr">
                        <a:lnSpc>
                          <a:spcPct val="10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3.9</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r>
              <a:tr h="179548">
                <a:tc>
                  <a:txBody>
                    <a:bodyPr/>
                    <a:lstStyle/>
                    <a:p>
                      <a:pPr algn="ctr">
                        <a:lnSpc>
                          <a:spcPct val="10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Perm</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c>
                  <a:txBody>
                    <a:bodyPr/>
                    <a:lstStyle/>
                    <a:p>
                      <a:pPr algn="ctr">
                        <a:lnSpc>
                          <a:spcPct val="10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4.3</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r>
              <a:tr h="179548">
                <a:tc>
                  <a:txBody>
                    <a:bodyPr/>
                    <a:lstStyle/>
                    <a:p>
                      <a:pPr algn="ctr">
                        <a:lnSpc>
                          <a:spcPct val="10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Krasnodar</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c>
                  <a:txBody>
                    <a:bodyPr/>
                    <a:lstStyle/>
                    <a:p>
                      <a:pPr algn="ctr">
                        <a:lnSpc>
                          <a:spcPct val="10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3.1</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r>
              <a:tr h="179548">
                <a:tc>
                  <a:txBody>
                    <a:bodyPr/>
                    <a:lstStyle/>
                    <a:p>
                      <a:pPr algn="ctr">
                        <a:lnSpc>
                          <a:spcPct val="10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Saratov</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c>
                  <a:txBody>
                    <a:bodyPr/>
                    <a:lstStyle/>
                    <a:p>
                      <a:pPr algn="ctr">
                        <a:lnSpc>
                          <a:spcPct val="10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4.6</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r>
              <a:tr h="179548">
                <a:tc>
                  <a:txBody>
                    <a:bodyPr/>
                    <a:lstStyle/>
                    <a:p>
                      <a:pPr algn="ctr">
                        <a:lnSpc>
                          <a:spcPct val="10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Vladivostok</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c>
                  <a:txBody>
                    <a:bodyPr/>
                    <a:lstStyle/>
                    <a:p>
                      <a:pPr algn="ctr">
                        <a:lnSpc>
                          <a:spcPct val="10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6.1</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2861" marR="62861" marT="0" marB="0" anchor="ctr"/>
                </a:tc>
              </a:tr>
            </a:tbl>
          </a:graphicData>
        </a:graphic>
      </p:graphicFrame>
      <p:sp>
        <p:nvSpPr>
          <p:cNvPr id="7" name="Прямоугольник 6"/>
          <p:cNvSpPr/>
          <p:nvPr/>
        </p:nvSpPr>
        <p:spPr>
          <a:xfrm>
            <a:off x="4300171" y="1828562"/>
            <a:ext cx="4680520" cy="461665"/>
          </a:xfrm>
          <a:prstGeom prst="rect">
            <a:avLst/>
          </a:prstGeom>
        </p:spPr>
        <p:txBody>
          <a:bodyPr wrap="square">
            <a:spAutoFit/>
          </a:bodyPr>
          <a:lstStyle/>
          <a:p>
            <a:r>
              <a:rPr lang="en-US" sz="1200" b="1" dirty="0">
                <a:solidFill>
                  <a:srgbClr val="1F497D">
                    <a:lumMod val="50000"/>
                  </a:srgbClr>
                </a:solidFill>
                <a:latin typeface="Arial" panose="020B0604020202020204" pitchFamily="34" charset="0"/>
                <a:cs typeface="Arial" panose="020B0604020202020204" pitchFamily="34" charset="0"/>
              </a:rPr>
              <a:t>Housing price to income ratio and its trend in foreign agglomerations from 2010 through 2016</a:t>
            </a:r>
            <a:endParaRPr lang="ru-RU" sz="1200" dirty="0">
              <a:solidFill>
                <a:srgbClr val="1F497D">
                  <a:lumMod val="50000"/>
                </a:srgbClr>
              </a:solidFill>
              <a:latin typeface="Arial" panose="020B0604020202020204" pitchFamily="34" charset="0"/>
              <a:cs typeface="Arial" panose="020B0604020202020204"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354005581"/>
              </p:ext>
            </p:extLst>
          </p:nvPr>
        </p:nvGraphicFramePr>
        <p:xfrm>
          <a:off x="4308519" y="2708920"/>
          <a:ext cx="4510843" cy="2474532"/>
        </p:xfrm>
        <a:graphic>
          <a:graphicData uri="http://schemas.openxmlformats.org/drawingml/2006/table">
            <a:tbl>
              <a:tblPr firstRow="1" firstCol="1" bandRow="1">
                <a:tableStyleId>{35758FB7-9AC5-4552-8A53-C91805E547FA}</a:tableStyleId>
              </a:tblPr>
              <a:tblGrid>
                <a:gridCol w="769550"/>
                <a:gridCol w="534986"/>
                <a:gridCol w="534986"/>
                <a:gridCol w="534986"/>
                <a:gridCol w="534986"/>
                <a:gridCol w="534986"/>
                <a:gridCol w="534986"/>
                <a:gridCol w="531377"/>
              </a:tblGrid>
              <a:tr h="761671">
                <a:tc>
                  <a:txBody>
                    <a:bodyPr/>
                    <a:lstStyle/>
                    <a:p>
                      <a:pPr algn="ctr">
                        <a:lnSpc>
                          <a:spcPct val="150000"/>
                        </a:lnSpc>
                        <a:spcAft>
                          <a:spcPts val="0"/>
                        </a:spcAft>
                      </a:pPr>
                      <a:r>
                        <a:rPr lang="en-US" sz="1200" dirty="0">
                          <a:effectLst/>
                        </a:rPr>
                        <a:t>Urban agglomeration</a:t>
                      </a:r>
                      <a:endParaRPr lang="ru-RU" sz="1400" dirty="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dirty="0">
                          <a:effectLst/>
                        </a:rPr>
                        <a:t>2010</a:t>
                      </a:r>
                      <a:endParaRPr lang="ru-RU" sz="1400" dirty="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2011</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2012</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2013</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2014</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2015</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2016</a:t>
                      </a:r>
                      <a:endParaRPr lang="ru-RU" sz="1400">
                        <a:effectLst/>
                        <a:latin typeface="Times New Roman"/>
                        <a:ea typeface="Calibri"/>
                        <a:cs typeface="Times New Roman"/>
                      </a:endParaRPr>
                    </a:p>
                  </a:txBody>
                  <a:tcPr marL="68580" marR="68580" marT="0" marB="0" anchor="ctr"/>
                </a:tc>
              </a:tr>
              <a:tr h="367644">
                <a:tc>
                  <a:txBody>
                    <a:bodyPr/>
                    <a:lstStyle/>
                    <a:p>
                      <a:pPr algn="ctr">
                        <a:lnSpc>
                          <a:spcPct val="150000"/>
                        </a:lnSpc>
                        <a:spcAft>
                          <a:spcPts val="0"/>
                        </a:spcAft>
                      </a:pPr>
                      <a:r>
                        <a:rPr lang="en-US" sz="1200">
                          <a:effectLst/>
                        </a:rPr>
                        <a:t>New York</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6.1</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6.2</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6.2</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6.2</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6.1</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5.9</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5.7</a:t>
                      </a:r>
                      <a:endParaRPr lang="ru-RU" sz="1400">
                        <a:effectLst/>
                        <a:latin typeface="Times New Roman"/>
                        <a:ea typeface="Calibri"/>
                        <a:cs typeface="Times New Roman"/>
                      </a:endParaRPr>
                    </a:p>
                  </a:txBody>
                  <a:tcPr marL="68580" marR="68580" marT="0" marB="0" anchor="ctr"/>
                </a:tc>
              </a:tr>
              <a:tr h="367644">
                <a:tc>
                  <a:txBody>
                    <a:bodyPr/>
                    <a:lstStyle/>
                    <a:p>
                      <a:pPr algn="ctr">
                        <a:lnSpc>
                          <a:spcPct val="150000"/>
                        </a:lnSpc>
                        <a:spcAft>
                          <a:spcPts val="0"/>
                        </a:spcAft>
                      </a:pPr>
                      <a:r>
                        <a:rPr lang="en-US" sz="1200">
                          <a:effectLst/>
                        </a:rPr>
                        <a:t>London</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7.2</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6.9</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7.8</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7.3</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8.5</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8.5</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8.5</a:t>
                      </a:r>
                      <a:endParaRPr lang="ru-RU" sz="1400">
                        <a:effectLst/>
                        <a:latin typeface="Times New Roman"/>
                        <a:ea typeface="Calibri"/>
                        <a:cs typeface="Times New Roman"/>
                      </a:endParaRPr>
                    </a:p>
                  </a:txBody>
                  <a:tcPr marL="68580" marR="68580" marT="0" marB="0" anchor="ctr"/>
                </a:tc>
              </a:tr>
              <a:tr h="367644">
                <a:tc>
                  <a:txBody>
                    <a:bodyPr/>
                    <a:lstStyle/>
                    <a:p>
                      <a:pPr algn="ctr">
                        <a:lnSpc>
                          <a:spcPct val="150000"/>
                        </a:lnSpc>
                        <a:spcAft>
                          <a:spcPts val="0"/>
                        </a:spcAft>
                      </a:pPr>
                      <a:r>
                        <a:rPr lang="en-US" sz="1200">
                          <a:effectLst/>
                        </a:rPr>
                        <a:t>Singapore</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5.9</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5.1</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5</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5</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4.8</a:t>
                      </a:r>
                      <a:endParaRPr lang="ru-RU" sz="1400">
                        <a:effectLst/>
                        <a:latin typeface="Times New Roman"/>
                        <a:ea typeface="Calibri"/>
                        <a:cs typeface="Times New Roman"/>
                      </a:endParaRPr>
                    </a:p>
                  </a:txBody>
                  <a:tcPr marL="68580" marR="68580" marT="0" marB="0" anchor="ctr"/>
                </a:tc>
              </a:tr>
              <a:tr h="367644">
                <a:tc>
                  <a:txBody>
                    <a:bodyPr/>
                    <a:lstStyle/>
                    <a:p>
                      <a:pPr algn="ctr">
                        <a:lnSpc>
                          <a:spcPct val="150000"/>
                        </a:lnSpc>
                        <a:spcAft>
                          <a:spcPts val="0"/>
                        </a:spcAft>
                      </a:pPr>
                      <a:r>
                        <a:rPr lang="en-US" sz="1200">
                          <a:effectLst/>
                        </a:rPr>
                        <a:t>Hong Kong </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dirty="0">
                          <a:effectLst/>
                        </a:rPr>
                        <a:t>11.4</a:t>
                      </a:r>
                      <a:endParaRPr lang="ru-RU" sz="1400" dirty="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12.6</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13.5</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14.9</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17</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a:effectLst/>
                        </a:rPr>
                        <a:t>19.0</a:t>
                      </a:r>
                      <a:endParaRPr lang="ru-RU" sz="1400">
                        <a:effectLst/>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n-US" sz="1200" dirty="0">
                          <a:effectLst/>
                        </a:rPr>
                        <a:t>18.1</a:t>
                      </a:r>
                      <a:endParaRPr lang="ru-RU" sz="1400" dirty="0">
                        <a:effectLst/>
                        <a:latin typeface="Times New Roman"/>
                        <a:ea typeface="Calibri"/>
                        <a:cs typeface="Times New Roman"/>
                      </a:endParaRPr>
                    </a:p>
                  </a:txBody>
                  <a:tcPr marL="68580" marR="68580" marT="0" marB="0" anchor="ctr"/>
                </a:tc>
              </a:tr>
            </a:tbl>
          </a:graphicData>
        </a:graphic>
      </p:graphicFrame>
      <p:sp>
        <p:nvSpPr>
          <p:cNvPr id="9" name="Прямоугольник 8"/>
          <p:cNvSpPr/>
          <p:nvPr/>
        </p:nvSpPr>
        <p:spPr>
          <a:xfrm>
            <a:off x="4296723" y="5278361"/>
            <a:ext cx="5041827" cy="415498"/>
          </a:xfrm>
          <a:prstGeom prst="rect">
            <a:avLst/>
          </a:prstGeom>
        </p:spPr>
        <p:txBody>
          <a:bodyPr wrap="square">
            <a:spAutoFit/>
          </a:bodyPr>
          <a:lstStyle/>
          <a:p>
            <a:r>
              <a:rPr lang="en-US" sz="1050" b="1" dirty="0" smtClean="0">
                <a:solidFill>
                  <a:srgbClr val="122030"/>
                </a:solidFill>
              </a:rPr>
              <a:t>Source</a:t>
            </a:r>
            <a:r>
              <a:rPr lang="ru-RU" sz="1050" b="1" dirty="0" smtClean="0">
                <a:solidFill>
                  <a:srgbClr val="122030"/>
                </a:solidFill>
              </a:rPr>
              <a:t>:</a:t>
            </a:r>
            <a:r>
              <a:rPr lang="en-US" sz="1050" b="1" dirty="0" smtClean="0">
                <a:solidFill>
                  <a:srgbClr val="122030"/>
                </a:solidFill>
              </a:rPr>
              <a:t>  </a:t>
            </a:r>
            <a:r>
              <a:rPr lang="en-US" sz="1050" b="1" dirty="0" err="1">
                <a:solidFill>
                  <a:srgbClr val="122030"/>
                </a:solidFill>
              </a:rPr>
              <a:t>Demographia</a:t>
            </a:r>
            <a:r>
              <a:rPr lang="en-US" sz="1050" b="1" dirty="0">
                <a:solidFill>
                  <a:srgbClr val="122030"/>
                </a:solidFill>
              </a:rPr>
              <a:t> International Housing Affordability Survey for 2011 through 2017. Link: http://demographia.com </a:t>
            </a:r>
            <a:endParaRPr lang="ru-RU" sz="1050" b="1" dirty="0">
              <a:solidFill>
                <a:srgbClr val="122030"/>
              </a:solidFill>
            </a:endParaRPr>
          </a:p>
        </p:txBody>
      </p:sp>
    </p:spTree>
    <p:extLst>
      <p:ext uri="{BB962C8B-B14F-4D97-AF65-F5344CB8AC3E}">
        <p14:creationId xmlns:p14="http://schemas.microsoft.com/office/powerpoint/2010/main" val="1300722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59869"/>
            <a:ext cx="8424936" cy="1631216"/>
          </a:xfrm>
          <a:prstGeom prst="rect">
            <a:avLst/>
          </a:prstGeom>
          <a:noFill/>
        </p:spPr>
        <p:txBody>
          <a:bodyPr wrap="square" rtlCol="0">
            <a:spAutoFit/>
          </a:bodyPr>
          <a:lstStyle/>
          <a:p>
            <a:pPr algn="ctr"/>
            <a:r>
              <a:rPr lang="en-US" sz="2000" b="1" dirty="0" smtClean="0">
                <a:solidFill>
                  <a:srgbClr val="FFC000"/>
                </a:solidFill>
                <a:latin typeface="Arial" panose="020B0604020202020204" pitchFamily="34" charset="0"/>
                <a:cs typeface="Arial" panose="020B0604020202020204" pitchFamily="34" charset="0"/>
              </a:rPr>
              <a:t>Within </a:t>
            </a:r>
            <a:r>
              <a:rPr lang="en-US" sz="2000" b="1" dirty="0">
                <a:solidFill>
                  <a:srgbClr val="FFC000"/>
                </a:solidFill>
                <a:latin typeface="Arial" panose="020B0604020202020204" pitchFamily="34" charset="0"/>
                <a:cs typeface="Arial" panose="020B0604020202020204" pitchFamily="34" charset="0"/>
              </a:rPr>
              <a:t>65 years, housing affordability has decreased in major U.S. metropolitan areas, and most dramatically in areas with tight urban construction policies, although housing affordability increased during periods of sharp increases in the availability of mortgages in the </a:t>
            </a:r>
            <a:r>
              <a:rPr lang="en-US" sz="2000" b="1" dirty="0" smtClean="0">
                <a:solidFill>
                  <a:srgbClr val="FFC000"/>
                </a:solidFill>
                <a:latin typeface="Arial" panose="020B0604020202020204" pitchFamily="34" charset="0"/>
                <a:cs typeface="Arial" panose="020B0604020202020204" pitchFamily="34" charset="0"/>
              </a:rPr>
              <a:t>2000s</a:t>
            </a:r>
            <a:endParaRPr lang="en-US" sz="2000" b="1" dirty="0">
              <a:solidFill>
                <a:srgbClr val="FFC000"/>
              </a:solidFill>
              <a:latin typeface="Arial" panose="020B0604020202020204" pitchFamily="34" charset="0"/>
              <a:cs typeface="Arial" panose="020B0604020202020204" pitchFamily="34" charset="0"/>
            </a:endParaRPr>
          </a:p>
        </p:txBody>
      </p:sp>
      <p:sp>
        <p:nvSpPr>
          <p:cNvPr id="77" name="Номер слайда 4"/>
          <p:cNvSpPr>
            <a:spLocks noGrp="1"/>
          </p:cNvSpPr>
          <p:nvPr>
            <p:ph type="sldNum" sz="quarter" idx="12"/>
          </p:nvPr>
        </p:nvSpPr>
        <p:spPr>
          <a:xfrm>
            <a:off x="6553200" y="6356360"/>
            <a:ext cx="2133600" cy="365125"/>
          </a:xfrm>
        </p:spPr>
        <p:txBody>
          <a:bodyPr/>
          <a:lstStyle/>
          <a:p>
            <a:fld id="{9DB06663-6524-4EA9-B00B-80A50C1FAFAB}" type="slidenum">
              <a:rPr lang="ru-RU" smtClean="0">
                <a:solidFill>
                  <a:prstClr val="black">
                    <a:tint val="75000"/>
                  </a:prstClr>
                </a:solidFill>
              </a:rPr>
              <a:pPr/>
              <a:t>19</a:t>
            </a:fld>
            <a:endParaRPr lang="ru-RU" dirty="0">
              <a:solidFill>
                <a:prstClr val="black">
                  <a:tint val="75000"/>
                </a:prstClr>
              </a:solidFill>
            </a:endParaRPr>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700808"/>
            <a:ext cx="6552728" cy="4392488"/>
          </a:xfrm>
          <a:prstGeom prst="rect">
            <a:avLst/>
          </a:prstGeom>
          <a:noFill/>
          <a:ln>
            <a:noFill/>
          </a:ln>
        </p:spPr>
      </p:pic>
      <p:sp>
        <p:nvSpPr>
          <p:cNvPr id="8" name="Прямоугольник 7"/>
          <p:cNvSpPr/>
          <p:nvPr/>
        </p:nvSpPr>
        <p:spPr>
          <a:xfrm>
            <a:off x="323528" y="6373073"/>
            <a:ext cx="7806929" cy="307777"/>
          </a:xfrm>
          <a:prstGeom prst="rect">
            <a:avLst/>
          </a:prstGeom>
        </p:spPr>
        <p:txBody>
          <a:bodyPr wrap="square">
            <a:spAutoFit/>
          </a:bodyPr>
          <a:lstStyle/>
          <a:p>
            <a:r>
              <a:rPr lang="en-US" sz="1400" b="1" dirty="0" smtClean="0">
                <a:solidFill>
                  <a:srgbClr val="122030"/>
                </a:solidFill>
              </a:rPr>
              <a:t>Source</a:t>
            </a:r>
            <a:r>
              <a:rPr lang="ru-RU" sz="1400" b="1" dirty="0" smtClean="0">
                <a:solidFill>
                  <a:srgbClr val="122030"/>
                </a:solidFill>
              </a:rPr>
              <a:t>:</a:t>
            </a:r>
            <a:r>
              <a:rPr lang="en-US" sz="1400" b="1" dirty="0" smtClean="0">
                <a:solidFill>
                  <a:srgbClr val="122030"/>
                </a:solidFill>
              </a:rPr>
              <a:t>  </a:t>
            </a:r>
            <a:r>
              <a:rPr lang="en-US" sz="1400" b="1" dirty="0">
                <a:solidFill>
                  <a:srgbClr val="122030"/>
                </a:solidFill>
              </a:rPr>
              <a:t>http://demographia.com/dhi2016.pdf </a:t>
            </a:r>
            <a:endParaRPr lang="ru-RU" sz="1400" b="1" dirty="0">
              <a:solidFill>
                <a:srgbClr val="122030"/>
              </a:solidFill>
            </a:endParaRPr>
          </a:p>
        </p:txBody>
      </p:sp>
    </p:spTree>
    <p:extLst>
      <p:ext uri="{BB962C8B-B14F-4D97-AF65-F5344CB8AC3E}">
        <p14:creationId xmlns:p14="http://schemas.microsoft.com/office/powerpoint/2010/main" val="1723444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1503" y="404664"/>
            <a:ext cx="8424936" cy="1354217"/>
          </a:xfrm>
          <a:prstGeom prst="rect">
            <a:avLst/>
          </a:prstGeom>
          <a:noFill/>
        </p:spPr>
        <p:txBody>
          <a:bodyPr wrap="square" rtlCol="0">
            <a:spAutoFit/>
          </a:bodyPr>
          <a:lstStyle/>
          <a:p>
            <a:pPr algn="ctr"/>
            <a:r>
              <a:rPr lang="en-US" sz="3200" b="1" dirty="0">
                <a:solidFill>
                  <a:srgbClr val="FFC000"/>
                </a:solidFill>
                <a:latin typeface="Arial" panose="020B0604020202020204" pitchFamily="34" charset="0"/>
                <a:cs typeface="Arial" panose="020B0604020202020204" pitchFamily="34" charset="0"/>
              </a:rPr>
              <a:t>Russian Housing Stock: property and tenure status</a:t>
            </a:r>
          </a:p>
          <a:p>
            <a:endParaRPr lang="ru-RU" dirty="0"/>
          </a:p>
        </p:txBody>
      </p:sp>
      <p:sp>
        <p:nvSpPr>
          <p:cNvPr id="4" name="Прямоугольник 3"/>
          <p:cNvSpPr/>
          <p:nvPr/>
        </p:nvSpPr>
        <p:spPr>
          <a:xfrm>
            <a:off x="323528" y="1796708"/>
            <a:ext cx="8640960" cy="646331"/>
          </a:xfrm>
          <a:prstGeom prst="rect">
            <a:avLst/>
          </a:prstGeom>
        </p:spPr>
        <p:txBody>
          <a:bodyPr wrap="square">
            <a:spAutoFit/>
          </a:bodyPr>
          <a:lstStyle/>
          <a:p>
            <a:endParaRPr lang="ru-RU" b="1" dirty="0" smtClean="0">
              <a:solidFill>
                <a:schemeClr val="accent1">
                  <a:lumMod val="50000"/>
                </a:schemeClr>
              </a:solidFill>
            </a:endParaRPr>
          </a:p>
          <a:p>
            <a:endParaRPr lang="ru-RU" dirty="0" smtClean="0">
              <a:solidFill>
                <a:schemeClr val="accent1">
                  <a:lumMod val="50000"/>
                </a:schemeClr>
              </a:solidFill>
            </a:endParaRPr>
          </a:p>
        </p:txBody>
      </p:sp>
      <p:sp>
        <p:nvSpPr>
          <p:cNvPr id="5" name="Номер слайда 4"/>
          <p:cNvSpPr>
            <a:spLocks noGrp="1"/>
          </p:cNvSpPr>
          <p:nvPr>
            <p:ph type="sldNum" sz="quarter" idx="12"/>
          </p:nvPr>
        </p:nvSpPr>
        <p:spPr/>
        <p:txBody>
          <a:bodyPr vert="horz" lIns="91440" tIns="45720" rIns="91440" bIns="45720" rtlCol="0" anchor="ctr"/>
          <a:lstStyle/>
          <a:p>
            <a:fld id="{9DB06663-6524-4EA9-B00B-80A50C1FAFAB}" type="slidenum">
              <a:rPr lang="ru-RU"/>
              <a:pPr/>
              <a:t>2</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8225" y="6381750"/>
            <a:ext cx="485775" cy="476250"/>
          </a:xfrm>
          <a:prstGeom prst="rect">
            <a:avLst/>
          </a:prstGeom>
        </p:spPr>
      </p:pic>
      <p:sp>
        <p:nvSpPr>
          <p:cNvPr id="7" name="Прямоугольник 6"/>
          <p:cNvSpPr/>
          <p:nvPr/>
        </p:nvSpPr>
        <p:spPr>
          <a:xfrm>
            <a:off x="445305" y="6465986"/>
            <a:ext cx="7806929" cy="307777"/>
          </a:xfrm>
          <a:prstGeom prst="rect">
            <a:avLst/>
          </a:prstGeom>
        </p:spPr>
        <p:txBody>
          <a:bodyPr wrap="square">
            <a:spAutoFit/>
          </a:bodyPr>
          <a:lstStyle/>
          <a:p>
            <a:r>
              <a:rPr lang="en-US" sz="1400" b="1" dirty="0" smtClean="0">
                <a:solidFill>
                  <a:schemeClr val="accent1">
                    <a:lumMod val="50000"/>
                  </a:schemeClr>
                </a:solidFill>
              </a:rPr>
              <a:t>Source</a:t>
            </a:r>
            <a:r>
              <a:rPr lang="ru-RU" sz="1400" b="1" dirty="0" smtClean="0">
                <a:solidFill>
                  <a:schemeClr val="accent1">
                    <a:lumMod val="50000"/>
                  </a:schemeClr>
                </a:solidFill>
              </a:rPr>
              <a:t>:</a:t>
            </a:r>
            <a:r>
              <a:rPr lang="en-US" sz="1400" b="1" dirty="0" smtClean="0">
                <a:solidFill>
                  <a:schemeClr val="accent1">
                    <a:lumMod val="50000"/>
                  </a:schemeClr>
                </a:solidFill>
              </a:rPr>
              <a:t> </a:t>
            </a:r>
            <a:r>
              <a:rPr lang="en-US" sz="1400" b="1" dirty="0" err="1" smtClean="0">
                <a:solidFill>
                  <a:schemeClr val="accent1">
                    <a:lumMod val="50000"/>
                  </a:schemeClr>
                </a:solidFill>
              </a:rPr>
              <a:t>Russtat</a:t>
            </a:r>
            <a:r>
              <a:rPr lang="en-US" sz="1400" b="1" dirty="0">
                <a:solidFill>
                  <a:schemeClr val="accent1">
                    <a:lumMod val="50000"/>
                  </a:schemeClr>
                </a:solidFill>
              </a:rPr>
              <a:t> </a:t>
            </a:r>
            <a:endParaRPr lang="ru-RU" sz="1400" b="1" dirty="0">
              <a:solidFill>
                <a:schemeClr val="accent1">
                  <a:lumMod val="50000"/>
                </a:schemeClr>
              </a:solidFill>
            </a:endParaRPr>
          </a:p>
        </p:txBody>
      </p:sp>
      <p:graphicFrame>
        <p:nvGraphicFramePr>
          <p:cNvPr id="8" name="Объект 8"/>
          <p:cNvGraphicFramePr>
            <a:graphicFrameLocks/>
          </p:cNvGraphicFramePr>
          <p:nvPr>
            <p:extLst>
              <p:ext uri="{D42A27DB-BD31-4B8C-83A1-F6EECF244321}">
                <p14:modId xmlns:p14="http://schemas.microsoft.com/office/powerpoint/2010/main" val="2681249190"/>
              </p:ext>
            </p:extLst>
          </p:nvPr>
        </p:nvGraphicFramePr>
        <p:xfrm>
          <a:off x="0" y="3027805"/>
          <a:ext cx="4817902" cy="33440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a:graphicFrameLocks/>
          </p:cNvGraphicFramePr>
          <p:nvPr>
            <p:extLst>
              <p:ext uri="{D42A27DB-BD31-4B8C-83A1-F6EECF244321}">
                <p14:modId xmlns:p14="http://schemas.microsoft.com/office/powerpoint/2010/main" val="3683407771"/>
              </p:ext>
            </p:extLst>
          </p:nvPr>
        </p:nvGraphicFramePr>
        <p:xfrm>
          <a:off x="4348769" y="2910136"/>
          <a:ext cx="4932040" cy="3960440"/>
        </p:xfrm>
        <a:graphic>
          <a:graphicData uri="http://schemas.openxmlformats.org/drawingml/2006/chart">
            <c:chart xmlns:c="http://schemas.openxmlformats.org/drawingml/2006/chart" xmlns:r="http://schemas.openxmlformats.org/officeDocument/2006/relationships" r:id="rId5"/>
          </a:graphicData>
        </a:graphic>
      </p:graphicFrame>
      <p:sp>
        <p:nvSpPr>
          <p:cNvPr id="11" name="Прямоугольник 10"/>
          <p:cNvSpPr/>
          <p:nvPr/>
        </p:nvSpPr>
        <p:spPr>
          <a:xfrm>
            <a:off x="-32299" y="2443039"/>
            <a:ext cx="4572000" cy="646331"/>
          </a:xfrm>
          <a:prstGeom prst="rect">
            <a:avLst/>
          </a:prstGeom>
        </p:spPr>
        <p:txBody>
          <a:bodyPr>
            <a:spAutoFit/>
          </a:bodyPr>
          <a:lstStyle/>
          <a:p>
            <a:pPr algn="ctr"/>
            <a:r>
              <a:rPr lang="en-US" b="1" dirty="0">
                <a:solidFill>
                  <a:schemeClr val="accent1">
                    <a:lumMod val="50000"/>
                  </a:schemeClr>
                </a:solidFill>
                <a:latin typeface="Arial" panose="020B0604020202020204" pitchFamily="34" charset="0"/>
                <a:cs typeface="Arial" panose="020B0604020202020204" pitchFamily="34" charset="0"/>
              </a:rPr>
              <a:t>Distribution of housing </a:t>
            </a:r>
            <a:r>
              <a:rPr lang="en-US" b="1" dirty="0" smtClean="0">
                <a:solidFill>
                  <a:schemeClr val="accent1">
                    <a:lumMod val="50000"/>
                  </a:schemeClr>
                </a:solidFill>
                <a:latin typeface="Arial" panose="020B0604020202020204" pitchFamily="34" charset="0"/>
                <a:cs typeface="Arial" panose="020B0604020202020204" pitchFamily="34" charset="0"/>
              </a:rPr>
              <a:t>stock </a:t>
            </a:r>
          </a:p>
          <a:p>
            <a:pPr algn="ctr"/>
            <a:r>
              <a:rPr lang="en-US" b="1" dirty="0" smtClean="0">
                <a:solidFill>
                  <a:schemeClr val="accent1">
                    <a:lumMod val="50000"/>
                  </a:schemeClr>
                </a:solidFill>
                <a:latin typeface="Arial" panose="020B0604020202020204" pitchFamily="34" charset="0"/>
                <a:cs typeface="Arial" panose="020B0604020202020204" pitchFamily="34" charset="0"/>
              </a:rPr>
              <a:t>by </a:t>
            </a:r>
            <a:r>
              <a:rPr lang="en-US" b="1" dirty="0">
                <a:solidFill>
                  <a:schemeClr val="accent1">
                    <a:lumMod val="50000"/>
                  </a:schemeClr>
                </a:solidFill>
                <a:latin typeface="Arial" panose="020B0604020202020204" pitchFamily="34" charset="0"/>
                <a:cs typeface="Arial" panose="020B0604020202020204" pitchFamily="34" charset="0"/>
              </a:rPr>
              <a:t>tenure type, </a:t>
            </a:r>
            <a:r>
              <a:rPr lang="en-US" b="1" dirty="0" smtClean="0">
                <a:solidFill>
                  <a:schemeClr val="accent1">
                    <a:lumMod val="50000"/>
                  </a:schemeClr>
                </a:solidFill>
                <a:latin typeface="Arial" panose="020B0604020202020204" pitchFamily="34" charset="0"/>
                <a:cs typeface="Arial" panose="020B0604020202020204" pitchFamily="34" charset="0"/>
              </a:rPr>
              <a:t>201</a:t>
            </a:r>
            <a:r>
              <a:rPr lang="ru-RU" b="1" dirty="0" smtClean="0">
                <a:solidFill>
                  <a:schemeClr val="accent1">
                    <a:lumMod val="50000"/>
                  </a:schemeClr>
                </a:solidFill>
                <a:latin typeface="Arial" panose="020B0604020202020204" pitchFamily="34" charset="0"/>
                <a:cs typeface="Arial" panose="020B0604020202020204" pitchFamily="34" charset="0"/>
              </a:rPr>
              <a:t>8</a:t>
            </a:r>
            <a:endParaRPr lang="ru-RU" b="1" dirty="0">
              <a:solidFill>
                <a:schemeClr val="accent1">
                  <a:lumMod val="50000"/>
                </a:schemeClr>
              </a:solidFill>
              <a:latin typeface="Arial" panose="020B0604020202020204" pitchFamily="34" charset="0"/>
              <a:cs typeface="Arial" panose="020B0604020202020204" pitchFamily="34" charset="0"/>
            </a:endParaRPr>
          </a:p>
        </p:txBody>
      </p:sp>
      <p:sp>
        <p:nvSpPr>
          <p:cNvPr id="12" name="Прямоугольник 11"/>
          <p:cNvSpPr/>
          <p:nvPr/>
        </p:nvSpPr>
        <p:spPr>
          <a:xfrm>
            <a:off x="4644008" y="2455243"/>
            <a:ext cx="4572000" cy="646331"/>
          </a:xfrm>
          <a:prstGeom prst="rect">
            <a:avLst/>
          </a:prstGeom>
        </p:spPr>
        <p:txBody>
          <a:bodyPr>
            <a:spAutoFit/>
          </a:bodyPr>
          <a:lstStyle/>
          <a:p>
            <a:pPr algn="ctr"/>
            <a:r>
              <a:rPr lang="en-US" b="1" dirty="0">
                <a:solidFill>
                  <a:schemeClr val="accent1">
                    <a:lumMod val="50000"/>
                  </a:schemeClr>
                </a:solidFill>
                <a:latin typeface="Arial" panose="020B0604020202020204" pitchFamily="34" charset="0"/>
                <a:cs typeface="Arial" panose="020B0604020202020204" pitchFamily="34" charset="0"/>
              </a:rPr>
              <a:t>Distribution of housing </a:t>
            </a:r>
            <a:r>
              <a:rPr lang="en-US" b="1" dirty="0" smtClean="0">
                <a:solidFill>
                  <a:schemeClr val="accent1">
                    <a:lumMod val="50000"/>
                  </a:schemeClr>
                </a:solidFill>
                <a:latin typeface="Arial" panose="020B0604020202020204" pitchFamily="34" charset="0"/>
                <a:cs typeface="Arial" panose="020B0604020202020204" pitchFamily="34" charset="0"/>
              </a:rPr>
              <a:t>stock</a:t>
            </a:r>
            <a:endParaRPr lang="en-US" b="1" dirty="0">
              <a:solidFill>
                <a:schemeClr val="accent1">
                  <a:lumMod val="50000"/>
                </a:schemeClr>
              </a:solidFill>
              <a:latin typeface="Arial" panose="020B0604020202020204" pitchFamily="34" charset="0"/>
              <a:cs typeface="Arial" panose="020B0604020202020204" pitchFamily="34" charset="0"/>
            </a:endParaRPr>
          </a:p>
          <a:p>
            <a:pPr algn="ctr"/>
            <a:r>
              <a:rPr lang="en-US" b="1" dirty="0" smtClean="0">
                <a:solidFill>
                  <a:schemeClr val="accent1">
                    <a:lumMod val="50000"/>
                  </a:schemeClr>
                </a:solidFill>
                <a:latin typeface="Arial" panose="020B0604020202020204" pitchFamily="34" charset="0"/>
                <a:cs typeface="Arial" panose="020B0604020202020204" pitchFamily="34" charset="0"/>
              </a:rPr>
              <a:t> </a:t>
            </a:r>
            <a:r>
              <a:rPr lang="en-US" b="1" dirty="0">
                <a:solidFill>
                  <a:schemeClr val="accent1">
                    <a:lumMod val="50000"/>
                  </a:schemeClr>
                </a:solidFill>
                <a:latin typeface="Arial" panose="020B0604020202020204" pitchFamily="34" charset="0"/>
                <a:cs typeface="Arial" panose="020B0604020202020204" pitchFamily="34" charset="0"/>
              </a:rPr>
              <a:t>by </a:t>
            </a:r>
            <a:r>
              <a:rPr lang="en-US" b="1" dirty="0" smtClean="0">
                <a:solidFill>
                  <a:schemeClr val="accent1">
                    <a:lumMod val="50000"/>
                  </a:schemeClr>
                </a:solidFill>
                <a:latin typeface="Arial" panose="020B0604020202020204" pitchFamily="34" charset="0"/>
                <a:cs typeface="Arial" panose="020B0604020202020204" pitchFamily="34" charset="0"/>
              </a:rPr>
              <a:t>property type, 201</a:t>
            </a:r>
            <a:r>
              <a:rPr lang="ru-RU" b="1" dirty="0" smtClean="0">
                <a:solidFill>
                  <a:schemeClr val="accent1">
                    <a:lumMod val="50000"/>
                  </a:schemeClr>
                </a:solidFill>
                <a:latin typeface="Arial" panose="020B0604020202020204" pitchFamily="34" charset="0"/>
                <a:cs typeface="Arial" panose="020B0604020202020204" pitchFamily="34" charset="0"/>
              </a:rPr>
              <a:t>8</a:t>
            </a:r>
            <a:endParaRPr lang="ru-RU" b="1" dirty="0">
              <a:solidFill>
                <a:schemeClr val="accent1">
                  <a:lumMod val="50000"/>
                </a:schemeClr>
              </a:solidFill>
              <a:latin typeface="Arial" panose="020B0604020202020204" pitchFamily="34" charset="0"/>
              <a:cs typeface="Arial" panose="020B0604020202020204" pitchFamily="34" charset="0"/>
            </a:endParaRPr>
          </a:p>
        </p:txBody>
      </p:sp>
      <p:sp>
        <p:nvSpPr>
          <p:cNvPr id="13" name="Скругленный прямоугольник 12"/>
          <p:cNvSpPr/>
          <p:nvPr/>
        </p:nvSpPr>
        <p:spPr>
          <a:xfrm>
            <a:off x="179512" y="1652395"/>
            <a:ext cx="8928992" cy="79064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itchFamily="2" charset="2"/>
              <a:buChar char="§"/>
            </a:pPr>
            <a:endParaRPr lang="en-US" dirty="0" smtClean="0">
              <a:solidFill>
                <a:schemeClr val="accent1">
                  <a:lumMod val="50000"/>
                </a:schemeClr>
              </a:solidFill>
              <a:latin typeface="Arial" panose="020B0604020202020204" pitchFamily="34" charset="0"/>
              <a:cs typeface="Arial" panose="020B0604020202020204" pitchFamily="34" charset="0"/>
            </a:endParaRPr>
          </a:p>
          <a:p>
            <a:pPr marL="285750" indent="-285750">
              <a:buFont typeface="Wingdings" pitchFamily="2" charset="2"/>
              <a:buChar char="§"/>
            </a:pPr>
            <a:r>
              <a:rPr lang="en-US" dirty="0" smtClean="0">
                <a:solidFill>
                  <a:schemeClr val="accent1">
                    <a:lumMod val="50000"/>
                  </a:schemeClr>
                </a:solidFill>
                <a:latin typeface="Arial" panose="020B0604020202020204" pitchFamily="34" charset="0"/>
                <a:cs typeface="Arial" panose="020B0604020202020204" pitchFamily="34" charset="0"/>
              </a:rPr>
              <a:t>Housing Stock: 6</a:t>
            </a:r>
            <a:r>
              <a:rPr lang="ru-RU" dirty="0" smtClean="0">
                <a:solidFill>
                  <a:schemeClr val="accent1">
                    <a:lumMod val="50000"/>
                  </a:schemeClr>
                </a:solidFill>
                <a:latin typeface="Arial" panose="020B0604020202020204" pitchFamily="34" charset="0"/>
                <a:cs typeface="Arial" panose="020B0604020202020204" pitchFamily="34" charset="0"/>
              </a:rPr>
              <a:t>5</a:t>
            </a:r>
            <a:r>
              <a:rPr lang="en-US" dirty="0" smtClean="0">
                <a:solidFill>
                  <a:schemeClr val="accent1">
                    <a:lumMod val="50000"/>
                  </a:schemeClr>
                </a:solidFill>
                <a:latin typeface="Arial" panose="020B0604020202020204" pitchFamily="34" charset="0"/>
                <a:cs typeface="Arial" panose="020B0604020202020204" pitchFamily="34" charset="0"/>
              </a:rPr>
              <a:t>.9 </a:t>
            </a:r>
            <a:r>
              <a:rPr lang="en-US" dirty="0" err="1" smtClean="0">
                <a:solidFill>
                  <a:schemeClr val="accent1">
                    <a:lumMod val="50000"/>
                  </a:schemeClr>
                </a:solidFill>
                <a:latin typeface="Arial" panose="020B0604020202020204" pitchFamily="34" charset="0"/>
                <a:cs typeface="Arial" panose="020B0604020202020204" pitchFamily="34" charset="0"/>
              </a:rPr>
              <a:t>mn</a:t>
            </a:r>
            <a:r>
              <a:rPr lang="en-US" dirty="0" smtClean="0">
                <a:solidFill>
                  <a:schemeClr val="accent1">
                    <a:lumMod val="50000"/>
                  </a:schemeClr>
                </a:solidFill>
                <a:latin typeface="Arial" panose="020B0604020202020204" pitchFamily="34" charset="0"/>
                <a:cs typeface="Arial" panose="020B0604020202020204" pitchFamily="34" charset="0"/>
              </a:rPr>
              <a:t> </a:t>
            </a:r>
            <a:r>
              <a:rPr lang="en-US" dirty="0">
                <a:solidFill>
                  <a:schemeClr val="accent1">
                    <a:lumMod val="50000"/>
                  </a:schemeClr>
                </a:solidFill>
                <a:latin typeface="Arial" panose="020B0604020202020204" pitchFamily="34" charset="0"/>
                <a:cs typeface="Arial" panose="020B0604020202020204" pitchFamily="34" charset="0"/>
              </a:rPr>
              <a:t>dwelling </a:t>
            </a:r>
            <a:r>
              <a:rPr lang="en-US" dirty="0" smtClean="0">
                <a:solidFill>
                  <a:schemeClr val="accent1">
                    <a:lumMod val="50000"/>
                  </a:schemeClr>
                </a:solidFill>
                <a:latin typeface="Arial" panose="020B0604020202020204" pitchFamily="34" charset="0"/>
                <a:cs typeface="Arial" panose="020B0604020202020204" pitchFamily="34" charset="0"/>
              </a:rPr>
              <a:t>units </a:t>
            </a:r>
            <a:r>
              <a:rPr lang="en-US" dirty="0">
                <a:solidFill>
                  <a:schemeClr val="accent1">
                    <a:lumMod val="50000"/>
                  </a:schemeClr>
                </a:solidFill>
                <a:latin typeface="Arial" panose="020B0604020202020204" pitchFamily="34" charset="0"/>
                <a:cs typeface="Arial" panose="020B0604020202020204" pitchFamily="34" charset="0"/>
              </a:rPr>
              <a:t>with the total floor space of </a:t>
            </a:r>
            <a:r>
              <a:rPr lang="en-US" dirty="0" smtClean="0">
                <a:solidFill>
                  <a:schemeClr val="accent1">
                    <a:lumMod val="50000"/>
                  </a:schemeClr>
                </a:solidFill>
                <a:latin typeface="Arial" panose="020B0604020202020204" pitchFamily="34" charset="0"/>
                <a:cs typeface="Arial" panose="020B0604020202020204" pitchFamily="34" charset="0"/>
              </a:rPr>
              <a:t>3.</a:t>
            </a:r>
            <a:r>
              <a:rPr lang="ru-RU" dirty="0" smtClean="0">
                <a:solidFill>
                  <a:schemeClr val="accent1">
                    <a:lumMod val="50000"/>
                  </a:schemeClr>
                </a:solidFill>
                <a:latin typeface="Arial" panose="020B0604020202020204" pitchFamily="34" charset="0"/>
                <a:cs typeface="Arial" panose="020B0604020202020204" pitchFamily="34" charset="0"/>
              </a:rPr>
              <a:t>8</a:t>
            </a:r>
            <a:r>
              <a:rPr lang="en-US" dirty="0" smtClean="0">
                <a:solidFill>
                  <a:schemeClr val="accent1">
                    <a:lumMod val="50000"/>
                  </a:schemeClr>
                </a:solidFill>
                <a:latin typeface="Arial" panose="020B0604020202020204" pitchFamily="34" charset="0"/>
                <a:cs typeface="Arial" panose="020B0604020202020204" pitchFamily="34" charset="0"/>
              </a:rPr>
              <a:t> </a:t>
            </a:r>
            <a:r>
              <a:rPr lang="en-US" dirty="0" err="1" smtClean="0">
                <a:solidFill>
                  <a:schemeClr val="accent1">
                    <a:lumMod val="50000"/>
                  </a:schemeClr>
                </a:solidFill>
                <a:latin typeface="Arial" panose="020B0604020202020204" pitchFamily="34" charset="0"/>
                <a:cs typeface="Arial" panose="020B0604020202020204" pitchFamily="34" charset="0"/>
              </a:rPr>
              <a:t>bn</a:t>
            </a:r>
            <a:r>
              <a:rPr lang="en-US" dirty="0" smtClean="0">
                <a:solidFill>
                  <a:schemeClr val="accent1">
                    <a:lumMod val="50000"/>
                  </a:schemeClr>
                </a:solidFill>
                <a:latin typeface="Arial" panose="020B0604020202020204" pitchFamily="34" charset="0"/>
                <a:cs typeface="Arial" panose="020B0604020202020204" pitchFamily="34" charset="0"/>
              </a:rPr>
              <a:t> </a:t>
            </a:r>
            <a:r>
              <a:rPr lang="en-US" dirty="0">
                <a:solidFill>
                  <a:schemeClr val="accent1">
                    <a:lumMod val="50000"/>
                  </a:schemeClr>
                </a:solidFill>
                <a:latin typeface="Arial" panose="020B0604020202020204" pitchFamily="34" charset="0"/>
                <a:cs typeface="Arial" panose="020B0604020202020204" pitchFamily="34" charset="0"/>
              </a:rPr>
              <a:t>sq. </a:t>
            </a:r>
            <a:r>
              <a:rPr lang="en-US" dirty="0" smtClean="0">
                <a:solidFill>
                  <a:schemeClr val="accent1">
                    <a:lumMod val="50000"/>
                  </a:schemeClr>
                </a:solidFill>
                <a:latin typeface="Arial" panose="020B0604020202020204" pitchFamily="34" charset="0"/>
                <a:cs typeface="Arial" panose="020B0604020202020204" pitchFamily="34" charset="0"/>
              </a:rPr>
              <a:t>m</a:t>
            </a:r>
          </a:p>
          <a:p>
            <a:pPr marL="285750" indent="-285750">
              <a:buFont typeface="Wingdings" pitchFamily="2" charset="2"/>
              <a:buChar char="§"/>
            </a:pPr>
            <a:r>
              <a:rPr lang="en-US" dirty="0" smtClean="0">
                <a:solidFill>
                  <a:schemeClr val="accent1">
                    <a:lumMod val="50000"/>
                  </a:schemeClr>
                </a:solidFill>
                <a:latin typeface="Arial" panose="020B0604020202020204" pitchFamily="34" charset="0"/>
                <a:cs typeface="Arial" panose="020B0604020202020204" pitchFamily="34" charset="0"/>
              </a:rPr>
              <a:t>Housing Conditions: 44</a:t>
            </a:r>
            <a:r>
              <a:rPr lang="ru-RU" dirty="0" smtClean="0">
                <a:solidFill>
                  <a:schemeClr val="accent1">
                    <a:lumMod val="50000"/>
                  </a:schemeClr>
                </a:solidFill>
                <a:latin typeface="Arial" panose="020B0604020202020204" pitchFamily="34" charset="0"/>
                <a:cs typeface="Arial" panose="020B0604020202020204" pitchFamily="34" charset="0"/>
              </a:rPr>
              <a:t>9</a:t>
            </a:r>
            <a:r>
              <a:rPr lang="en-US" dirty="0" smtClean="0">
                <a:solidFill>
                  <a:schemeClr val="accent1">
                    <a:lumMod val="50000"/>
                  </a:schemeClr>
                </a:solidFill>
                <a:latin typeface="Arial" panose="020B0604020202020204" pitchFamily="34" charset="0"/>
                <a:cs typeface="Arial" panose="020B0604020202020204" pitchFamily="34" charset="0"/>
              </a:rPr>
              <a:t> units per 1000 persons, 25 sq. m per capita</a:t>
            </a:r>
          </a:p>
          <a:p>
            <a:pPr algn="ctr"/>
            <a:endParaRPr lang="ru-RU" dirty="0">
              <a:solidFill>
                <a:schemeClr val="accent1">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3745879" y="3501008"/>
            <a:ext cx="1656184" cy="1815882"/>
          </a:xfrm>
          <a:prstGeom prst="rect">
            <a:avLst/>
          </a:prstGeom>
          <a:noFill/>
        </p:spPr>
        <p:txBody>
          <a:bodyPr wrap="square" rtlCol="0">
            <a:spAutoFit/>
          </a:bodyPr>
          <a:lstStyle/>
          <a:p>
            <a:pPr algn="ctr"/>
            <a:r>
              <a:rPr lang="en-US" sz="1400" dirty="0" smtClean="0">
                <a:solidFill>
                  <a:schemeClr val="accent1">
                    <a:lumMod val="50000"/>
                  </a:schemeClr>
                </a:solidFill>
                <a:latin typeface="Arial" panose="020B0604020202020204" pitchFamily="34" charset="0"/>
                <a:cs typeface="Arial" panose="020B0604020202020204" pitchFamily="34" charset="0"/>
              </a:rPr>
              <a:t>70% of housing stock – condominiums as a result </a:t>
            </a:r>
            <a:r>
              <a:rPr lang="en-US" sz="1400" dirty="0">
                <a:solidFill>
                  <a:schemeClr val="accent1">
                    <a:lumMod val="50000"/>
                  </a:schemeClr>
                </a:solidFill>
                <a:latin typeface="Arial" panose="020B0604020202020204" pitchFamily="34" charset="0"/>
                <a:cs typeface="Arial" panose="020B0604020202020204" pitchFamily="34" charset="0"/>
              </a:rPr>
              <a:t>of free unit-based housing privatization</a:t>
            </a:r>
          </a:p>
          <a:p>
            <a:pPr algn="ctr"/>
            <a:endParaRPr lang="ru-RU" sz="14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0091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1520" y="260648"/>
            <a:ext cx="8424936" cy="1200329"/>
          </a:xfrm>
          <a:prstGeom prst="rect">
            <a:avLst/>
          </a:prstGeom>
          <a:noFill/>
        </p:spPr>
        <p:txBody>
          <a:bodyPr wrap="square" rtlCol="0">
            <a:spAutoFit/>
          </a:bodyPr>
          <a:lstStyle/>
          <a:p>
            <a:pPr algn="ctr"/>
            <a:r>
              <a:rPr lang="en-US" sz="2400" b="1" dirty="0">
                <a:solidFill>
                  <a:srgbClr val="FFC000"/>
                </a:solidFill>
                <a:latin typeface="Arial" panose="020B0604020202020204" pitchFamily="34" charset="0"/>
                <a:cs typeface="Arial" panose="020B0604020202020204" pitchFamily="34" charset="0"/>
              </a:rPr>
              <a:t>The largest Russian metros displayed over 2010-2016 the relatively high leveled of housing construction as well as sustainable population growth </a:t>
            </a:r>
          </a:p>
        </p:txBody>
      </p:sp>
      <p:sp>
        <p:nvSpPr>
          <p:cNvPr id="77" name="Номер слайда 4"/>
          <p:cNvSpPr>
            <a:spLocks noGrp="1"/>
          </p:cNvSpPr>
          <p:nvPr>
            <p:ph type="sldNum" sz="quarter" idx="12"/>
          </p:nvPr>
        </p:nvSpPr>
        <p:spPr>
          <a:xfrm>
            <a:off x="6553200" y="6356360"/>
            <a:ext cx="2133600" cy="365125"/>
          </a:xfrm>
        </p:spPr>
        <p:txBody>
          <a:bodyPr/>
          <a:lstStyle/>
          <a:p>
            <a:fld id="{9DB06663-6524-4EA9-B00B-80A50C1FAFAB}" type="slidenum">
              <a:rPr lang="ru-RU" smtClean="0">
                <a:solidFill>
                  <a:prstClr val="black">
                    <a:tint val="75000"/>
                  </a:prstClr>
                </a:solidFill>
              </a:rPr>
              <a:pPr/>
              <a:t>20</a:t>
            </a:fld>
            <a:endParaRPr lang="ru-RU" dirty="0">
              <a:solidFill>
                <a:prstClr val="black">
                  <a:tint val="75000"/>
                </a:prstClr>
              </a:solidFill>
            </a:endParaRPr>
          </a:p>
        </p:txBody>
      </p:sp>
      <p:sp>
        <p:nvSpPr>
          <p:cNvPr id="6" name="Прямоугольник 5"/>
          <p:cNvSpPr/>
          <p:nvPr/>
        </p:nvSpPr>
        <p:spPr>
          <a:xfrm>
            <a:off x="445305" y="6526140"/>
            <a:ext cx="7806929" cy="307777"/>
          </a:xfrm>
          <a:prstGeom prst="rect">
            <a:avLst/>
          </a:prstGeom>
        </p:spPr>
        <p:txBody>
          <a:bodyPr wrap="square">
            <a:spAutoFit/>
          </a:bodyPr>
          <a:lstStyle/>
          <a:p>
            <a:r>
              <a:rPr lang="en-US" sz="1400" b="1" dirty="0" smtClean="0">
                <a:solidFill>
                  <a:srgbClr val="122030"/>
                </a:solidFill>
              </a:rPr>
              <a:t>Source</a:t>
            </a:r>
            <a:r>
              <a:rPr lang="ru-RU" sz="1400" b="1" dirty="0" smtClean="0">
                <a:solidFill>
                  <a:srgbClr val="122030"/>
                </a:solidFill>
              </a:rPr>
              <a:t>:</a:t>
            </a:r>
            <a:r>
              <a:rPr lang="en-US" sz="1400" b="1" dirty="0" smtClean="0">
                <a:solidFill>
                  <a:srgbClr val="122030"/>
                </a:solidFill>
              </a:rPr>
              <a:t>  </a:t>
            </a:r>
            <a:r>
              <a:rPr lang="en-US" sz="1400" b="1" dirty="0">
                <a:solidFill>
                  <a:srgbClr val="122030"/>
                </a:solidFill>
              </a:rPr>
              <a:t>authors ‘calculations based on </a:t>
            </a:r>
            <a:r>
              <a:rPr lang="en-US" sz="1400" b="1" dirty="0" err="1">
                <a:solidFill>
                  <a:srgbClr val="122030"/>
                </a:solidFill>
              </a:rPr>
              <a:t>Rosstat</a:t>
            </a:r>
            <a:r>
              <a:rPr lang="en-US" sz="1400" b="1" dirty="0">
                <a:solidFill>
                  <a:srgbClr val="122030"/>
                </a:solidFill>
              </a:rPr>
              <a:t> data.</a:t>
            </a:r>
            <a:endParaRPr lang="ru-RU" sz="1400" b="1" dirty="0">
              <a:solidFill>
                <a:srgbClr val="122030"/>
              </a:solidFill>
            </a:endParaRPr>
          </a:p>
        </p:txBody>
      </p:sp>
      <p:graphicFrame>
        <p:nvGraphicFramePr>
          <p:cNvPr id="7" name="Диаграмма 6"/>
          <p:cNvGraphicFramePr>
            <a:graphicFrameLocks/>
          </p:cNvGraphicFramePr>
          <p:nvPr>
            <p:extLst>
              <p:ext uri="{D42A27DB-BD31-4B8C-83A1-F6EECF244321}">
                <p14:modId xmlns:p14="http://schemas.microsoft.com/office/powerpoint/2010/main" val="2192425725"/>
              </p:ext>
            </p:extLst>
          </p:nvPr>
        </p:nvGraphicFramePr>
        <p:xfrm>
          <a:off x="107505" y="1700808"/>
          <a:ext cx="4241264" cy="48253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2847191258"/>
              </p:ext>
            </p:extLst>
          </p:nvPr>
        </p:nvGraphicFramePr>
        <p:xfrm>
          <a:off x="4427983" y="1700808"/>
          <a:ext cx="4320481" cy="46805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0915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8391" y="0"/>
            <a:ext cx="8424936" cy="1323439"/>
          </a:xfrm>
          <a:prstGeom prst="rect">
            <a:avLst/>
          </a:prstGeom>
          <a:noFill/>
        </p:spPr>
        <p:txBody>
          <a:bodyPr wrap="square" rtlCol="0">
            <a:spAutoFit/>
          </a:bodyPr>
          <a:lstStyle/>
          <a:p>
            <a:pPr algn="ctr"/>
            <a:r>
              <a:rPr lang="en-US" sz="2000" b="1" dirty="0">
                <a:solidFill>
                  <a:srgbClr val="FFC000"/>
                </a:solidFill>
                <a:latin typeface="Arial" panose="020B0604020202020204" pitchFamily="34" charset="0"/>
                <a:cs typeface="Arial" panose="020B0604020202020204" pitchFamily="34" charset="0"/>
              </a:rPr>
              <a:t>New York, London, Singapore have comparable population growth rates in 2010-2016 with such Russian metros as Yekaterinburg, Ufa, Kazan which have twice as much housing construction volumes about 11 units per 1000 </a:t>
            </a:r>
            <a:r>
              <a:rPr lang="en-US" sz="2000" b="1" dirty="0" smtClean="0">
                <a:solidFill>
                  <a:srgbClr val="FFC000"/>
                </a:solidFill>
                <a:latin typeface="Arial" panose="020B0604020202020204" pitchFamily="34" charset="0"/>
                <a:cs typeface="Arial" panose="020B0604020202020204" pitchFamily="34" charset="0"/>
              </a:rPr>
              <a:t>inhabitants</a:t>
            </a:r>
            <a:endParaRPr lang="en-US" sz="2000" b="1" dirty="0">
              <a:solidFill>
                <a:srgbClr val="FFC000"/>
              </a:solidFill>
              <a:latin typeface="Arial" panose="020B0604020202020204" pitchFamily="34" charset="0"/>
              <a:cs typeface="Arial" panose="020B0604020202020204" pitchFamily="34" charset="0"/>
            </a:endParaRPr>
          </a:p>
        </p:txBody>
      </p:sp>
      <p:sp>
        <p:nvSpPr>
          <p:cNvPr id="77" name="Номер слайда 4"/>
          <p:cNvSpPr>
            <a:spLocks noGrp="1"/>
          </p:cNvSpPr>
          <p:nvPr>
            <p:ph type="sldNum" sz="quarter" idx="12"/>
          </p:nvPr>
        </p:nvSpPr>
        <p:spPr>
          <a:xfrm>
            <a:off x="6553200" y="6356360"/>
            <a:ext cx="2133600" cy="365125"/>
          </a:xfrm>
        </p:spPr>
        <p:txBody>
          <a:bodyPr/>
          <a:lstStyle/>
          <a:p>
            <a:fld id="{9DB06663-6524-4EA9-B00B-80A50C1FAFAB}" type="slidenum">
              <a:rPr lang="ru-RU" smtClean="0">
                <a:solidFill>
                  <a:prstClr val="black">
                    <a:tint val="75000"/>
                  </a:prstClr>
                </a:solidFill>
              </a:rPr>
              <a:pPr/>
              <a:t>21</a:t>
            </a:fld>
            <a:endParaRPr lang="ru-RU" dirty="0">
              <a:solidFill>
                <a:prstClr val="black">
                  <a:tint val="75000"/>
                </a:prstClr>
              </a:solidFill>
            </a:endParaRPr>
          </a:p>
        </p:txBody>
      </p:sp>
      <p:sp>
        <p:nvSpPr>
          <p:cNvPr id="6" name="Прямоугольник 5"/>
          <p:cNvSpPr/>
          <p:nvPr/>
        </p:nvSpPr>
        <p:spPr>
          <a:xfrm>
            <a:off x="348644" y="5301208"/>
            <a:ext cx="7806929" cy="1384995"/>
          </a:xfrm>
          <a:prstGeom prst="rect">
            <a:avLst/>
          </a:prstGeom>
        </p:spPr>
        <p:txBody>
          <a:bodyPr wrap="square">
            <a:spAutoFit/>
          </a:bodyPr>
          <a:lstStyle/>
          <a:p>
            <a:r>
              <a:rPr lang="en-US" sz="1400" b="1" dirty="0" smtClean="0">
                <a:solidFill>
                  <a:srgbClr val="122030"/>
                </a:solidFill>
              </a:rPr>
              <a:t>Sources</a:t>
            </a:r>
            <a:r>
              <a:rPr lang="ru-RU" sz="1400" b="1" dirty="0" smtClean="0">
                <a:solidFill>
                  <a:srgbClr val="122030"/>
                </a:solidFill>
              </a:rPr>
              <a:t>:</a:t>
            </a:r>
            <a:r>
              <a:rPr lang="en-US" sz="1400" b="1" dirty="0" smtClean="0">
                <a:solidFill>
                  <a:srgbClr val="122030"/>
                </a:solidFill>
              </a:rPr>
              <a:t>  </a:t>
            </a:r>
            <a:r>
              <a:rPr lang="en-US" sz="1400" b="1" dirty="0">
                <a:solidFill>
                  <a:srgbClr val="122030"/>
                </a:solidFill>
              </a:rPr>
              <a:t>New York: www.census.gov/construction/nrc; London https://data.london.gov.uk/dataset/housing-london/resource/27e10d40-bb04-4028-95a6606bd13d7777; Singapore: www.singstat.gov.sg/docs/default-source/default-document-library/publications/publications_and_papers/reference/sif2017.pdf; Dubai: www.dsc.gov.ae/Report/Copy%20of%20DSC_SYB_2016_02%20_%2002.pdf; Nuremberg: www.regionalstatistik.de </a:t>
            </a:r>
            <a:endParaRPr lang="ru-RU" sz="1400" b="1" dirty="0">
              <a:solidFill>
                <a:srgbClr val="122030"/>
              </a:solidFill>
            </a:endParaRPr>
          </a:p>
        </p:txBody>
      </p:sp>
      <p:sp>
        <p:nvSpPr>
          <p:cNvPr id="5" name="Прямоугольник 4"/>
          <p:cNvSpPr/>
          <p:nvPr/>
        </p:nvSpPr>
        <p:spPr>
          <a:xfrm>
            <a:off x="323528" y="1674674"/>
            <a:ext cx="8424936" cy="523220"/>
          </a:xfrm>
          <a:prstGeom prst="rect">
            <a:avLst/>
          </a:prstGeom>
        </p:spPr>
        <p:txBody>
          <a:bodyPr wrap="square">
            <a:spAutoFit/>
          </a:bodyPr>
          <a:lstStyle/>
          <a:p>
            <a:r>
              <a:rPr lang="en-US" sz="1400" b="1" dirty="0">
                <a:solidFill>
                  <a:srgbClr val="1F497D">
                    <a:lumMod val="50000"/>
                  </a:srgbClr>
                </a:solidFill>
                <a:latin typeface="Arial" panose="020B0604020202020204" pitchFamily="34" charset="0"/>
                <a:cs typeface="Arial" panose="020B0604020202020204" pitchFamily="34" charset="0"/>
              </a:rPr>
              <a:t>Population growth in 2010-2016 and the number of newly built housing units per 1000 inhabitants, 2016, in metropolitan areas with over 1 million people </a:t>
            </a:r>
            <a:endParaRPr lang="ru-RU" sz="1400" dirty="0">
              <a:solidFill>
                <a:srgbClr val="1F497D">
                  <a:lumMod val="50000"/>
                </a:srgbClr>
              </a:solidFill>
              <a:latin typeface="Arial" panose="020B0604020202020204" pitchFamily="34" charset="0"/>
              <a:cs typeface="Arial" panose="020B060402020202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876559411"/>
              </p:ext>
            </p:extLst>
          </p:nvPr>
        </p:nvGraphicFramePr>
        <p:xfrm>
          <a:off x="300118" y="2348880"/>
          <a:ext cx="8229600" cy="2407895"/>
        </p:xfrm>
        <a:graphic>
          <a:graphicData uri="http://schemas.openxmlformats.org/drawingml/2006/table">
            <a:tbl>
              <a:tblPr firstRow="1" firstCol="1" bandRow="1">
                <a:tableStyleId>{35758FB7-9AC5-4552-8A53-C91805E547FA}</a:tableStyleId>
              </a:tblPr>
              <a:tblGrid>
                <a:gridCol w="1319554"/>
                <a:gridCol w="3284084"/>
                <a:gridCol w="3625962"/>
              </a:tblGrid>
              <a:tr h="384043">
                <a:tc>
                  <a:txBody>
                    <a:bodyPr/>
                    <a:lstStyle/>
                    <a:p>
                      <a:pPr algn="ctr">
                        <a:lnSpc>
                          <a:spcPct val="100000"/>
                        </a:lnSpc>
                        <a:spcAft>
                          <a:spcPts val="0"/>
                        </a:spcAft>
                      </a:pPr>
                      <a:r>
                        <a:rPr lang="en-US" sz="1600" dirty="0">
                          <a:effectLst/>
                          <a:latin typeface="Arial" panose="020B0604020202020204" pitchFamily="34" charset="0"/>
                          <a:cs typeface="Arial" panose="020B0604020202020204" pitchFamily="34" charset="0"/>
                        </a:rPr>
                        <a:t>City</a:t>
                      </a:r>
                      <a:endParaRPr lang="ru-RU"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0000"/>
                        </a:lnSpc>
                        <a:spcAft>
                          <a:spcPts val="0"/>
                        </a:spcAft>
                      </a:pPr>
                      <a:r>
                        <a:rPr lang="en-US" sz="1600" dirty="0">
                          <a:effectLst/>
                          <a:latin typeface="Arial" panose="020B0604020202020204" pitchFamily="34" charset="0"/>
                          <a:cs typeface="Arial" panose="020B0604020202020204" pitchFamily="34" charset="0"/>
                        </a:rPr>
                        <a:t>Population growth in 2010-2016</a:t>
                      </a:r>
                      <a:endParaRPr lang="ru-RU" sz="18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00000"/>
                        </a:lnSpc>
                        <a:spcAft>
                          <a:spcPts val="0"/>
                        </a:spcAft>
                      </a:pPr>
                      <a:r>
                        <a:rPr lang="en-US" sz="1600">
                          <a:effectLst/>
                          <a:latin typeface="Arial" panose="020B0604020202020204" pitchFamily="34" charset="0"/>
                          <a:cs typeface="Arial" panose="020B0604020202020204" pitchFamily="34" charset="0"/>
                        </a:rPr>
                        <a:t>Newly built housing units per 1000 inhabitants</a:t>
                      </a:r>
                      <a:endParaRPr lang="ru-RU" sz="1800">
                        <a:effectLst/>
                        <a:latin typeface="Arial" panose="020B0604020202020204" pitchFamily="34" charset="0"/>
                        <a:ea typeface="Calibri"/>
                        <a:cs typeface="Arial" panose="020B0604020202020204" pitchFamily="34" charset="0"/>
                      </a:endParaRPr>
                    </a:p>
                  </a:txBody>
                  <a:tcPr marL="68580" marR="68580" marT="0" marB="0"/>
                </a:tc>
              </a:tr>
              <a:tr h="384043">
                <a:tc>
                  <a:txBody>
                    <a:bodyPr/>
                    <a:lstStyle/>
                    <a:p>
                      <a:pPr algn="l">
                        <a:lnSpc>
                          <a:spcPct val="100000"/>
                        </a:lnSpc>
                        <a:spcAft>
                          <a:spcPts val="0"/>
                        </a:spcAft>
                      </a:pPr>
                      <a:r>
                        <a:rPr lang="ru-RU" sz="1600" dirty="0" err="1">
                          <a:solidFill>
                            <a:schemeClr val="tx2">
                              <a:lumMod val="50000"/>
                            </a:schemeClr>
                          </a:solidFill>
                          <a:effectLst/>
                          <a:latin typeface="Arial" panose="020B0604020202020204" pitchFamily="34" charset="0"/>
                          <a:cs typeface="Arial" panose="020B0604020202020204" pitchFamily="34" charset="0"/>
                        </a:rPr>
                        <a:t>Dubai</a:t>
                      </a:r>
                      <a:endParaRPr lang="ru-RU" sz="18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n-US" sz="1600" dirty="0">
                          <a:solidFill>
                            <a:schemeClr val="tx2">
                              <a:lumMod val="50000"/>
                            </a:schemeClr>
                          </a:solidFill>
                          <a:effectLst/>
                          <a:latin typeface="Arial" panose="020B0604020202020204" pitchFamily="34" charset="0"/>
                          <a:cs typeface="Arial" panose="020B0604020202020204" pitchFamily="34" charset="0"/>
                        </a:rPr>
                        <a:t>63%</a:t>
                      </a:r>
                      <a:endParaRPr lang="ru-RU" sz="18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ru-RU" sz="1600">
                          <a:solidFill>
                            <a:schemeClr val="tx2">
                              <a:lumMod val="50000"/>
                            </a:schemeClr>
                          </a:solidFill>
                          <a:effectLst/>
                          <a:latin typeface="Arial" panose="020B0604020202020204" pitchFamily="34" charset="0"/>
                          <a:cs typeface="Arial" panose="020B0604020202020204" pitchFamily="34" charset="0"/>
                        </a:rPr>
                        <a:t>4</a:t>
                      </a:r>
                      <a:r>
                        <a:rPr lang="en-US" sz="1600">
                          <a:solidFill>
                            <a:schemeClr val="tx2">
                              <a:lumMod val="50000"/>
                            </a:schemeClr>
                          </a:solidFill>
                          <a:effectLst/>
                          <a:latin typeface="Arial" panose="020B0604020202020204" pitchFamily="34" charset="0"/>
                          <a:cs typeface="Arial" panose="020B0604020202020204" pitchFamily="34" charset="0"/>
                        </a:rPr>
                        <a:t>.</a:t>
                      </a:r>
                      <a:r>
                        <a:rPr lang="ru-RU" sz="1600">
                          <a:solidFill>
                            <a:schemeClr val="tx2">
                              <a:lumMod val="50000"/>
                            </a:schemeClr>
                          </a:solidFill>
                          <a:effectLst/>
                          <a:latin typeface="Arial" panose="020B0604020202020204" pitchFamily="34" charset="0"/>
                          <a:cs typeface="Arial" panose="020B0604020202020204" pitchFamily="34" charset="0"/>
                        </a:rPr>
                        <a:t>37</a:t>
                      </a:r>
                      <a:endParaRPr lang="ru-RU" sz="18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tc>
              </a:tr>
              <a:tr h="384043">
                <a:tc>
                  <a:txBody>
                    <a:bodyPr/>
                    <a:lstStyle/>
                    <a:p>
                      <a:pPr algn="l">
                        <a:lnSpc>
                          <a:spcPct val="100000"/>
                        </a:lnSpc>
                        <a:spcAft>
                          <a:spcPts val="0"/>
                        </a:spcAft>
                      </a:pPr>
                      <a:r>
                        <a:rPr lang="ru-RU" sz="1600" dirty="0" err="1">
                          <a:solidFill>
                            <a:schemeClr val="tx2">
                              <a:lumMod val="50000"/>
                            </a:schemeClr>
                          </a:solidFill>
                          <a:effectLst/>
                          <a:latin typeface="Arial" panose="020B0604020202020204" pitchFamily="34" charset="0"/>
                          <a:cs typeface="Arial" panose="020B0604020202020204" pitchFamily="34" charset="0"/>
                        </a:rPr>
                        <a:t>Singapore</a:t>
                      </a:r>
                      <a:endParaRPr lang="ru-RU" sz="18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n-US" sz="1600" dirty="0">
                          <a:solidFill>
                            <a:schemeClr val="tx2">
                              <a:lumMod val="50000"/>
                            </a:schemeClr>
                          </a:solidFill>
                          <a:effectLst/>
                          <a:latin typeface="Arial" panose="020B0604020202020204" pitchFamily="34" charset="0"/>
                          <a:cs typeface="Arial" panose="020B0604020202020204" pitchFamily="34" charset="0"/>
                        </a:rPr>
                        <a:t>5.8%</a:t>
                      </a:r>
                      <a:endParaRPr lang="ru-RU" sz="18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ru-RU" sz="1600" dirty="0">
                          <a:solidFill>
                            <a:schemeClr val="tx2">
                              <a:lumMod val="50000"/>
                            </a:schemeClr>
                          </a:solidFill>
                          <a:effectLst/>
                          <a:latin typeface="Arial" panose="020B0604020202020204" pitchFamily="34" charset="0"/>
                          <a:cs typeface="Arial" panose="020B0604020202020204" pitchFamily="34" charset="0"/>
                        </a:rPr>
                        <a:t>3</a:t>
                      </a:r>
                      <a:r>
                        <a:rPr lang="en-US" sz="1600" dirty="0">
                          <a:solidFill>
                            <a:schemeClr val="tx2">
                              <a:lumMod val="50000"/>
                            </a:schemeClr>
                          </a:solidFill>
                          <a:effectLst/>
                          <a:latin typeface="Arial" panose="020B0604020202020204" pitchFamily="34" charset="0"/>
                          <a:cs typeface="Arial" panose="020B0604020202020204" pitchFamily="34" charset="0"/>
                        </a:rPr>
                        <a:t>.</a:t>
                      </a:r>
                      <a:r>
                        <a:rPr lang="ru-RU" sz="1600" dirty="0">
                          <a:solidFill>
                            <a:schemeClr val="tx2">
                              <a:lumMod val="50000"/>
                            </a:schemeClr>
                          </a:solidFill>
                          <a:effectLst/>
                          <a:latin typeface="Arial" panose="020B0604020202020204" pitchFamily="34" charset="0"/>
                          <a:cs typeface="Arial" panose="020B0604020202020204" pitchFamily="34" charset="0"/>
                        </a:rPr>
                        <a:t>86</a:t>
                      </a:r>
                      <a:endParaRPr lang="ru-RU" sz="18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tc>
              </a:tr>
              <a:tr h="384043">
                <a:tc>
                  <a:txBody>
                    <a:bodyPr/>
                    <a:lstStyle/>
                    <a:p>
                      <a:pPr algn="l">
                        <a:lnSpc>
                          <a:spcPct val="100000"/>
                        </a:lnSpc>
                        <a:spcAft>
                          <a:spcPts val="0"/>
                        </a:spcAft>
                      </a:pPr>
                      <a:r>
                        <a:rPr lang="ru-RU" sz="1600" dirty="0" err="1">
                          <a:solidFill>
                            <a:schemeClr val="tx2">
                              <a:lumMod val="50000"/>
                            </a:schemeClr>
                          </a:solidFill>
                          <a:effectLst/>
                          <a:latin typeface="Arial" panose="020B0604020202020204" pitchFamily="34" charset="0"/>
                          <a:cs typeface="Arial" panose="020B0604020202020204" pitchFamily="34" charset="0"/>
                        </a:rPr>
                        <a:t>New</a:t>
                      </a:r>
                      <a:r>
                        <a:rPr lang="ru-RU" sz="1600" dirty="0">
                          <a:solidFill>
                            <a:schemeClr val="tx2">
                              <a:lumMod val="50000"/>
                            </a:schemeClr>
                          </a:solidFill>
                          <a:effectLst/>
                          <a:latin typeface="Arial" panose="020B0604020202020204" pitchFamily="34" charset="0"/>
                          <a:cs typeface="Arial" panose="020B0604020202020204" pitchFamily="34" charset="0"/>
                        </a:rPr>
                        <a:t> </a:t>
                      </a:r>
                      <a:r>
                        <a:rPr lang="ru-RU" sz="1600" dirty="0" err="1">
                          <a:solidFill>
                            <a:schemeClr val="tx2">
                              <a:lumMod val="50000"/>
                            </a:schemeClr>
                          </a:solidFill>
                          <a:effectLst/>
                          <a:latin typeface="Arial" panose="020B0604020202020204" pitchFamily="34" charset="0"/>
                          <a:cs typeface="Arial" panose="020B0604020202020204" pitchFamily="34" charset="0"/>
                        </a:rPr>
                        <a:t>York</a:t>
                      </a:r>
                      <a:endParaRPr lang="ru-RU" sz="18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n-US" sz="1600">
                          <a:solidFill>
                            <a:schemeClr val="tx2">
                              <a:lumMod val="50000"/>
                            </a:schemeClr>
                          </a:solidFill>
                          <a:effectLst/>
                          <a:latin typeface="Arial" panose="020B0604020202020204" pitchFamily="34" charset="0"/>
                          <a:cs typeface="Arial" panose="020B0604020202020204" pitchFamily="34" charset="0"/>
                        </a:rPr>
                        <a:t>7.1%</a:t>
                      </a:r>
                      <a:endParaRPr lang="ru-RU" sz="18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n-US" sz="1600" dirty="0">
                          <a:solidFill>
                            <a:schemeClr val="tx2">
                              <a:lumMod val="50000"/>
                            </a:schemeClr>
                          </a:solidFill>
                          <a:effectLst/>
                          <a:latin typeface="Arial" panose="020B0604020202020204" pitchFamily="34" charset="0"/>
                          <a:cs typeface="Arial" panose="020B0604020202020204" pitchFamily="34" charset="0"/>
                        </a:rPr>
                        <a:t>3.25</a:t>
                      </a:r>
                      <a:endParaRPr lang="ru-RU" sz="18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tc>
              </a:tr>
              <a:tr h="384043">
                <a:tc>
                  <a:txBody>
                    <a:bodyPr/>
                    <a:lstStyle/>
                    <a:p>
                      <a:pPr algn="l">
                        <a:lnSpc>
                          <a:spcPct val="100000"/>
                        </a:lnSpc>
                        <a:spcAft>
                          <a:spcPts val="0"/>
                        </a:spcAft>
                      </a:pPr>
                      <a:r>
                        <a:rPr lang="en-US" sz="1600" dirty="0">
                          <a:solidFill>
                            <a:schemeClr val="tx2">
                              <a:lumMod val="50000"/>
                            </a:schemeClr>
                          </a:solidFill>
                          <a:effectLst/>
                          <a:latin typeface="Arial" panose="020B0604020202020204" pitchFamily="34" charset="0"/>
                          <a:cs typeface="Arial" panose="020B0604020202020204" pitchFamily="34" charset="0"/>
                        </a:rPr>
                        <a:t>London</a:t>
                      </a:r>
                      <a:endParaRPr lang="ru-RU" sz="18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n-US" sz="1600">
                          <a:solidFill>
                            <a:schemeClr val="tx2">
                              <a:lumMod val="50000"/>
                            </a:schemeClr>
                          </a:solidFill>
                          <a:effectLst/>
                          <a:latin typeface="Arial" panose="020B0604020202020204" pitchFamily="34" charset="0"/>
                          <a:cs typeface="Arial" panose="020B0604020202020204" pitchFamily="34" charset="0"/>
                        </a:rPr>
                        <a:t>5.9%</a:t>
                      </a:r>
                      <a:endParaRPr lang="ru-RU" sz="18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n-US" sz="1600" dirty="0">
                          <a:solidFill>
                            <a:schemeClr val="tx2">
                              <a:lumMod val="50000"/>
                            </a:schemeClr>
                          </a:solidFill>
                          <a:effectLst/>
                          <a:latin typeface="Arial" panose="020B0604020202020204" pitchFamily="34" charset="0"/>
                          <a:cs typeface="Arial" panose="020B0604020202020204" pitchFamily="34" charset="0"/>
                        </a:rPr>
                        <a:t>3.25</a:t>
                      </a:r>
                      <a:endParaRPr lang="ru-RU" sz="18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tc>
              </a:tr>
              <a:tr h="384043">
                <a:tc>
                  <a:txBody>
                    <a:bodyPr/>
                    <a:lstStyle/>
                    <a:p>
                      <a:pPr algn="l">
                        <a:lnSpc>
                          <a:spcPct val="100000"/>
                        </a:lnSpc>
                        <a:spcAft>
                          <a:spcPts val="0"/>
                        </a:spcAft>
                      </a:pPr>
                      <a:r>
                        <a:rPr lang="en-US" sz="1600" dirty="0">
                          <a:solidFill>
                            <a:schemeClr val="tx2">
                              <a:lumMod val="50000"/>
                            </a:schemeClr>
                          </a:solidFill>
                          <a:effectLst/>
                          <a:latin typeface="Arial" panose="020B0604020202020204" pitchFamily="34" charset="0"/>
                          <a:cs typeface="Arial" panose="020B0604020202020204" pitchFamily="34" charset="0"/>
                        </a:rPr>
                        <a:t>Nuremberg</a:t>
                      </a:r>
                      <a:endParaRPr lang="ru-RU" sz="18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n-US" sz="1600" dirty="0">
                          <a:solidFill>
                            <a:schemeClr val="tx2">
                              <a:lumMod val="50000"/>
                            </a:schemeClr>
                          </a:solidFill>
                          <a:effectLst/>
                          <a:latin typeface="Arial" panose="020B0604020202020204" pitchFamily="34" charset="0"/>
                          <a:cs typeface="Arial" panose="020B0604020202020204" pitchFamily="34" charset="0"/>
                        </a:rPr>
                        <a:t>5.5%</a:t>
                      </a:r>
                      <a:endParaRPr lang="ru-RU" sz="18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n-US" sz="1600" dirty="0">
                          <a:solidFill>
                            <a:schemeClr val="tx2">
                              <a:lumMod val="50000"/>
                            </a:schemeClr>
                          </a:solidFill>
                          <a:effectLst/>
                          <a:latin typeface="Arial" panose="020B0604020202020204" pitchFamily="34" charset="0"/>
                          <a:cs typeface="Arial" panose="020B0604020202020204" pitchFamily="34" charset="0"/>
                        </a:rPr>
                        <a:t>0.42</a:t>
                      </a:r>
                      <a:endParaRPr lang="ru-RU" sz="18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061960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260654"/>
            <a:ext cx="8424936" cy="1077218"/>
          </a:xfrm>
          <a:prstGeom prst="rect">
            <a:avLst/>
          </a:prstGeom>
          <a:noFill/>
        </p:spPr>
        <p:txBody>
          <a:bodyPr wrap="square" rtlCol="0">
            <a:spAutoFit/>
          </a:bodyPr>
          <a:lstStyle/>
          <a:p>
            <a:pPr algn="ctr"/>
            <a:r>
              <a:rPr lang="en-US" sz="3200" b="1" dirty="0">
                <a:solidFill>
                  <a:srgbClr val="FFC000"/>
                </a:solidFill>
                <a:latin typeface="Arial" panose="020B0604020202020204" pitchFamily="34" charset="0"/>
                <a:cs typeface="Arial" panose="020B0604020202020204" pitchFamily="34" charset="0"/>
              </a:rPr>
              <a:t>Different Forms of Housing Provision</a:t>
            </a:r>
          </a:p>
          <a:p>
            <a:pPr algn="ctr"/>
            <a:r>
              <a:rPr lang="en-US" sz="3200" b="1" dirty="0">
                <a:solidFill>
                  <a:srgbClr val="FFC000"/>
                </a:solidFill>
                <a:latin typeface="Arial" panose="020B0604020202020204" pitchFamily="34" charset="0"/>
                <a:cs typeface="Arial" panose="020B0604020202020204" pitchFamily="34" charset="0"/>
              </a:rPr>
              <a:t>and Budget </a:t>
            </a:r>
            <a:r>
              <a:rPr lang="en-US" sz="3200" b="1" dirty="0" smtClean="0">
                <a:solidFill>
                  <a:srgbClr val="FFC000"/>
                </a:solidFill>
                <a:latin typeface="Arial" panose="020B0604020202020204" pitchFamily="34" charset="0"/>
                <a:cs typeface="Arial" panose="020B0604020202020204" pitchFamily="34" charset="0"/>
              </a:rPr>
              <a:t>Subsidies</a:t>
            </a:r>
            <a:r>
              <a:rPr lang="ru-RU" sz="3200" b="1" dirty="0" smtClean="0">
                <a:solidFill>
                  <a:srgbClr val="FFC000"/>
                </a:solidFill>
                <a:latin typeface="Arial" panose="020B0604020202020204" pitchFamily="34" charset="0"/>
                <a:cs typeface="Arial" panose="020B0604020202020204" pitchFamily="34" charset="0"/>
              </a:rPr>
              <a:t>: </a:t>
            </a:r>
            <a:r>
              <a:rPr lang="en-US" sz="3200" b="1" dirty="0" smtClean="0">
                <a:solidFill>
                  <a:srgbClr val="FFC000"/>
                </a:solidFill>
                <a:latin typeface="Arial" panose="020B0604020202020204" pitchFamily="34" charset="0"/>
                <a:cs typeface="Arial" panose="020B0604020202020204" pitchFamily="34" charset="0"/>
              </a:rPr>
              <a:t>Weak Support</a:t>
            </a:r>
            <a:endParaRPr lang="en-US" sz="3200" b="1" dirty="0">
              <a:solidFill>
                <a:srgbClr val="FFC000"/>
              </a:solidFill>
              <a:latin typeface="Arial" panose="020B0604020202020204" pitchFamily="34" charset="0"/>
              <a:cs typeface="Arial" panose="020B0604020202020204" pitchFamily="34" charset="0"/>
            </a:endParaRPr>
          </a:p>
        </p:txBody>
      </p:sp>
      <p:sp>
        <p:nvSpPr>
          <p:cNvPr id="77" name="Номер слайда 4"/>
          <p:cNvSpPr>
            <a:spLocks noGrp="1"/>
          </p:cNvSpPr>
          <p:nvPr>
            <p:ph type="sldNum" sz="quarter" idx="12"/>
          </p:nvPr>
        </p:nvSpPr>
        <p:spPr>
          <a:xfrm>
            <a:off x="6553200" y="6356360"/>
            <a:ext cx="2133600" cy="365125"/>
          </a:xfrm>
        </p:spPr>
        <p:txBody>
          <a:bodyPr/>
          <a:lstStyle/>
          <a:p>
            <a:fld id="{9DB06663-6524-4EA9-B00B-80A50C1FAFAB}" type="slidenum">
              <a:rPr lang="ru-RU" smtClean="0">
                <a:solidFill>
                  <a:prstClr val="black">
                    <a:tint val="75000"/>
                  </a:prstClr>
                </a:solidFill>
              </a:rPr>
              <a:pPr/>
              <a:t>22</a:t>
            </a:fld>
            <a:endParaRPr lang="ru-RU" dirty="0">
              <a:solidFill>
                <a:prstClr val="black">
                  <a:tint val="75000"/>
                </a:prstClr>
              </a:solidFill>
            </a:endParaRPr>
          </a:p>
        </p:txBody>
      </p:sp>
      <p:sp>
        <p:nvSpPr>
          <p:cNvPr id="4" name="Объект 2"/>
          <p:cNvSpPr txBox="1">
            <a:spLocks/>
          </p:cNvSpPr>
          <p:nvPr/>
        </p:nvSpPr>
        <p:spPr>
          <a:xfrm>
            <a:off x="457200" y="1772816"/>
            <a:ext cx="8229600" cy="46407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en-US" sz="2000" i="1" dirty="0" smtClean="0">
                <a:solidFill>
                  <a:srgbClr val="122030"/>
                </a:solidFill>
                <a:latin typeface="Arial" panose="020B0604020202020204" pitchFamily="34" charset="0"/>
                <a:cs typeface="Arial" panose="020B0604020202020204" pitchFamily="34" charset="0"/>
              </a:rPr>
              <a:t>Social municipal housing provision </a:t>
            </a:r>
            <a:r>
              <a:rPr lang="en-US" sz="2000" dirty="0" smtClean="0">
                <a:solidFill>
                  <a:srgbClr val="122030"/>
                </a:solidFill>
                <a:latin typeface="Arial" panose="020B0604020202020204" pitchFamily="34" charset="0"/>
                <a:cs typeface="Arial" panose="020B0604020202020204" pitchFamily="34" charset="0"/>
              </a:rPr>
              <a:t>through waiting lists</a:t>
            </a:r>
          </a:p>
          <a:p>
            <a:pPr algn="l">
              <a:buFont typeface="Wingdings" panose="05000000000000000000" pitchFamily="2" charset="2"/>
              <a:buChar char="v"/>
            </a:pPr>
            <a:r>
              <a:rPr lang="en-US" sz="2000" i="1" dirty="0" smtClean="0">
                <a:solidFill>
                  <a:srgbClr val="122030"/>
                </a:solidFill>
                <a:latin typeface="Arial" panose="020B0604020202020204" pitchFamily="34" charset="0"/>
                <a:cs typeface="Arial" panose="020B0604020202020204" pitchFamily="34" charset="0"/>
              </a:rPr>
              <a:t>Up-front subsidies and h</a:t>
            </a:r>
            <a:r>
              <a:rPr lang="en-US" sz="2000" dirty="0" smtClean="0">
                <a:solidFill>
                  <a:srgbClr val="122030"/>
                </a:solidFill>
                <a:latin typeface="Arial" panose="020B0604020202020204" pitchFamily="34" charset="0"/>
                <a:cs typeface="Arial" panose="020B0604020202020204" pitchFamily="34" charset="0"/>
              </a:rPr>
              <a:t>ousing vouchers  in federal/regional support programs (young families, war veteran, etc.)</a:t>
            </a:r>
          </a:p>
          <a:p>
            <a:pPr algn="l">
              <a:buFont typeface="Wingdings" panose="05000000000000000000" pitchFamily="2" charset="2"/>
              <a:buChar char="v"/>
            </a:pPr>
            <a:r>
              <a:rPr lang="en-US" sz="2000" dirty="0" smtClean="0">
                <a:solidFill>
                  <a:srgbClr val="122030"/>
                </a:solidFill>
                <a:latin typeface="Arial" panose="020B0604020202020204" pitchFamily="34" charset="0"/>
                <a:cs typeface="Arial" panose="020B0604020202020204" pitchFamily="34" charset="0"/>
              </a:rPr>
              <a:t>Housing provision for those living in dilapidated housing</a:t>
            </a:r>
          </a:p>
          <a:p>
            <a:pPr algn="l">
              <a:buFont typeface="Wingdings" panose="05000000000000000000" pitchFamily="2" charset="2"/>
              <a:buChar char="v"/>
            </a:pPr>
            <a:r>
              <a:rPr lang="en-US" sz="2000" dirty="0" smtClean="0">
                <a:solidFill>
                  <a:srgbClr val="122030"/>
                </a:solidFill>
                <a:latin typeface="Arial" panose="020B0604020202020204" pitchFamily="34" charset="0"/>
                <a:cs typeface="Arial" panose="020B0604020202020204" pitchFamily="34" charset="0"/>
              </a:rPr>
              <a:t>Housing cooperatives (public employees, etc.)</a:t>
            </a:r>
            <a:endParaRPr lang="en-US" sz="2000" i="1" dirty="0" smtClean="0">
              <a:solidFill>
                <a:srgbClr val="122030"/>
              </a:solidFill>
              <a:latin typeface="Arial" panose="020B0604020202020204" pitchFamily="34" charset="0"/>
              <a:cs typeface="Arial" panose="020B0604020202020204" pitchFamily="34" charset="0"/>
            </a:endParaRPr>
          </a:p>
          <a:p>
            <a:pPr algn="l">
              <a:buFont typeface="Wingdings" panose="05000000000000000000" pitchFamily="2" charset="2"/>
              <a:buChar char="v"/>
            </a:pPr>
            <a:r>
              <a:rPr lang="en-US" sz="2000" i="1" dirty="0" smtClean="0">
                <a:solidFill>
                  <a:srgbClr val="122030"/>
                </a:solidFill>
                <a:latin typeface="Arial" panose="020B0604020202020204" pitchFamily="34" charset="0"/>
                <a:cs typeface="Arial" panose="020B0604020202020204" pitchFamily="34" charset="0"/>
              </a:rPr>
              <a:t>Temporary program for mortgage interest rates subsidies (2014 – 2016)</a:t>
            </a:r>
          </a:p>
          <a:p>
            <a:pPr algn="l">
              <a:buFont typeface="Wingdings" panose="05000000000000000000" pitchFamily="2" charset="2"/>
              <a:buChar char="v"/>
            </a:pPr>
            <a:r>
              <a:rPr lang="en-US" sz="2000" i="1" dirty="0" smtClean="0">
                <a:solidFill>
                  <a:srgbClr val="122030"/>
                </a:solidFill>
                <a:latin typeface="Arial" panose="020B0604020202020204" pitchFamily="34" charset="0"/>
                <a:cs typeface="Arial" panose="020B0604020202020204" pitchFamily="34" charset="0"/>
              </a:rPr>
              <a:t>Personal income tax deduction for housing purchase and mortgage interest rate payment</a:t>
            </a:r>
            <a:endParaRPr lang="ru-RU" sz="2000" i="1" dirty="0" smtClean="0">
              <a:solidFill>
                <a:srgbClr val="122030"/>
              </a:solidFill>
              <a:latin typeface="Arial" panose="020B0604020202020204" pitchFamily="34" charset="0"/>
              <a:cs typeface="Arial" panose="020B0604020202020204" pitchFamily="34" charset="0"/>
            </a:endParaRPr>
          </a:p>
          <a:p>
            <a:pPr algn="l"/>
            <a:endParaRPr lang="ru-RU" sz="2000" i="1" dirty="0" smtClean="0">
              <a:solidFill>
                <a:srgbClr val="122030"/>
              </a:solidFill>
              <a:latin typeface="Arial" panose="020B0604020202020204" pitchFamily="34" charset="0"/>
              <a:cs typeface="Arial" panose="020B0604020202020204" pitchFamily="34" charset="0"/>
            </a:endParaRPr>
          </a:p>
          <a:p>
            <a:pPr algn="l"/>
            <a:r>
              <a:rPr lang="en-US" sz="2000" i="1" dirty="0" smtClean="0">
                <a:solidFill>
                  <a:srgbClr val="FF0000"/>
                </a:solidFill>
                <a:latin typeface="Arial" panose="020B0604020202020204" pitchFamily="34" charset="0"/>
                <a:cs typeface="Arial" panose="020B0604020202020204" pitchFamily="34" charset="0"/>
              </a:rPr>
              <a:t>Total public expenditures and tax losses amounts to about €10 </a:t>
            </a:r>
            <a:r>
              <a:rPr lang="en-US" sz="2000" i="1" dirty="0" err="1" smtClean="0">
                <a:solidFill>
                  <a:srgbClr val="FF0000"/>
                </a:solidFill>
                <a:latin typeface="Arial" panose="020B0604020202020204" pitchFamily="34" charset="0"/>
                <a:cs typeface="Arial" panose="020B0604020202020204" pitchFamily="34" charset="0"/>
              </a:rPr>
              <a:t>bn</a:t>
            </a:r>
            <a:r>
              <a:rPr lang="en-US" sz="2000" i="1" dirty="0" smtClean="0">
                <a:solidFill>
                  <a:srgbClr val="FF0000"/>
                </a:solidFill>
                <a:latin typeface="Arial" panose="020B0604020202020204" pitchFamily="34" charset="0"/>
                <a:cs typeface="Arial" panose="020B0604020202020204" pitchFamily="34" charset="0"/>
              </a:rPr>
              <a:t> or 1% of GDP every year*</a:t>
            </a:r>
          </a:p>
          <a:p>
            <a:pPr algn="l">
              <a:buFont typeface="Wingdings" panose="05000000000000000000" pitchFamily="2" charset="2"/>
              <a:buChar char="v"/>
            </a:pPr>
            <a:endParaRPr lang="en-US" sz="2000" i="1" dirty="0">
              <a:solidFill>
                <a:srgbClr val="122030"/>
              </a:solidFill>
              <a:latin typeface="Arial" panose="020B0604020202020204" pitchFamily="34" charset="0"/>
              <a:cs typeface="Arial" panose="020B0604020202020204" pitchFamily="34" charset="0"/>
            </a:endParaRPr>
          </a:p>
        </p:txBody>
      </p:sp>
      <p:sp>
        <p:nvSpPr>
          <p:cNvPr id="5" name="TextBox 4"/>
          <p:cNvSpPr txBox="1"/>
          <p:nvPr/>
        </p:nvSpPr>
        <p:spPr>
          <a:xfrm>
            <a:off x="611560" y="6381750"/>
            <a:ext cx="6480720" cy="369332"/>
          </a:xfrm>
          <a:prstGeom prst="rect">
            <a:avLst/>
          </a:prstGeom>
          <a:noFill/>
        </p:spPr>
        <p:txBody>
          <a:bodyPr wrap="square" rtlCol="0">
            <a:spAutoFit/>
          </a:bodyPr>
          <a:lstStyle/>
          <a:p>
            <a:r>
              <a:rPr lang="en-US" dirty="0" smtClean="0">
                <a:solidFill>
                  <a:srgbClr val="122030"/>
                </a:solidFill>
              </a:rPr>
              <a:t>* Estimated as of 2012</a:t>
            </a:r>
            <a:endParaRPr lang="ru-RU" dirty="0">
              <a:solidFill>
                <a:srgbClr val="122030"/>
              </a:solidFill>
            </a:endParaRPr>
          </a:p>
        </p:txBody>
      </p:sp>
    </p:spTree>
    <p:extLst>
      <p:ext uri="{BB962C8B-B14F-4D97-AF65-F5344CB8AC3E}">
        <p14:creationId xmlns:p14="http://schemas.microsoft.com/office/powerpoint/2010/main" val="3152870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260654"/>
            <a:ext cx="8424936" cy="584775"/>
          </a:xfrm>
          <a:prstGeom prst="rect">
            <a:avLst/>
          </a:prstGeom>
          <a:noFill/>
        </p:spPr>
        <p:txBody>
          <a:bodyPr wrap="square" rtlCol="0">
            <a:spAutoFit/>
          </a:bodyPr>
          <a:lstStyle/>
          <a:p>
            <a:pPr algn="ctr"/>
            <a:r>
              <a:rPr lang="en-US" sz="3200" b="1" dirty="0">
                <a:solidFill>
                  <a:srgbClr val="FFC000"/>
                </a:solidFill>
                <a:latin typeface="Arial" panose="020B0604020202020204" pitchFamily="34" charset="0"/>
                <a:cs typeface="Arial" panose="020B0604020202020204" pitchFamily="34" charset="0"/>
              </a:rPr>
              <a:t>Social Housing</a:t>
            </a:r>
          </a:p>
        </p:txBody>
      </p:sp>
      <p:sp>
        <p:nvSpPr>
          <p:cNvPr id="77" name="Номер слайда 4"/>
          <p:cNvSpPr>
            <a:spLocks noGrp="1"/>
          </p:cNvSpPr>
          <p:nvPr>
            <p:ph type="sldNum" sz="quarter" idx="12"/>
          </p:nvPr>
        </p:nvSpPr>
        <p:spPr>
          <a:xfrm>
            <a:off x="6553200" y="6356360"/>
            <a:ext cx="2133600" cy="365125"/>
          </a:xfrm>
        </p:spPr>
        <p:txBody>
          <a:bodyPr/>
          <a:lstStyle/>
          <a:p>
            <a:fld id="{9DB06663-6524-4EA9-B00B-80A50C1FAFAB}" type="slidenum">
              <a:rPr lang="ru-RU" smtClean="0"/>
              <a:t>23</a:t>
            </a:fld>
            <a:endParaRPr lang="ru-RU" dirty="0"/>
          </a:p>
        </p:txBody>
      </p:sp>
      <p:sp>
        <p:nvSpPr>
          <p:cNvPr id="4" name="Объект 2"/>
          <p:cNvSpPr txBox="1">
            <a:spLocks/>
          </p:cNvSpPr>
          <p:nvPr/>
        </p:nvSpPr>
        <p:spPr>
          <a:xfrm>
            <a:off x="457200" y="1988840"/>
            <a:ext cx="8229600" cy="44246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en-US" sz="2000" i="1" dirty="0" smtClean="0">
                <a:solidFill>
                  <a:srgbClr val="122030"/>
                </a:solidFill>
                <a:latin typeface="Arial" panose="020B0604020202020204" pitchFamily="34" charset="0"/>
                <a:cs typeface="Arial" panose="020B0604020202020204" pitchFamily="34" charset="0"/>
              </a:rPr>
              <a:t>Russian social housing </a:t>
            </a:r>
            <a:r>
              <a:rPr lang="en-US" sz="2000" dirty="0" smtClean="0">
                <a:solidFill>
                  <a:srgbClr val="122030"/>
                </a:solidFill>
                <a:latin typeface="Arial" panose="020B0604020202020204" pitchFamily="34" charset="0"/>
                <a:cs typeface="Arial" panose="020B0604020202020204" pitchFamily="34" charset="0"/>
              </a:rPr>
              <a:t>- housing provided by public authorities under a social rental agreement and allocated through waiting lists</a:t>
            </a:r>
          </a:p>
          <a:p>
            <a:pPr algn="l">
              <a:buFont typeface="Wingdings" panose="05000000000000000000" pitchFamily="2" charset="2"/>
              <a:buChar char="v"/>
            </a:pPr>
            <a:r>
              <a:rPr lang="en-US" sz="2000" dirty="0" smtClean="0">
                <a:solidFill>
                  <a:srgbClr val="122030"/>
                </a:solidFill>
                <a:latin typeface="Arial" panose="020B0604020202020204" pitchFamily="34" charset="0"/>
                <a:cs typeface="Arial" panose="020B0604020202020204" pitchFamily="34" charset="0"/>
              </a:rPr>
              <a:t>Public authorities regulate admission to waiting lists by setting ‘low-income’ criteria (since 2005) and intake housing norms</a:t>
            </a:r>
          </a:p>
          <a:p>
            <a:pPr algn="l">
              <a:buFont typeface="Wingdings" panose="05000000000000000000" pitchFamily="2" charset="2"/>
              <a:buChar char="v"/>
            </a:pPr>
            <a:r>
              <a:rPr lang="en-US" sz="2000" dirty="0" smtClean="0">
                <a:solidFill>
                  <a:srgbClr val="122030"/>
                </a:solidFill>
                <a:latin typeface="Arial" panose="020B0604020202020204" pitchFamily="34" charset="0"/>
                <a:cs typeface="Arial" panose="020B0604020202020204" pitchFamily="34" charset="0"/>
              </a:rPr>
              <a:t>Currently 5% Russian households are on waiting lists (2.6 </a:t>
            </a:r>
            <a:r>
              <a:rPr lang="en-US" sz="2000" dirty="0" err="1" smtClean="0">
                <a:solidFill>
                  <a:srgbClr val="122030"/>
                </a:solidFill>
                <a:latin typeface="Arial" panose="020B0604020202020204" pitchFamily="34" charset="0"/>
                <a:cs typeface="Arial" panose="020B0604020202020204" pitchFamily="34" charset="0"/>
              </a:rPr>
              <a:t>mn</a:t>
            </a:r>
            <a:r>
              <a:rPr lang="en-US" sz="2000" dirty="0" smtClean="0">
                <a:solidFill>
                  <a:srgbClr val="122030"/>
                </a:solidFill>
                <a:latin typeface="Arial" panose="020B0604020202020204" pitchFamily="34" charset="0"/>
                <a:cs typeface="Arial" panose="020B0604020202020204" pitchFamily="34" charset="0"/>
              </a:rPr>
              <a:t> households) </a:t>
            </a:r>
          </a:p>
          <a:p>
            <a:pPr algn="l">
              <a:buFont typeface="Wingdings" panose="05000000000000000000" pitchFamily="2" charset="2"/>
              <a:buChar char="v"/>
            </a:pPr>
            <a:r>
              <a:rPr lang="en-US" sz="2000" dirty="0" smtClean="0">
                <a:solidFill>
                  <a:srgbClr val="122030"/>
                </a:solidFill>
                <a:latin typeface="Arial" panose="020B0604020202020204" pitchFamily="34" charset="0"/>
                <a:cs typeface="Arial" panose="020B0604020202020204" pitchFamily="34" charset="0"/>
              </a:rPr>
              <a:t>Annually only about 5% of them acquire housing and improve their housing conditions (130 thousand households) – average stay in a waiting list is close to 20 years</a:t>
            </a:r>
          </a:p>
          <a:p>
            <a:pPr algn="l">
              <a:buFont typeface="Wingdings" panose="05000000000000000000" pitchFamily="2" charset="2"/>
              <a:buChar char="v"/>
            </a:pPr>
            <a:r>
              <a:rPr lang="en-US" sz="2000" dirty="0" smtClean="0">
                <a:solidFill>
                  <a:srgbClr val="122030"/>
                </a:solidFill>
                <a:latin typeface="Arial" panose="020B0604020202020204" pitchFamily="34" charset="0"/>
                <a:cs typeface="Arial" panose="020B0604020202020204" pitchFamily="34" charset="0"/>
              </a:rPr>
              <a:t>Up to 60 percent of households from waiting list acquire not social housing but housing in ownership under various federal/regional support programs (young families, war veterans, etc.)</a:t>
            </a:r>
          </a:p>
        </p:txBody>
      </p:sp>
      <p:sp>
        <p:nvSpPr>
          <p:cNvPr id="5" name="Прямоугольник 4"/>
          <p:cNvSpPr/>
          <p:nvPr/>
        </p:nvSpPr>
        <p:spPr>
          <a:xfrm>
            <a:off x="445305" y="6526140"/>
            <a:ext cx="7806929" cy="307777"/>
          </a:xfrm>
          <a:prstGeom prst="rect">
            <a:avLst/>
          </a:prstGeom>
        </p:spPr>
        <p:txBody>
          <a:bodyPr wrap="square">
            <a:spAutoFit/>
          </a:bodyPr>
          <a:lstStyle/>
          <a:p>
            <a:r>
              <a:rPr lang="en-US" sz="1400" b="1" dirty="0" smtClean="0">
                <a:solidFill>
                  <a:srgbClr val="122030"/>
                </a:solidFill>
              </a:rPr>
              <a:t>Source</a:t>
            </a:r>
            <a:r>
              <a:rPr lang="ru-RU" sz="1400" b="1" dirty="0" smtClean="0">
                <a:solidFill>
                  <a:srgbClr val="122030"/>
                </a:solidFill>
              </a:rPr>
              <a:t>:</a:t>
            </a:r>
            <a:r>
              <a:rPr lang="en-US" sz="1400" b="1" dirty="0" smtClean="0">
                <a:solidFill>
                  <a:srgbClr val="122030"/>
                </a:solidFill>
              </a:rPr>
              <a:t> </a:t>
            </a:r>
            <a:r>
              <a:rPr lang="en-US" sz="1400" b="1" dirty="0" err="1" smtClean="0">
                <a:solidFill>
                  <a:srgbClr val="122030"/>
                </a:solidFill>
              </a:rPr>
              <a:t>Russtat</a:t>
            </a:r>
            <a:r>
              <a:rPr lang="en-US" sz="1400" b="1" dirty="0">
                <a:solidFill>
                  <a:srgbClr val="122030"/>
                </a:solidFill>
              </a:rPr>
              <a:t> </a:t>
            </a:r>
            <a:endParaRPr lang="ru-RU" sz="1400" b="1" dirty="0">
              <a:solidFill>
                <a:srgbClr val="122030"/>
              </a:solidFill>
            </a:endParaRPr>
          </a:p>
        </p:txBody>
      </p:sp>
    </p:spTree>
    <p:extLst>
      <p:ext uri="{BB962C8B-B14F-4D97-AF65-F5344CB8AC3E}">
        <p14:creationId xmlns:p14="http://schemas.microsoft.com/office/powerpoint/2010/main" val="2799278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3312" y="49639"/>
            <a:ext cx="8424936" cy="1569660"/>
          </a:xfrm>
          <a:prstGeom prst="rect">
            <a:avLst/>
          </a:prstGeom>
          <a:noFill/>
        </p:spPr>
        <p:txBody>
          <a:bodyPr wrap="square" rtlCol="0">
            <a:spAutoFit/>
          </a:bodyPr>
          <a:lstStyle/>
          <a:p>
            <a:pPr algn="ctr"/>
            <a:r>
              <a:rPr lang="en-US" sz="3200" b="1" dirty="0">
                <a:solidFill>
                  <a:srgbClr val="FFC000"/>
                </a:solidFill>
                <a:latin typeface="Arial" panose="020B0604020202020204" pitchFamily="34" charset="0"/>
                <a:cs typeface="Arial" panose="020B0604020202020204" pitchFamily="34" charset="0"/>
              </a:rPr>
              <a:t>Affordable Housing:</a:t>
            </a:r>
          </a:p>
          <a:p>
            <a:pPr algn="ctr"/>
            <a:r>
              <a:rPr lang="en-US" sz="3200" b="1" dirty="0">
                <a:solidFill>
                  <a:srgbClr val="FFC000"/>
                </a:solidFill>
                <a:latin typeface="Arial" panose="020B0604020202020204" pitchFamily="34" charset="0"/>
                <a:cs typeface="Arial" panose="020B0604020202020204" pitchFamily="34" charset="0"/>
              </a:rPr>
              <a:t>Recent policy for inducing legal rental housing market development</a:t>
            </a:r>
          </a:p>
        </p:txBody>
      </p:sp>
      <p:sp>
        <p:nvSpPr>
          <p:cNvPr id="77" name="Номер слайда 4"/>
          <p:cNvSpPr>
            <a:spLocks noGrp="1"/>
          </p:cNvSpPr>
          <p:nvPr>
            <p:ph type="sldNum" sz="quarter" idx="12"/>
          </p:nvPr>
        </p:nvSpPr>
        <p:spPr>
          <a:xfrm>
            <a:off x="6553200" y="6356360"/>
            <a:ext cx="2133600" cy="365125"/>
          </a:xfrm>
        </p:spPr>
        <p:txBody>
          <a:bodyPr/>
          <a:lstStyle/>
          <a:p>
            <a:fld id="{9DB06663-6524-4EA9-B00B-80A50C1FAFAB}" type="slidenum">
              <a:rPr lang="ru-RU" smtClean="0"/>
              <a:t>24</a:t>
            </a:fld>
            <a:endParaRPr lang="ru-RU" dirty="0"/>
          </a:p>
        </p:txBody>
      </p:sp>
      <p:sp>
        <p:nvSpPr>
          <p:cNvPr id="6" name="Прямоугольник 5"/>
          <p:cNvSpPr/>
          <p:nvPr/>
        </p:nvSpPr>
        <p:spPr>
          <a:xfrm>
            <a:off x="470457" y="6341751"/>
            <a:ext cx="7806929" cy="307777"/>
          </a:xfrm>
          <a:prstGeom prst="rect">
            <a:avLst/>
          </a:prstGeom>
        </p:spPr>
        <p:txBody>
          <a:bodyPr wrap="square">
            <a:spAutoFit/>
          </a:bodyPr>
          <a:lstStyle/>
          <a:p>
            <a:r>
              <a:rPr lang="en-US" sz="1400" b="1" dirty="0" smtClean="0">
                <a:solidFill>
                  <a:srgbClr val="122030"/>
                </a:solidFill>
              </a:rPr>
              <a:t>Source</a:t>
            </a:r>
            <a:r>
              <a:rPr lang="ru-RU" sz="1400" b="1" dirty="0" smtClean="0">
                <a:solidFill>
                  <a:srgbClr val="122030"/>
                </a:solidFill>
              </a:rPr>
              <a:t>:</a:t>
            </a:r>
            <a:r>
              <a:rPr lang="en-US" sz="1400" b="1" dirty="0" smtClean="0">
                <a:solidFill>
                  <a:srgbClr val="122030"/>
                </a:solidFill>
              </a:rPr>
              <a:t>  web-site of </a:t>
            </a:r>
            <a:r>
              <a:rPr lang="en-US" sz="1400" b="1" dirty="0">
                <a:solidFill>
                  <a:srgbClr val="122030"/>
                </a:solidFill>
              </a:rPr>
              <a:t>USHDI </a:t>
            </a:r>
            <a:endParaRPr lang="ru-RU" sz="1400" b="1" dirty="0">
              <a:solidFill>
                <a:srgbClr val="122030"/>
              </a:solidFill>
            </a:endParaRPr>
          </a:p>
        </p:txBody>
      </p:sp>
      <p:graphicFrame>
        <p:nvGraphicFramePr>
          <p:cNvPr id="5" name="Объект 10"/>
          <p:cNvGraphicFramePr>
            <a:graphicFrameLocks/>
          </p:cNvGraphicFramePr>
          <p:nvPr>
            <p:extLst>
              <p:ext uri="{D42A27DB-BD31-4B8C-83A1-F6EECF244321}">
                <p14:modId xmlns:p14="http://schemas.microsoft.com/office/powerpoint/2010/main" val="3980926550"/>
              </p:ext>
            </p:extLst>
          </p:nvPr>
        </p:nvGraphicFramePr>
        <p:xfrm>
          <a:off x="498648" y="1772816"/>
          <a:ext cx="8229600" cy="2116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70457" y="4293096"/>
            <a:ext cx="4932548" cy="2031325"/>
          </a:xfrm>
          <a:prstGeom prst="rect">
            <a:avLst/>
          </a:prstGeom>
          <a:noFill/>
        </p:spPr>
        <p:txBody>
          <a:bodyPr wrap="square" rtlCol="0">
            <a:spAutoFit/>
          </a:bodyPr>
          <a:lstStyle/>
          <a:p>
            <a:r>
              <a:rPr lang="en-US" sz="1400" dirty="0" smtClean="0">
                <a:solidFill>
                  <a:schemeClr val="tx2">
                    <a:lumMod val="50000"/>
                  </a:schemeClr>
                </a:solidFill>
                <a:latin typeface="Arial" panose="020B0604020202020204" pitchFamily="34" charset="0"/>
                <a:cs typeface="Arial" panose="020B0604020202020204" pitchFamily="34" charset="0"/>
              </a:rPr>
              <a:t>The key barriers preventing rental housing development:</a:t>
            </a:r>
          </a:p>
          <a:p>
            <a:pPr marL="285750" indent="-285750">
              <a:buFont typeface="Wingdings" panose="05000000000000000000" pitchFamily="2" charset="2"/>
              <a:buChar char="§"/>
            </a:pPr>
            <a:r>
              <a:rPr lang="en-US" sz="1400" dirty="0" smtClean="0">
                <a:solidFill>
                  <a:schemeClr val="tx2">
                    <a:lumMod val="50000"/>
                  </a:schemeClr>
                </a:solidFill>
                <a:latin typeface="Arial" panose="020B0604020202020204" pitchFamily="34" charset="0"/>
                <a:cs typeface="Arial" panose="020B0604020202020204" pitchFamily="34" charset="0"/>
              </a:rPr>
              <a:t>Lack of long-term investment capital</a:t>
            </a:r>
          </a:p>
          <a:p>
            <a:pPr marL="285750" indent="-285750">
              <a:buFont typeface="Wingdings" panose="05000000000000000000" pitchFamily="2" charset="2"/>
              <a:buChar char="§"/>
            </a:pPr>
            <a:r>
              <a:rPr lang="en-US" sz="1400" dirty="0" smtClean="0">
                <a:solidFill>
                  <a:schemeClr val="tx2">
                    <a:lumMod val="50000"/>
                  </a:schemeClr>
                </a:solidFill>
                <a:latin typeface="Arial" panose="020B0604020202020204" pitchFamily="34" charset="0"/>
                <a:cs typeface="Arial" panose="020B0604020202020204" pitchFamily="34" charset="0"/>
              </a:rPr>
              <a:t>Lack of bank financing (both project and mortgage)</a:t>
            </a:r>
          </a:p>
          <a:p>
            <a:pPr marL="285750" indent="-285750">
              <a:buFont typeface="Wingdings" panose="05000000000000000000" pitchFamily="2" charset="2"/>
              <a:buChar char="§"/>
            </a:pPr>
            <a:r>
              <a:rPr lang="en-US" sz="1400" dirty="0" smtClean="0">
                <a:solidFill>
                  <a:schemeClr val="tx2">
                    <a:lumMod val="50000"/>
                  </a:schemeClr>
                </a:solidFill>
                <a:latin typeface="Arial" panose="020B0604020202020204" pitchFamily="34" charset="0"/>
                <a:cs typeface="Arial" panose="020B0604020202020204" pitchFamily="34" charset="0"/>
              </a:rPr>
              <a:t>Lack of public financing (both for production and consumption support)</a:t>
            </a:r>
          </a:p>
          <a:p>
            <a:pPr marL="285750" indent="-285750">
              <a:buFont typeface="Wingdings" panose="05000000000000000000" pitchFamily="2" charset="2"/>
              <a:buChar char="§"/>
            </a:pPr>
            <a:r>
              <a:rPr lang="en-US" sz="1400" dirty="0" smtClean="0">
                <a:solidFill>
                  <a:schemeClr val="tx2">
                    <a:lumMod val="50000"/>
                  </a:schemeClr>
                </a:solidFill>
                <a:latin typeface="Arial" panose="020B0604020202020204" pitchFamily="34" charset="0"/>
                <a:cs typeface="Arial" panose="020B0604020202020204" pitchFamily="34" charset="0"/>
              </a:rPr>
              <a:t>Strong opposition of housing construction lobby to new form of housing </a:t>
            </a:r>
          </a:p>
          <a:p>
            <a:pPr marL="285750" indent="-285750">
              <a:buFont typeface="Wingdings" panose="05000000000000000000" pitchFamily="2" charset="2"/>
              <a:buChar char="§"/>
            </a:pPr>
            <a:r>
              <a:rPr lang="en-US" sz="1400" dirty="0" smtClean="0">
                <a:solidFill>
                  <a:schemeClr val="tx2">
                    <a:lumMod val="50000"/>
                  </a:schemeClr>
                </a:solidFill>
                <a:latin typeface="Arial" panose="020B0604020202020204" pitchFamily="34" charset="0"/>
                <a:cs typeface="Arial" panose="020B0604020202020204" pitchFamily="34" charset="0"/>
              </a:rPr>
              <a:t>Competition from the informal rental sector </a:t>
            </a:r>
          </a:p>
          <a:p>
            <a:endParaRPr lang="ru-RU" sz="1400" dirty="0">
              <a:solidFill>
                <a:schemeClr val="tx2">
                  <a:lumMod val="50000"/>
                </a:schemeClr>
              </a:solidFill>
              <a:latin typeface="Arial" panose="020B0604020202020204" pitchFamily="34" charset="0"/>
              <a:cs typeface="Arial" panose="020B0604020202020204" pitchFamily="34" charset="0"/>
            </a:endParaRPr>
          </a:p>
        </p:txBody>
      </p:sp>
      <p:sp>
        <p:nvSpPr>
          <p:cNvPr id="8" name="TextBox 7"/>
          <p:cNvSpPr txBox="1"/>
          <p:nvPr/>
        </p:nvSpPr>
        <p:spPr>
          <a:xfrm>
            <a:off x="5604284" y="4284985"/>
            <a:ext cx="3384376" cy="1200329"/>
          </a:xfrm>
          <a:prstGeom prst="rect">
            <a:avLst/>
          </a:prstGeom>
          <a:solidFill>
            <a:srgbClr val="FFC000"/>
          </a:solidFill>
        </p:spPr>
        <p:txBody>
          <a:bodyPr wrap="square" rtlCol="0">
            <a:spAutoFit/>
          </a:bodyPr>
          <a:lstStyle/>
          <a:p>
            <a:pPr algn="ctr"/>
            <a:r>
              <a:rPr lang="en-US" dirty="0" smtClean="0">
                <a:latin typeface="Arial" panose="020B0604020202020204" pitchFamily="34" charset="0"/>
                <a:cs typeface="Arial" panose="020B0604020202020204" pitchFamily="34" charset="0"/>
              </a:rPr>
              <a:t>The regions plan to attract only €1 </a:t>
            </a:r>
            <a:r>
              <a:rPr lang="en-US" dirty="0" err="1" smtClean="0">
                <a:latin typeface="Arial" panose="020B0604020202020204" pitchFamily="34" charset="0"/>
                <a:cs typeface="Arial" panose="020B0604020202020204" pitchFamily="34" charset="0"/>
              </a:rPr>
              <a:t>bn</a:t>
            </a:r>
            <a:r>
              <a:rPr lang="en-US" dirty="0" smtClean="0">
                <a:latin typeface="Arial" panose="020B0604020202020204" pitchFamily="34" charset="0"/>
                <a:cs typeface="Arial" panose="020B0604020202020204" pitchFamily="34" charset="0"/>
              </a:rPr>
              <a:t> in rental housing till</a:t>
            </a:r>
            <a:r>
              <a:rPr lang="ru-RU" dirty="0" smtClean="0">
                <a:latin typeface="Arial" panose="020B0604020202020204" pitchFamily="34" charset="0"/>
                <a:cs typeface="Arial" panose="020B0604020202020204" pitchFamily="34" charset="0"/>
              </a:rPr>
              <a:t> 2024</a:t>
            </a:r>
            <a:r>
              <a:rPr lang="en-US" dirty="0" smtClean="0">
                <a:latin typeface="Arial" panose="020B0604020202020204" pitchFamily="34" charset="0"/>
                <a:cs typeface="Arial" panose="020B0604020202020204" pitchFamily="34" charset="0"/>
              </a:rPr>
              <a:t>, including 20% of public recourses</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982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14469"/>
            <a:ext cx="8424936" cy="1569660"/>
          </a:xfrm>
          <a:prstGeom prst="rect">
            <a:avLst/>
          </a:prstGeom>
          <a:noFill/>
        </p:spPr>
        <p:txBody>
          <a:bodyPr wrap="square" rtlCol="0">
            <a:spAutoFit/>
          </a:bodyPr>
          <a:lstStyle/>
          <a:p>
            <a:pPr algn="ctr"/>
            <a:r>
              <a:rPr lang="en-US" sz="3200" b="1" dirty="0">
                <a:solidFill>
                  <a:srgbClr val="FFC000"/>
                </a:solidFill>
                <a:latin typeface="Arial" panose="020B0604020202020204" pitchFamily="34" charset="0"/>
                <a:cs typeface="Arial" panose="020B0604020202020204" pitchFamily="34" charset="0"/>
              </a:rPr>
              <a:t>Affordable Housing:</a:t>
            </a:r>
          </a:p>
          <a:p>
            <a:pPr algn="ctr"/>
            <a:r>
              <a:rPr lang="en-US" sz="3200" b="1" dirty="0">
                <a:solidFill>
                  <a:srgbClr val="FFC000"/>
                </a:solidFill>
                <a:latin typeface="Arial" panose="020B0604020202020204" pitchFamily="34" charset="0"/>
                <a:cs typeface="Arial" panose="020B0604020202020204" pitchFamily="34" charset="0"/>
              </a:rPr>
              <a:t>Case of the federal program «Home for Russian Family» (2014-2017)</a:t>
            </a:r>
          </a:p>
        </p:txBody>
      </p:sp>
      <p:sp>
        <p:nvSpPr>
          <p:cNvPr id="77" name="Номер слайда 4"/>
          <p:cNvSpPr>
            <a:spLocks noGrp="1"/>
          </p:cNvSpPr>
          <p:nvPr>
            <p:ph type="sldNum" sz="quarter" idx="12"/>
          </p:nvPr>
        </p:nvSpPr>
        <p:spPr>
          <a:xfrm>
            <a:off x="6553200" y="6356360"/>
            <a:ext cx="2133600" cy="365125"/>
          </a:xfrm>
        </p:spPr>
        <p:txBody>
          <a:bodyPr/>
          <a:lstStyle/>
          <a:p>
            <a:fld id="{9DB06663-6524-4EA9-B00B-80A50C1FAFAB}" type="slidenum">
              <a:rPr lang="ru-RU" smtClean="0"/>
              <a:t>25</a:t>
            </a:fld>
            <a:endParaRPr lang="ru-RU" dirty="0"/>
          </a:p>
        </p:txBody>
      </p:sp>
      <p:sp>
        <p:nvSpPr>
          <p:cNvPr id="7" name="Объект 2"/>
          <p:cNvSpPr txBox="1">
            <a:spLocks/>
          </p:cNvSpPr>
          <p:nvPr/>
        </p:nvSpPr>
        <p:spPr>
          <a:xfrm>
            <a:off x="457200" y="1844824"/>
            <a:ext cx="8229600" cy="45687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en-US" sz="2000" b="1" u="sng" dirty="0" smtClean="0">
                <a:solidFill>
                  <a:schemeClr val="tx2">
                    <a:lumMod val="50000"/>
                  </a:schemeClr>
                </a:solidFill>
                <a:latin typeface="Arial" panose="020B0604020202020204" pitchFamily="34" charset="0"/>
                <a:cs typeface="Arial" panose="020B0604020202020204" pitchFamily="34" charset="0"/>
              </a:rPr>
              <a:t>Key goal</a:t>
            </a:r>
            <a:r>
              <a:rPr lang="en-US" sz="2000" dirty="0" smtClean="0">
                <a:solidFill>
                  <a:schemeClr val="tx2">
                    <a:lumMod val="50000"/>
                  </a:schemeClr>
                </a:solidFill>
                <a:latin typeface="Arial" panose="020B0604020202020204" pitchFamily="34" charset="0"/>
                <a:cs typeface="Arial" panose="020B0604020202020204" pitchFamily="34" charset="0"/>
              </a:rPr>
              <a:t> of the Program is to create a new supply of affordable housing (25 </a:t>
            </a:r>
            <a:r>
              <a:rPr lang="en-US" sz="2000" dirty="0" err="1" smtClean="0">
                <a:solidFill>
                  <a:schemeClr val="tx2">
                    <a:lumMod val="50000"/>
                  </a:schemeClr>
                </a:solidFill>
                <a:latin typeface="Arial" panose="020B0604020202020204" pitchFamily="34" charset="0"/>
                <a:cs typeface="Arial" panose="020B0604020202020204" pitchFamily="34" charset="0"/>
              </a:rPr>
              <a:t>mn</a:t>
            </a:r>
            <a:r>
              <a:rPr lang="en-US" sz="2000" dirty="0" smtClean="0">
                <a:solidFill>
                  <a:schemeClr val="tx2">
                    <a:lumMod val="50000"/>
                  </a:schemeClr>
                </a:solidFill>
                <a:latin typeface="Arial" panose="020B0604020202020204" pitchFamily="34" charset="0"/>
                <a:cs typeface="Arial" panose="020B0604020202020204" pitchFamily="34" charset="0"/>
              </a:rPr>
              <a:t> sq. m. for approx. 5 million families)</a:t>
            </a:r>
          </a:p>
          <a:p>
            <a:pPr algn="l">
              <a:buFont typeface="Wingdings" panose="05000000000000000000" pitchFamily="2" charset="2"/>
              <a:buChar char="v"/>
            </a:pPr>
            <a:endParaRPr lang="en-US" sz="2000" dirty="0" smtClean="0">
              <a:solidFill>
                <a:schemeClr val="tx2">
                  <a:lumMod val="50000"/>
                </a:schemeClr>
              </a:solidFill>
              <a:latin typeface="Arial" panose="020B0604020202020204" pitchFamily="34" charset="0"/>
              <a:cs typeface="Arial" panose="020B0604020202020204" pitchFamily="34" charset="0"/>
            </a:endParaRPr>
          </a:p>
          <a:p>
            <a:pPr algn="l"/>
            <a:endParaRPr lang="en-US" sz="2000" dirty="0" smtClean="0">
              <a:solidFill>
                <a:schemeClr val="tx2">
                  <a:lumMod val="50000"/>
                </a:schemeClr>
              </a:solidFill>
              <a:latin typeface="Arial" panose="020B0604020202020204" pitchFamily="34" charset="0"/>
              <a:cs typeface="Arial" panose="020B0604020202020204" pitchFamily="34" charset="0"/>
            </a:endParaRPr>
          </a:p>
          <a:p>
            <a:pPr algn="l"/>
            <a:r>
              <a:rPr lang="en-US" sz="2000" dirty="0" smtClean="0">
                <a:solidFill>
                  <a:schemeClr val="tx2">
                    <a:lumMod val="50000"/>
                  </a:schemeClr>
                </a:solidFill>
                <a:latin typeface="Arial" panose="020B0604020202020204" pitchFamily="34" charset="0"/>
                <a:cs typeface="Arial" panose="020B0604020202020204" pitchFamily="34" charset="0"/>
              </a:rPr>
              <a:t>	</a:t>
            </a:r>
            <a:endParaRPr lang="en-US" sz="1800" i="1" dirty="0" smtClean="0">
              <a:solidFill>
                <a:schemeClr val="tx2">
                  <a:lumMod val="50000"/>
                </a:schemeClr>
              </a:solidFill>
              <a:latin typeface="Arial" panose="020B0604020202020204" pitchFamily="34" charset="0"/>
              <a:cs typeface="Arial" panose="020B0604020202020204" pitchFamily="34" charset="0"/>
            </a:endParaRPr>
          </a:p>
          <a:p>
            <a:pPr algn="l">
              <a:buFont typeface="Wingdings" panose="05000000000000000000" pitchFamily="2" charset="2"/>
              <a:buChar char="v"/>
            </a:pPr>
            <a:r>
              <a:rPr lang="en-US" sz="2000" dirty="0" smtClean="0">
                <a:solidFill>
                  <a:schemeClr val="tx2">
                    <a:lumMod val="50000"/>
                  </a:schemeClr>
                </a:solidFill>
                <a:latin typeface="Arial" panose="020B0604020202020204" pitchFamily="34" charset="0"/>
                <a:cs typeface="Arial" panose="020B0604020202020204" pitchFamily="34" charset="0"/>
              </a:rPr>
              <a:t>The program was based on the public-private partnerships: developers provide affordable housing in exchange for government support </a:t>
            </a:r>
          </a:p>
          <a:p>
            <a:pPr algn="l">
              <a:buFont typeface="Wingdings" panose="05000000000000000000" pitchFamily="2" charset="2"/>
              <a:buChar char="v"/>
            </a:pPr>
            <a:r>
              <a:rPr lang="en-US" sz="2000" b="1" u="sng" dirty="0" smtClean="0">
                <a:solidFill>
                  <a:schemeClr val="tx2">
                    <a:lumMod val="50000"/>
                  </a:schemeClr>
                </a:solidFill>
                <a:latin typeface="Arial" panose="020B0604020202020204" pitchFamily="34" charset="0"/>
                <a:cs typeface="Arial" panose="020B0604020202020204" pitchFamily="34" charset="0"/>
              </a:rPr>
              <a:t>Results:</a:t>
            </a:r>
          </a:p>
          <a:p>
            <a:pPr algn="l"/>
            <a:r>
              <a:rPr lang="en-US" sz="2000" dirty="0" smtClean="0">
                <a:solidFill>
                  <a:schemeClr val="tx2">
                    <a:lumMod val="50000"/>
                  </a:schemeClr>
                </a:solidFill>
                <a:latin typeface="Arial" panose="020B0604020202020204" pitchFamily="34" charset="0"/>
                <a:cs typeface="Arial" panose="020B0604020202020204" pitchFamily="34" charset="0"/>
              </a:rPr>
              <a:t>As of the 1 of January 2017 the key performance indicator reached only  3,3% from the target value </a:t>
            </a:r>
            <a:endParaRPr lang="en-US" sz="2400" dirty="0" smtClean="0">
              <a:solidFill>
                <a:schemeClr val="tx2">
                  <a:lumMod val="50000"/>
                </a:schemeClr>
              </a:solidFill>
              <a:latin typeface="Arial" panose="020B0604020202020204" pitchFamily="34" charset="0"/>
              <a:cs typeface="Arial" panose="020B0604020202020204" pitchFamily="34" charset="0"/>
            </a:endParaRPr>
          </a:p>
          <a:p>
            <a:pPr algn="l"/>
            <a:endParaRPr lang="ru-RU" sz="2000" dirty="0">
              <a:solidFill>
                <a:schemeClr val="tx2">
                  <a:lumMod val="50000"/>
                </a:schemeClr>
              </a:solidFill>
              <a:latin typeface="Arial" panose="020B0604020202020204" pitchFamily="34" charset="0"/>
              <a:cs typeface="Arial" panose="020B0604020202020204" pitchFamily="34" charset="0"/>
            </a:endParaRPr>
          </a:p>
        </p:txBody>
      </p:sp>
      <p:sp>
        <p:nvSpPr>
          <p:cNvPr id="8" name="Прямоугольник 7"/>
          <p:cNvSpPr/>
          <p:nvPr/>
        </p:nvSpPr>
        <p:spPr>
          <a:xfrm>
            <a:off x="557595" y="6451145"/>
            <a:ext cx="7806929" cy="307777"/>
          </a:xfrm>
          <a:prstGeom prst="rect">
            <a:avLst/>
          </a:prstGeom>
        </p:spPr>
        <p:txBody>
          <a:bodyPr wrap="square">
            <a:spAutoFit/>
          </a:bodyPr>
          <a:lstStyle/>
          <a:p>
            <a:r>
              <a:rPr lang="en-US" sz="1400" b="1" dirty="0" smtClean="0">
                <a:solidFill>
                  <a:schemeClr val="tx2">
                    <a:lumMod val="50000"/>
                  </a:schemeClr>
                </a:solidFill>
              </a:rPr>
              <a:t>Source</a:t>
            </a:r>
            <a:r>
              <a:rPr lang="ru-RU" sz="1400" b="1" dirty="0" smtClean="0">
                <a:solidFill>
                  <a:schemeClr val="tx2">
                    <a:lumMod val="50000"/>
                  </a:schemeClr>
                </a:solidFill>
              </a:rPr>
              <a:t>: </a:t>
            </a:r>
            <a:r>
              <a:rPr lang="en-US" sz="1400" b="1" dirty="0" smtClean="0">
                <a:solidFill>
                  <a:schemeClr val="tx2">
                    <a:lumMod val="50000"/>
                  </a:schemeClr>
                </a:solidFill>
              </a:rPr>
              <a:t>Institute for Urban Economics (Russia)</a:t>
            </a:r>
            <a:endParaRPr lang="ru-RU" sz="1400" b="1" dirty="0">
              <a:solidFill>
                <a:schemeClr val="tx2">
                  <a:lumMod val="50000"/>
                </a:schemeClr>
              </a:solidFill>
            </a:endParaRPr>
          </a:p>
        </p:txBody>
      </p:sp>
      <p:sp>
        <p:nvSpPr>
          <p:cNvPr id="9" name="Прямоугольник 8"/>
          <p:cNvSpPr/>
          <p:nvPr/>
        </p:nvSpPr>
        <p:spPr>
          <a:xfrm>
            <a:off x="584289" y="2636912"/>
            <a:ext cx="8375056" cy="86409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Affordable housing </a:t>
            </a:r>
            <a:r>
              <a:rPr lang="en-US" dirty="0" err="1" smtClean="0">
                <a:solidFill>
                  <a:schemeClr val="bg1"/>
                </a:solidFill>
              </a:rPr>
              <a:t>withing</a:t>
            </a:r>
            <a:r>
              <a:rPr lang="en-US" dirty="0" smtClean="0">
                <a:solidFill>
                  <a:schemeClr val="bg1"/>
                </a:solidFill>
              </a:rPr>
              <a:t>  </a:t>
            </a:r>
            <a:r>
              <a:rPr lang="en-US" dirty="0">
                <a:solidFill>
                  <a:schemeClr val="bg1"/>
                </a:solidFill>
              </a:rPr>
              <a:t>the Program is housing </a:t>
            </a:r>
            <a:r>
              <a:rPr lang="en-US" dirty="0" smtClean="0">
                <a:solidFill>
                  <a:schemeClr val="bg1"/>
                </a:solidFill>
              </a:rPr>
              <a:t> by </a:t>
            </a:r>
            <a:r>
              <a:rPr lang="en-US" dirty="0">
                <a:solidFill>
                  <a:schemeClr val="bg1"/>
                </a:solidFill>
              </a:rPr>
              <a:t>price no more than the least of two values: 80% of a market average price in the locality or € 500 per  sq. m. of floor space</a:t>
            </a:r>
          </a:p>
        </p:txBody>
      </p:sp>
    </p:spTree>
    <p:extLst>
      <p:ext uri="{BB962C8B-B14F-4D97-AF65-F5344CB8AC3E}">
        <p14:creationId xmlns:p14="http://schemas.microsoft.com/office/powerpoint/2010/main" val="266613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Прямоугольник 21"/>
          <p:cNvSpPr/>
          <p:nvPr/>
        </p:nvSpPr>
        <p:spPr>
          <a:xfrm>
            <a:off x="0" y="6396334"/>
            <a:ext cx="9144000" cy="46166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251520" y="116632"/>
            <a:ext cx="8784976" cy="646331"/>
          </a:xfrm>
          <a:prstGeom prst="rect">
            <a:avLst/>
          </a:prstGeom>
          <a:noFill/>
        </p:spPr>
        <p:txBody>
          <a:bodyPr wrap="square" rtlCol="0">
            <a:spAutoFit/>
          </a:bodyPr>
          <a:lstStyle/>
          <a:p>
            <a:pPr algn="ctr"/>
            <a:r>
              <a:rPr lang="en-US" sz="3600" b="1" dirty="0">
                <a:solidFill>
                  <a:srgbClr val="FFC000"/>
                </a:solidFill>
                <a:latin typeface="Arial" panose="020B0604020202020204" pitchFamily="34" charset="0"/>
                <a:cs typeface="Arial" panose="020B0604020202020204" pitchFamily="34" charset="0"/>
              </a:rPr>
              <a:t>The Institute for Urban Economics</a:t>
            </a:r>
            <a:endParaRPr lang="ru-RU" sz="2400" b="1" dirty="0">
              <a:solidFill>
                <a:srgbClr val="FFC000"/>
              </a:solidFill>
              <a:latin typeface="Arial" panose="020B0604020202020204" pitchFamily="34" charset="0"/>
              <a:cs typeface="Arial" panose="020B0604020202020204" pitchFamily="34" charset="0"/>
            </a:endParaRPr>
          </a:p>
        </p:txBody>
      </p:sp>
      <p:sp>
        <p:nvSpPr>
          <p:cNvPr id="11" name="Прямоугольник 10"/>
          <p:cNvSpPr/>
          <p:nvPr/>
        </p:nvSpPr>
        <p:spPr>
          <a:xfrm>
            <a:off x="251520" y="755230"/>
            <a:ext cx="4248472" cy="738664"/>
          </a:xfrm>
          <a:prstGeom prst="rect">
            <a:avLst/>
          </a:prstGeom>
        </p:spPr>
        <p:txBody>
          <a:bodyPr wrap="square">
            <a:spAutoFit/>
          </a:bodyPr>
          <a:lstStyle/>
          <a:p>
            <a:r>
              <a:rPr lang="en-US" sz="1400" b="1" dirty="0">
                <a:solidFill>
                  <a:schemeClr val="bg1"/>
                </a:solidFill>
                <a:latin typeface="Arial" panose="020B0604020202020204" pitchFamily="34" charset="0"/>
                <a:cs typeface="Arial" panose="020B0604020202020204" pitchFamily="34" charset="0"/>
              </a:rPr>
              <a:t>IUE is a non-government  and non-profit organization </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established in Moscow in 1995</a:t>
            </a:r>
          </a:p>
        </p:txBody>
      </p:sp>
      <p:sp>
        <p:nvSpPr>
          <p:cNvPr id="12" name="Прямоугольник 11"/>
          <p:cNvSpPr/>
          <p:nvPr/>
        </p:nvSpPr>
        <p:spPr>
          <a:xfrm>
            <a:off x="4644008" y="755230"/>
            <a:ext cx="4176464" cy="738664"/>
          </a:xfrm>
          <a:prstGeom prst="rect">
            <a:avLst/>
          </a:prstGeom>
        </p:spPr>
        <p:txBody>
          <a:bodyPr wrap="square">
            <a:spAutoFit/>
          </a:bodyPr>
          <a:lstStyle/>
          <a:p>
            <a:r>
              <a:rPr lang="en-US" sz="1400" b="1" dirty="0">
                <a:solidFill>
                  <a:schemeClr val="bg1"/>
                </a:solidFill>
                <a:latin typeface="Arial" panose="020B0604020202020204" pitchFamily="34" charset="0"/>
                <a:cs typeface="Arial" panose="020B0604020202020204" pitchFamily="34" charset="0"/>
              </a:rPr>
              <a:t>IUE MISSION: analysis and assistance to cities and regions in social and economic development </a:t>
            </a:r>
          </a:p>
        </p:txBody>
      </p:sp>
      <p:sp>
        <p:nvSpPr>
          <p:cNvPr id="13" name="Прямоугольник 12"/>
          <p:cNvSpPr/>
          <p:nvPr/>
        </p:nvSpPr>
        <p:spPr>
          <a:xfrm>
            <a:off x="4802698" y="2798294"/>
            <a:ext cx="4010744" cy="17108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dirty="0" smtClean="0">
                <a:solidFill>
                  <a:prstClr val="black"/>
                </a:solidFill>
                <a:latin typeface="Arial" panose="020B0604020202020204" pitchFamily="34" charset="0"/>
                <a:cs typeface="Arial" panose="020B0604020202020204" pitchFamily="34" charset="0"/>
              </a:rPr>
              <a:t>Real </a:t>
            </a:r>
            <a:r>
              <a:rPr lang="en-US" dirty="0">
                <a:solidFill>
                  <a:prstClr val="black"/>
                </a:solidFill>
                <a:latin typeface="Arial" panose="020B0604020202020204" pitchFamily="34" charset="0"/>
                <a:cs typeface="Arial" panose="020B0604020202020204" pitchFamily="34" charset="0"/>
              </a:rPr>
              <a:t>Estate Market Department</a:t>
            </a:r>
          </a:p>
          <a:p>
            <a:pPr marL="285750" indent="-285750">
              <a:buFont typeface="Wingdings" panose="05000000000000000000" pitchFamily="2" charset="2"/>
              <a:buChar char="ü"/>
            </a:pPr>
            <a:r>
              <a:rPr lang="en-US" dirty="0">
                <a:solidFill>
                  <a:prstClr val="black"/>
                </a:solidFill>
                <a:latin typeface="Arial" panose="020B0604020202020204" pitchFamily="34" charset="0"/>
                <a:cs typeface="Arial" panose="020B0604020202020204" pitchFamily="34" charset="0"/>
              </a:rPr>
              <a:t>Urban Economy Department</a:t>
            </a:r>
          </a:p>
          <a:p>
            <a:pPr marL="285750" indent="-285750">
              <a:buFont typeface="Wingdings" panose="05000000000000000000" pitchFamily="2" charset="2"/>
              <a:buChar char="ü"/>
            </a:pPr>
            <a:r>
              <a:rPr lang="en-US" dirty="0">
                <a:solidFill>
                  <a:prstClr val="black"/>
                </a:solidFill>
                <a:latin typeface="Arial" panose="020B0604020202020204" pitchFamily="34" charset="0"/>
                <a:cs typeface="Arial" panose="020B0604020202020204" pitchFamily="34" charset="0"/>
              </a:rPr>
              <a:t>Municipal economic development </a:t>
            </a:r>
            <a:r>
              <a:rPr lang="en-US" dirty="0" smtClean="0">
                <a:solidFill>
                  <a:prstClr val="black"/>
                </a:solidFill>
                <a:latin typeface="Arial" panose="020B0604020202020204" pitchFamily="34" charset="0"/>
                <a:cs typeface="Arial" panose="020B0604020202020204" pitchFamily="34" charset="0"/>
              </a:rPr>
              <a:t>Department</a:t>
            </a:r>
            <a:r>
              <a:rPr lang="ru-RU" dirty="0" smtClean="0">
                <a:solidFill>
                  <a:prstClr val="white"/>
                </a:solidFill>
                <a:latin typeface="Arial" panose="020B0604020202020204" pitchFamily="34" charset="0"/>
                <a:cs typeface="Arial" panose="020B0604020202020204" pitchFamily="34" charset="0"/>
              </a:rPr>
              <a:t> </a:t>
            </a:r>
            <a:r>
              <a:rPr lang="ru-RU" dirty="0">
                <a:solidFill>
                  <a:prstClr val="white"/>
                </a:solidFill>
                <a:latin typeface="Arial" panose="020B0604020202020204" pitchFamily="34" charset="0"/>
                <a:cs typeface="Arial" panose="020B0604020202020204" pitchFamily="34" charset="0"/>
              </a:rPr>
              <a:t/>
            </a:r>
            <a:br>
              <a:rPr lang="ru-RU" dirty="0">
                <a:solidFill>
                  <a:prstClr val="white"/>
                </a:solidFill>
                <a:latin typeface="Arial" panose="020B0604020202020204" pitchFamily="34" charset="0"/>
                <a:cs typeface="Arial" panose="020B0604020202020204" pitchFamily="34" charset="0"/>
              </a:rPr>
            </a:br>
            <a:endParaRPr lang="ru-RU" dirty="0">
              <a:solidFill>
                <a:prstClr val="white"/>
              </a:solidFill>
              <a:latin typeface="Arial" panose="020B0604020202020204" pitchFamily="34" charset="0"/>
              <a:cs typeface="Arial" panose="020B0604020202020204" pitchFamily="34" charset="0"/>
            </a:endParaRPr>
          </a:p>
        </p:txBody>
      </p:sp>
      <p:sp>
        <p:nvSpPr>
          <p:cNvPr id="15" name="Прямоугольник 14"/>
          <p:cNvSpPr/>
          <p:nvPr/>
        </p:nvSpPr>
        <p:spPr>
          <a:xfrm>
            <a:off x="194570" y="1966255"/>
            <a:ext cx="3919396" cy="738664"/>
          </a:xfrm>
          <a:prstGeom prst="rect">
            <a:avLst/>
          </a:prstGeom>
        </p:spPr>
        <p:txBody>
          <a:bodyPr wrap="square">
            <a:spAutoFit/>
          </a:bodyPr>
          <a:lstStyle/>
          <a:p>
            <a:r>
              <a:rPr lang="en-US" sz="1400" b="1" dirty="0">
                <a:solidFill>
                  <a:schemeClr val="accent1">
                    <a:lumMod val="50000"/>
                  </a:schemeClr>
                </a:solidFill>
                <a:latin typeface="Arial" panose="020B0604020202020204" pitchFamily="34" charset="0"/>
                <a:cs typeface="Arial" panose="020B0604020202020204" pitchFamily="34" charset="0"/>
              </a:rPr>
              <a:t>The IUE experts contributed to development of over 100 Russian legislative and regulatory legal acts, including:</a:t>
            </a:r>
          </a:p>
        </p:txBody>
      </p:sp>
      <p:sp>
        <p:nvSpPr>
          <p:cNvPr id="16" name="Прямоугольник 15"/>
          <p:cNvSpPr/>
          <p:nvPr/>
        </p:nvSpPr>
        <p:spPr>
          <a:xfrm>
            <a:off x="179255" y="2798294"/>
            <a:ext cx="3934711" cy="1710826"/>
          </a:xfrm>
          <a:prstGeom prst="rect">
            <a:avLst/>
          </a:prstGeom>
          <a:solidFill>
            <a:srgbClr val="E59C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ü"/>
            </a:pPr>
            <a:r>
              <a:rPr lang="en-US" sz="1200" dirty="0">
                <a:solidFill>
                  <a:schemeClr val="tx1"/>
                </a:solidFill>
                <a:latin typeface="Arial" panose="020B0604020202020204" pitchFamily="34" charset="0"/>
                <a:cs typeface="Arial" panose="020B0604020202020204" pitchFamily="34" charset="0"/>
              </a:rPr>
              <a:t>On State Registration of Real Estate Rights and Transactions (1997)</a:t>
            </a:r>
          </a:p>
          <a:p>
            <a:pPr marL="171450" indent="-171450">
              <a:buFont typeface="Wingdings" panose="05000000000000000000" pitchFamily="2" charset="2"/>
              <a:buChar char="ü"/>
            </a:pPr>
            <a:r>
              <a:rPr lang="en-US" sz="1200" dirty="0">
                <a:solidFill>
                  <a:schemeClr val="tx1"/>
                </a:solidFill>
                <a:latin typeface="Arial" panose="020B0604020202020204" pitchFamily="34" charset="0"/>
                <a:cs typeface="Arial" panose="020B0604020202020204" pitchFamily="34" charset="0"/>
              </a:rPr>
              <a:t>On Mortgage (1998)</a:t>
            </a:r>
          </a:p>
          <a:p>
            <a:pPr marL="171450" indent="-171450">
              <a:buFont typeface="Wingdings" panose="05000000000000000000" pitchFamily="2" charset="2"/>
              <a:buChar char="ü"/>
            </a:pPr>
            <a:r>
              <a:rPr lang="en-US" sz="1200" dirty="0">
                <a:solidFill>
                  <a:schemeClr val="tx1"/>
                </a:solidFill>
                <a:latin typeface="Arial" panose="020B0604020202020204" pitchFamily="34" charset="0"/>
                <a:cs typeface="Arial" panose="020B0604020202020204" pitchFamily="34" charset="0"/>
              </a:rPr>
              <a:t>Land Code of the Russian Federation (2001)</a:t>
            </a:r>
          </a:p>
          <a:p>
            <a:pPr marL="171450" indent="-171450">
              <a:buFont typeface="Wingdings" panose="05000000000000000000" pitchFamily="2" charset="2"/>
              <a:buChar char="ü"/>
            </a:pPr>
            <a:r>
              <a:rPr lang="en-US" sz="1200" dirty="0">
                <a:solidFill>
                  <a:schemeClr val="tx1"/>
                </a:solidFill>
                <a:latin typeface="Arial" panose="020B0604020202020204" pitchFamily="34" charset="0"/>
                <a:cs typeface="Arial" panose="020B0604020202020204" pitchFamily="34" charset="0"/>
              </a:rPr>
              <a:t>On Mortgage-Backed Securities (2003)</a:t>
            </a:r>
          </a:p>
          <a:p>
            <a:pPr marL="171450" indent="-171450">
              <a:buFont typeface="Wingdings" panose="05000000000000000000" pitchFamily="2" charset="2"/>
              <a:buChar char="ü"/>
            </a:pPr>
            <a:r>
              <a:rPr lang="en-US" sz="1200" dirty="0">
                <a:solidFill>
                  <a:schemeClr val="tx1"/>
                </a:solidFill>
                <a:latin typeface="Arial" panose="020B0604020202020204" pitchFamily="34" charset="0"/>
                <a:cs typeface="Arial" panose="020B0604020202020204" pitchFamily="34" charset="0"/>
              </a:rPr>
              <a:t>Housing Code of the Russian Federation (2004)</a:t>
            </a:r>
          </a:p>
          <a:p>
            <a:pPr marL="171450" indent="-171450">
              <a:buFont typeface="Wingdings" panose="05000000000000000000" pitchFamily="2" charset="2"/>
              <a:buChar char="ü"/>
            </a:pPr>
            <a:r>
              <a:rPr lang="en-US" sz="1200" dirty="0">
                <a:solidFill>
                  <a:schemeClr val="tx1"/>
                </a:solidFill>
                <a:latin typeface="Arial" panose="020B0604020202020204" pitchFamily="34" charset="0"/>
                <a:cs typeface="Arial" panose="020B0604020202020204" pitchFamily="34" charset="0"/>
              </a:rPr>
              <a:t>Town Planning Code of the Russian Federation (2004)</a:t>
            </a:r>
          </a:p>
        </p:txBody>
      </p:sp>
      <p:sp>
        <p:nvSpPr>
          <p:cNvPr id="17" name="Прямоугольник 16"/>
          <p:cNvSpPr/>
          <p:nvPr/>
        </p:nvSpPr>
        <p:spPr>
          <a:xfrm>
            <a:off x="4743001" y="1968506"/>
            <a:ext cx="4070441" cy="369332"/>
          </a:xfrm>
          <a:prstGeom prst="rect">
            <a:avLst/>
          </a:prstGeom>
        </p:spPr>
        <p:txBody>
          <a:bodyPr wrap="square">
            <a:spAutoFit/>
          </a:bodyPr>
          <a:lstStyle/>
          <a:p>
            <a:r>
              <a:rPr lang="en-US" b="1" dirty="0">
                <a:solidFill>
                  <a:schemeClr val="accent1">
                    <a:lumMod val="50000"/>
                  </a:schemeClr>
                </a:solidFill>
                <a:latin typeface="Arial" panose="020B0604020202020204" pitchFamily="34" charset="0"/>
                <a:cs typeface="Arial" panose="020B0604020202020204" pitchFamily="34" charset="0"/>
              </a:rPr>
              <a:t>IUE has 3 research departments:</a:t>
            </a:r>
          </a:p>
        </p:txBody>
      </p:sp>
      <p:sp>
        <p:nvSpPr>
          <p:cNvPr id="19" name="Shape 242"/>
          <p:cNvSpPr/>
          <p:nvPr/>
        </p:nvSpPr>
        <p:spPr>
          <a:xfrm>
            <a:off x="4156899" y="3059293"/>
            <a:ext cx="622049" cy="781007"/>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accent1">
              <a:lumMod val="50000"/>
            </a:schemeClr>
          </a:solidFill>
          <a:ln>
            <a:noFill/>
          </a:ln>
        </p:spPr>
        <p:txBody>
          <a:bodyPr lIns="91425" tIns="91425" rIns="91425" bIns="91425" anchor="ctr" anchorCtr="0">
            <a:noAutofit/>
          </a:bodyPr>
          <a:lstStyle/>
          <a:p>
            <a:pPr defTabSz="914400"/>
            <a:endParaRPr>
              <a:solidFill>
                <a:prstClr val="white"/>
              </a:solidFill>
            </a:endParaRPr>
          </a:p>
        </p:txBody>
      </p:sp>
      <p:sp>
        <p:nvSpPr>
          <p:cNvPr id="20" name="Прямоугольник 19"/>
          <p:cNvSpPr/>
          <p:nvPr/>
        </p:nvSpPr>
        <p:spPr>
          <a:xfrm>
            <a:off x="128885" y="4869160"/>
            <a:ext cx="8928992" cy="1200329"/>
          </a:xfrm>
          <a:prstGeom prst="rect">
            <a:avLst/>
          </a:prstGeom>
        </p:spPr>
        <p:txBody>
          <a:bodyPr wrap="square">
            <a:spAutoFit/>
          </a:bodyPr>
          <a:lstStyle/>
          <a:p>
            <a:pPr algn="ctr" defTabSz="914400"/>
            <a:r>
              <a:rPr lang="en-US" dirty="0" smtClean="0">
                <a:solidFill>
                  <a:srgbClr val="122030"/>
                </a:solidFill>
                <a:latin typeface="Arial" panose="020B0604020202020204" pitchFamily="34" charset="0"/>
                <a:cs typeface="Arial" panose="020B0604020202020204" pitchFamily="34" charset="0"/>
              </a:rPr>
              <a:t>IUE enters the </a:t>
            </a:r>
            <a:r>
              <a:rPr lang="en-US" dirty="0">
                <a:solidFill>
                  <a:srgbClr val="122030"/>
                </a:solidFill>
                <a:latin typeface="Arial" panose="020B0604020202020204" pitchFamily="34" charset="0"/>
                <a:cs typeface="Arial" panose="020B0604020202020204" pitchFamily="34" charset="0"/>
              </a:rPr>
              <a:t>world ranking Global Go To Think Tank </a:t>
            </a:r>
            <a:r>
              <a:rPr lang="en-US" dirty="0" smtClean="0">
                <a:solidFill>
                  <a:srgbClr val="122030"/>
                </a:solidFill>
                <a:latin typeface="Arial" panose="020B0604020202020204" pitchFamily="34" charset="0"/>
                <a:cs typeface="Arial" panose="020B0604020202020204" pitchFamily="34" charset="0"/>
              </a:rPr>
              <a:t>Index</a:t>
            </a:r>
            <a:r>
              <a:rPr lang="ru-RU" dirty="0" smtClean="0">
                <a:solidFill>
                  <a:srgbClr val="122030"/>
                </a:solidFill>
                <a:latin typeface="Arial" panose="020B0604020202020204" pitchFamily="34" charset="0"/>
                <a:cs typeface="Arial" panose="020B0604020202020204" pitchFamily="34" charset="0"/>
              </a:rPr>
              <a:t> (</a:t>
            </a:r>
            <a:r>
              <a:rPr lang="en-US" dirty="0">
                <a:solidFill>
                  <a:srgbClr val="122030"/>
                </a:solidFill>
                <a:latin typeface="Arial" panose="020B0604020202020204" pitchFamily="34" charset="0"/>
                <a:cs typeface="Arial" panose="020B0604020202020204" pitchFamily="34" charset="0"/>
              </a:rPr>
              <a:t>U</a:t>
            </a:r>
            <a:r>
              <a:rPr lang="en-US" dirty="0" smtClean="0">
                <a:solidFill>
                  <a:srgbClr val="122030"/>
                </a:solidFill>
                <a:latin typeface="Arial" panose="020B0604020202020204" pitchFamily="34" charset="0"/>
                <a:cs typeface="Arial" panose="020B0604020202020204" pitchFamily="34" charset="0"/>
              </a:rPr>
              <a:t>niversity </a:t>
            </a:r>
            <a:r>
              <a:rPr lang="en-US" dirty="0">
                <a:solidFill>
                  <a:srgbClr val="122030"/>
                </a:solidFill>
                <a:latin typeface="Arial" panose="020B0604020202020204" pitchFamily="34" charset="0"/>
                <a:cs typeface="Arial" panose="020B0604020202020204" pitchFamily="34" charset="0"/>
              </a:rPr>
              <a:t>of P</a:t>
            </a:r>
            <a:r>
              <a:rPr lang="en-US" dirty="0" smtClean="0">
                <a:solidFill>
                  <a:srgbClr val="122030"/>
                </a:solidFill>
                <a:latin typeface="Arial" panose="020B0604020202020204" pitchFamily="34" charset="0"/>
                <a:cs typeface="Arial" panose="020B0604020202020204" pitchFamily="34" charset="0"/>
              </a:rPr>
              <a:t>ennsylvania)</a:t>
            </a:r>
            <a:r>
              <a:rPr lang="ru-RU" dirty="0" smtClean="0">
                <a:solidFill>
                  <a:srgbClr val="122030"/>
                </a:solidFill>
                <a:latin typeface="Arial" panose="020B0604020202020204" pitchFamily="34" charset="0"/>
                <a:cs typeface="Arial" panose="020B0604020202020204" pitchFamily="34" charset="0"/>
              </a:rPr>
              <a:t>:</a:t>
            </a:r>
          </a:p>
          <a:p>
            <a:pPr lvl="0" algn="ctr" defTabSz="914400"/>
            <a:r>
              <a:rPr lang="en-US" b="1" dirty="0" smtClean="0">
                <a:solidFill>
                  <a:srgbClr val="122030"/>
                </a:solidFill>
                <a:latin typeface="Arial" panose="020B0604020202020204" pitchFamily="34" charset="0"/>
                <a:cs typeface="Arial" panose="020B0604020202020204" pitchFamily="34" charset="0"/>
              </a:rPr>
              <a:t>TOP50 of  think tanks in </a:t>
            </a:r>
            <a:r>
              <a:rPr lang="en-US" b="1" dirty="0">
                <a:solidFill>
                  <a:srgbClr val="122030"/>
                </a:solidFill>
                <a:latin typeface="Arial" panose="020B0604020202020204" pitchFamily="34" charset="0"/>
                <a:cs typeface="Arial" panose="020B0604020202020204" pitchFamily="34" charset="0"/>
              </a:rPr>
              <a:t>the area of social </a:t>
            </a:r>
            <a:r>
              <a:rPr lang="en-US" b="1" dirty="0" smtClean="0">
                <a:solidFill>
                  <a:srgbClr val="122030"/>
                </a:solidFill>
                <a:latin typeface="Arial" panose="020B0604020202020204" pitchFamily="34" charset="0"/>
                <a:cs typeface="Arial" panose="020B0604020202020204" pitchFamily="34" charset="0"/>
              </a:rPr>
              <a:t>policy</a:t>
            </a:r>
          </a:p>
          <a:p>
            <a:pPr lvl="0" algn="ctr" defTabSz="914400"/>
            <a:r>
              <a:rPr lang="en-US" b="1" dirty="0" smtClean="0">
                <a:solidFill>
                  <a:srgbClr val="122030"/>
                </a:solidFill>
                <a:latin typeface="Arial" panose="020B0604020202020204" pitchFamily="34" charset="0"/>
                <a:cs typeface="Arial" panose="020B0604020202020204" pitchFamily="34" charset="0"/>
              </a:rPr>
              <a:t>TOP50 </a:t>
            </a:r>
            <a:r>
              <a:rPr lang="en-US" b="1" dirty="0">
                <a:solidFill>
                  <a:srgbClr val="122030"/>
                </a:solidFill>
                <a:latin typeface="Arial" panose="020B0604020202020204" pitchFamily="34" charset="0"/>
                <a:cs typeface="Arial" panose="020B0604020202020204" pitchFamily="34" charset="0"/>
              </a:rPr>
              <a:t>of think tanks in Central and Eastern </a:t>
            </a:r>
            <a:r>
              <a:rPr lang="en-US" b="1" dirty="0" smtClean="0">
                <a:solidFill>
                  <a:srgbClr val="122030"/>
                </a:solidFill>
                <a:latin typeface="Arial" panose="020B0604020202020204" pitchFamily="34" charset="0"/>
                <a:cs typeface="Arial" panose="020B0604020202020204" pitchFamily="34" charset="0"/>
              </a:rPr>
              <a:t>Europe </a:t>
            </a:r>
          </a:p>
        </p:txBody>
      </p:sp>
      <p:sp>
        <p:nvSpPr>
          <p:cNvPr id="21" name="TextBox 20"/>
          <p:cNvSpPr txBox="1"/>
          <p:nvPr/>
        </p:nvSpPr>
        <p:spPr>
          <a:xfrm>
            <a:off x="1691680" y="6396334"/>
            <a:ext cx="5904656" cy="400110"/>
          </a:xfrm>
          <a:prstGeom prst="rect">
            <a:avLst/>
          </a:prstGeom>
          <a:noFill/>
        </p:spPr>
        <p:txBody>
          <a:bodyPr wrap="square" rtlCol="0">
            <a:spAutoFit/>
          </a:bodyPr>
          <a:lstStyle/>
          <a:p>
            <a:pPr algn="ctr"/>
            <a:r>
              <a:rPr lang="en-US" sz="2000" dirty="0" smtClean="0">
                <a:solidFill>
                  <a:schemeClr val="bg1"/>
                </a:solidFill>
                <a:latin typeface="Arial" panose="020B0604020202020204" pitchFamily="34" charset="0"/>
                <a:cs typeface="Arial" panose="020B0604020202020204" pitchFamily="34" charset="0"/>
              </a:rPr>
              <a:t>www.urbaneconomics.ru </a:t>
            </a:r>
            <a:endParaRPr lang="ru-RU"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9410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445274"/>
            <a:ext cx="9192362" cy="2427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37" r="-565"/>
          <a:stretch/>
        </p:blipFill>
        <p:spPr bwMode="auto">
          <a:xfrm>
            <a:off x="1620000" y="4445269"/>
            <a:ext cx="6372000" cy="2418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61497" y="1696855"/>
            <a:ext cx="7991889" cy="2554545"/>
          </a:xfrm>
          <a:prstGeom prst="rect">
            <a:avLst/>
          </a:prstGeom>
          <a:noFill/>
        </p:spPr>
        <p:txBody>
          <a:bodyPr wrap="square" rtlCol="0">
            <a:spAutoFit/>
          </a:bodyPr>
          <a:lstStyle/>
          <a:p>
            <a:pPr algn="ctr"/>
            <a:r>
              <a:rPr lang="en-US" sz="2000" b="1" dirty="0">
                <a:solidFill>
                  <a:schemeClr val="tx2"/>
                </a:solidFill>
                <a:latin typeface="Arial" panose="020B0604020202020204" pitchFamily="34" charset="0"/>
                <a:cs typeface="Arial" panose="020B0604020202020204" pitchFamily="34" charset="0"/>
              </a:rPr>
              <a:t>125009 Russia, Moscow</a:t>
            </a:r>
          </a:p>
          <a:p>
            <a:pPr algn="ctr"/>
            <a:r>
              <a:rPr lang="en-US" sz="2000" b="1" dirty="0" err="1">
                <a:solidFill>
                  <a:schemeClr val="tx2"/>
                </a:solidFill>
                <a:latin typeface="Arial" panose="020B0604020202020204" pitchFamily="34" charset="0"/>
                <a:cs typeface="Arial" panose="020B0604020202020204" pitchFamily="34" charset="0"/>
              </a:rPr>
              <a:t>Tverskaya</a:t>
            </a:r>
            <a:r>
              <a:rPr lang="en-US" sz="2000" b="1" dirty="0">
                <a:solidFill>
                  <a:schemeClr val="tx2"/>
                </a:solidFill>
                <a:latin typeface="Arial" panose="020B0604020202020204" pitchFamily="34" charset="0"/>
                <a:cs typeface="Arial" panose="020B0604020202020204" pitchFamily="34" charset="0"/>
              </a:rPr>
              <a:t> str., </a:t>
            </a:r>
            <a:r>
              <a:rPr lang="en-US" sz="2000" b="1" dirty="0" smtClean="0">
                <a:solidFill>
                  <a:schemeClr val="tx2"/>
                </a:solidFill>
                <a:latin typeface="Arial" panose="020B0604020202020204" pitchFamily="34" charset="0"/>
                <a:cs typeface="Arial" panose="020B0604020202020204" pitchFamily="34" charset="0"/>
              </a:rPr>
              <a:t>20/1</a:t>
            </a:r>
          </a:p>
          <a:p>
            <a:pPr algn="ctr"/>
            <a:endParaRPr lang="en-US" sz="2000" b="1" dirty="0" smtClean="0">
              <a:solidFill>
                <a:schemeClr val="tx2"/>
              </a:solidFill>
              <a:latin typeface="Arial" panose="020B0604020202020204" pitchFamily="34" charset="0"/>
              <a:cs typeface="Arial" panose="020B0604020202020204" pitchFamily="34" charset="0"/>
            </a:endParaRPr>
          </a:p>
          <a:p>
            <a:pPr algn="ctr"/>
            <a:r>
              <a:rPr lang="en-US" sz="2000" b="1" dirty="0" smtClean="0">
                <a:solidFill>
                  <a:schemeClr val="tx2"/>
                </a:solidFill>
                <a:latin typeface="Arial" panose="020B0604020202020204" pitchFamily="34" charset="0"/>
                <a:cs typeface="Arial" panose="020B0604020202020204" pitchFamily="34" charset="0"/>
                <a:hlinkClick r:id="rId5"/>
              </a:rPr>
              <a:t>www.urbaneconomics.ru</a:t>
            </a:r>
            <a:endParaRPr lang="en-US" sz="2000" b="1" dirty="0" smtClean="0">
              <a:solidFill>
                <a:schemeClr val="tx2"/>
              </a:solidFill>
              <a:latin typeface="Arial" panose="020B0604020202020204" pitchFamily="34" charset="0"/>
              <a:cs typeface="Arial" panose="020B0604020202020204" pitchFamily="34" charset="0"/>
            </a:endParaRPr>
          </a:p>
          <a:p>
            <a:pPr algn="ctr"/>
            <a:r>
              <a:rPr lang="en-US" sz="2000" b="1" dirty="0" smtClean="0">
                <a:solidFill>
                  <a:schemeClr val="tx2"/>
                </a:solidFill>
                <a:latin typeface="Arial" panose="020B0604020202020204" pitchFamily="34" charset="0"/>
                <a:cs typeface="Arial" panose="020B0604020202020204" pitchFamily="34" charset="0"/>
              </a:rPr>
              <a:t> </a:t>
            </a:r>
            <a:endParaRPr lang="en-US" sz="2000" b="1" dirty="0">
              <a:solidFill>
                <a:schemeClr val="tx2"/>
              </a:solidFill>
              <a:latin typeface="Arial" panose="020B0604020202020204" pitchFamily="34" charset="0"/>
              <a:cs typeface="Arial" panose="020B0604020202020204" pitchFamily="34" charset="0"/>
            </a:endParaRPr>
          </a:p>
          <a:p>
            <a:pPr algn="ctr"/>
            <a:r>
              <a:rPr lang="en-US" sz="2000" b="1" dirty="0">
                <a:solidFill>
                  <a:schemeClr val="tx2"/>
                </a:solidFill>
                <a:latin typeface="Arial" panose="020B0604020202020204" pitchFamily="34" charset="0"/>
                <a:cs typeface="Arial" panose="020B0604020202020204" pitchFamily="34" charset="0"/>
              </a:rPr>
              <a:t>Tel/fax</a:t>
            </a:r>
            <a:r>
              <a:rPr lang="en-US" sz="2000" b="1" dirty="0" smtClean="0">
                <a:solidFill>
                  <a:schemeClr val="tx2"/>
                </a:solidFill>
                <a:latin typeface="Arial" panose="020B0604020202020204" pitchFamily="34" charset="0"/>
                <a:cs typeface="Arial" panose="020B0604020202020204" pitchFamily="34" charset="0"/>
              </a:rPr>
              <a:t>: +</a:t>
            </a:r>
            <a:r>
              <a:rPr lang="en-US" sz="2000" b="1" dirty="0">
                <a:solidFill>
                  <a:schemeClr val="tx2"/>
                </a:solidFill>
                <a:latin typeface="Arial" panose="020B0604020202020204" pitchFamily="34" charset="0"/>
                <a:cs typeface="Arial" panose="020B0604020202020204" pitchFamily="34" charset="0"/>
              </a:rPr>
              <a:t>7 (495) 787 45 20</a:t>
            </a:r>
          </a:p>
          <a:p>
            <a:pPr algn="ctr"/>
            <a:r>
              <a:rPr lang="en-US" sz="2000" b="1" dirty="0">
                <a:solidFill>
                  <a:schemeClr val="tx2"/>
                </a:solidFill>
                <a:latin typeface="Arial" panose="020B0604020202020204" pitchFamily="34" charset="0"/>
                <a:cs typeface="Arial" panose="020B0604020202020204" pitchFamily="34" charset="0"/>
              </a:rPr>
              <a:t>            </a:t>
            </a:r>
            <a:r>
              <a:rPr lang="en-US" sz="2000" b="1" dirty="0" smtClean="0">
                <a:solidFill>
                  <a:schemeClr val="tx2"/>
                </a:solidFill>
                <a:latin typeface="Arial" panose="020B0604020202020204" pitchFamily="34" charset="0"/>
                <a:cs typeface="Arial" panose="020B0604020202020204" pitchFamily="34" charset="0"/>
              </a:rPr>
              <a:t>  </a:t>
            </a:r>
            <a:r>
              <a:rPr lang="en-US" sz="2000" b="1" dirty="0">
                <a:solidFill>
                  <a:schemeClr val="tx2"/>
                </a:solidFill>
                <a:latin typeface="Arial" panose="020B0604020202020204" pitchFamily="34" charset="0"/>
                <a:cs typeface="Arial" panose="020B0604020202020204" pitchFamily="34" charset="0"/>
              </a:rPr>
              <a:t>+7 (495) 363 50 47 </a:t>
            </a:r>
          </a:p>
          <a:p>
            <a:pPr algn="ctr"/>
            <a:r>
              <a:rPr lang="ru-RU" sz="2000" b="1" dirty="0" smtClean="0">
                <a:solidFill>
                  <a:schemeClr val="tx2"/>
                </a:solidFill>
                <a:latin typeface="Arial" panose="020B0604020202020204" pitchFamily="34" charset="0"/>
                <a:cs typeface="Arial" panose="020B0604020202020204" pitchFamily="34" charset="0"/>
              </a:rPr>
              <a:t>mailbox@urbaneconomics.ru</a:t>
            </a:r>
            <a:endParaRPr lang="ru-RU" sz="2000" b="1" dirty="0">
              <a:solidFill>
                <a:schemeClr val="tx2"/>
              </a:solidFill>
              <a:latin typeface="Arial" panose="020B0604020202020204" pitchFamily="34" charset="0"/>
              <a:cs typeface="Arial" panose="020B0604020202020204" pitchFamily="34" charset="0"/>
            </a:endParaRPr>
          </a:p>
        </p:txBody>
      </p:sp>
      <p:sp>
        <p:nvSpPr>
          <p:cNvPr id="2" name="Прямоугольник 1"/>
          <p:cNvSpPr/>
          <p:nvPr/>
        </p:nvSpPr>
        <p:spPr>
          <a:xfrm>
            <a:off x="2813226" y="6402524"/>
            <a:ext cx="3888432" cy="461665"/>
          </a:xfrm>
          <a:prstGeom prst="rect">
            <a:avLst/>
          </a:prstGeom>
        </p:spPr>
        <p:txBody>
          <a:bodyPr wrap="square">
            <a:spAutoFit/>
          </a:bodyPr>
          <a:lstStyle/>
          <a:p>
            <a:pPr algn="ctr"/>
            <a:r>
              <a:rPr lang="en-US" sz="2400" b="1" dirty="0">
                <a:solidFill>
                  <a:schemeClr val="tx2"/>
                </a:solidFill>
                <a:latin typeface="Arial" panose="020B0604020202020204" pitchFamily="34" charset="0"/>
                <a:cs typeface="Arial" panose="020B0604020202020204" pitchFamily="34" charset="0"/>
              </a:rPr>
              <a:t>www.urbaneconomics.ru</a:t>
            </a:r>
            <a:endParaRPr lang="ru-RU" sz="2400" b="1" dirty="0">
              <a:solidFill>
                <a:schemeClr val="tx2"/>
              </a:solidFill>
              <a:latin typeface="Arial" panose="020B0604020202020204" pitchFamily="34" charset="0"/>
              <a:cs typeface="Arial" panose="020B0604020202020204" pitchFamily="34" charset="0"/>
            </a:endParaRPr>
          </a:p>
        </p:txBody>
      </p:sp>
      <p:grpSp>
        <p:nvGrpSpPr>
          <p:cNvPr id="12" name="Группа 11"/>
          <p:cNvGrpSpPr/>
          <p:nvPr/>
        </p:nvGrpSpPr>
        <p:grpSpPr>
          <a:xfrm>
            <a:off x="2915816" y="116639"/>
            <a:ext cx="6120680" cy="1464945"/>
            <a:chOff x="2915816" y="116632"/>
            <a:chExt cx="6120680" cy="1464945"/>
          </a:xfrm>
        </p:grpSpPr>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16632"/>
              <a:ext cx="3672408" cy="1464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915816" y="510549"/>
              <a:ext cx="6120680" cy="646331"/>
            </a:xfrm>
            <a:prstGeom prst="rect">
              <a:avLst/>
            </a:prstGeom>
            <a:noFill/>
          </p:spPr>
          <p:txBody>
            <a:bodyPr wrap="square" rtlCol="0">
              <a:spAutoFit/>
            </a:bodyPr>
            <a:lstStyle/>
            <a:p>
              <a:pPr algn="ctr"/>
              <a:r>
                <a:rPr lang="en-US" sz="3600" b="1" dirty="0">
                  <a:solidFill>
                    <a:srgbClr val="00B0F0"/>
                  </a:solidFill>
                  <a:latin typeface="Arial" panose="020B0604020202020204" pitchFamily="34" charset="0"/>
                  <a:cs typeface="Arial" panose="020B0604020202020204" pitchFamily="34" charset="0"/>
                </a:rPr>
                <a:t>CONTACT US</a:t>
              </a:r>
            </a:p>
          </p:txBody>
        </p:sp>
      </p:grpSp>
      <p:pic>
        <p:nvPicPr>
          <p:cNvPr id="9" name="Picture 2" descr="C:\Users\bychkov\Desktop\Институт экономики города\Бланки\презентация\Facebook-App-Icon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608" y="4077072"/>
            <a:ext cx="279805" cy="2798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bychkov\Desktop\Институт экономики города\Бланки\презентация\Twitter-Butt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0097" y="4077072"/>
            <a:ext cx="279806" cy="2798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rutcriado.files.wordpress.com/2013/07/youtube-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59903" y="4032206"/>
            <a:ext cx="511904" cy="36193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59903" y="188640"/>
            <a:ext cx="1515953" cy="1296144"/>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Institute for Urban Economics</a:t>
            </a:r>
            <a:endParaRPr lang="ru-RU" dirty="0"/>
          </a:p>
        </p:txBody>
      </p:sp>
    </p:spTree>
    <p:extLst>
      <p:ext uri="{BB962C8B-B14F-4D97-AF65-F5344CB8AC3E}">
        <p14:creationId xmlns:p14="http://schemas.microsoft.com/office/powerpoint/2010/main" val="3486878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260654"/>
            <a:ext cx="8424936" cy="1077218"/>
          </a:xfrm>
          <a:prstGeom prst="rect">
            <a:avLst/>
          </a:prstGeom>
          <a:noFill/>
        </p:spPr>
        <p:txBody>
          <a:bodyPr wrap="square" rtlCol="0">
            <a:spAutoFit/>
          </a:bodyPr>
          <a:lstStyle/>
          <a:p>
            <a:pPr algn="ctr"/>
            <a:r>
              <a:rPr lang="en-US" sz="3200" b="1" dirty="0">
                <a:solidFill>
                  <a:srgbClr val="FFC000"/>
                </a:solidFill>
                <a:latin typeface="Arial" panose="020B0604020202020204" pitchFamily="34" charset="0"/>
                <a:cs typeface="Arial" panose="020B0604020202020204" pitchFamily="34" charset="0"/>
              </a:rPr>
              <a:t>Housing price to income ratio:</a:t>
            </a:r>
            <a:br>
              <a:rPr lang="en-US" sz="3200" b="1" dirty="0">
                <a:solidFill>
                  <a:srgbClr val="FFC000"/>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housing affordability is rising</a:t>
            </a:r>
            <a:endParaRPr lang="ru-RU" dirty="0">
              <a:solidFill>
                <a:prstClr val="black"/>
              </a:solidFill>
            </a:endParaRPr>
          </a:p>
        </p:txBody>
      </p:sp>
      <p:sp>
        <p:nvSpPr>
          <p:cNvPr id="77" name="Номер слайда 4"/>
          <p:cNvSpPr>
            <a:spLocks noGrp="1"/>
          </p:cNvSpPr>
          <p:nvPr>
            <p:ph type="sldNum" sz="quarter" idx="12"/>
          </p:nvPr>
        </p:nvSpPr>
        <p:spPr>
          <a:xfrm>
            <a:off x="6553200" y="6356360"/>
            <a:ext cx="2133600" cy="365125"/>
          </a:xfrm>
        </p:spPr>
        <p:txBody>
          <a:bodyPr/>
          <a:lstStyle/>
          <a:p>
            <a:fld id="{9DB06663-6524-4EA9-B00B-80A50C1FAFAB}" type="slidenum">
              <a:rPr lang="ru-RU" smtClean="0"/>
              <a:t>3</a:t>
            </a:fld>
            <a:endParaRPr lang="ru-RU" dirty="0"/>
          </a:p>
        </p:txBody>
      </p:sp>
      <p:graphicFrame>
        <p:nvGraphicFramePr>
          <p:cNvPr id="5" name="Диаграмма 4"/>
          <p:cNvGraphicFramePr>
            <a:graphicFrameLocks/>
          </p:cNvGraphicFramePr>
          <p:nvPr>
            <p:extLst>
              <p:ext uri="{D42A27DB-BD31-4B8C-83A1-F6EECF244321}">
                <p14:modId xmlns:p14="http://schemas.microsoft.com/office/powerpoint/2010/main" val="1244617354"/>
              </p:ext>
            </p:extLst>
          </p:nvPr>
        </p:nvGraphicFramePr>
        <p:xfrm>
          <a:off x="467544" y="1772816"/>
          <a:ext cx="8208912"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a:xfrm>
            <a:off x="445305" y="6526140"/>
            <a:ext cx="7806929" cy="307777"/>
          </a:xfrm>
          <a:prstGeom prst="rect">
            <a:avLst/>
          </a:prstGeom>
        </p:spPr>
        <p:txBody>
          <a:bodyPr wrap="square">
            <a:spAutoFit/>
          </a:bodyPr>
          <a:lstStyle/>
          <a:p>
            <a:r>
              <a:rPr lang="en-US" sz="1400" b="1" dirty="0" smtClean="0">
                <a:solidFill>
                  <a:schemeClr val="accent1">
                    <a:lumMod val="50000"/>
                  </a:schemeClr>
                </a:solidFill>
              </a:rPr>
              <a:t>Source</a:t>
            </a:r>
            <a:r>
              <a:rPr lang="ru-RU" sz="1400" b="1" dirty="0" smtClean="0">
                <a:solidFill>
                  <a:schemeClr val="accent1">
                    <a:lumMod val="50000"/>
                  </a:schemeClr>
                </a:solidFill>
              </a:rPr>
              <a:t>:</a:t>
            </a:r>
            <a:r>
              <a:rPr lang="en-US" sz="1400" b="1" dirty="0" smtClean="0">
                <a:solidFill>
                  <a:schemeClr val="accent1">
                    <a:lumMod val="50000"/>
                  </a:schemeClr>
                </a:solidFill>
              </a:rPr>
              <a:t> Institute for Urban Economics (Russia) using data of </a:t>
            </a:r>
            <a:r>
              <a:rPr lang="en-US" sz="1400" b="1" dirty="0" err="1" smtClean="0">
                <a:solidFill>
                  <a:schemeClr val="accent1">
                    <a:lumMod val="50000"/>
                  </a:schemeClr>
                </a:solidFill>
              </a:rPr>
              <a:t>Russtat</a:t>
            </a:r>
            <a:endParaRPr lang="ru-RU" sz="1400" b="1" dirty="0">
              <a:solidFill>
                <a:schemeClr val="accent1">
                  <a:lumMod val="50000"/>
                </a:schemeClr>
              </a:solidFill>
            </a:endParaRPr>
          </a:p>
        </p:txBody>
      </p:sp>
    </p:spTree>
    <p:extLst>
      <p:ext uri="{BB962C8B-B14F-4D97-AF65-F5344CB8AC3E}">
        <p14:creationId xmlns:p14="http://schemas.microsoft.com/office/powerpoint/2010/main" val="2568958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260654"/>
            <a:ext cx="8424936" cy="1077218"/>
          </a:xfrm>
          <a:prstGeom prst="rect">
            <a:avLst/>
          </a:prstGeom>
          <a:noFill/>
        </p:spPr>
        <p:txBody>
          <a:bodyPr wrap="square" rtlCol="0">
            <a:spAutoFit/>
          </a:bodyPr>
          <a:lstStyle/>
          <a:p>
            <a:pPr algn="ctr"/>
            <a:r>
              <a:rPr lang="en-US" sz="3200" b="1" dirty="0">
                <a:solidFill>
                  <a:srgbClr val="FFC000"/>
                </a:solidFill>
                <a:latin typeface="Arial" panose="020B0604020202020204" pitchFamily="34" charset="0"/>
                <a:cs typeface="Arial" panose="020B0604020202020204" pitchFamily="34" charset="0"/>
              </a:rPr>
              <a:t>Housing Affordability in Russia:</a:t>
            </a:r>
          </a:p>
          <a:p>
            <a:pPr algn="ctr"/>
            <a:r>
              <a:rPr lang="en-US" sz="3200" b="1" dirty="0">
                <a:solidFill>
                  <a:srgbClr val="FFC000"/>
                </a:solidFill>
                <a:latin typeface="Arial" panose="020B0604020202020204" pitchFamily="34" charset="0"/>
                <a:cs typeface="Arial" panose="020B0604020202020204" pitchFamily="34" charset="0"/>
              </a:rPr>
              <a:t>substantial growth for 10 years</a:t>
            </a:r>
          </a:p>
        </p:txBody>
      </p:sp>
      <p:sp>
        <p:nvSpPr>
          <p:cNvPr id="12" name="Номер слайда 4"/>
          <p:cNvSpPr>
            <a:spLocks noGrp="1"/>
          </p:cNvSpPr>
          <p:nvPr>
            <p:ph type="sldNum" sz="quarter" idx="12"/>
          </p:nvPr>
        </p:nvSpPr>
        <p:spPr>
          <a:xfrm>
            <a:off x="6553200" y="6356360"/>
            <a:ext cx="2133600" cy="365125"/>
          </a:xfrm>
        </p:spPr>
        <p:txBody>
          <a:bodyPr/>
          <a:lstStyle/>
          <a:p>
            <a:fld id="{9DB06663-6524-4EA9-B00B-80A50C1FAFAB}" type="slidenum">
              <a:rPr lang="ru-RU" smtClean="0"/>
              <a:t>4</a:t>
            </a:fld>
            <a:endParaRPr lang="ru-RU" dirty="0"/>
          </a:p>
        </p:txBody>
      </p:sp>
      <p:graphicFrame>
        <p:nvGraphicFramePr>
          <p:cNvPr id="5" name="Диаграмма 4"/>
          <p:cNvGraphicFramePr>
            <a:graphicFrameLocks/>
          </p:cNvGraphicFramePr>
          <p:nvPr>
            <p:extLst>
              <p:ext uri="{D42A27DB-BD31-4B8C-83A1-F6EECF244321}">
                <p14:modId xmlns:p14="http://schemas.microsoft.com/office/powerpoint/2010/main" val="2363577703"/>
              </p:ext>
            </p:extLst>
          </p:nvPr>
        </p:nvGraphicFramePr>
        <p:xfrm>
          <a:off x="323528" y="1772816"/>
          <a:ext cx="8212919"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a:xfrm>
            <a:off x="445305" y="6526140"/>
            <a:ext cx="7806929" cy="307777"/>
          </a:xfrm>
          <a:prstGeom prst="rect">
            <a:avLst/>
          </a:prstGeom>
        </p:spPr>
        <p:txBody>
          <a:bodyPr wrap="square">
            <a:spAutoFit/>
          </a:bodyPr>
          <a:lstStyle/>
          <a:p>
            <a:r>
              <a:rPr lang="en-US" sz="1400" b="1" dirty="0" smtClean="0">
                <a:solidFill>
                  <a:schemeClr val="accent1">
                    <a:lumMod val="50000"/>
                  </a:schemeClr>
                </a:solidFill>
              </a:rPr>
              <a:t>Source</a:t>
            </a:r>
            <a:r>
              <a:rPr lang="ru-RU" sz="1400" b="1" dirty="0" smtClean="0">
                <a:solidFill>
                  <a:schemeClr val="accent1">
                    <a:lumMod val="50000"/>
                  </a:schemeClr>
                </a:solidFill>
              </a:rPr>
              <a:t>:</a:t>
            </a:r>
            <a:r>
              <a:rPr lang="en-US" sz="1400" b="1" dirty="0" smtClean="0">
                <a:solidFill>
                  <a:schemeClr val="accent1">
                    <a:lumMod val="50000"/>
                  </a:schemeClr>
                </a:solidFill>
              </a:rPr>
              <a:t> Institute for Urban Economics (Russia) using data of </a:t>
            </a:r>
            <a:r>
              <a:rPr lang="en-US" sz="1400" b="1" dirty="0" err="1" smtClean="0">
                <a:solidFill>
                  <a:schemeClr val="accent1">
                    <a:lumMod val="50000"/>
                  </a:schemeClr>
                </a:solidFill>
              </a:rPr>
              <a:t>Russtat</a:t>
            </a:r>
            <a:r>
              <a:rPr lang="en-US" sz="1400" b="1" dirty="0">
                <a:solidFill>
                  <a:schemeClr val="accent1">
                    <a:lumMod val="50000"/>
                  </a:schemeClr>
                </a:solidFill>
              </a:rPr>
              <a:t> </a:t>
            </a:r>
            <a:r>
              <a:rPr lang="en-US" sz="1400" b="1" dirty="0" smtClean="0">
                <a:solidFill>
                  <a:schemeClr val="accent1">
                    <a:lumMod val="50000"/>
                  </a:schemeClr>
                </a:solidFill>
              </a:rPr>
              <a:t>and Bank of Russia</a:t>
            </a:r>
            <a:endParaRPr lang="ru-RU" sz="1400" b="1" dirty="0">
              <a:solidFill>
                <a:schemeClr val="accent1">
                  <a:lumMod val="50000"/>
                </a:schemeClr>
              </a:solidFill>
            </a:endParaRPr>
          </a:p>
        </p:txBody>
      </p:sp>
    </p:spTree>
    <p:extLst>
      <p:ext uri="{BB962C8B-B14F-4D97-AF65-F5344CB8AC3E}">
        <p14:creationId xmlns:p14="http://schemas.microsoft.com/office/powerpoint/2010/main" val="2251394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0"/>
            <a:ext cx="8424936" cy="1569660"/>
          </a:xfrm>
          <a:prstGeom prst="rect">
            <a:avLst/>
          </a:prstGeom>
          <a:noFill/>
        </p:spPr>
        <p:txBody>
          <a:bodyPr wrap="square" rtlCol="0">
            <a:spAutoFit/>
          </a:bodyPr>
          <a:lstStyle/>
          <a:p>
            <a:pPr algn="ctr"/>
            <a:r>
              <a:rPr lang="en-US" sz="3200" b="1" dirty="0">
                <a:solidFill>
                  <a:srgbClr val="FFC000"/>
                </a:solidFill>
                <a:latin typeface="Arial" panose="020B0604020202020204" pitchFamily="34" charset="0"/>
                <a:cs typeface="Arial" panose="020B0604020202020204" pitchFamily="34" charset="0"/>
              </a:rPr>
              <a:t>Housing Construction in Russia: </a:t>
            </a:r>
          </a:p>
          <a:p>
            <a:pPr algn="ctr"/>
            <a:r>
              <a:rPr lang="en-US" sz="3200" b="1" dirty="0">
                <a:solidFill>
                  <a:srgbClr val="FFC000"/>
                </a:solidFill>
                <a:latin typeface="Arial" panose="020B0604020202020204" pitchFamily="34" charset="0"/>
                <a:cs typeface="Arial" panose="020B0604020202020204" pitchFamily="34" charset="0"/>
              </a:rPr>
              <a:t>increase in volumes after the economic recovery of 2000th</a:t>
            </a:r>
          </a:p>
        </p:txBody>
      </p:sp>
      <p:sp>
        <p:nvSpPr>
          <p:cNvPr id="77" name="Номер слайда 4"/>
          <p:cNvSpPr>
            <a:spLocks noGrp="1"/>
          </p:cNvSpPr>
          <p:nvPr>
            <p:ph type="sldNum" sz="quarter" idx="12"/>
          </p:nvPr>
        </p:nvSpPr>
        <p:spPr>
          <a:xfrm>
            <a:off x="6553200" y="6356360"/>
            <a:ext cx="2133600" cy="365125"/>
          </a:xfrm>
        </p:spPr>
        <p:txBody>
          <a:bodyPr/>
          <a:lstStyle/>
          <a:p>
            <a:fld id="{9DB06663-6524-4EA9-B00B-80A50C1FAFAB}" type="slidenum">
              <a:rPr lang="ru-RU" smtClean="0"/>
              <a:t>5</a:t>
            </a:fld>
            <a:endParaRPr lang="ru-RU" dirty="0"/>
          </a:p>
        </p:txBody>
      </p:sp>
      <p:sp>
        <p:nvSpPr>
          <p:cNvPr id="5" name="Прямоугольник 4"/>
          <p:cNvSpPr/>
          <p:nvPr/>
        </p:nvSpPr>
        <p:spPr>
          <a:xfrm>
            <a:off x="251520" y="6043196"/>
            <a:ext cx="7894452" cy="338554"/>
          </a:xfrm>
          <a:prstGeom prst="rect">
            <a:avLst/>
          </a:prstGeom>
        </p:spPr>
        <p:txBody>
          <a:bodyPr wrap="square">
            <a:spAutoFit/>
          </a:bodyPr>
          <a:lstStyle/>
          <a:p>
            <a:r>
              <a:rPr lang="en-US" sz="1600" dirty="0">
                <a:solidFill>
                  <a:schemeClr val="accent1">
                    <a:lumMod val="50000"/>
                  </a:schemeClr>
                </a:solidFill>
              </a:rPr>
              <a:t>Self-built housing – housing constructed by people for their own use on their own land plots  </a:t>
            </a:r>
          </a:p>
        </p:txBody>
      </p:sp>
      <p:sp>
        <p:nvSpPr>
          <p:cNvPr id="6" name="Прямоугольник 5"/>
          <p:cNvSpPr/>
          <p:nvPr/>
        </p:nvSpPr>
        <p:spPr>
          <a:xfrm>
            <a:off x="445305" y="6526140"/>
            <a:ext cx="7806929" cy="307777"/>
          </a:xfrm>
          <a:prstGeom prst="rect">
            <a:avLst/>
          </a:prstGeom>
        </p:spPr>
        <p:txBody>
          <a:bodyPr wrap="square">
            <a:spAutoFit/>
          </a:bodyPr>
          <a:lstStyle/>
          <a:p>
            <a:r>
              <a:rPr lang="en-US" sz="1400" b="1" dirty="0" smtClean="0">
                <a:solidFill>
                  <a:schemeClr val="accent1">
                    <a:lumMod val="50000"/>
                  </a:schemeClr>
                </a:solidFill>
              </a:rPr>
              <a:t>Source</a:t>
            </a:r>
            <a:r>
              <a:rPr lang="ru-RU" sz="1400" b="1" dirty="0" smtClean="0">
                <a:solidFill>
                  <a:schemeClr val="accent1">
                    <a:lumMod val="50000"/>
                  </a:schemeClr>
                </a:solidFill>
              </a:rPr>
              <a:t>:</a:t>
            </a:r>
            <a:r>
              <a:rPr lang="en-US" sz="1400" b="1" dirty="0" smtClean="0">
                <a:solidFill>
                  <a:schemeClr val="accent1">
                    <a:lumMod val="50000"/>
                  </a:schemeClr>
                </a:solidFill>
              </a:rPr>
              <a:t> </a:t>
            </a:r>
            <a:r>
              <a:rPr lang="en-US" sz="1400" b="1" dirty="0" err="1" smtClean="0">
                <a:solidFill>
                  <a:schemeClr val="accent1">
                    <a:lumMod val="50000"/>
                  </a:schemeClr>
                </a:solidFill>
              </a:rPr>
              <a:t>Russtat</a:t>
            </a:r>
            <a:endParaRPr lang="ru-RU" sz="1400" b="1" dirty="0">
              <a:solidFill>
                <a:schemeClr val="accent1">
                  <a:lumMod val="50000"/>
                </a:schemeClr>
              </a:solidFill>
            </a:endParaRPr>
          </a:p>
        </p:txBody>
      </p:sp>
      <p:graphicFrame>
        <p:nvGraphicFramePr>
          <p:cNvPr id="7" name="Диаграмма 6"/>
          <p:cNvGraphicFramePr>
            <a:graphicFrameLocks/>
          </p:cNvGraphicFramePr>
          <p:nvPr>
            <p:extLst>
              <p:ext uri="{D42A27DB-BD31-4B8C-83A1-F6EECF244321}">
                <p14:modId xmlns:p14="http://schemas.microsoft.com/office/powerpoint/2010/main" val="1416164513"/>
              </p:ext>
            </p:extLst>
          </p:nvPr>
        </p:nvGraphicFramePr>
        <p:xfrm>
          <a:off x="446422" y="1844824"/>
          <a:ext cx="8158026"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5468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260654"/>
            <a:ext cx="8424936" cy="1077218"/>
          </a:xfrm>
          <a:prstGeom prst="rect">
            <a:avLst/>
          </a:prstGeom>
          <a:noFill/>
        </p:spPr>
        <p:txBody>
          <a:bodyPr wrap="square" rtlCol="0">
            <a:spAutoFit/>
          </a:bodyPr>
          <a:lstStyle/>
          <a:p>
            <a:pPr algn="ctr"/>
            <a:r>
              <a:rPr lang="en-US" sz="3200" b="1" dirty="0">
                <a:solidFill>
                  <a:srgbClr val="FFC000"/>
                </a:solidFill>
                <a:latin typeface="Arial" panose="020B0604020202020204" pitchFamily="34" charset="0"/>
                <a:cs typeface="Arial" panose="020B0604020202020204" pitchFamily="34" charset="0"/>
              </a:rPr>
              <a:t>Housing Mortgage Market Development:</a:t>
            </a:r>
          </a:p>
          <a:p>
            <a:pPr algn="ctr"/>
            <a:r>
              <a:rPr lang="en-US" sz="3200" b="1" dirty="0">
                <a:solidFill>
                  <a:srgbClr val="FFC000"/>
                </a:solidFill>
                <a:latin typeface="Arial" panose="020B0604020202020204" pitchFamily="34" charset="0"/>
                <a:cs typeface="Arial" panose="020B0604020202020204" pitchFamily="34" charset="0"/>
              </a:rPr>
              <a:t> rapid growth over 10 </a:t>
            </a:r>
            <a:r>
              <a:rPr lang="en-US" sz="3200" b="1" dirty="0" smtClean="0">
                <a:solidFill>
                  <a:srgbClr val="FFC000"/>
                </a:solidFill>
                <a:latin typeface="Arial" panose="020B0604020202020204" pitchFamily="34" charset="0"/>
                <a:cs typeface="Arial" panose="020B0604020202020204" pitchFamily="34" charset="0"/>
              </a:rPr>
              <a:t>years</a:t>
            </a:r>
            <a:endParaRPr lang="en-US" sz="3200" b="1" dirty="0">
              <a:solidFill>
                <a:srgbClr val="FFC000"/>
              </a:solidFill>
              <a:latin typeface="Arial" panose="020B0604020202020204" pitchFamily="34" charset="0"/>
              <a:cs typeface="Arial" panose="020B0604020202020204" pitchFamily="34" charset="0"/>
            </a:endParaRPr>
          </a:p>
        </p:txBody>
      </p:sp>
      <p:sp>
        <p:nvSpPr>
          <p:cNvPr id="77" name="Номер слайда 4"/>
          <p:cNvSpPr>
            <a:spLocks noGrp="1"/>
          </p:cNvSpPr>
          <p:nvPr>
            <p:ph type="sldNum" sz="quarter" idx="12"/>
          </p:nvPr>
        </p:nvSpPr>
        <p:spPr>
          <a:xfrm>
            <a:off x="6553200" y="6356360"/>
            <a:ext cx="2133600" cy="365125"/>
          </a:xfrm>
        </p:spPr>
        <p:txBody>
          <a:bodyPr/>
          <a:lstStyle/>
          <a:p>
            <a:fld id="{9DB06663-6524-4EA9-B00B-80A50C1FAFAB}" type="slidenum">
              <a:rPr lang="ru-RU" smtClean="0"/>
              <a:t>6</a:t>
            </a:fld>
            <a:endParaRPr lang="ru-RU" dirty="0"/>
          </a:p>
        </p:txBody>
      </p:sp>
      <p:sp>
        <p:nvSpPr>
          <p:cNvPr id="4" name="Прямоугольник 3"/>
          <p:cNvSpPr/>
          <p:nvPr/>
        </p:nvSpPr>
        <p:spPr>
          <a:xfrm>
            <a:off x="557595" y="6451145"/>
            <a:ext cx="7806929" cy="307777"/>
          </a:xfrm>
          <a:prstGeom prst="rect">
            <a:avLst/>
          </a:prstGeom>
        </p:spPr>
        <p:txBody>
          <a:bodyPr wrap="square">
            <a:spAutoFit/>
          </a:bodyPr>
          <a:lstStyle/>
          <a:p>
            <a:r>
              <a:rPr lang="en-US" sz="1400" b="1" dirty="0" smtClean="0">
                <a:solidFill>
                  <a:schemeClr val="accent1">
                    <a:lumMod val="50000"/>
                  </a:schemeClr>
                </a:solidFill>
              </a:rPr>
              <a:t>Source</a:t>
            </a:r>
            <a:r>
              <a:rPr lang="ru-RU" sz="1400" b="1" dirty="0" smtClean="0">
                <a:solidFill>
                  <a:schemeClr val="accent1">
                    <a:lumMod val="50000"/>
                  </a:schemeClr>
                </a:solidFill>
              </a:rPr>
              <a:t>:</a:t>
            </a:r>
            <a:r>
              <a:rPr lang="en-US" sz="1400" b="1" dirty="0" smtClean="0">
                <a:solidFill>
                  <a:schemeClr val="accent1">
                    <a:lumMod val="50000"/>
                  </a:schemeClr>
                </a:solidFill>
              </a:rPr>
              <a:t> Bank of Russia</a:t>
            </a:r>
            <a:endParaRPr lang="ru-RU" sz="1400" b="1" dirty="0">
              <a:solidFill>
                <a:schemeClr val="accent1">
                  <a:lumMod val="50000"/>
                </a:schemeClr>
              </a:solidFill>
            </a:endParaRPr>
          </a:p>
        </p:txBody>
      </p:sp>
      <p:graphicFrame>
        <p:nvGraphicFramePr>
          <p:cNvPr id="5" name="Диаграмма 4"/>
          <p:cNvGraphicFramePr>
            <a:graphicFrameLocks/>
          </p:cNvGraphicFramePr>
          <p:nvPr>
            <p:extLst>
              <p:ext uri="{D42A27DB-BD31-4B8C-83A1-F6EECF244321}">
                <p14:modId xmlns:p14="http://schemas.microsoft.com/office/powerpoint/2010/main" val="626046030"/>
              </p:ext>
            </p:extLst>
          </p:nvPr>
        </p:nvGraphicFramePr>
        <p:xfrm>
          <a:off x="634457" y="1844824"/>
          <a:ext cx="7730067" cy="39859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1478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0"/>
            <a:ext cx="8424936" cy="1938992"/>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Housing Construction Finance:</a:t>
            </a:r>
          </a:p>
          <a:p>
            <a:pPr algn="ctr"/>
            <a:r>
              <a:rPr lang="en-US" sz="2800" b="1" dirty="0">
                <a:solidFill>
                  <a:srgbClr val="FFC000"/>
                </a:solidFill>
                <a:latin typeface="Arial" panose="020B0604020202020204" pitchFamily="34" charset="0"/>
                <a:cs typeface="Arial" panose="020B0604020202020204" pitchFamily="34" charset="0"/>
              </a:rPr>
              <a:t>domination of a consumer-based financing model in professional development </a:t>
            </a:r>
            <a:endParaRPr lang="en-US" sz="2800" b="1" dirty="0" smtClean="0">
              <a:solidFill>
                <a:srgbClr val="FFC000"/>
              </a:solidFill>
              <a:latin typeface="Arial" panose="020B0604020202020204" pitchFamily="34" charset="0"/>
              <a:cs typeface="Arial" panose="020B0604020202020204" pitchFamily="34" charset="0"/>
            </a:endParaRPr>
          </a:p>
          <a:p>
            <a:pPr algn="ctr"/>
            <a:r>
              <a:rPr lang="en-US" sz="2000" b="1" dirty="0" smtClean="0">
                <a:solidFill>
                  <a:srgbClr val="FFC000"/>
                </a:solidFill>
                <a:latin typeface="Arial" panose="020B0604020202020204" pitchFamily="34" charset="0"/>
                <a:cs typeface="Arial" panose="020B0604020202020204" pitchFamily="34" charset="0"/>
              </a:rPr>
              <a:t>(till the reform of 2018)</a:t>
            </a:r>
            <a:endParaRPr lang="en-US" sz="2800" b="1" dirty="0">
              <a:solidFill>
                <a:srgbClr val="FFC000"/>
              </a:solidFill>
              <a:latin typeface="Arial" panose="020B0604020202020204" pitchFamily="34" charset="0"/>
              <a:cs typeface="Arial" panose="020B0604020202020204" pitchFamily="34" charset="0"/>
            </a:endParaRPr>
          </a:p>
          <a:p>
            <a:endParaRPr lang="ru-RU" sz="1600" dirty="0">
              <a:solidFill>
                <a:prstClr val="black"/>
              </a:solidFill>
            </a:endParaRPr>
          </a:p>
        </p:txBody>
      </p:sp>
      <p:grpSp>
        <p:nvGrpSpPr>
          <p:cNvPr id="6" name="Группа 5"/>
          <p:cNvGrpSpPr/>
          <p:nvPr/>
        </p:nvGrpSpPr>
        <p:grpSpPr>
          <a:xfrm>
            <a:off x="0" y="1661993"/>
            <a:ext cx="8924958" cy="5087656"/>
            <a:chOff x="-592164" y="432809"/>
            <a:chExt cx="9642838" cy="5265378"/>
          </a:xfrm>
        </p:grpSpPr>
        <p:sp>
          <p:nvSpPr>
            <p:cNvPr id="7" name="TextBox 6"/>
            <p:cNvSpPr txBox="1"/>
            <p:nvPr/>
          </p:nvSpPr>
          <p:spPr>
            <a:xfrm>
              <a:off x="6081005" y="5315953"/>
              <a:ext cx="1649677" cy="382234"/>
            </a:xfrm>
            <a:prstGeom prst="rect">
              <a:avLst/>
            </a:prstGeom>
            <a:noFill/>
            <a:ln>
              <a:noFill/>
            </a:ln>
          </p:spPr>
          <p:txBody>
            <a:bodyPr wrap="square" rtlCol="0">
              <a:spAutoFit/>
            </a:bodyPr>
            <a:lstStyle/>
            <a:p>
              <a:pPr lvl="0" algn="ctr">
                <a:defRPr/>
              </a:pPr>
              <a:r>
                <a:rPr lang="en-US" b="1" u="sng" kern="0" dirty="0">
                  <a:solidFill>
                    <a:srgbClr val="1CDFF4"/>
                  </a:solidFill>
                  <a:latin typeface="Arial" panose="020B0604020202020204" pitchFamily="34" charset="0"/>
                  <a:cs typeface="Arial" panose="020B0604020202020204" pitchFamily="34" charset="0"/>
                </a:rPr>
                <a:t>Developer </a:t>
              </a:r>
              <a:endParaRPr lang="ru-RU" b="1" u="sng" kern="0" dirty="0">
                <a:solidFill>
                  <a:srgbClr val="1CDFF4"/>
                </a:solidFill>
                <a:latin typeface="Arial" panose="020B0604020202020204" pitchFamily="34" charset="0"/>
                <a:cs typeface="Arial" panose="020B0604020202020204" pitchFamily="34" charset="0"/>
              </a:endParaRPr>
            </a:p>
          </p:txBody>
        </p:sp>
        <p:grpSp>
          <p:nvGrpSpPr>
            <p:cNvPr id="8" name="Группа 7"/>
            <p:cNvGrpSpPr/>
            <p:nvPr/>
          </p:nvGrpSpPr>
          <p:grpSpPr>
            <a:xfrm>
              <a:off x="-592164" y="432809"/>
              <a:ext cx="9642838" cy="4532403"/>
              <a:chOff x="-592164" y="432809"/>
              <a:chExt cx="9642838" cy="4532403"/>
            </a:xfrm>
          </p:grpSpPr>
          <p:pic>
            <p:nvPicPr>
              <p:cNvPr id="9" name="Рисунок 8"/>
              <p:cNvPicPr>
                <a:picLocks noChangeAspect="1"/>
              </p:cNvPicPr>
              <p:nvPr/>
            </p:nvPicPr>
            <p:blipFill>
              <a:blip r:embed="rId4" cstate="print">
                <a:duotone>
                  <a:srgbClr val="5AA2AE">
                    <a:shade val="45000"/>
                    <a:satMod val="135000"/>
                  </a:srgbClr>
                  <a:prstClr val="white"/>
                </a:duotone>
                <a:extLst>
                  <a:ext uri="{28A0092B-C50C-407E-A947-70E740481C1C}">
                    <a14:useLocalDpi xmlns:a14="http://schemas.microsoft.com/office/drawing/2010/main" val="0"/>
                  </a:ext>
                </a:extLst>
              </a:blip>
              <a:stretch>
                <a:fillRect/>
              </a:stretch>
            </p:blipFill>
            <p:spPr>
              <a:xfrm>
                <a:off x="1967413" y="3715692"/>
                <a:ext cx="412323" cy="803091"/>
              </a:xfrm>
              <a:prstGeom prst="rect">
                <a:avLst/>
              </a:prstGeom>
            </p:spPr>
          </p:pic>
          <p:pic>
            <p:nvPicPr>
              <p:cNvPr id="10" name="Рисунок 9"/>
              <p:cNvPicPr>
                <a:picLocks noChangeAspect="1"/>
              </p:cNvPicPr>
              <p:nvPr/>
            </p:nvPicPr>
            <p:blipFill>
              <a:blip r:embed="rId4" cstate="print">
                <a:duotone>
                  <a:srgbClr val="5AA2AE">
                    <a:shade val="45000"/>
                    <a:satMod val="135000"/>
                  </a:srgbClr>
                  <a:prstClr val="white"/>
                </a:duotone>
                <a:extLst>
                  <a:ext uri="{28A0092B-C50C-407E-A947-70E740481C1C}">
                    <a14:useLocalDpi xmlns:a14="http://schemas.microsoft.com/office/drawing/2010/main" val="0"/>
                  </a:ext>
                </a:extLst>
              </a:blip>
              <a:stretch>
                <a:fillRect/>
              </a:stretch>
            </p:blipFill>
            <p:spPr>
              <a:xfrm>
                <a:off x="2485634" y="4162121"/>
                <a:ext cx="412323" cy="803091"/>
              </a:xfrm>
              <a:prstGeom prst="rect">
                <a:avLst/>
              </a:prstGeom>
            </p:spPr>
          </p:pic>
          <p:pic>
            <p:nvPicPr>
              <p:cNvPr id="11" name="Рисунок 10"/>
              <p:cNvPicPr>
                <a:picLocks noChangeAspect="1"/>
              </p:cNvPicPr>
              <p:nvPr/>
            </p:nvPicPr>
            <p:blipFill>
              <a:blip r:embed="rId4" cstate="print">
                <a:duotone>
                  <a:srgbClr val="5AA2AE">
                    <a:shade val="45000"/>
                    <a:satMod val="135000"/>
                  </a:srgbClr>
                  <a:prstClr val="white"/>
                </a:duotone>
                <a:extLst>
                  <a:ext uri="{28A0092B-C50C-407E-A947-70E740481C1C}">
                    <a14:useLocalDpi xmlns:a14="http://schemas.microsoft.com/office/drawing/2010/main" val="0"/>
                  </a:ext>
                </a:extLst>
              </a:blip>
              <a:stretch>
                <a:fillRect/>
              </a:stretch>
            </p:blipFill>
            <p:spPr>
              <a:xfrm>
                <a:off x="1400436" y="4162121"/>
                <a:ext cx="412323" cy="803091"/>
              </a:xfrm>
              <a:prstGeom prst="rect">
                <a:avLst/>
              </a:prstGeom>
            </p:spPr>
          </p:pic>
          <p:grpSp>
            <p:nvGrpSpPr>
              <p:cNvPr id="12" name="Группа 11"/>
              <p:cNvGrpSpPr/>
              <p:nvPr/>
            </p:nvGrpSpPr>
            <p:grpSpPr>
              <a:xfrm>
                <a:off x="-592164" y="432809"/>
                <a:ext cx="9642838" cy="3289494"/>
                <a:chOff x="-592164" y="432809"/>
                <a:chExt cx="9642838" cy="3289494"/>
              </a:xfrm>
            </p:grpSpPr>
            <p:grpSp>
              <p:nvGrpSpPr>
                <p:cNvPr id="13" name="Группа 12"/>
                <p:cNvGrpSpPr/>
                <p:nvPr/>
              </p:nvGrpSpPr>
              <p:grpSpPr>
                <a:xfrm>
                  <a:off x="-592164" y="432809"/>
                  <a:ext cx="9642838" cy="3289494"/>
                  <a:chOff x="-430497" y="421496"/>
                  <a:chExt cx="9642838" cy="3289494"/>
                </a:xfrm>
              </p:grpSpPr>
              <p:sp>
                <p:nvSpPr>
                  <p:cNvPr id="16" name="TextBox 15"/>
                  <p:cNvSpPr txBox="1"/>
                  <p:nvPr/>
                </p:nvSpPr>
                <p:spPr>
                  <a:xfrm>
                    <a:off x="7687620" y="2500584"/>
                    <a:ext cx="1524721" cy="1210406"/>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accent1">
                            <a:lumMod val="50000"/>
                          </a:schemeClr>
                        </a:solidFill>
                        <a:effectLst/>
                        <a:uLnTx/>
                        <a:uFillTx/>
                        <a:latin typeface="Arial" panose="020B0604020202020204" pitchFamily="34" charset="0"/>
                        <a:cs typeface="Arial" panose="020B0604020202020204" pitchFamily="34" charset="0"/>
                      </a:rPr>
                      <a:t>Developer constructs a house and then transfer flats to purchasers</a:t>
                    </a:r>
                    <a:endParaRPr kumimoji="0" lang="ru-RU" sz="1400" b="0" i="0" u="none" strike="noStrike" kern="0" cap="none" spc="0" normalizeH="0" baseline="0" noProof="0" dirty="0" smtClean="0">
                      <a:ln>
                        <a:noFill/>
                      </a:ln>
                      <a:solidFill>
                        <a:schemeClr val="accent1">
                          <a:lumMod val="50000"/>
                        </a:schemeClr>
                      </a:solidFill>
                      <a:effectLst/>
                      <a:uLnTx/>
                      <a:uFillTx/>
                      <a:latin typeface="Arial" panose="020B0604020202020204" pitchFamily="34" charset="0"/>
                      <a:cs typeface="Arial" panose="020B0604020202020204" pitchFamily="34" charset="0"/>
                    </a:endParaRPr>
                  </a:p>
                </p:txBody>
              </p:sp>
              <p:sp>
                <p:nvSpPr>
                  <p:cNvPr id="17" name="TextBox 16"/>
                  <p:cNvSpPr txBox="1"/>
                  <p:nvPr/>
                </p:nvSpPr>
                <p:spPr>
                  <a:xfrm>
                    <a:off x="-430497" y="2307521"/>
                    <a:ext cx="2750267" cy="1242259"/>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smtClean="0">
                        <a:solidFill>
                          <a:schemeClr val="accent1">
                            <a:lumMod val="50000"/>
                          </a:schemeClr>
                        </a:solidFill>
                        <a:latin typeface="Arial" panose="020B0604020202020204" pitchFamily="34" charset="0"/>
                        <a:cs typeface="Arial" panose="020B0604020202020204" pitchFamily="34" charset="0"/>
                      </a:rPr>
                      <a:t>Bank provides to purchasers a </a:t>
                    </a:r>
                    <a:r>
                      <a:rPr lang="en-US" sz="1200" b="1" u="sng" kern="0" dirty="0" smtClean="0">
                        <a:solidFill>
                          <a:srgbClr val="FFC000"/>
                        </a:solidFill>
                        <a:latin typeface="Arial" panose="020B0604020202020204" pitchFamily="34" charset="0"/>
                        <a:cs typeface="Arial" panose="020B0604020202020204" pitchFamily="34" charset="0"/>
                      </a:rPr>
                      <a:t>SPECIAL CREDIT</a:t>
                    </a:r>
                    <a:r>
                      <a:rPr lang="ru-RU" sz="1200" b="1" u="sng" kern="0" dirty="0" smtClean="0">
                        <a:solidFill>
                          <a:srgbClr val="FFC000"/>
                        </a:solidFill>
                        <a:latin typeface="Arial" panose="020B0604020202020204" pitchFamily="34" charset="0"/>
                        <a:cs typeface="Arial" panose="020B0604020202020204" pitchFamily="34" charset="0"/>
                      </a:rPr>
                      <a:t> </a:t>
                    </a:r>
                    <a:r>
                      <a:rPr lang="en-US" sz="1200" kern="0" dirty="0" smtClean="0">
                        <a:solidFill>
                          <a:schemeClr val="accent1">
                            <a:lumMod val="50000"/>
                          </a:schemeClr>
                        </a:solidFill>
                        <a:latin typeface="Arial" panose="020B0604020202020204" pitchFamily="34" charset="0"/>
                        <a:cs typeface="Arial" panose="020B0604020202020204" pitchFamily="34" charset="0"/>
                      </a:rPr>
                      <a:t>with collateral:</a:t>
                    </a:r>
                  </a:p>
                  <a:p>
                    <a:pPr lvl="0" algn="ctr" defTabSz="914400">
                      <a:defRPr/>
                    </a:pPr>
                    <a:r>
                      <a:rPr lang="en-US" sz="1200" b="1" i="1" kern="0" dirty="0" smtClean="0">
                        <a:solidFill>
                          <a:schemeClr val="accent6">
                            <a:lumMod val="75000"/>
                          </a:schemeClr>
                        </a:solidFill>
                        <a:latin typeface="Arial" panose="020B0604020202020204" pitchFamily="34" charset="0"/>
                        <a:cs typeface="Arial" panose="020B0604020202020204" pitchFamily="34" charset="0"/>
                      </a:rPr>
                      <a:t>Construction stage</a:t>
                    </a:r>
                    <a:r>
                      <a:rPr lang="en-US" sz="1200" b="1" i="1" kern="0" dirty="0" smtClean="0">
                        <a:solidFill>
                          <a:schemeClr val="accent1">
                            <a:lumMod val="50000"/>
                          </a:schemeClr>
                        </a:solidFill>
                        <a:latin typeface="Arial" panose="020B0604020202020204" pitchFamily="34" charset="0"/>
                        <a:cs typeface="Arial" panose="020B0604020202020204" pitchFamily="34" charset="0"/>
                      </a:rPr>
                      <a:t> </a:t>
                    </a:r>
                    <a:r>
                      <a:rPr lang="en-US" sz="1200" kern="0" dirty="0" smtClean="0">
                        <a:solidFill>
                          <a:schemeClr val="accent1">
                            <a:lumMod val="50000"/>
                          </a:schemeClr>
                        </a:solidFill>
                        <a:latin typeface="Arial" panose="020B0604020202020204" pitchFamily="34" charset="0"/>
                        <a:cs typeface="Arial" panose="020B0604020202020204" pitchFamily="34" charset="0"/>
                      </a:rPr>
                      <a:t>– </a:t>
                    </a:r>
                  </a:p>
                  <a:p>
                    <a:pPr lvl="0" algn="ctr" defTabSz="914400">
                      <a:defRPr/>
                    </a:pPr>
                    <a:r>
                      <a:rPr lang="en-US" sz="1200" kern="0" dirty="0" smtClean="0">
                        <a:solidFill>
                          <a:schemeClr val="accent1">
                            <a:lumMod val="50000"/>
                          </a:schemeClr>
                        </a:solidFill>
                        <a:latin typeface="Arial" panose="020B0604020202020204" pitchFamily="34" charset="0"/>
                        <a:cs typeface="Arial" panose="020B0604020202020204" pitchFamily="34" charset="0"/>
                      </a:rPr>
                      <a:t>right </a:t>
                    </a:r>
                    <a:r>
                      <a:rPr lang="en-US" sz="1200" kern="0" dirty="0">
                        <a:solidFill>
                          <a:schemeClr val="accent1">
                            <a:lumMod val="50000"/>
                          </a:schemeClr>
                        </a:solidFill>
                        <a:latin typeface="Arial" panose="020B0604020202020204" pitchFamily="34" charset="0"/>
                        <a:cs typeface="Arial" panose="020B0604020202020204" pitchFamily="34" charset="0"/>
                      </a:rPr>
                      <a:t>of requirement by the </a:t>
                    </a:r>
                    <a:r>
                      <a:rPr lang="en-US" sz="1200" kern="0" dirty="0" smtClean="0">
                        <a:solidFill>
                          <a:schemeClr val="accent1">
                            <a:lumMod val="50000"/>
                          </a:schemeClr>
                        </a:solidFill>
                        <a:latin typeface="Arial" panose="020B0604020202020204" pitchFamily="34" charset="0"/>
                        <a:cs typeface="Arial" panose="020B0604020202020204" pitchFamily="34" charset="0"/>
                      </a:rPr>
                      <a:t>contract</a:t>
                    </a:r>
                  </a:p>
                  <a:p>
                    <a:pPr lvl="0" algn="ctr" defTabSz="914400">
                      <a:defRPr/>
                    </a:pPr>
                    <a:r>
                      <a:rPr lang="en-US" sz="1200" b="1" i="1" kern="0" dirty="0" smtClean="0">
                        <a:solidFill>
                          <a:schemeClr val="accent6">
                            <a:lumMod val="75000"/>
                          </a:schemeClr>
                        </a:solidFill>
                        <a:latin typeface="Arial" panose="020B0604020202020204" pitchFamily="34" charset="0"/>
                        <a:cs typeface="Arial" panose="020B0604020202020204" pitchFamily="34" charset="0"/>
                      </a:rPr>
                      <a:t>After construction completion </a:t>
                    </a:r>
                    <a:r>
                      <a:rPr lang="en-US" sz="1200" kern="0" dirty="0" smtClean="0">
                        <a:solidFill>
                          <a:schemeClr val="accent1">
                            <a:lumMod val="50000"/>
                          </a:schemeClr>
                        </a:solidFill>
                        <a:latin typeface="Arial" panose="020B0604020202020204" pitchFamily="34" charset="0"/>
                        <a:cs typeface="Arial" panose="020B0604020202020204" pitchFamily="34" charset="0"/>
                      </a:rPr>
                      <a:t>– </a:t>
                    </a:r>
                  </a:p>
                  <a:p>
                    <a:pPr lvl="0" algn="ctr" defTabSz="914400">
                      <a:defRPr/>
                    </a:pPr>
                    <a:r>
                      <a:rPr lang="en-US" sz="1200" kern="0" dirty="0" smtClean="0">
                        <a:solidFill>
                          <a:schemeClr val="accent1">
                            <a:lumMod val="50000"/>
                          </a:schemeClr>
                        </a:solidFill>
                        <a:latin typeface="Arial" panose="020B0604020202020204" pitchFamily="34" charset="0"/>
                        <a:cs typeface="Arial" panose="020B0604020202020204" pitchFamily="34" charset="0"/>
                      </a:rPr>
                      <a:t>conventional mortgage</a:t>
                    </a:r>
                    <a:endParaRPr lang="ru-RU" sz="1200" kern="0" dirty="0" smtClean="0">
                      <a:solidFill>
                        <a:schemeClr val="accent1">
                          <a:lumMod val="50000"/>
                        </a:schemeClr>
                      </a:solidFill>
                      <a:latin typeface="Arial" panose="020B0604020202020204" pitchFamily="34" charset="0"/>
                      <a:cs typeface="Arial" panose="020B0604020202020204" pitchFamily="34" charset="0"/>
                    </a:endParaRPr>
                  </a:p>
                </p:txBody>
              </p:sp>
              <p:pic>
                <p:nvPicPr>
                  <p:cNvPr id="18" name="Picture 2" descr="C:\Program Files\Microsoft Office\MEDIA\CAGCAT10\j0205462.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5548" y="957078"/>
                    <a:ext cx="1488249" cy="1480767"/>
                  </a:xfrm>
                  <a:prstGeom prst="rect">
                    <a:avLst/>
                  </a:prstGeom>
                  <a:solidFill>
                    <a:srgbClr val="FFFFFF"/>
                  </a:solidFill>
                </p:spPr>
              </p:pic>
              <p:sp>
                <p:nvSpPr>
                  <p:cNvPr id="19" name="TextBox 18"/>
                  <p:cNvSpPr txBox="1"/>
                  <p:nvPr/>
                </p:nvSpPr>
                <p:spPr>
                  <a:xfrm>
                    <a:off x="5719028" y="421496"/>
                    <a:ext cx="2956399" cy="541497"/>
                  </a:xfrm>
                  <a:prstGeom prst="rect">
                    <a:avLst/>
                  </a:prstGeom>
                  <a:noFill/>
                  <a:ln>
                    <a:noFill/>
                  </a:ln>
                </p:spPr>
                <p:txBody>
                  <a:bodyPr wrap="square" rtlCol="0">
                    <a:spAutoFit/>
                  </a:bodyPr>
                  <a:lstStyle>
                    <a:defPPr>
                      <a:defRPr lang="ru-RU"/>
                    </a:defPPr>
                    <a:lvl1pPr algn="ctr">
                      <a:defRPr sz="1200" b="1" kern="0">
                        <a:solidFill>
                          <a:schemeClr val="bg1"/>
                        </a:solidFill>
                        <a:latin typeface="Arial" panose="020B0604020202020204" pitchFamily="34" charset="0"/>
                        <a:cs typeface="Arial" panose="020B0604020202020204" pitchFamily="34" charset="0"/>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accent1">
                            <a:lumMod val="50000"/>
                          </a:schemeClr>
                        </a:solidFill>
                        <a:effectLst/>
                        <a:uLnTx/>
                        <a:uFillTx/>
                        <a:latin typeface="Arial" panose="020B0604020202020204" pitchFamily="34" charset="0"/>
                        <a:cs typeface="Arial" panose="020B0604020202020204" pitchFamily="34" charset="0"/>
                      </a:rPr>
                      <a:t>Apartment</a:t>
                    </a:r>
                    <a:r>
                      <a:rPr kumimoji="0" lang="en-US" sz="1400" b="1" i="0" u="none" strike="noStrike" kern="0" cap="none" spc="0" normalizeH="0" noProof="0" dirty="0" smtClean="0">
                        <a:ln>
                          <a:noFill/>
                        </a:ln>
                        <a:solidFill>
                          <a:schemeClr val="accent1">
                            <a:lumMod val="50000"/>
                          </a:schemeClr>
                        </a:solidFill>
                        <a:effectLst/>
                        <a:uLnTx/>
                        <a:uFillTx/>
                        <a:latin typeface="Arial" panose="020B0604020202020204" pitchFamily="34" charset="0"/>
                        <a:cs typeface="Arial" panose="020B0604020202020204" pitchFamily="34" charset="0"/>
                      </a:rPr>
                      <a:t> building </a:t>
                    </a:r>
                    <a:r>
                      <a:rPr kumimoji="0" lang="en-US" sz="1400" b="1" i="0" u="none" strike="noStrike" kern="0" cap="none" spc="0" normalizeH="0" baseline="0" noProof="0" dirty="0" smtClean="0">
                        <a:ln>
                          <a:noFill/>
                        </a:ln>
                        <a:solidFill>
                          <a:schemeClr val="accent1">
                            <a:lumMod val="50000"/>
                          </a:schemeClr>
                        </a:solidFill>
                        <a:effectLst/>
                        <a:uLnTx/>
                        <a:uFillTx/>
                        <a:latin typeface="Arial" panose="020B0604020202020204" pitchFamily="34" charset="0"/>
                        <a:cs typeface="Arial" panose="020B0604020202020204" pitchFamily="34" charset="0"/>
                      </a:rPr>
                      <a:t>(condominium)</a:t>
                    </a:r>
                    <a:endParaRPr kumimoji="0" lang="ru-RU" sz="1400" b="1" i="0" u="none" strike="noStrike" kern="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p:txBody>
              </p:sp>
            </p:grpSp>
            <p:pic>
              <p:nvPicPr>
                <p:cNvPr id="14" name="Picture 4" descr="C:\Program Files\Microsoft Office\MEDIA\CAGCAT10\j01494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2759" y="955073"/>
                  <a:ext cx="1320181" cy="1341549"/>
                </a:xfrm>
                <a:prstGeom prst="rect">
                  <a:avLst/>
                </a:prstGeom>
                <a:solidFill>
                  <a:srgbClr val="FFFFFF"/>
                </a:solidFill>
              </p:spPr>
            </p:pic>
            <p:sp>
              <p:nvSpPr>
                <p:cNvPr id="15" name="TextBox 14"/>
                <p:cNvSpPr txBox="1"/>
                <p:nvPr/>
              </p:nvSpPr>
              <p:spPr>
                <a:xfrm>
                  <a:off x="1788775" y="586158"/>
                  <a:ext cx="1368151" cy="38223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sng" strike="noStrike" kern="0" cap="none" spc="0" normalizeH="0" baseline="0" noProof="0" dirty="0" smtClean="0">
                      <a:ln>
                        <a:noFill/>
                      </a:ln>
                      <a:solidFill>
                        <a:srgbClr val="1CDFF4"/>
                      </a:solidFill>
                      <a:effectLst/>
                      <a:uLnTx/>
                      <a:uFillTx/>
                      <a:latin typeface="Arial" panose="020B0604020202020204" pitchFamily="34" charset="0"/>
                      <a:cs typeface="Arial" panose="020B0604020202020204" pitchFamily="34" charset="0"/>
                    </a:rPr>
                    <a:t>Bank </a:t>
                  </a:r>
                  <a:endParaRPr kumimoji="0" lang="ru-RU" b="1" i="0" u="sng" strike="noStrike" kern="0" cap="none" spc="0" normalizeH="0" baseline="0" noProof="0" dirty="0">
                    <a:ln>
                      <a:noFill/>
                    </a:ln>
                    <a:solidFill>
                      <a:srgbClr val="1CDFF4"/>
                    </a:solidFill>
                    <a:effectLst/>
                    <a:uLnTx/>
                    <a:uFillTx/>
                    <a:latin typeface="Arial" panose="020B0604020202020204" pitchFamily="34" charset="0"/>
                    <a:cs typeface="Arial" panose="020B0604020202020204" pitchFamily="34" charset="0"/>
                  </a:endParaRPr>
                </a:p>
              </p:txBody>
            </p:sp>
          </p:grpSp>
        </p:grpSp>
      </p:grpSp>
      <p:sp>
        <p:nvSpPr>
          <p:cNvPr id="20" name="TextBox 19"/>
          <p:cNvSpPr txBox="1"/>
          <p:nvPr/>
        </p:nvSpPr>
        <p:spPr>
          <a:xfrm>
            <a:off x="690887" y="6107289"/>
            <a:ext cx="3033898" cy="646331"/>
          </a:xfrm>
          <a:prstGeom prst="rect">
            <a:avLst/>
          </a:prstGeom>
          <a:noFill/>
        </p:spPr>
        <p:txBody>
          <a:bodyPr wrap="square" rtlCol="0">
            <a:spAutoFit/>
          </a:bodyPr>
          <a:lstStyle>
            <a:defPPr>
              <a:defRPr lang="ru-RU"/>
            </a:defPPr>
            <a:lvl1pPr marR="0" lvl="0" indent="0" algn="ctr" fontAlgn="auto">
              <a:lnSpc>
                <a:spcPct val="100000"/>
              </a:lnSpc>
              <a:spcBef>
                <a:spcPts val="0"/>
              </a:spcBef>
              <a:spcAft>
                <a:spcPts val="0"/>
              </a:spcAft>
              <a:buClrTx/>
              <a:buSzTx/>
              <a:buFontTx/>
              <a:buNone/>
              <a:tabLst/>
              <a:defRPr kumimoji="0" b="1" i="0" u="sng" strike="noStrike" kern="0" cap="none" spc="0" normalizeH="0" baseline="0">
                <a:ln>
                  <a:noFill/>
                </a:ln>
                <a:solidFill>
                  <a:srgbClr val="1CDFF4"/>
                </a:solidFill>
                <a:effectLst/>
                <a:uLnTx/>
                <a:uFillTx/>
                <a:latin typeface="Arial" panose="020B0604020202020204" pitchFamily="34" charset="0"/>
                <a:cs typeface="Arial" panose="020B0604020202020204" pitchFamily="34" charset="0"/>
              </a:defRPr>
            </a:lvl1pPr>
          </a:lstStyle>
          <a:p>
            <a:r>
              <a:rPr lang="en-US" dirty="0"/>
              <a:t>Purchasers of flats in condominium </a:t>
            </a:r>
            <a:endParaRPr lang="ru-RU" dirty="0"/>
          </a:p>
        </p:txBody>
      </p:sp>
      <p:pic>
        <p:nvPicPr>
          <p:cNvPr id="21" name="Picture 2" descr="https://encrypted-tbn0.gstatic.com/images?q=tbn:ANd9GcTUn1XyibmGn9TehXtgtiJduA8cQSXbwIUNbGevTWwKgv_FGiT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4893" y="4636359"/>
            <a:ext cx="1332660" cy="1509506"/>
          </a:xfrm>
          <a:prstGeom prst="rect">
            <a:avLst/>
          </a:prstGeom>
          <a:noFill/>
          <a:extLst>
            <a:ext uri="{909E8E84-426E-40DD-AFC4-6F175D3DCCD1}">
              <a14:hiddenFill xmlns:a14="http://schemas.microsoft.com/office/drawing/2010/main">
                <a:solidFill>
                  <a:srgbClr val="FFFFFF"/>
                </a:solidFill>
              </a14:hiddenFill>
            </a:ext>
          </a:extLst>
        </p:spPr>
      </p:pic>
      <p:sp>
        <p:nvSpPr>
          <p:cNvPr id="22" name="Стрелка вниз 21"/>
          <p:cNvSpPr/>
          <p:nvPr/>
        </p:nvSpPr>
        <p:spPr>
          <a:xfrm>
            <a:off x="2440710" y="3478997"/>
            <a:ext cx="309941" cy="128587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lumMod val="50000"/>
                </a:schemeClr>
              </a:solidFill>
            </a:endParaRPr>
          </a:p>
        </p:txBody>
      </p:sp>
      <p:sp>
        <p:nvSpPr>
          <p:cNvPr id="23" name="Стрелка вправо 22"/>
          <p:cNvSpPr/>
          <p:nvPr/>
        </p:nvSpPr>
        <p:spPr>
          <a:xfrm>
            <a:off x="3636174" y="5029691"/>
            <a:ext cx="2416276" cy="31445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lumMod val="50000"/>
                </a:schemeClr>
              </a:solidFill>
            </a:endParaRPr>
          </a:p>
        </p:txBody>
      </p:sp>
      <p:sp>
        <p:nvSpPr>
          <p:cNvPr id="24" name="Двойная стрелка влево/вправо 23"/>
          <p:cNvSpPr/>
          <p:nvPr/>
        </p:nvSpPr>
        <p:spPr>
          <a:xfrm>
            <a:off x="3552826" y="5927269"/>
            <a:ext cx="2416276" cy="360040"/>
          </a:xfrm>
          <a:prstGeom prst="lef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lumMod val="50000"/>
                </a:schemeClr>
              </a:solidFill>
            </a:endParaRPr>
          </a:p>
        </p:txBody>
      </p:sp>
      <p:sp>
        <p:nvSpPr>
          <p:cNvPr id="25" name="TextBox 24"/>
          <p:cNvSpPr txBox="1"/>
          <p:nvPr/>
        </p:nvSpPr>
        <p:spPr>
          <a:xfrm>
            <a:off x="3552827" y="6241817"/>
            <a:ext cx="2499623" cy="646331"/>
          </a:xfrm>
          <a:prstGeom prst="rect">
            <a:avLst/>
          </a:prstGeom>
          <a:noFill/>
        </p:spPr>
        <p:txBody>
          <a:bodyPr wrap="square" rtlCol="0">
            <a:spAutoFit/>
          </a:bodyPr>
          <a:lstStyle/>
          <a:p>
            <a:r>
              <a:rPr lang="en-US" sz="1200" dirty="0" smtClean="0">
                <a:solidFill>
                  <a:schemeClr val="accent1">
                    <a:lumMod val="50000"/>
                  </a:schemeClr>
                </a:solidFill>
                <a:latin typeface="Arial" panose="020B0604020202020204" pitchFamily="34" charset="0"/>
                <a:cs typeface="Arial" panose="020B0604020202020204" pitchFamily="34" charset="0"/>
              </a:rPr>
              <a:t>Each purchaser concludes a </a:t>
            </a:r>
            <a:r>
              <a:rPr lang="en-US" sz="1200" b="1" u="sng" dirty="0" smtClean="0">
                <a:solidFill>
                  <a:srgbClr val="FFC000"/>
                </a:solidFill>
                <a:latin typeface="Arial" panose="020B0604020202020204" pitchFamily="34" charset="0"/>
                <a:cs typeface="Arial" panose="020B0604020202020204" pitchFamily="34" charset="0"/>
              </a:rPr>
              <a:t>SHARED-FINANCING CONTRACT </a:t>
            </a:r>
            <a:r>
              <a:rPr lang="en-US" sz="1200" dirty="0" smtClean="0">
                <a:solidFill>
                  <a:schemeClr val="accent1">
                    <a:lumMod val="50000"/>
                  </a:schemeClr>
                </a:solidFill>
                <a:latin typeface="Arial" panose="020B0604020202020204" pitchFamily="34" charset="0"/>
                <a:cs typeface="Arial" panose="020B0604020202020204" pitchFamily="34" charset="0"/>
              </a:rPr>
              <a:t>with a developer</a:t>
            </a:r>
            <a:endParaRPr lang="ru-RU" sz="1200" dirty="0">
              <a:solidFill>
                <a:schemeClr val="accent1">
                  <a:lumMod val="50000"/>
                </a:schemeClr>
              </a:solidFill>
              <a:latin typeface="Arial" panose="020B0604020202020204" pitchFamily="34" charset="0"/>
              <a:cs typeface="Arial" panose="020B0604020202020204" pitchFamily="34" charset="0"/>
            </a:endParaRPr>
          </a:p>
        </p:txBody>
      </p:sp>
      <p:sp>
        <p:nvSpPr>
          <p:cNvPr id="26" name="TextBox 25"/>
          <p:cNvSpPr txBox="1"/>
          <p:nvPr/>
        </p:nvSpPr>
        <p:spPr>
          <a:xfrm>
            <a:off x="3423583" y="5330257"/>
            <a:ext cx="2757871" cy="646331"/>
          </a:xfrm>
          <a:prstGeom prst="rect">
            <a:avLst/>
          </a:prstGeom>
          <a:noFill/>
        </p:spPr>
        <p:txBody>
          <a:bodyPr wrap="square" rtlCol="0">
            <a:spAutoFit/>
          </a:bodyPr>
          <a:lstStyle/>
          <a:p>
            <a:r>
              <a:rPr lang="en-US" sz="1200" dirty="0" smtClean="0">
                <a:solidFill>
                  <a:schemeClr val="accent1">
                    <a:lumMod val="50000"/>
                  </a:schemeClr>
                </a:solidFill>
                <a:latin typeface="Arial" panose="020B0604020202020204" pitchFamily="34" charset="0"/>
                <a:cs typeface="Arial" panose="020B0604020202020204" pitchFamily="34" charset="0"/>
              </a:rPr>
              <a:t>Purchasers pay any part of a flat price</a:t>
            </a:r>
            <a:r>
              <a:rPr lang="ru-RU" sz="1200" dirty="0" smtClean="0">
                <a:solidFill>
                  <a:schemeClr val="accent1">
                    <a:lumMod val="50000"/>
                  </a:schemeClr>
                </a:solidFill>
                <a:latin typeface="Arial" panose="020B0604020202020204" pitchFamily="34" charset="0"/>
                <a:cs typeface="Arial" panose="020B0604020202020204" pitchFamily="34" charset="0"/>
              </a:rPr>
              <a:t> (</a:t>
            </a:r>
            <a:r>
              <a:rPr lang="en-US" sz="1200" dirty="0" smtClean="0">
                <a:solidFill>
                  <a:schemeClr val="accent1">
                    <a:lumMod val="50000"/>
                  </a:schemeClr>
                </a:solidFill>
                <a:latin typeface="Arial" panose="020B0604020202020204" pitchFamily="34" charset="0"/>
                <a:cs typeface="Arial" panose="020B0604020202020204" pitchFamily="34" charset="0"/>
              </a:rPr>
              <a:t>up to 100%) at the early stage of construction </a:t>
            </a:r>
            <a:endParaRPr lang="ru-RU" sz="1200" dirty="0">
              <a:solidFill>
                <a:schemeClr val="accent1">
                  <a:lumMod val="50000"/>
                </a:schemeClr>
              </a:solidFill>
              <a:latin typeface="Arial" panose="020B0604020202020204" pitchFamily="34" charset="0"/>
              <a:cs typeface="Arial" panose="020B0604020202020204" pitchFamily="34" charset="0"/>
            </a:endParaRPr>
          </a:p>
        </p:txBody>
      </p:sp>
      <p:sp>
        <p:nvSpPr>
          <p:cNvPr id="27" name="Стрелка вверх 26"/>
          <p:cNvSpPr/>
          <p:nvPr/>
        </p:nvSpPr>
        <p:spPr>
          <a:xfrm>
            <a:off x="6883370" y="3565162"/>
            <a:ext cx="381876" cy="1069862"/>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lumMod val="50000"/>
                </a:schemeClr>
              </a:solidFill>
            </a:endParaRPr>
          </a:p>
        </p:txBody>
      </p:sp>
      <p:sp>
        <p:nvSpPr>
          <p:cNvPr id="28" name="Стрелка вниз 27"/>
          <p:cNvSpPr/>
          <p:nvPr/>
        </p:nvSpPr>
        <p:spPr>
          <a:xfrm rot="17762692">
            <a:off x="4698996" y="2458315"/>
            <a:ext cx="319493" cy="332723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1">
                  <a:lumMod val="50000"/>
                </a:schemeClr>
              </a:solidFill>
            </a:endParaRPr>
          </a:p>
        </p:txBody>
      </p:sp>
      <p:sp>
        <p:nvSpPr>
          <p:cNvPr id="29" name="TextBox 28"/>
          <p:cNvSpPr txBox="1"/>
          <p:nvPr/>
        </p:nvSpPr>
        <p:spPr>
          <a:xfrm>
            <a:off x="3423584" y="2067840"/>
            <a:ext cx="2545518" cy="1015663"/>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smtClean="0">
                <a:solidFill>
                  <a:schemeClr val="accent1">
                    <a:lumMod val="50000"/>
                  </a:schemeClr>
                </a:solidFill>
                <a:latin typeface="Arial" panose="020B0604020202020204" pitchFamily="34" charset="0"/>
                <a:cs typeface="Arial" panose="020B0604020202020204" pitchFamily="34" charset="0"/>
              </a:rPr>
              <a:t>Bank provides to developer a little </a:t>
            </a:r>
            <a:r>
              <a:rPr lang="en-US" sz="1200" b="1" u="sng" kern="0" dirty="0" smtClean="0">
                <a:solidFill>
                  <a:srgbClr val="FFC000"/>
                </a:solidFill>
                <a:latin typeface="Arial" panose="020B0604020202020204" pitchFamily="34" charset="0"/>
                <a:cs typeface="Arial" panose="020B0604020202020204" pitchFamily="34" charset="0"/>
              </a:rPr>
              <a:t>CONSTRUCTION LOAN </a:t>
            </a:r>
            <a:r>
              <a:rPr lang="en-US" sz="1200" kern="0" dirty="0" smtClean="0">
                <a:solidFill>
                  <a:schemeClr val="accent1">
                    <a:lumMod val="50000"/>
                  </a:schemeClr>
                </a:solidFill>
                <a:latin typeface="Arial" panose="020B0604020202020204" pitchFamily="34" charset="0"/>
                <a:cs typeface="Arial" panose="020B0604020202020204" pitchFamily="34" charset="0"/>
              </a:rPr>
              <a:t>usually only for buying the land or make other spending prior to construction permit is obtained</a:t>
            </a:r>
            <a:endParaRPr lang="ru-RU" sz="1200" kern="0" dirty="0" smtClean="0">
              <a:solidFill>
                <a:schemeClr val="accent1">
                  <a:lumMod val="50000"/>
                </a:schemeClr>
              </a:solidFill>
              <a:latin typeface="Arial" panose="020B0604020202020204" pitchFamily="34" charset="0"/>
              <a:cs typeface="Arial" panose="020B0604020202020204" pitchFamily="34" charset="0"/>
            </a:endParaRPr>
          </a:p>
        </p:txBody>
      </p:sp>
      <p:sp>
        <p:nvSpPr>
          <p:cNvPr id="30" name="Скругленный прямоугольник 29"/>
          <p:cNvSpPr/>
          <p:nvPr/>
        </p:nvSpPr>
        <p:spPr>
          <a:xfrm>
            <a:off x="3724785" y="3243692"/>
            <a:ext cx="1272760" cy="64293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bg1"/>
                </a:solidFill>
              </a:rPr>
              <a:t>~</a:t>
            </a:r>
            <a:r>
              <a:rPr lang="en-US" sz="1400" dirty="0" smtClean="0">
                <a:solidFill>
                  <a:schemeClr val="bg1"/>
                </a:solidFill>
              </a:rPr>
              <a:t>10-15% of project costs</a:t>
            </a:r>
            <a:endParaRPr lang="ru-RU" sz="1400" dirty="0">
              <a:solidFill>
                <a:schemeClr val="bg1"/>
              </a:solidFill>
            </a:endParaRPr>
          </a:p>
        </p:txBody>
      </p:sp>
      <p:sp>
        <p:nvSpPr>
          <p:cNvPr id="31" name="Скругленный прямоугольник 30"/>
          <p:cNvSpPr/>
          <p:nvPr/>
        </p:nvSpPr>
        <p:spPr>
          <a:xfrm>
            <a:off x="2955231" y="4543981"/>
            <a:ext cx="1272760" cy="64293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bg1"/>
                </a:solidFill>
              </a:rPr>
              <a:t>~</a:t>
            </a:r>
            <a:r>
              <a:rPr lang="en-US" sz="1400" dirty="0" smtClean="0">
                <a:solidFill>
                  <a:schemeClr val="bg1"/>
                </a:solidFill>
              </a:rPr>
              <a:t>85-90% of project costs</a:t>
            </a:r>
            <a:endParaRPr lang="ru-RU" sz="1400" dirty="0">
              <a:solidFill>
                <a:schemeClr val="bg1"/>
              </a:solidFill>
            </a:endParaRPr>
          </a:p>
        </p:txBody>
      </p:sp>
      <p:sp>
        <p:nvSpPr>
          <p:cNvPr id="33" name="Номер слайда 4"/>
          <p:cNvSpPr>
            <a:spLocks noGrp="1"/>
          </p:cNvSpPr>
          <p:nvPr>
            <p:ph type="sldNum" sz="quarter" idx="12"/>
          </p:nvPr>
        </p:nvSpPr>
        <p:spPr>
          <a:xfrm>
            <a:off x="6553200" y="6356360"/>
            <a:ext cx="2133600" cy="365125"/>
          </a:xfrm>
        </p:spPr>
        <p:txBody>
          <a:bodyPr/>
          <a:lstStyle/>
          <a:p>
            <a:fld id="{9DB06663-6524-4EA9-B00B-80A50C1FAFAB}" type="slidenum">
              <a:rPr lang="ru-RU" smtClean="0"/>
              <a:t>7</a:t>
            </a:fld>
            <a:endParaRPr lang="ru-RU" dirty="0"/>
          </a:p>
        </p:txBody>
      </p:sp>
    </p:spTree>
    <p:extLst>
      <p:ext uri="{BB962C8B-B14F-4D97-AF65-F5344CB8AC3E}">
        <p14:creationId xmlns:p14="http://schemas.microsoft.com/office/powerpoint/2010/main" val="1483984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2746"/>
            <a:ext cx="8424936" cy="1384995"/>
          </a:xfrm>
          <a:prstGeom prst="rect">
            <a:avLst/>
          </a:prstGeom>
          <a:noFill/>
        </p:spPr>
        <p:txBody>
          <a:bodyPr wrap="square" rtlCol="0">
            <a:spAutoFit/>
          </a:bodyPr>
          <a:lstStyle/>
          <a:p>
            <a:pPr algn="ctr"/>
            <a:r>
              <a:rPr lang="en-US" sz="2800" b="1" dirty="0">
                <a:solidFill>
                  <a:srgbClr val="FFC000"/>
                </a:solidFill>
                <a:latin typeface="Arial" panose="020B0604020202020204" pitchFamily="34" charset="0"/>
                <a:cs typeface="Arial" panose="020B0604020202020204" pitchFamily="34" charset="0"/>
              </a:rPr>
              <a:t>Housing Mortgage Market Development:</a:t>
            </a:r>
          </a:p>
          <a:p>
            <a:pPr algn="ctr"/>
            <a:r>
              <a:rPr lang="en-US" sz="2800" b="1" dirty="0">
                <a:solidFill>
                  <a:srgbClr val="FFC000"/>
                </a:solidFill>
                <a:latin typeface="Arial" panose="020B0604020202020204" pitchFamily="34" charset="0"/>
                <a:cs typeface="Arial" panose="020B0604020202020204" pitchFamily="34" charset="0"/>
              </a:rPr>
              <a:t>the share of non-conventional loans secured on SFC rights doubled only for 4  years </a:t>
            </a:r>
          </a:p>
        </p:txBody>
      </p:sp>
      <p:sp>
        <p:nvSpPr>
          <p:cNvPr id="77" name="Номер слайда 4"/>
          <p:cNvSpPr>
            <a:spLocks noGrp="1"/>
          </p:cNvSpPr>
          <p:nvPr>
            <p:ph type="sldNum" sz="quarter" idx="12"/>
          </p:nvPr>
        </p:nvSpPr>
        <p:spPr>
          <a:xfrm>
            <a:off x="6553200" y="6356360"/>
            <a:ext cx="2133600" cy="365125"/>
          </a:xfrm>
        </p:spPr>
        <p:txBody>
          <a:bodyPr/>
          <a:lstStyle/>
          <a:p>
            <a:fld id="{9DB06663-6524-4EA9-B00B-80A50C1FAFAB}" type="slidenum">
              <a:rPr lang="ru-RU" smtClean="0"/>
              <a:t>8</a:t>
            </a:fld>
            <a:endParaRPr lang="ru-RU" dirty="0"/>
          </a:p>
        </p:txBody>
      </p:sp>
      <p:sp>
        <p:nvSpPr>
          <p:cNvPr id="4" name="Прямоугольник 3"/>
          <p:cNvSpPr/>
          <p:nvPr/>
        </p:nvSpPr>
        <p:spPr>
          <a:xfrm>
            <a:off x="557595" y="6451145"/>
            <a:ext cx="7806929" cy="523220"/>
          </a:xfrm>
          <a:prstGeom prst="rect">
            <a:avLst/>
          </a:prstGeom>
        </p:spPr>
        <p:txBody>
          <a:bodyPr wrap="square">
            <a:spAutoFit/>
          </a:bodyPr>
          <a:lstStyle/>
          <a:p>
            <a:r>
              <a:rPr lang="en-US" sz="1400" b="1" dirty="0" smtClean="0">
                <a:solidFill>
                  <a:srgbClr val="122030"/>
                </a:solidFill>
              </a:rPr>
              <a:t>Source</a:t>
            </a:r>
            <a:r>
              <a:rPr lang="ru-RU" sz="1400" b="1" dirty="0" smtClean="0">
                <a:solidFill>
                  <a:srgbClr val="122030"/>
                </a:solidFill>
              </a:rPr>
              <a:t>:</a:t>
            </a:r>
            <a:r>
              <a:rPr lang="en-US" sz="1400" b="1" dirty="0" smtClean="0">
                <a:solidFill>
                  <a:srgbClr val="122030"/>
                </a:solidFill>
              </a:rPr>
              <a:t> Bank of </a:t>
            </a:r>
            <a:r>
              <a:rPr lang="en-US" sz="1400" b="1" dirty="0">
                <a:solidFill>
                  <a:srgbClr val="122030"/>
                </a:solidFill>
              </a:rPr>
              <a:t>Russia, </a:t>
            </a:r>
            <a:r>
              <a:rPr lang="en-US" sz="1400" b="1" dirty="0" err="1">
                <a:solidFill>
                  <a:srgbClr val="122030"/>
                </a:solidFill>
              </a:rPr>
              <a:t>Rusreestr</a:t>
            </a:r>
            <a:r>
              <a:rPr lang="en-US" sz="1400" b="1" dirty="0">
                <a:solidFill>
                  <a:srgbClr val="122030"/>
                </a:solidFill>
              </a:rPr>
              <a:t> (State Cadastral and Registration Office)</a:t>
            </a:r>
            <a:endParaRPr lang="ru-RU" sz="1400" b="1" dirty="0">
              <a:solidFill>
                <a:srgbClr val="122030"/>
              </a:solidFill>
            </a:endParaRPr>
          </a:p>
          <a:p>
            <a:r>
              <a:rPr lang="en-US" sz="1400" b="1" dirty="0" smtClean="0">
                <a:solidFill>
                  <a:srgbClr val="122030"/>
                </a:solidFill>
              </a:rPr>
              <a:t> </a:t>
            </a:r>
            <a:endParaRPr lang="ru-RU" sz="1400" b="1" dirty="0">
              <a:solidFill>
                <a:srgbClr val="122030"/>
              </a:solidFill>
            </a:endParaRPr>
          </a:p>
        </p:txBody>
      </p:sp>
      <p:sp>
        <p:nvSpPr>
          <p:cNvPr id="5" name="Прямоугольник 4"/>
          <p:cNvSpPr/>
          <p:nvPr/>
        </p:nvSpPr>
        <p:spPr>
          <a:xfrm>
            <a:off x="561632" y="6143368"/>
            <a:ext cx="7614805" cy="369332"/>
          </a:xfrm>
          <a:prstGeom prst="rect">
            <a:avLst/>
          </a:prstGeom>
        </p:spPr>
        <p:txBody>
          <a:bodyPr wrap="square">
            <a:spAutoFit/>
          </a:bodyPr>
          <a:lstStyle/>
          <a:p>
            <a:r>
              <a:rPr lang="en-US" dirty="0" smtClean="0">
                <a:solidFill>
                  <a:srgbClr val="122030"/>
                </a:solidFill>
              </a:rPr>
              <a:t>SFC </a:t>
            </a:r>
            <a:r>
              <a:rPr lang="en-US" dirty="0">
                <a:solidFill>
                  <a:srgbClr val="122030"/>
                </a:solidFill>
              </a:rPr>
              <a:t>– shared-financing </a:t>
            </a:r>
            <a:r>
              <a:rPr lang="en-US" dirty="0" smtClean="0">
                <a:solidFill>
                  <a:srgbClr val="122030"/>
                </a:solidFill>
              </a:rPr>
              <a:t>contract</a:t>
            </a:r>
            <a:endParaRPr lang="ru-RU" dirty="0">
              <a:solidFill>
                <a:srgbClr val="122030"/>
              </a:solidFill>
            </a:endParaRPr>
          </a:p>
        </p:txBody>
      </p:sp>
      <p:graphicFrame>
        <p:nvGraphicFramePr>
          <p:cNvPr id="6" name="Диаграмма 5"/>
          <p:cNvGraphicFramePr>
            <a:graphicFrameLocks/>
          </p:cNvGraphicFramePr>
          <p:nvPr>
            <p:extLst>
              <p:ext uri="{D42A27DB-BD31-4B8C-83A1-F6EECF244321}">
                <p14:modId xmlns:p14="http://schemas.microsoft.com/office/powerpoint/2010/main" val="2860443367"/>
              </p:ext>
            </p:extLst>
          </p:nvPr>
        </p:nvGraphicFramePr>
        <p:xfrm>
          <a:off x="395536" y="1772816"/>
          <a:ext cx="8262689"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4095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3528" y="260654"/>
            <a:ext cx="8424936" cy="1077218"/>
          </a:xfrm>
          <a:prstGeom prst="rect">
            <a:avLst/>
          </a:prstGeom>
          <a:noFill/>
        </p:spPr>
        <p:txBody>
          <a:bodyPr wrap="square" rtlCol="0">
            <a:spAutoFit/>
          </a:bodyPr>
          <a:lstStyle/>
          <a:p>
            <a:pPr algn="ctr"/>
            <a:r>
              <a:rPr lang="en-US" sz="3200" b="1" dirty="0" smtClean="0">
                <a:solidFill>
                  <a:srgbClr val="FFC000"/>
                </a:solidFill>
                <a:latin typeface="Arial" panose="020B0604020202020204" pitchFamily="34" charset="0"/>
                <a:cs typeface="Arial" panose="020B0604020202020204" pitchFamily="34" charset="0"/>
              </a:rPr>
              <a:t>Housing </a:t>
            </a:r>
            <a:r>
              <a:rPr lang="en-US" sz="3200" b="1" dirty="0">
                <a:solidFill>
                  <a:srgbClr val="FFC000"/>
                </a:solidFill>
                <a:latin typeface="Arial" panose="020B0604020202020204" pitchFamily="34" charset="0"/>
                <a:cs typeface="Arial" panose="020B0604020202020204" pitchFamily="34" charset="0"/>
              </a:rPr>
              <a:t>in Russia can be considered affordable on average</a:t>
            </a:r>
          </a:p>
        </p:txBody>
      </p:sp>
      <p:sp>
        <p:nvSpPr>
          <p:cNvPr id="77" name="Номер слайда 4"/>
          <p:cNvSpPr>
            <a:spLocks noGrp="1"/>
          </p:cNvSpPr>
          <p:nvPr>
            <p:ph type="sldNum" sz="quarter" idx="12"/>
          </p:nvPr>
        </p:nvSpPr>
        <p:spPr>
          <a:xfrm>
            <a:off x="6553200" y="6356360"/>
            <a:ext cx="2133600" cy="365125"/>
          </a:xfrm>
        </p:spPr>
        <p:txBody>
          <a:bodyPr/>
          <a:lstStyle/>
          <a:p>
            <a:fld id="{9DB06663-6524-4EA9-B00B-80A50C1FAFAB}" type="slidenum">
              <a:rPr lang="ru-RU" smtClean="0">
                <a:solidFill>
                  <a:prstClr val="black">
                    <a:tint val="75000"/>
                  </a:prstClr>
                </a:solidFill>
              </a:rPr>
              <a:pPr/>
              <a:t>9</a:t>
            </a:fld>
            <a:endParaRPr lang="ru-RU" dirty="0">
              <a:solidFill>
                <a:prstClr val="black">
                  <a:tint val="75000"/>
                </a:prstClr>
              </a:solidFill>
            </a:endParaRPr>
          </a:p>
        </p:txBody>
      </p:sp>
      <p:sp>
        <p:nvSpPr>
          <p:cNvPr id="6" name="Прямоугольник 5"/>
          <p:cNvSpPr/>
          <p:nvPr/>
        </p:nvSpPr>
        <p:spPr>
          <a:xfrm>
            <a:off x="323528" y="3131676"/>
            <a:ext cx="7806929" cy="523220"/>
          </a:xfrm>
          <a:prstGeom prst="rect">
            <a:avLst/>
          </a:prstGeom>
        </p:spPr>
        <p:txBody>
          <a:bodyPr wrap="square">
            <a:spAutoFit/>
          </a:bodyPr>
          <a:lstStyle/>
          <a:p>
            <a:r>
              <a:rPr lang="en-US" sz="1400" b="1" dirty="0" smtClean="0">
                <a:solidFill>
                  <a:srgbClr val="122030"/>
                </a:solidFill>
              </a:rPr>
              <a:t>Source</a:t>
            </a:r>
            <a:r>
              <a:rPr lang="ru-RU" sz="1400" b="1" dirty="0" smtClean="0">
                <a:solidFill>
                  <a:srgbClr val="122030"/>
                </a:solidFill>
              </a:rPr>
              <a:t>:</a:t>
            </a:r>
            <a:r>
              <a:rPr lang="en-US" sz="1400" b="1" dirty="0" smtClean="0">
                <a:solidFill>
                  <a:srgbClr val="122030"/>
                </a:solidFill>
              </a:rPr>
              <a:t>  </a:t>
            </a:r>
            <a:r>
              <a:rPr lang="en-US" sz="1400" b="1" dirty="0">
                <a:solidFill>
                  <a:srgbClr val="122030"/>
                </a:solidFill>
              </a:rPr>
              <a:t>“Housing price to income ratio targets for the ‘Providing Affordable and Comfortable Housing and Utility Services to Russian Citizens,’” national program (as amended on 30 December 2017)</a:t>
            </a:r>
            <a:endParaRPr lang="ru-RU" sz="1400" b="1" dirty="0">
              <a:solidFill>
                <a:srgbClr val="12203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625485466"/>
              </p:ext>
            </p:extLst>
          </p:nvPr>
        </p:nvGraphicFramePr>
        <p:xfrm>
          <a:off x="341675" y="2564904"/>
          <a:ext cx="8229600" cy="548640"/>
        </p:xfrm>
        <a:graphic>
          <a:graphicData uri="http://schemas.openxmlformats.org/drawingml/2006/table">
            <a:tbl>
              <a:tblPr>
                <a:tableStyleId>{35758FB7-9AC5-4552-8A53-C91805E547FA}</a:tableStyleId>
              </a:tblPr>
              <a:tblGrid>
                <a:gridCol w="1241024"/>
                <a:gridCol w="701162"/>
                <a:gridCol w="701162"/>
                <a:gridCol w="701162"/>
                <a:gridCol w="701162"/>
                <a:gridCol w="697870"/>
                <a:gridCol w="697870"/>
                <a:gridCol w="697870"/>
                <a:gridCol w="697870"/>
                <a:gridCol w="697870"/>
                <a:gridCol w="694578"/>
              </a:tblGrid>
              <a:tr h="0">
                <a:tc>
                  <a:txBody>
                    <a:bodyPr/>
                    <a:lstStyle/>
                    <a:p>
                      <a:pPr algn="ctr">
                        <a:lnSpc>
                          <a:spcPct val="15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Indicator </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2016</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2017</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2018</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2019</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2020</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2021</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2022</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2023</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2024</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2025</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r>
              <a:tr h="0">
                <a:tc>
                  <a:txBody>
                    <a:bodyPr/>
                    <a:lstStyle/>
                    <a:p>
                      <a:pPr algn="ctr">
                        <a:lnSpc>
                          <a:spcPct val="15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HPI, years</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2.6</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2.6</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2.5</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2.5</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2.4</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2.4</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2.4</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2.3</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2.3</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5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2.3</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7" name="Прямоугольник 6"/>
          <p:cNvSpPr/>
          <p:nvPr/>
        </p:nvSpPr>
        <p:spPr>
          <a:xfrm>
            <a:off x="445304" y="1916832"/>
            <a:ext cx="7943119" cy="584775"/>
          </a:xfrm>
          <a:prstGeom prst="rect">
            <a:avLst/>
          </a:prstGeom>
        </p:spPr>
        <p:txBody>
          <a:bodyPr wrap="square">
            <a:spAutoFit/>
          </a:bodyPr>
          <a:lstStyle/>
          <a:p>
            <a:r>
              <a:rPr lang="en-US" sz="1600" b="1" dirty="0">
                <a:solidFill>
                  <a:srgbClr val="1F497D">
                    <a:lumMod val="50000"/>
                  </a:srgbClr>
                </a:solidFill>
                <a:latin typeface="Arial" panose="020B0604020202020204" pitchFamily="34" charset="0"/>
                <a:cs typeface="Arial" panose="020B0604020202020204" pitchFamily="34" charset="0"/>
              </a:rPr>
              <a:t>Housing price to income ratio targets for the “Providing Affordable and Comfortable Housing and Utility Services to Russian Citizens” national program</a:t>
            </a:r>
            <a:endParaRPr lang="ru-RU" sz="1600" dirty="0">
              <a:solidFill>
                <a:srgbClr val="1F497D">
                  <a:lumMod val="50000"/>
                </a:srgbClr>
              </a:solidFill>
              <a:latin typeface="Arial" panose="020B0604020202020204" pitchFamily="34" charset="0"/>
              <a:cs typeface="Arial" panose="020B0604020202020204" pitchFamily="34" charset="0"/>
            </a:endParaRPr>
          </a:p>
        </p:txBody>
      </p:sp>
      <p:sp>
        <p:nvSpPr>
          <p:cNvPr id="9" name="Прямоугольник 8"/>
          <p:cNvSpPr/>
          <p:nvPr/>
        </p:nvSpPr>
        <p:spPr>
          <a:xfrm>
            <a:off x="402361" y="3861048"/>
            <a:ext cx="7943119" cy="584775"/>
          </a:xfrm>
          <a:prstGeom prst="rect">
            <a:avLst/>
          </a:prstGeom>
        </p:spPr>
        <p:txBody>
          <a:bodyPr wrap="square">
            <a:spAutoFit/>
          </a:bodyPr>
          <a:lstStyle/>
          <a:p>
            <a:r>
              <a:rPr lang="en-US" sz="1600" b="1" dirty="0">
                <a:solidFill>
                  <a:srgbClr val="1F497D">
                    <a:lumMod val="50000"/>
                  </a:srgbClr>
                </a:solidFill>
                <a:latin typeface="Arial" panose="020B0604020202020204" pitchFamily="34" charset="0"/>
                <a:cs typeface="Arial" panose="020B0604020202020204" pitchFamily="34" charset="0"/>
              </a:rPr>
              <a:t>Classification of housing markets based on </a:t>
            </a:r>
            <a:r>
              <a:rPr lang="en-US" sz="1600" b="1" dirty="0" smtClean="0">
                <a:solidFill>
                  <a:srgbClr val="1F497D">
                    <a:lumMod val="50000"/>
                  </a:srgbClr>
                </a:solidFill>
                <a:latin typeface="Arial" panose="020B0604020202020204" pitchFamily="34" charset="0"/>
                <a:cs typeface="Arial" panose="020B0604020202020204" pitchFamily="34" charset="0"/>
              </a:rPr>
              <a:t>affordability according to UN Habitat</a:t>
            </a:r>
            <a:endParaRPr lang="ru-RU" sz="1600" dirty="0">
              <a:solidFill>
                <a:srgbClr val="1F497D">
                  <a:lumMod val="50000"/>
                </a:srgbClr>
              </a:solidFill>
              <a:latin typeface="Arial" panose="020B0604020202020204" pitchFamily="34" charset="0"/>
              <a:cs typeface="Arial" panose="020B0604020202020204"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905036745"/>
              </p:ext>
            </p:extLst>
          </p:nvPr>
        </p:nvGraphicFramePr>
        <p:xfrm>
          <a:off x="323528" y="4437112"/>
          <a:ext cx="8280920" cy="1497768"/>
        </p:xfrm>
        <a:graphic>
          <a:graphicData uri="http://schemas.openxmlformats.org/drawingml/2006/table">
            <a:tbl>
              <a:tblPr firstRow="1" firstCol="1" bandRow="1">
                <a:tableStyleId>{35758FB7-9AC5-4552-8A53-C91805E547FA}</a:tableStyleId>
              </a:tblPr>
              <a:tblGrid>
                <a:gridCol w="6572414"/>
                <a:gridCol w="1708506"/>
              </a:tblGrid>
              <a:tr h="288032">
                <a:tc>
                  <a:txBody>
                    <a:bodyPr/>
                    <a:lstStyle/>
                    <a:p>
                      <a:pPr algn="ctr">
                        <a:lnSpc>
                          <a:spcPct val="150000"/>
                        </a:lnSpc>
                        <a:spcAft>
                          <a:spcPts val="0"/>
                        </a:spcAft>
                      </a:pPr>
                      <a:r>
                        <a:rPr lang="en-US" sz="1200" dirty="0">
                          <a:effectLst/>
                          <a:latin typeface="Arial" panose="020B0604020202020204" pitchFamily="34" charset="0"/>
                          <a:cs typeface="Arial" panose="020B0604020202020204" pitchFamily="34" charset="0"/>
                        </a:rPr>
                        <a:t>Market category based on housing affordability</a:t>
                      </a:r>
                      <a:endParaRPr lang="ru-RU" sz="14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50000"/>
                        </a:lnSpc>
                        <a:spcAft>
                          <a:spcPts val="0"/>
                        </a:spcAft>
                      </a:pPr>
                      <a:r>
                        <a:rPr lang="en-US" sz="1200">
                          <a:effectLst/>
                          <a:latin typeface="Arial" panose="020B0604020202020204" pitchFamily="34" charset="0"/>
                          <a:cs typeface="Arial" panose="020B0604020202020204" pitchFamily="34" charset="0"/>
                        </a:rPr>
                        <a:t>HPI value</a:t>
                      </a:r>
                      <a:endParaRPr lang="ru-RU" sz="1400">
                        <a:effectLst/>
                        <a:latin typeface="Arial" panose="020B0604020202020204" pitchFamily="34" charset="0"/>
                        <a:ea typeface="Calibri"/>
                        <a:cs typeface="Arial" panose="020B0604020202020204" pitchFamily="34" charset="0"/>
                      </a:endParaRPr>
                    </a:p>
                  </a:txBody>
                  <a:tcPr marL="68580" marR="68580" marT="0" marB="0" anchor="ctr"/>
                </a:tc>
              </a:tr>
              <a:tr h="302434">
                <a:tc>
                  <a:txBody>
                    <a:bodyPr/>
                    <a:lstStyle/>
                    <a:p>
                      <a:pPr algn="l">
                        <a:lnSpc>
                          <a:spcPct val="15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Affordable</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5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Under 3 years</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r>
              <a:tr h="302434">
                <a:tc>
                  <a:txBody>
                    <a:bodyPr/>
                    <a:lstStyle/>
                    <a:p>
                      <a:pPr algn="l">
                        <a:lnSpc>
                          <a:spcPct val="15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Moderately unaffordable</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5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3 to 4 years</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r>
              <a:tr h="302434">
                <a:tc>
                  <a:txBody>
                    <a:bodyPr/>
                    <a:lstStyle/>
                    <a:p>
                      <a:pPr algn="l">
                        <a:lnSpc>
                          <a:spcPct val="15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Seriously unaffordable</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50000"/>
                        </a:lnSpc>
                        <a:spcAft>
                          <a:spcPts val="0"/>
                        </a:spcAft>
                      </a:pPr>
                      <a:r>
                        <a:rPr lang="en-US" sz="1200">
                          <a:solidFill>
                            <a:schemeClr val="tx2">
                              <a:lumMod val="50000"/>
                            </a:schemeClr>
                          </a:solidFill>
                          <a:effectLst/>
                          <a:latin typeface="Arial" panose="020B0604020202020204" pitchFamily="34" charset="0"/>
                          <a:cs typeface="Arial" panose="020B0604020202020204" pitchFamily="34" charset="0"/>
                        </a:rPr>
                        <a:t>4 to 5 years</a:t>
                      </a:r>
                      <a:endParaRPr lang="ru-RU" sz="140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r>
              <a:tr h="302434">
                <a:tc>
                  <a:txBody>
                    <a:bodyPr/>
                    <a:lstStyle/>
                    <a:p>
                      <a:pPr algn="l">
                        <a:lnSpc>
                          <a:spcPct val="15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Severely unaffordable</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a:lnSpc>
                          <a:spcPct val="150000"/>
                        </a:lnSpc>
                        <a:spcAft>
                          <a:spcPts val="0"/>
                        </a:spcAft>
                      </a:pPr>
                      <a:r>
                        <a:rPr lang="en-US" sz="1200" dirty="0">
                          <a:solidFill>
                            <a:schemeClr val="tx2">
                              <a:lumMod val="50000"/>
                            </a:schemeClr>
                          </a:solidFill>
                          <a:effectLst/>
                          <a:latin typeface="Arial" panose="020B0604020202020204" pitchFamily="34" charset="0"/>
                          <a:cs typeface="Arial" panose="020B0604020202020204" pitchFamily="34" charset="0"/>
                        </a:rPr>
                        <a:t>Over 5 years</a:t>
                      </a:r>
                      <a:endParaRPr lang="ru-RU" sz="1400" dirty="0">
                        <a:solidFill>
                          <a:schemeClr val="tx2">
                            <a:lumMod val="50000"/>
                          </a:schemeClr>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12" name="Прямоугольник 11"/>
          <p:cNvSpPr/>
          <p:nvPr/>
        </p:nvSpPr>
        <p:spPr>
          <a:xfrm>
            <a:off x="470457" y="6341751"/>
            <a:ext cx="7806929" cy="307777"/>
          </a:xfrm>
          <a:prstGeom prst="rect">
            <a:avLst/>
          </a:prstGeom>
        </p:spPr>
        <p:txBody>
          <a:bodyPr wrap="square">
            <a:spAutoFit/>
          </a:bodyPr>
          <a:lstStyle/>
          <a:p>
            <a:r>
              <a:rPr lang="en-US" sz="1400" b="1" dirty="0" smtClean="0">
                <a:solidFill>
                  <a:srgbClr val="122030"/>
                </a:solidFill>
              </a:rPr>
              <a:t>Source</a:t>
            </a:r>
            <a:r>
              <a:rPr lang="ru-RU" sz="1400" b="1" dirty="0" smtClean="0">
                <a:solidFill>
                  <a:srgbClr val="122030"/>
                </a:solidFill>
              </a:rPr>
              <a:t>:</a:t>
            </a:r>
            <a:r>
              <a:rPr lang="en-US" sz="1400" b="1" dirty="0" smtClean="0">
                <a:solidFill>
                  <a:srgbClr val="122030"/>
                </a:solidFill>
              </a:rPr>
              <a:t>  www.demografia.com</a:t>
            </a:r>
            <a:endParaRPr lang="ru-RU" sz="1400" b="1" dirty="0">
              <a:solidFill>
                <a:srgbClr val="122030"/>
              </a:solidFill>
            </a:endParaRPr>
          </a:p>
        </p:txBody>
      </p:sp>
    </p:spTree>
    <p:extLst>
      <p:ext uri="{BB962C8B-B14F-4D97-AF65-F5344CB8AC3E}">
        <p14:creationId xmlns:p14="http://schemas.microsoft.com/office/powerpoint/2010/main" val="28059696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8_Blank">
  <a:themeElements>
    <a:clrScheme name="Другая 9">
      <a:dk1>
        <a:srgbClr val="000000"/>
      </a:dk1>
      <a:lt1>
        <a:srgbClr val="FFFFFF"/>
      </a:lt1>
      <a:dk2>
        <a:srgbClr val="0080C7"/>
      </a:dk2>
      <a:lt2>
        <a:srgbClr val="3C3C3C"/>
      </a:lt2>
      <a:accent1>
        <a:srgbClr val="DDDDDD"/>
      </a:accent1>
      <a:accent2>
        <a:srgbClr val="C0C0C0"/>
      </a:accent2>
      <a:accent3>
        <a:srgbClr val="969696"/>
      </a:accent3>
      <a:accent4>
        <a:srgbClr val="777777"/>
      </a:accent4>
      <a:accent5>
        <a:srgbClr val="FF1C24"/>
      </a:accent5>
      <a:accent6>
        <a:srgbClr val="18A7B5"/>
      </a:accent6>
      <a:hlink>
        <a:srgbClr val="969696"/>
      </a:hlink>
      <a:folHlink>
        <a:srgbClr val="777777"/>
      </a:folHlink>
    </a:clrScheme>
    <a:fontScheme name="Strategy Partners">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tx2"/>
          </a:solidFill>
        </a:ln>
      </a:spPr>
      <a:bodyPr lIns="72000" tIns="72000" rIns="72000" bIns="72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solidFill>
          <a:srgbClr val="AE2C25"/>
        </a:solidFill>
        <a:ln w="9525">
          <a:solidFill>
            <a:schemeClr val="bg2"/>
          </a:solidFill>
          <a:miter lim="800000"/>
          <a:headEnd type="none" w="med" len="med"/>
          <a:tailEnd type="arrow"/>
        </a:ln>
      </a:spPr>
      <a:bodyPr/>
      <a:lstStyle/>
    </a:lnDef>
    <a:txDef>
      <a:spPr>
        <a:noFill/>
      </a:spPr>
      <a:bodyPr wrap="none" lIns="0" tIns="0" rIns="0" bIns="0" rtlCol="0">
        <a:spAutoFit/>
      </a:bodyPr>
      <a:lstStyle>
        <a:defPPr algn="ctr">
          <a:defRPr sz="1200" dirty="0" smtClean="0"/>
        </a:defPPr>
      </a:lstStyle>
    </a:txDef>
  </a:objectDefaults>
  <a:extraClrSchemeLst/>
  <a:extLst>
    <a:ext uri="{05A4C25C-085E-4340-85A3-A5531E510DB2}">
      <thm15:themeFamily xmlns:thm15="http://schemas.microsoft.com/office/thememl/2012/main" xmlns="" name="Новый шаблон_3_сдвинутый.potx" id="{D9D57DEB-7AC2-4CDE-B09D-F9C836B0FCCA}" vid="{C7B51112-53E4-43DD-803F-E64FD4D1F1C7}"/>
    </a:ext>
  </a:extLst>
</a:theme>
</file>

<file path=ppt/theme/theme3.xml><?xml version="1.0" encoding="utf-8"?>
<a:theme xmlns:a="http://schemas.openxmlformats.org/drawingml/2006/main" name="30_Blank">
  <a:themeElements>
    <a:clrScheme name="Другая 9">
      <a:dk1>
        <a:srgbClr val="000000"/>
      </a:dk1>
      <a:lt1>
        <a:srgbClr val="FFFFFF"/>
      </a:lt1>
      <a:dk2>
        <a:srgbClr val="0080C7"/>
      </a:dk2>
      <a:lt2>
        <a:srgbClr val="3C3C3C"/>
      </a:lt2>
      <a:accent1>
        <a:srgbClr val="DDDDDD"/>
      </a:accent1>
      <a:accent2>
        <a:srgbClr val="C0C0C0"/>
      </a:accent2>
      <a:accent3>
        <a:srgbClr val="969696"/>
      </a:accent3>
      <a:accent4>
        <a:srgbClr val="777777"/>
      </a:accent4>
      <a:accent5>
        <a:srgbClr val="FF1C24"/>
      </a:accent5>
      <a:accent6>
        <a:srgbClr val="18A7B5"/>
      </a:accent6>
      <a:hlink>
        <a:srgbClr val="969696"/>
      </a:hlink>
      <a:folHlink>
        <a:srgbClr val="777777"/>
      </a:folHlink>
    </a:clrScheme>
    <a:fontScheme name="Strategy Partners">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tx2"/>
          </a:solidFill>
        </a:ln>
      </a:spPr>
      <a:bodyPr lIns="72000" tIns="72000" rIns="72000" bIns="72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solidFill>
          <a:srgbClr val="AE2C25"/>
        </a:solidFill>
        <a:ln w="9525">
          <a:solidFill>
            <a:schemeClr val="bg2"/>
          </a:solidFill>
          <a:miter lim="800000"/>
          <a:headEnd type="none" w="med" len="med"/>
          <a:tailEnd type="arrow"/>
        </a:ln>
      </a:spPr>
      <a:bodyPr/>
      <a:lstStyle/>
    </a:lnDef>
    <a:txDef>
      <a:spPr>
        <a:noFill/>
      </a:spPr>
      <a:bodyPr wrap="none" lIns="0" tIns="0" rIns="0" bIns="0" rtlCol="0">
        <a:spAutoFit/>
      </a:bodyPr>
      <a:lstStyle>
        <a:defPPr algn="ctr">
          <a:defRPr sz="1200" dirty="0" smtClean="0"/>
        </a:defPPr>
      </a:lstStyle>
    </a:txDef>
  </a:objectDefaults>
  <a:extraClrSchemeLst/>
  <a:extLst>
    <a:ext uri="{05A4C25C-085E-4340-85A3-A5531E510DB2}">
      <thm15:themeFamily xmlns:thm15="http://schemas.microsoft.com/office/thememl/2012/main" xmlns="" name="Новый шаблон_3_сдвинутый.potx" id="{D9D57DEB-7AC2-4CDE-B09D-F9C836B0FCCA}" vid="{C7B51112-53E4-43DD-803F-E64FD4D1F1C7}"/>
    </a:ext>
  </a:extLst>
</a:theme>
</file>

<file path=ppt/theme/theme4.xml><?xml version="1.0" encoding="utf-8"?>
<a:theme xmlns:a="http://schemas.openxmlformats.org/drawingml/2006/main" name="31_Blank">
  <a:themeElements>
    <a:clrScheme name="Другая 9">
      <a:dk1>
        <a:srgbClr val="000000"/>
      </a:dk1>
      <a:lt1>
        <a:srgbClr val="FFFFFF"/>
      </a:lt1>
      <a:dk2>
        <a:srgbClr val="0080C7"/>
      </a:dk2>
      <a:lt2>
        <a:srgbClr val="3C3C3C"/>
      </a:lt2>
      <a:accent1>
        <a:srgbClr val="DDDDDD"/>
      </a:accent1>
      <a:accent2>
        <a:srgbClr val="C0C0C0"/>
      </a:accent2>
      <a:accent3>
        <a:srgbClr val="969696"/>
      </a:accent3>
      <a:accent4>
        <a:srgbClr val="777777"/>
      </a:accent4>
      <a:accent5>
        <a:srgbClr val="FF1C24"/>
      </a:accent5>
      <a:accent6>
        <a:srgbClr val="18A7B5"/>
      </a:accent6>
      <a:hlink>
        <a:srgbClr val="969696"/>
      </a:hlink>
      <a:folHlink>
        <a:srgbClr val="777777"/>
      </a:folHlink>
    </a:clrScheme>
    <a:fontScheme name="Strategy Partners">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tx2"/>
          </a:solidFill>
        </a:ln>
      </a:spPr>
      <a:bodyPr lIns="72000" tIns="72000" rIns="72000" bIns="72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solidFill>
          <a:srgbClr val="AE2C25"/>
        </a:solidFill>
        <a:ln w="9525">
          <a:solidFill>
            <a:schemeClr val="bg2"/>
          </a:solidFill>
          <a:miter lim="800000"/>
          <a:headEnd type="none" w="med" len="med"/>
          <a:tailEnd type="arrow"/>
        </a:ln>
      </a:spPr>
      <a:bodyPr/>
      <a:lstStyle/>
    </a:lnDef>
    <a:txDef>
      <a:spPr>
        <a:noFill/>
      </a:spPr>
      <a:bodyPr wrap="none" lIns="0" tIns="0" rIns="0" bIns="0" rtlCol="0">
        <a:spAutoFit/>
      </a:bodyPr>
      <a:lstStyle>
        <a:defPPr algn="ctr">
          <a:defRPr sz="1200" dirty="0" smtClean="0"/>
        </a:defPPr>
      </a:lstStyle>
    </a:txDef>
  </a:objectDefaults>
  <a:extraClrSchemeLst/>
  <a:extLst>
    <a:ext uri="{05A4C25C-085E-4340-85A3-A5531E510DB2}">
      <thm15:themeFamily xmlns:thm15="http://schemas.microsoft.com/office/thememl/2012/main" xmlns="" name="Новый шаблон_3_сдвинутый.potx" id="{D9D57DEB-7AC2-4CDE-B09D-F9C836B0FCCA}" vid="{C7B51112-53E4-43DD-803F-E64FD4D1F1C7}"/>
    </a:ext>
  </a:extLst>
</a:theme>
</file>

<file path=ppt/theme/theme5.xml><?xml version="1.0" encoding="utf-8"?>
<a:theme xmlns:a="http://schemas.openxmlformats.org/drawingml/2006/main" name="3_Blank">
  <a:themeElements>
    <a:clrScheme name="Другая 9">
      <a:dk1>
        <a:srgbClr val="000000"/>
      </a:dk1>
      <a:lt1>
        <a:srgbClr val="FFFFFF"/>
      </a:lt1>
      <a:dk2>
        <a:srgbClr val="0080C7"/>
      </a:dk2>
      <a:lt2>
        <a:srgbClr val="3C3C3C"/>
      </a:lt2>
      <a:accent1>
        <a:srgbClr val="DDDDDD"/>
      </a:accent1>
      <a:accent2>
        <a:srgbClr val="C0C0C0"/>
      </a:accent2>
      <a:accent3>
        <a:srgbClr val="969696"/>
      </a:accent3>
      <a:accent4>
        <a:srgbClr val="777777"/>
      </a:accent4>
      <a:accent5>
        <a:srgbClr val="FF1C24"/>
      </a:accent5>
      <a:accent6>
        <a:srgbClr val="18A7B5"/>
      </a:accent6>
      <a:hlink>
        <a:srgbClr val="969696"/>
      </a:hlink>
      <a:folHlink>
        <a:srgbClr val="777777"/>
      </a:folHlink>
    </a:clrScheme>
    <a:fontScheme name="Strategy Partners">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tx2"/>
          </a:solidFill>
        </a:ln>
      </a:spPr>
      <a:bodyPr lIns="72000" tIns="72000" rIns="72000" bIns="72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solidFill>
          <a:srgbClr val="AE2C25"/>
        </a:solidFill>
        <a:ln w="9525">
          <a:solidFill>
            <a:schemeClr val="bg2"/>
          </a:solidFill>
          <a:miter lim="800000"/>
          <a:headEnd type="none" w="med" len="med"/>
          <a:tailEnd type="arrow"/>
        </a:ln>
      </a:spPr>
      <a:bodyPr/>
      <a:lstStyle/>
    </a:lnDef>
    <a:txDef>
      <a:spPr>
        <a:noFill/>
      </a:spPr>
      <a:bodyPr wrap="none" lIns="0" tIns="0" rIns="0" bIns="0" rtlCol="0">
        <a:spAutoFit/>
      </a:bodyPr>
      <a:lstStyle>
        <a:defPPr algn="ctr">
          <a:defRPr sz="1200" dirty="0" smtClean="0"/>
        </a:defPPr>
      </a:lstStyle>
    </a:txDef>
  </a:objectDefaults>
  <a:extraClrSchemeLst/>
  <a:extLst>
    <a:ext uri="{05A4C25C-085E-4340-85A3-A5531E510DB2}">
      <thm15:themeFamily xmlns="" xmlns:thm15="http://schemas.microsoft.com/office/thememl/2012/main" name="Новый шаблон_3_сдвинутый.potx" id="{D9D57DEB-7AC2-4CDE-B09D-F9C836B0FCCA}" vid="{C7B51112-53E4-43DD-803F-E64FD4D1F1C7}"/>
    </a:ext>
  </a:extLst>
</a:theme>
</file>

<file path=ppt/theme/theme6.xml><?xml version="1.0" encoding="utf-8"?>
<a:theme xmlns:a="http://schemas.openxmlformats.org/drawingml/2006/main" name="10_Blank">
  <a:themeElements>
    <a:clrScheme name="Другая 9">
      <a:dk1>
        <a:srgbClr val="000000"/>
      </a:dk1>
      <a:lt1>
        <a:srgbClr val="FFFFFF"/>
      </a:lt1>
      <a:dk2>
        <a:srgbClr val="0080C7"/>
      </a:dk2>
      <a:lt2>
        <a:srgbClr val="3C3C3C"/>
      </a:lt2>
      <a:accent1>
        <a:srgbClr val="DDDDDD"/>
      </a:accent1>
      <a:accent2>
        <a:srgbClr val="C0C0C0"/>
      </a:accent2>
      <a:accent3>
        <a:srgbClr val="969696"/>
      </a:accent3>
      <a:accent4>
        <a:srgbClr val="777777"/>
      </a:accent4>
      <a:accent5>
        <a:srgbClr val="FF1C24"/>
      </a:accent5>
      <a:accent6>
        <a:srgbClr val="18A7B5"/>
      </a:accent6>
      <a:hlink>
        <a:srgbClr val="969696"/>
      </a:hlink>
      <a:folHlink>
        <a:srgbClr val="777777"/>
      </a:folHlink>
    </a:clrScheme>
    <a:fontScheme name="Strategy Partners">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9525">
          <a:solidFill>
            <a:schemeClr val="tx2"/>
          </a:solidFill>
        </a:ln>
      </a:spPr>
      <a:bodyPr lIns="72000" tIns="72000" rIns="72000" bIns="72000" rtlCol="0" anchor="ctr"/>
      <a:lstStyle>
        <a:defPPr algn="ctr">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solidFill>
          <a:srgbClr val="AE2C25"/>
        </a:solidFill>
        <a:ln w="9525">
          <a:solidFill>
            <a:schemeClr val="bg2"/>
          </a:solidFill>
          <a:miter lim="800000"/>
          <a:headEnd type="none" w="med" len="med"/>
          <a:tailEnd type="arrow"/>
        </a:ln>
      </a:spPr>
      <a:bodyPr/>
      <a:lstStyle/>
    </a:lnDef>
    <a:txDef>
      <a:spPr>
        <a:noFill/>
      </a:spPr>
      <a:bodyPr wrap="none" lIns="0" tIns="0" rIns="0" bIns="0" rtlCol="0">
        <a:spAutoFit/>
      </a:bodyPr>
      <a:lstStyle>
        <a:defPPr algn="ctr">
          <a:defRPr sz="1200" dirty="0" smtClean="0"/>
        </a:defPPr>
      </a:lstStyle>
    </a:txDef>
  </a:objectDefaults>
  <a:extraClrSchemeLst/>
  <a:extLst>
    <a:ext uri="{05A4C25C-085E-4340-85A3-A5531E510DB2}">
      <thm15:themeFamily xmlns="" xmlns:thm15="http://schemas.microsoft.com/office/thememl/2012/main" name="Новый шаблон_3_сдвинутый.potx" id="{D9D57DEB-7AC2-4CDE-B09D-F9C836B0FCCA}" vid="{C7B51112-53E4-43DD-803F-E64FD4D1F1C7}"/>
    </a:ext>
  </a:extLst>
</a:theme>
</file>

<file path=ppt/theme/theme7.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572</TotalTime>
  <Words>2757</Words>
  <Application>Microsoft Office PowerPoint</Application>
  <PresentationFormat>Экран (4:3)</PresentationFormat>
  <Paragraphs>560</Paragraphs>
  <Slides>27</Slides>
  <Notes>1</Notes>
  <HiddenSlides>0</HiddenSlides>
  <MMClips>0</MMClips>
  <ScaleCrop>false</ScaleCrop>
  <HeadingPairs>
    <vt:vector size="6" baseType="variant">
      <vt:variant>
        <vt:lpstr>Тема</vt:lpstr>
      </vt:variant>
      <vt:variant>
        <vt:i4>8</vt:i4>
      </vt:variant>
      <vt:variant>
        <vt:lpstr>Внедренные серверы OLE</vt:lpstr>
      </vt:variant>
      <vt:variant>
        <vt:i4>1</vt:i4>
      </vt:variant>
      <vt:variant>
        <vt:lpstr>Заголовки слайдов</vt:lpstr>
      </vt:variant>
      <vt:variant>
        <vt:i4>27</vt:i4>
      </vt:variant>
    </vt:vector>
  </HeadingPairs>
  <TitlesOfParts>
    <vt:vector size="36" baseType="lpstr">
      <vt:lpstr>Тема Office</vt:lpstr>
      <vt:lpstr>28_Blank</vt:lpstr>
      <vt:lpstr>30_Blank</vt:lpstr>
      <vt:lpstr>31_Blank</vt:lpstr>
      <vt:lpstr>3_Blank</vt:lpstr>
      <vt:lpstr>10_Blank</vt:lpstr>
      <vt:lpstr>3_Тема Office</vt:lpstr>
      <vt:lpstr>5_Тема Office</vt:lpstr>
      <vt:lpstr>think-cell Slide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Аля В. Лифанова</dc:creator>
  <cp:lastModifiedBy>Татьяна Полиди</cp:lastModifiedBy>
  <cp:revision>134</cp:revision>
  <cp:lastPrinted>2019-08-26T17:11:59Z</cp:lastPrinted>
  <dcterms:created xsi:type="dcterms:W3CDTF">2017-09-06T09:11:37Z</dcterms:created>
  <dcterms:modified xsi:type="dcterms:W3CDTF">2019-08-26T17:12:03Z</dcterms:modified>
</cp:coreProperties>
</file>