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96" r:id="rId3"/>
    <p:sldMasterId id="2147483708" r:id="rId4"/>
  </p:sldMasterIdLst>
  <p:notesMasterIdLst>
    <p:notesMasterId r:id="rId13"/>
  </p:notesMasterIdLst>
  <p:sldIdLst>
    <p:sldId id="262" r:id="rId5"/>
    <p:sldId id="560" r:id="rId6"/>
    <p:sldId id="559" r:id="rId7"/>
    <p:sldId id="459" r:id="rId8"/>
    <p:sldId id="472" r:id="rId9"/>
    <p:sldId id="457" r:id="rId10"/>
    <p:sldId id="561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0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80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70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61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51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32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22" algn="l" defTabSz="914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уманов Андрей Анатольевич" initials="ТАА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477B2"/>
    <a:srgbClr val="0A7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0" autoAdjust="0"/>
    <p:restoredTop sz="99496" autoAdjust="0"/>
  </p:normalViewPr>
  <p:slideViewPr>
    <p:cSldViewPr>
      <p:cViewPr>
        <p:scale>
          <a:sx n="75" d="100"/>
          <a:sy n="75" d="100"/>
        </p:scale>
        <p:origin x="-258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5.15\&#1072;&#1080;&#1078;&#1082;%202017\&#1054;&#1090;&#1095;&#1077;&#1090;&#1085;&#1099;&#1077;%20&#1076;&#1086;&#1082;&#1091;&#1084;&#1077;&#1085;&#1090;&#1099;\&#1043;&#1088;&#1072;&#1092;&#1080;&#1082;&#1080;%20&#1055;&#1086;&#1083;&#1080;&#1076;&#1080;%2026.12.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/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'[Графики Полиди 26.12.17.xlsx]Обеспеченность'!$B$73</c:f>
              <c:strCache>
                <c:ptCount val="1"/>
                <c:pt idx="0">
                  <c:v>Обеспеченность жильем,  кв. м на душу населения, 2016 г.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F0-4CD6-8C17-F4B2EE118C54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22,7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'[Графики Полиди 26.12.17.xlsx]Обеспеченность'!$A$74:$A$91</c:f>
              <c:strCache>
                <c:ptCount val="18"/>
                <c:pt idx="0">
                  <c:v>Владивостокская </c:v>
                </c:pt>
                <c:pt idx="1">
                  <c:v>Волгоградская </c:v>
                </c:pt>
                <c:pt idx="2">
                  <c:v>Московская</c:v>
                </c:pt>
                <c:pt idx="3">
                  <c:v>Пермская </c:v>
                </c:pt>
                <c:pt idx="4">
                  <c:v>Санкт-Петербургская</c:v>
                </c:pt>
                <c:pt idx="5">
                  <c:v>Новосибирская </c:v>
                </c:pt>
                <c:pt idx="6">
                  <c:v>Красноярская </c:v>
                </c:pt>
                <c:pt idx="7">
                  <c:v>Ростовская </c:v>
                </c:pt>
                <c:pt idx="8">
                  <c:v>Россия</c:v>
                </c:pt>
                <c:pt idx="9">
                  <c:v>Уфимская </c:v>
                </c:pt>
                <c:pt idx="10">
                  <c:v>Нижегородская </c:v>
                </c:pt>
                <c:pt idx="11">
                  <c:v>Челябинская </c:v>
                </c:pt>
                <c:pt idx="12">
                  <c:v>Самарско-Тольяттинская </c:v>
                </c:pt>
                <c:pt idx="13">
                  <c:v>Екатеринбургская </c:v>
                </c:pt>
                <c:pt idx="14">
                  <c:v>Казанская </c:v>
                </c:pt>
                <c:pt idx="15">
                  <c:v>Краснодарская </c:v>
                </c:pt>
                <c:pt idx="16">
                  <c:v>Саратовская </c:v>
                </c:pt>
                <c:pt idx="17">
                  <c:v>Воронежская </c:v>
                </c:pt>
              </c:strCache>
            </c:strRef>
          </c:cat>
          <c:val>
            <c:numRef>
              <c:f>'[Графики Полиди 26.12.17.xlsx]Обеспеченность'!$B$74:$B$91</c:f>
              <c:numCache>
                <c:formatCode>0.0</c:formatCode>
                <c:ptCount val="18"/>
                <c:pt idx="0">
                  <c:v>21.48726152410385</c:v>
                </c:pt>
                <c:pt idx="1">
                  <c:v>22.61230363761387</c:v>
                </c:pt>
                <c:pt idx="2">
                  <c:v>22.7</c:v>
                </c:pt>
                <c:pt idx="3">
                  <c:v>23.501721971286649</c:v>
                </c:pt>
                <c:pt idx="4">
                  <c:v>24.300293477231847</c:v>
                </c:pt>
                <c:pt idx="5">
                  <c:v>24.50020618427175</c:v>
                </c:pt>
                <c:pt idx="6">
                  <c:v>24.605209389390026</c:v>
                </c:pt>
                <c:pt idx="7">
                  <c:v>24.838359793438407</c:v>
                </c:pt>
                <c:pt idx="8">
                  <c:v>24.9</c:v>
                </c:pt>
                <c:pt idx="9">
                  <c:v>24.996860375733672</c:v>
                </c:pt>
                <c:pt idx="10">
                  <c:v>25.228464972218124</c:v>
                </c:pt>
                <c:pt idx="11">
                  <c:v>25.623791894328516</c:v>
                </c:pt>
                <c:pt idx="12">
                  <c:v>25.65056210143393</c:v>
                </c:pt>
                <c:pt idx="13">
                  <c:v>25.664913503234821</c:v>
                </c:pt>
                <c:pt idx="14">
                  <c:v>26.119765988431375</c:v>
                </c:pt>
                <c:pt idx="15">
                  <c:v>27.147855725964003</c:v>
                </c:pt>
                <c:pt idx="16">
                  <c:v>28.228003064172974</c:v>
                </c:pt>
                <c:pt idx="17">
                  <c:v>28.843015995176568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F0-4CD6-8C17-F4B2EE118C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3136384"/>
        <c:axId val="73237248"/>
      </c:barChart>
      <c:catAx>
        <c:axId val="731363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3237248"/>
        <c:crosses val="autoZero"/>
        <c:auto val="1"/>
        <c:lblAlgn val="ctr"/>
        <c:lblOffset val="100"/>
        <c:noMultiLvlLbl val="0"/>
      </c:catAx>
      <c:valAx>
        <c:axId val="7323724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crossAx val="73136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F6429-5EE1-4044-A8A3-239ED09AF62B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D5ABA-CEFC-458A-A8BC-8DC1F51F9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0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6216-AB26-403B-B0DD-9B5413109A0A}" type="datetime1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E789-44F7-434E-8C18-7AE8C71E12F5}" type="datetime1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CE67-803F-47EB-8FED-C154291AB2E9}" type="datetime1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29BC-7B0F-4325-A650-48D772B6C78A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19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9DDA-A943-4104-9A40-F11C068C4F2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672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238-3F97-411B-9EC8-22CD10B24F60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18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5710-56A6-4CB1-97CA-0EFFFBA882EA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73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BF97-3697-4BB3-9FC4-1DBF813C4FB0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88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A54C1-B3D2-4420-833B-4E590439A97F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37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7664-D225-48A1-B8A7-006E68003741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36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BDF-8A1D-4AB0-A91A-FA95B8B2811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22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6F1B-83B0-44CF-A0CA-16CA543117E3}" type="datetime1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166E-D185-4367-AB44-CE615A46857F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01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C67C-3C18-4D48-B236-CA0C648BDCA2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731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438F-7175-465E-8EF6-82C420CCEC12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736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643-36B8-4BD9-B656-6834FA20F1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03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2732-5339-4723-9A94-B186726939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342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586-0F4E-4B59-8866-02B05D153A1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09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9A79-3273-457E-BAF6-A10792B3064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3107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AC77-32D0-41CD-B028-B109E9B5BE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3213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5F36-9FA9-422B-9538-3A3740EEA6D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6252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3225-B7F3-46B9-A4B1-FE577436598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28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F2EB-E1E2-47CE-AB1A-9FAD3D5C6690}" type="datetime1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677F-EC5F-4534-9AC9-B594F7470A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88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DDF-5D3E-4AD0-B7DA-BB94920FF3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0225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A9B-3C41-4FAD-99EC-01BB407B80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205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0288-2CCA-4405-AE73-D443F0B394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7960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0643-36B8-4BD9-B656-6834FA20F1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04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2732-5339-4723-9A94-B186726939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420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7586-0F4E-4B59-8866-02B05D153A1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7136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9A79-3273-457E-BAF6-A10792B3064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095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AC77-32D0-41CD-B028-B109E9B5BE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708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5F36-9FA9-422B-9538-3A3740EEA6D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39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1199-C65B-4A3E-87C4-921006D63AA5}" type="datetime1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3225-B7F3-46B9-A4B1-FE577436598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4989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677F-EC5F-4534-9AC9-B594F7470A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9876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DDF-5D3E-4AD0-B7DA-BB94920FF3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086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A9B-3C41-4FAD-99EC-01BB407B80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0022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0288-2CCA-4405-AE73-D443F0B394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27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911-D97F-46D0-A8C1-91775A83F276}" type="datetime1">
              <a:rPr lang="ru-RU" smtClean="0"/>
              <a:t>04.07.2019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2A54-58B4-4243-AAB6-E7AC06CD0660}" type="datetime1">
              <a:rPr lang="ru-RU" smtClean="0"/>
              <a:t>04.07.2019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A4E-CA1D-4C29-86DF-883DCEEACC6D}" type="datetime1">
              <a:rPr lang="ru-RU" smtClean="0"/>
              <a:t>04.07.2019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A1C-B21C-403B-ABCA-6072B2EC3CE3}" type="datetime1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80DB-DF31-40D1-B5A2-B8354CF76789}" type="datetime1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8" tIns="45710" rIns="91418" bIns="4571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18" tIns="45710" rIns="91418" bIns="4571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6577-E1FE-4FCE-BA88-212FE7ED54B6}" type="datetime1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18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8" indent="-342818" algn="l" defTabSz="914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72" indent="-285681" algn="l" defTabSz="91418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26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16" indent="-228545" algn="l" defTabSz="91418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06" indent="-228545" algn="l" defTabSz="91418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96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6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78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68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fld id="{365F92A8-A0F6-441F-AD98-CB9B47ED69F3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290"/>
              <a:t>04.07.2019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290"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44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77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C3B7715-8AC4-4DA0-97B4-7933D531181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44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77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fld id="{BC3B7715-8AC4-4DA0-97B4-7933D531181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290"/>
              <a:t>04.07.2019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fld id="{C2FF39AB-B043-4145-9443-2A657DCFEA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29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77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ilbox@urbaneconomics.ru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" y="-103410"/>
            <a:ext cx="9143299" cy="698128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18648" cy="295232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Пространственное развитие и экономика Московской агломерации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Татьяна Полиди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исполнительный директор 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Фонда «Институт экономики города»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502" y="5977855"/>
            <a:ext cx="792088" cy="78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3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defTabSz="914290"/>
            <a:endParaRPr 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888"/>
            <a:ext cx="8229600" cy="1143000"/>
          </a:xfrm>
        </p:spPr>
        <p:txBody>
          <a:bodyPr>
            <a:noAutofit/>
          </a:bodyPr>
          <a:lstStyle/>
          <a:p>
            <a:r>
              <a:rPr lang="ru-RU" sz="25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Краткая характеристика градостроительного развития </a:t>
            </a:r>
            <a:br>
              <a:rPr lang="ru-RU" sz="25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5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Московской агломерации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6" y="6375357"/>
            <a:ext cx="485775" cy="476250"/>
          </a:xfrm>
          <a:prstGeom prst="rect">
            <a:avLst/>
          </a:prstGeom>
        </p:spPr>
      </p:pic>
      <p:pic>
        <p:nvPicPr>
          <p:cNvPr id="9" name="Picture 2" descr="\\fss\АИЖК 2017\Мат-лы Habidatum\ИТОГОВАЯ итерация\Карты (плотность + связанные территорий)\moscow_all_layers_2018-02-28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55" y="1412776"/>
            <a:ext cx="3861172" cy="545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\\fss\АИЖК 2017\Мат-лы Habidatum\ИТОГОВАЯ итерация\Графики средней плотности\moscow_res_density_by_zone_2018-03-01_abline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61695"/>
            <a:ext cx="3915569" cy="187238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="" xmlns:a16="http://schemas.microsoft.com/office/drawing/2014/main" id="{3A351214-A672-5C4E-8296-88635326F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350713"/>
              </p:ext>
            </p:extLst>
          </p:nvPr>
        </p:nvGraphicFramePr>
        <p:xfrm>
          <a:off x="4122576" y="3422368"/>
          <a:ext cx="4382368" cy="3230880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2699266">
                  <a:extLst>
                    <a:ext uri="{9D8B030D-6E8A-4147-A177-3AD203B41FA5}">
                      <a16:colId xmlns="" xmlns:a16="http://schemas.microsoft.com/office/drawing/2014/main" val="3751328335"/>
                    </a:ext>
                  </a:extLst>
                </a:gridCol>
                <a:gridCol w="1683102">
                  <a:extLst>
                    <a:ext uri="{9D8B030D-6E8A-4147-A177-3AD203B41FA5}">
                      <a16:colId xmlns="" xmlns:a16="http://schemas.microsoft.com/office/drawing/2014/main" val="2041586817"/>
                    </a:ext>
                  </a:extLst>
                </a:gridCol>
              </a:tblGrid>
              <a:tr h="7185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Темпы роста населения в 2010-2016 гг.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Высокие (9,7%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до 17 млн. чел.) 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562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Темпы роста объемов жилищного строительства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 и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 гг.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31 %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40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Доступность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приобретения жилья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Низкая (5,3 года)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40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городского расползания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Высокий (16 место из 17)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982761685"/>
                  </a:ext>
                </a:extLst>
              </a:tr>
              <a:tr h="5562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согласованности градостроительной политики между МО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(17 место из 17)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02741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defTabSz="914290"/>
            <a:endParaRPr 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Типология </a:t>
            </a: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агломераций по форме распределения средней плотности жилой застройки от центра к периферии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6" y="6375357"/>
            <a:ext cx="485775" cy="476250"/>
          </a:xfrm>
          <a:prstGeom prst="rect">
            <a:avLst/>
          </a:prstGeom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3E6FB2B7-D9DE-9B40-B441-51445A4AB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910"/>
              </p:ext>
            </p:extLst>
          </p:nvPr>
        </p:nvGraphicFramePr>
        <p:xfrm>
          <a:off x="251520" y="1556792"/>
          <a:ext cx="8136904" cy="460418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97595">
                  <a:extLst>
                    <a:ext uri="{9D8B030D-6E8A-4147-A177-3AD203B41FA5}">
                      <a16:colId xmlns:a16="http://schemas.microsoft.com/office/drawing/2014/main" xmlns="" val="3495138559"/>
                    </a:ext>
                  </a:extLst>
                </a:gridCol>
                <a:gridCol w="2262845">
                  <a:extLst>
                    <a:ext uri="{9D8B030D-6E8A-4147-A177-3AD203B41FA5}">
                      <a16:colId xmlns:a16="http://schemas.microsoft.com/office/drawing/2014/main" xmlns="" val="2124143141"/>
                    </a:ext>
                  </a:extLst>
                </a:gridCol>
                <a:gridCol w="2095268">
                  <a:extLst>
                    <a:ext uri="{9D8B030D-6E8A-4147-A177-3AD203B41FA5}">
                      <a16:colId xmlns:a16="http://schemas.microsoft.com/office/drawing/2014/main" xmlns="" val="3380094701"/>
                    </a:ext>
                  </a:extLst>
                </a:gridCol>
                <a:gridCol w="2081196">
                  <a:extLst>
                    <a:ext uri="{9D8B030D-6E8A-4147-A177-3AD203B41FA5}">
                      <a16:colId xmlns:a16="http://schemas.microsoft.com/office/drawing/2014/main" xmlns="" val="3238630071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агломераций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Увеличение плотности жилой застройки в городской зоне (указаны пары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поясов*)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Увеличение плотности жилой застройки в пригородной зоне (указаны пары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поясов*)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5599447"/>
                  </a:ext>
                </a:extLst>
              </a:tr>
              <a:tr h="5459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1.Монотонное снижение средней плотности жилой  застройки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Новосибирская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Челябинская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2591679"/>
                  </a:ext>
                </a:extLst>
              </a:tr>
              <a:tr h="30524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2.Немонотонное снижение средней плотности жилой  застройки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Владивостокская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Волгоградская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Воронежская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Екатеринбургская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Казанская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Краснодарская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Красноярская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Московская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Нижегородская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Пермская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Ростовская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Самарско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-Тольяттинская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Санкт-Петербургская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Саратовская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Уфимская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и 3-4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 и 2-3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1-2, 4-5 и 5-6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 и 3-4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 и 5-6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4-5 и 5-6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4-5 и 6-7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07" marR="419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66315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6353466"/>
            <a:ext cx="7992888" cy="27699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ru-R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*Пояса удаленности от центра: 1 – 1 км, 2 – 3 км, 3 – 6 км, 4 – 9 км, 5 – 12 км, 6 – 15 км, 7 -18 км</a:t>
            </a:r>
          </a:p>
        </p:txBody>
      </p:sp>
    </p:spTree>
    <p:extLst>
      <p:ext uri="{BB962C8B-B14F-4D97-AF65-F5344CB8AC3E}">
        <p14:creationId xmlns:p14="http://schemas.microsoft.com/office/powerpoint/2010/main" val="22673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888"/>
            <a:ext cx="8229600" cy="1143000"/>
          </a:xfr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 smtClean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Ввод 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жилых единиц на 1000 чел. населения, 2016 г.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75357"/>
            <a:ext cx="485775" cy="476250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210075"/>
              </p:ext>
            </p:extLst>
          </p:nvPr>
        </p:nvGraphicFramePr>
        <p:xfrm>
          <a:off x="561207" y="2996952"/>
          <a:ext cx="3180549" cy="1963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74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131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2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Городская агломерация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Ввод жилых единиц </a:t>
                      </a:r>
                      <a:b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 1000 человек населения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27" marR="5752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2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Дубай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2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Сингапур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2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Нью-Йорк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2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Лондон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2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Познань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2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Нюрнберг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83330" y="5111606"/>
            <a:ext cx="2736304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Россия в среднем – 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жилых единиц на 1000 человек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1044" y="1577418"/>
            <a:ext cx="3400876" cy="1328023"/>
          </a:xfrm>
          <a:prstGeom prst="round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Российские агломерации кратно опережают зарубежные по вводу жилых единиц на душу населения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629881"/>
              </p:ext>
            </p:extLst>
          </p:nvPr>
        </p:nvGraphicFramePr>
        <p:xfrm>
          <a:off x="4033506" y="1627684"/>
          <a:ext cx="4624719" cy="44921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9278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6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4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Городская агломерация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Ввод жилых единиц </a:t>
                      </a:r>
                      <a:b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 1000 человек населения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527" marR="5752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938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Краснодарская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89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Воронежская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89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Новосибирская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Красноярская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Саратовская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Казанская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938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Екатеринбургская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938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Уфимская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Ростовская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Санкт-Петербургская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37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Московская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Пермская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Самарско-Тольяттинская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Челябинская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7938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Нижегородская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Волгоградская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91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Владивостокская агломерация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68254" y="6032628"/>
            <a:ext cx="8615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Источники: </a:t>
            </a: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Нью-Йорк </a:t>
            </a:r>
            <a:r>
              <a:rPr lang="ru-RU" sz="800" u="sng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https://www.census.gov/construction/nrc</a:t>
            </a: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Лондон </a:t>
            </a:r>
            <a:r>
              <a:rPr lang="ru-RU" sz="800" u="sng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https://data.london.gov.uk/dataset/housing-london/resource/27e10d40-bb04-4028-95a6-606bd13d7777</a:t>
            </a: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914400"/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Сингапур </a:t>
            </a:r>
            <a:r>
              <a:rPr lang="ru-RU" sz="800" u="sng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https://www.singstat.gov.sg/docs/default-source/default-document-library/publications/publications_and_papers/reference/sif2017.pdf</a:t>
            </a: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914400"/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Дубай </a:t>
            </a:r>
            <a:r>
              <a:rPr lang="ru-RU" sz="800" u="sng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https://www.dsc.gov.ae/Report/Copy%20of%20DSC_SYB_2016_02%20_%2002.pdf</a:t>
            </a: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914400"/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Познань </a:t>
            </a:r>
            <a:r>
              <a:rPr lang="ru-RU" sz="800" u="sng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http://poznan.stat.gov.pl/en/current-studies/communiqus-and-announcements/bulletins/statistical-bulletin-poznan-iv-quarter-2016,2,23.html</a:t>
            </a: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914400"/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Нюрнберг </a:t>
            </a:r>
            <a:r>
              <a:rPr lang="ru-RU" sz="800" u="sng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https://www.regionalstatistik.de</a:t>
            </a:r>
            <a:r>
              <a:rPr lang="ru-RU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57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defTabSz="914290"/>
            <a:endParaRPr 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</a:t>
            </a: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земельной ренты: прирост реальной капитализации жилищного фонда в денежном выражении, </a:t>
            </a:r>
            <a:r>
              <a:rPr lang="ru-RU" sz="2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 и % в </a:t>
            </a:r>
            <a:r>
              <a:rPr lang="ru-RU" sz="2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2010-2015 </a:t>
            </a: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6" y="6375357"/>
            <a:ext cx="485775" cy="476250"/>
          </a:xfrm>
          <a:prstGeom prst="rect">
            <a:avLst/>
          </a:prstGeom>
        </p:spPr>
      </p:pic>
      <p:graphicFrame>
        <p:nvGraphicFramePr>
          <p:cNvPr id="7" name="Объект 3">
            <a:extLst>
              <a:ext uri="{FF2B5EF4-FFF2-40B4-BE49-F238E27FC236}">
                <a16:creationId xmlns="" xmlns:a16="http://schemas.microsoft.com/office/drawing/2014/main" id="{DD2B9C46-093C-8642-B714-0BEE7022FC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756698"/>
              </p:ext>
            </p:extLst>
          </p:nvPr>
        </p:nvGraphicFramePr>
        <p:xfrm>
          <a:off x="719572" y="2027897"/>
          <a:ext cx="7704856" cy="464684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926214">
                  <a:extLst>
                    <a:ext uri="{9D8B030D-6E8A-4147-A177-3AD203B41FA5}">
                      <a16:colId xmlns="" xmlns:a16="http://schemas.microsoft.com/office/drawing/2014/main" val="2459911533"/>
                    </a:ext>
                  </a:extLst>
                </a:gridCol>
                <a:gridCol w="1926214">
                  <a:extLst>
                    <a:ext uri="{9D8B030D-6E8A-4147-A177-3AD203B41FA5}">
                      <a16:colId xmlns="" xmlns:a16="http://schemas.microsoft.com/office/drawing/2014/main" val="3569077678"/>
                    </a:ext>
                  </a:extLst>
                </a:gridCol>
                <a:gridCol w="1926214">
                  <a:extLst>
                    <a:ext uri="{9D8B030D-6E8A-4147-A177-3AD203B41FA5}">
                      <a16:colId xmlns="" xmlns:a16="http://schemas.microsoft.com/office/drawing/2014/main" val="2011620498"/>
                    </a:ext>
                  </a:extLst>
                </a:gridCol>
                <a:gridCol w="1926214">
                  <a:extLst>
                    <a:ext uri="{9D8B030D-6E8A-4147-A177-3AD203B41FA5}">
                      <a16:colId xmlns="" xmlns:a16="http://schemas.microsoft.com/office/drawing/2014/main" val="1232347395"/>
                    </a:ext>
                  </a:extLst>
                </a:gridCol>
              </a:tblGrid>
              <a:tr h="3796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Агломерация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Капитализация 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2010, тыс.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Капитализация 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2015, тыс.</a:t>
                      </a:r>
                      <a:r>
                        <a:rPr lang="ru-RU" sz="12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Темп прироста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79433055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Московская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64 585 348 830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54 425 314 776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-15,73%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194984672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Санкт-Петербургская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14 202 978 634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12 583 850 928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-11,40%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414392653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Екатеринбургская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3 267 036 967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3 260 241 116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-0,21%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04064171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Самарско-Тольяттинская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3 053 390 882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2 935 506 901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-3,86%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319544376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Новосибирская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2 954 079 555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2 903 493 472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-1,71%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94359821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Нижегородская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2 392 697 120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2 799 724 154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17,01%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573840931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Ростовская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2 237 793 197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2 147 359 291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-4,04%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39175773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Казанская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1 883 794 312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2 323 675 824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23,35%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06011890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Воронежская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1 679 476 349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1 784 320 640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871854421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Уфимская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1 629 800 043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1 948 361 173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19,55%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290788474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Краснодарская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1 486 888 774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1 437 300 294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-3,34%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144641129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Владивостокская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1 460 406 157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1 461 760 665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899834199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Волгоградская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1 453 905 607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1 269 986 078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-12,65%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943012815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Челябинская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1 416 636 398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1 430 704 233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21445463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Пермская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1 287 933 355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1 431 345 772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36211785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Красноярская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1 285 484 775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1 455 192 015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13,20%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06296175"/>
                  </a:ext>
                </a:extLst>
              </a:tr>
              <a:tr h="251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Саратовская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1 093 361 917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1 183 655 018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8,26%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918005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F6AFA16-CBD5-E849-85C9-27DCCE23D21C}"/>
              </a:ext>
            </a:extLst>
          </p:cNvPr>
          <p:cNvSpPr txBox="1"/>
          <p:nvPr/>
        </p:nvSpPr>
        <p:spPr>
          <a:xfrm>
            <a:off x="755576" y="1504676"/>
            <a:ext cx="7725544" cy="53201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ru-RU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реальном выражении около половины агломераций снизили показатели капитализации жилищного фонда за 2010 – 2015 гг.</a:t>
            </a:r>
          </a:p>
        </p:txBody>
      </p:sp>
    </p:spTree>
    <p:extLst>
      <p:ext uri="{BB962C8B-B14F-4D97-AF65-F5344CB8AC3E}">
        <p14:creationId xmlns:p14="http://schemas.microsoft.com/office/powerpoint/2010/main" val="35771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888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2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</a:t>
            </a: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площадь жилых помещений, приходящаяся в среднем на одного </a:t>
            </a:r>
            <a:r>
              <a:rPr lang="ru-RU" sz="2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жителя, </a:t>
            </a: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кв. м на человека, 2016 г.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75357"/>
            <a:ext cx="485775" cy="476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08104" y="1578207"/>
            <a:ext cx="22860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Прирост  показателя в 2010-2016 г., кв. м на душу населения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4288" y="2492896"/>
            <a:ext cx="1907704" cy="1293971"/>
          </a:xfrm>
          <a:prstGeom prst="round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в 8 из 17 агломераций обеспеченность жильем выше средней по стране</a:t>
            </a:r>
            <a:endParaRPr lang="ru-RU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86356" y="3997650"/>
            <a:ext cx="1907704" cy="1991499"/>
          </a:xfrm>
          <a:prstGeom prst="round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Обеспеченность жильем увеличилась за 7 лет на 1,3-4,6 кв. м за исключением Московской агломерации (-0,3 кв. м)</a:t>
            </a:r>
            <a:endParaRPr lang="ru-RU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872319"/>
              </p:ext>
            </p:extLst>
          </p:nvPr>
        </p:nvGraphicFramePr>
        <p:xfrm>
          <a:off x="6200831" y="2286729"/>
          <a:ext cx="432048" cy="4088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+1,9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+3,3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+2,4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+2,8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+2,5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+3,9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+2,8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+3,5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+3,5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+3,2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+3,2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+4,6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+3,2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+1,3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+2,4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+1,7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714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+2,1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627307"/>
              </p:ext>
            </p:extLst>
          </p:nvPr>
        </p:nvGraphicFramePr>
        <p:xfrm>
          <a:off x="323528" y="1611736"/>
          <a:ext cx="4752975" cy="5129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20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888"/>
            <a:ext cx="8229600" cy="1143000"/>
          </a:xfrm>
        </p:spPr>
        <p:txBody>
          <a:bodyPr>
            <a:noAutofit/>
          </a:bodyPr>
          <a:lstStyle/>
          <a:p>
            <a:r>
              <a:rPr lang="ru-RU" sz="25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сравнения российских и зарубежных городских агломераций по базовым показателям состояния жилищной сферы: </a:t>
            </a:r>
            <a:br>
              <a:rPr lang="ru-RU" sz="25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5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жилищные условия в агломерациях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39AB-B043-4145-9443-2A657DCFEAC8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75357"/>
            <a:ext cx="485775" cy="476250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384985"/>
              </p:ext>
            </p:extLst>
          </p:nvPr>
        </p:nvGraphicFramePr>
        <p:xfrm>
          <a:off x="457200" y="1700808"/>
          <a:ext cx="4546848" cy="3199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7701"/>
                <a:gridCol w="3149147"/>
              </a:tblGrid>
              <a:tr h="461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Городская агломерация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Жилищная обеспеченность, кв. м на душу населения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Нью-Йорк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Лондон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Сингапур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24,8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Познань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27,4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Нюрнберг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41,9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Шанхай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7504" y="4865168"/>
            <a:ext cx="85507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Источники: </a:t>
            </a:r>
            <a:r>
              <a:rPr lang="ru-R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Нью-Йорк, 2016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http://www.rclco.com/advisory-apt-unit-size (рассчитано через данные о среднем размере жилой единицы, количестве жилых единиц в жилищном фонде и численности населения); </a:t>
            </a:r>
          </a:p>
          <a:p>
            <a:r>
              <a:rPr lang="ru-R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Лондон, 2016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https://data.london.gov.uk/dataset/housing-london/resource/27e10d40-bb04-4028-95a6-606bd13d7777; </a:t>
            </a:r>
            <a:endParaRPr lang="ru-RU" sz="105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5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Сингапур</a:t>
            </a:r>
            <a:r>
              <a:rPr lang="ru-R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http://www.teoalida.com/singapore/hdbstatistics/; </a:t>
            </a:r>
            <a:endParaRPr lang="ru-RU" sz="105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5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Познань</a:t>
            </a:r>
            <a:r>
              <a:rPr lang="ru-R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:http://poznan.stat.gov.pl/</a:t>
            </a:r>
            <a:r>
              <a:rPr lang="ru-RU" sz="105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files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05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gfx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05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poznan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05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05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defaultstronaopisowa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/390/1/1/poznan_2015_dzial8.pdf; </a:t>
            </a:r>
            <a:endParaRPr lang="ru-RU" sz="105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5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Нюрнберг</a:t>
            </a:r>
            <a:r>
              <a:rPr lang="ru-R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https://www.regionalstatistik.de/genesis/online/data;jsessionid=589485074443AA986502B810E78FB3EA.reg3?operation=previous&amp;levelindex=3&amp;step=2&amp;titel=Table+structure&amp;levelid=1514473566263&amp;levelid=1514473444973; </a:t>
            </a:r>
            <a:endParaRPr lang="ru-RU" sz="105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5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</a:t>
            </a:r>
            <a:r>
              <a:rPr lang="ru-R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ru-RU" sz="105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http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://stat.gov.kz/faces/almaty/reg_main/regDinamo?_afrLoop=3443911899833805#%40%3F_afrLoop%3D3443911899833805%26_adf.ctrl-state%3Dm6baqty7b_97 (в таблице раздел «Жилищный фонд»); </a:t>
            </a:r>
            <a:endParaRPr lang="ru-RU" sz="105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5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Шанхай</a:t>
            </a:r>
            <a:r>
              <a:rPr lang="ru-R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</a:t>
            </a:r>
            <a:r>
              <a:rPr lang="ru-R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https://gbtimes.com/capita-living-space-24-square-meters-shanghai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59173" y="1844824"/>
            <a:ext cx="3384376" cy="2724150"/>
          </a:xfrm>
          <a:prstGeom prst="round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Жилищная обеспеченность в российских и зарубежных агломерациях различается незначительно</a:t>
            </a:r>
          </a:p>
          <a:p>
            <a:endParaRPr lang="ru-RU" sz="14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отличия приходятся на территории вне крупнейших агломераций – в развитых зарубежных странах жилищная обеспеченность вне агломераций гораздо выше, чем в России </a:t>
            </a:r>
            <a:endParaRPr lang="ru-RU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6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" y="-103410"/>
            <a:ext cx="9143299" cy="6981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9861" y="1064889"/>
            <a:ext cx="3024335" cy="40011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defTabSz="914290"/>
            <a:r>
              <a:rPr lang="ru-RU" sz="20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0" dirty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820" y="1556792"/>
            <a:ext cx="2964960" cy="1077218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defTabSz="914290"/>
            <a:r>
              <a:rPr lang="ru-RU" sz="1600" b="1" spc="50" dirty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125009 Москва </a:t>
            </a:r>
          </a:p>
          <a:p>
            <a:pPr defTabSz="914290"/>
            <a:r>
              <a:rPr lang="ru-RU" sz="1600" b="1" spc="50" dirty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Тверская, 20, стр. 1</a:t>
            </a:r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90"/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90"/>
            <a:r>
              <a:rPr lang="en-US" sz="1600" b="1" spc="50" dirty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www.urbaneconomics.ru</a:t>
            </a:r>
            <a:endParaRPr lang="ru-RU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8397" y="2323677"/>
            <a:ext cx="5831596" cy="255454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endParaRPr lang="ru-RU" sz="1600" b="1" spc="50" dirty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тел./факс: </a:t>
            </a:r>
            <a:r>
              <a:rPr lang="en-US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(495) 363 50 47</a:t>
            </a:r>
            <a:r>
              <a:rPr lang="en-US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+7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(495) 787 45 20   </a:t>
            </a:r>
            <a:b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07"/>
            <a:r>
              <a:rPr lang="en-US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facebook.com/</a:t>
            </a:r>
            <a:r>
              <a:rPr lang="en-US" sz="1600" b="1" spc="50" dirty="0" err="1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UrbanEconomics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spc="5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spc="5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557"/>
            <a:r>
              <a:rPr lang="en-US" sz="1600" b="1" spc="5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twitter.com/</a:t>
            </a:r>
            <a:r>
              <a:rPr lang="en-US" sz="1600" b="1" spc="50" dirty="0" err="1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UrbanEconRu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355557"/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07" defTabSz="355557"/>
            <a:r>
              <a:rPr lang="en-US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youtube.com/channel/UCq3VciO0o6y5RYqcejjRFnA</a:t>
            </a:r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3558375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709" y="4077072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820" y="4516290"/>
            <a:ext cx="511904" cy="36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502" y="5977855"/>
            <a:ext cx="792088" cy="78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9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49019</TotalTime>
  <Words>886</Words>
  <Application>Microsoft Office PowerPoint</Application>
  <PresentationFormat>Экран (4:3)</PresentationFormat>
  <Paragraphs>278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Тема Office</vt:lpstr>
      <vt:lpstr>Office Theme</vt:lpstr>
      <vt:lpstr>6_Тема Office</vt:lpstr>
      <vt:lpstr>5_Тема Office</vt:lpstr>
      <vt:lpstr>    Пространственное развитие и экономика Московской агломерации  Татьяна Полиди исполнительный директор  Фонда «Институт экономики города»    </vt:lpstr>
      <vt:lpstr>Краткая характеристика градостроительного развития  Московской агломерации</vt:lpstr>
      <vt:lpstr>Типология агломераций по форме распределения средней плотности жилой застройки от центра к периферии </vt:lpstr>
      <vt:lpstr>Ввод жилых единиц на 1000 чел. населения, 2016 г.</vt:lpstr>
      <vt:lpstr>Показатели земельной ренты: прирост реальной капитализации жилищного фонда в денежном выражении, тыс. руб. и % в 2010-2015 гг.</vt:lpstr>
      <vt:lpstr>Общая площадь жилых помещений, приходящаяся в среднем на одного жителя, кв. м на человека, 2016 г.</vt:lpstr>
      <vt:lpstr>Результаты сравнения российских и зарубежных городских агломераций по базовым показателям состояния жилищной сферы:  жилищные условия в агломерациях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«Наемное жилье - новая городская экономика и жилищная политика»  Информация для сопоставления и выбора проектов с позиции градостроительного окружения</dc:title>
  <dc:creator>Евгений Игуменов</dc:creator>
  <cp:lastModifiedBy>Татьяна Полиди</cp:lastModifiedBy>
  <cp:revision>448</cp:revision>
  <cp:lastPrinted>2019-07-04T08:17:24Z</cp:lastPrinted>
  <dcterms:created xsi:type="dcterms:W3CDTF">2016-09-15T11:48:06Z</dcterms:created>
  <dcterms:modified xsi:type="dcterms:W3CDTF">2019-07-04T08:21:09Z</dcterms:modified>
</cp:coreProperties>
</file>