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2"/>
  </p:notesMasterIdLst>
  <p:sldIdLst>
    <p:sldId id="299" r:id="rId5"/>
    <p:sldId id="293" r:id="rId6"/>
    <p:sldId id="301" r:id="rId7"/>
    <p:sldId id="295" r:id="rId8"/>
    <p:sldId id="297" r:id="rId9"/>
    <p:sldId id="302" r:id="rId10"/>
    <p:sldId id="30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43" autoAdjust="0"/>
  </p:normalViewPr>
  <p:slideViewPr>
    <p:cSldViewPr>
      <p:cViewPr>
        <p:scale>
          <a:sx n="120" d="100"/>
          <a:sy n="120" d="100"/>
        </p:scale>
        <p:origin x="-137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BEA7C-3BF1-466A-842E-B93E12AEE6BA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D839E-1E6E-45CD-B179-6EEE59692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1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>
                <a:effectLst/>
                <a:latin typeface="Times New Roman"/>
                <a:ea typeface="Calibri"/>
              </a:rPr>
              <a:t>Нормативная методика оценки инвестиционных потребностей сферы водоснабжения и водоотведения отсутствует, поэтому такая оценка осуществляется экспертно</a:t>
            </a:r>
          </a:p>
          <a:p>
            <a:r>
              <a:rPr lang="ru-RU" dirty="0" smtClean="0"/>
              <a:t>В Стратегии развития жилищно-коммунального хозяйства в Российской Федерации на период до 2020 года  приведены экспертные оценки только ежегодных потребностей в инвестициях в сфере водоснабжения – 100 млрд. рублей и в сфере водоотведения – 100 млрд. рублей</a:t>
            </a:r>
          </a:p>
          <a:p>
            <a:r>
              <a:rPr lang="ru-RU" dirty="0" smtClean="0"/>
              <a:t>Однако такие оценки объемов инвестиций сами по себе мало показательны, поскольку не дают представления о том, насколько указанная потребность в инвестициях удовлетворяется в настоящее время, за какой период времени проблема замены сетей может быть решена при различных инвестиционных сценариях, существуют ли региональные (муниципальные) различия в инвестиционных потребностях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63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Оценка инвестиционного баланса водопроводных сетей в целом по Российской Федерации за 2017 год составила: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для сценария «максимум» – 0,1%. Это означает, что объем средств, направленных на замену сетей в 2017 году, составил 0,1% от объема средств, требуемых для замены всех водопроводных сетей, нуждающихся в замене, в целом по Российской Федерации. При сохранении объема инвестиций, направленных для замены водопроводных сетей, нуждающихся в замене, в 2017 году, для замены всех водопроводных сетей, нуждающихся в замене, в целом по Российской Федерации по состоянию на конец 2017 года, потребуется 980 лет</a:t>
            </a:r>
          </a:p>
          <a:p>
            <a:r>
              <a:rPr lang="ru-RU" sz="1200" dirty="0" smtClean="0">
                <a:effectLst/>
                <a:latin typeface="Times New Roman"/>
                <a:ea typeface="Calibri"/>
              </a:rPr>
              <a:t>Действующие укрупненные нормативы цены строительства наружных сетей водоснабжения и канализации – НЦС 81-02-14-2017 – утверждены приказом Минстроя России от 28 июня 2017 года № 936/пр (в редакции приказа Минстроя России от 20 октября 2017 года № 1448/пр)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Оценка инвестиционного баланса канализационных сетей в целом по Российской Федерации за 2017 год составила: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для сценария «максимум» – 0,57%. Это означает, что объем средств, направленных на замену сетей в 2017 году, составил 0,57% от объема средств, требуемых для замены всех канализационных сетей, нуждающихся в замене, в целом по Российской Федерации на конец 2017 года. При сохранении объема инвестиций, направленных для замены канализационных сетей, нуждающихся в замене, в 2017 году, для замены всех канализационных сетей, нуждающихся в замене, по состоянию на конец 2017 года потребуется 175 лет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89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8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53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606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55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770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45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06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44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211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60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0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8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66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132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1035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844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0530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602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6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74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285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7152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409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414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301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6812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90CA-6D5B-4BB5-A211-04258B7A38FE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9010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CD72-7D30-4641-B8E3-3C23392FF275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264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575B-C00F-4360-8AE0-24DFCC76A2F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9765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A7D7-3FD3-4E8B-BF6B-10843DB98FB7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503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6B4F-7144-4338-B404-CDBB4C27BDAE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017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268A3-8676-4D4B-B094-2A264EEB0CA7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74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1705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F665-266D-410E-B170-3CFD50116737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5844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AC44-8455-471E-937F-2AD9717E71BC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5284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C6C-95CB-4B01-8E93-3111844F77C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455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2A89-365D-4B44-A1E2-A07EA05BF2AB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2099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BB71E-4815-4B3E-9F85-0F35DCAFF081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76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/>
              <a:t>21.06.2019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14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/>
              <a:t>21.06.2019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85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/>
              <a:t>21.06.2019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07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63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28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E32-D72C-473A-91D7-74F4121341E0}" type="datetime1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6663-6524-4EA9-B00B-80A50C1FAF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04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E32-D72C-473A-91D7-74F4121341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9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E32-D72C-473A-91D7-74F4121341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2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rgbClr val="3477B2"/>
          </a:fgClr>
          <a:bgClr>
            <a:srgbClr val="3477B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46B7-8C8A-4F6D-955D-1AA3289F605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21.06.2019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3463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18648" cy="3312368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ИНВЕСТИЦИОННОГО БАЛАНСА ВОДОПРОВОДНЫХ И КАНАЛИЗАЦИОННЫХ СЕТЕЙ ЦЕНТРАЛИЗОВАННЫХ СИСТЕМ ХОЛОДНОГО ВОДОСНАБЖЕНИЯ И ВОДООТВЕДЕНИЯ НАСЕЛЕННЫХ ПУНКТОВ 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(исследование ИЭГ 2018 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года)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0032" y="472688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Колесников Игорь Витальевич</a:t>
            </a:r>
            <a:b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руководитель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55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531" y="332656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Инвестиционный баланс водопроводных (канализационных) сетей как инструмент </a:t>
            </a:r>
            <a:r>
              <a:rPr lang="ru-RU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оценки потребности в инвестициях для замены (модернизации) водопроводных и канализационных сетей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1700808"/>
            <a:ext cx="799288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объема инвестиций, направляемых на замену (модернизацию) существующих водопроводных сетей (канализационных сетей), нуждающихся в замене, и объема инвестиций, необходимых для замены (модернизации) всех водопроводных сетей (канализационных сетей), требующих замены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Позволяет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оценить достаточность мер, предпринимаемых для восстановления изношенного водопроводно-канализационного </a:t>
            </a: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хозяйства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Сформирован в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целом по Российской Федерации, </a:t>
            </a: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субъектам Российской Федерации, </a:t>
            </a: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административным центрам (столицам) субъектов Российской Федерации, по городам-представителям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Сформирован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разных инвестиционных сценариев, различающихся темпами решения проблемы замены </a:t>
            </a: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сетей (целевые ориентиры)</a:t>
            </a:r>
            <a:endParaRPr lang="ru-RU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12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531" y="332656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Оценка инвестиционных балансов водопроводных сетей (канализационных сетей) проведена для трех сценариев темпов замены (модернизации) сетей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1700808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сценарий «максимум» – одновременная замена всех сетей, нуждающихся в замене (условный сценарий, который предполагает, что все водопроводные (канализационные) сети, нуждавшиеся в замене на конец 2017 года, будут заменены в течение одного года</a:t>
            </a:r>
            <a:r>
              <a:rPr lang="ru-RU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сценарий «постепенное улучшение технического состояния сетей» – ежегодная замена до 8% сетей, нуждающихся в замене, для опережения темпов прироста протяженности таких сетей (с учетом увеличения сетей, нуждающихся в замене, примерно на 4% сетей ежегодно), то есть замена всех сетей, нуждавшихся в замене на конец 2017 года, за 12,5 </a:t>
            </a:r>
            <a:r>
              <a:rPr lang="ru-RU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endParaRPr lang="ru-RU" sz="16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сценарий «стабилизация существующего технического состояния сетей» – ежегодная замена до 4% сетей, нуждающихся в замене, то есть замена всех сетей, нуждавшихся в замене на конец 2017 года, за 25 </a:t>
            </a:r>
            <a:r>
              <a:rPr lang="ru-RU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endParaRPr lang="ru-RU" sz="16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8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531" y="404664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построения инвестиционного баланса водопроводных </a:t>
            </a:r>
            <a:r>
              <a:rPr lang="ru-RU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(канализационных) </a:t>
            </a:r>
            <a:r>
              <a:rPr lang="ru-RU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сетей</a:t>
            </a:r>
            <a:endParaRPr lang="ru-RU" sz="1600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392078"/>
              </p:ext>
            </p:extLst>
          </p:nvPr>
        </p:nvGraphicFramePr>
        <p:xfrm>
          <a:off x="247202" y="1772816"/>
          <a:ext cx="8649594" cy="396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5698"/>
                <a:gridCol w="925698"/>
                <a:gridCol w="925698"/>
                <a:gridCol w="895314"/>
                <a:gridCol w="864096"/>
                <a:gridCol w="796406"/>
                <a:gridCol w="899312"/>
                <a:gridCol w="804708"/>
                <a:gridCol w="806332"/>
                <a:gridCol w="806332"/>
              </a:tblGrid>
              <a:tr h="71607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Сети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Протяженность </a:t>
                      </a:r>
                      <a:r>
                        <a:rPr lang="ru-RU" sz="1400" dirty="0" smtClean="0">
                          <a:effectLst/>
                        </a:rPr>
                        <a:t>сетей</a:t>
                      </a:r>
                      <a:r>
                        <a:rPr lang="ru-RU" sz="1400" dirty="0">
                          <a:effectLst/>
                        </a:rPr>
                        <a:t>, тыс. </a:t>
                      </a:r>
                      <a:r>
                        <a:rPr lang="ru-RU" sz="1400" dirty="0" smtClean="0">
                          <a:effectLst/>
                        </a:rPr>
                        <a:t>км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(форма № 1-водопровод, № 1-канализация)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Протяженность </a:t>
                      </a:r>
                      <a:r>
                        <a:rPr lang="ru-RU" sz="1400" dirty="0" smtClean="0">
                          <a:effectLst/>
                        </a:rPr>
                        <a:t>сетей</a:t>
                      </a:r>
                      <a:r>
                        <a:rPr lang="ru-RU" sz="1400" dirty="0">
                          <a:effectLst/>
                        </a:rPr>
                        <a:t>, требующих замены, тыс. км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Объем средств, необходимых для замены </a:t>
                      </a:r>
                      <a:r>
                        <a:rPr lang="ru-RU" sz="1400" dirty="0" smtClean="0">
                          <a:effectLst/>
                        </a:rPr>
                        <a:t>сетей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smtClean="0">
                          <a:effectLst/>
                        </a:rPr>
                        <a:t>млрд </a:t>
                      </a:r>
                      <a:r>
                        <a:rPr lang="ru-RU" sz="1400" dirty="0">
                          <a:effectLst/>
                        </a:rPr>
                        <a:t>руб.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Объем средств, направленных на замену сетей в 2017 году, </a:t>
                      </a:r>
                      <a:r>
                        <a:rPr lang="ru-RU" sz="1400" dirty="0" smtClean="0">
                          <a:effectLst/>
                        </a:rPr>
                        <a:t>млрд </a:t>
                      </a:r>
                      <a:r>
                        <a:rPr lang="ru-RU" sz="1400" dirty="0">
                          <a:effectLst/>
                        </a:rPr>
                        <a:t>руб.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Инвестиционный баланс </a:t>
                      </a:r>
                      <a:r>
                        <a:rPr lang="ru-RU" sz="1400" dirty="0" smtClean="0">
                          <a:effectLst/>
                        </a:rPr>
                        <a:t>сетей</a:t>
                      </a:r>
                      <a:r>
                        <a:rPr lang="ru-RU" sz="1400" dirty="0">
                          <a:effectLst/>
                        </a:rPr>
                        <a:t>, %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4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сценарий «максимум</a:t>
                      </a:r>
                      <a:r>
                        <a:rPr lang="ru-RU" sz="1400" dirty="0" smtClean="0">
                          <a:effectLst/>
                        </a:rPr>
                        <a:t>», всего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сценарий «постепенное </a:t>
                      </a:r>
                      <a:r>
                        <a:rPr lang="ru-RU" sz="1400" dirty="0" smtClean="0">
                          <a:effectLst/>
                        </a:rPr>
                        <a:t>улучшение», ежегодно 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«стабилизационный» </a:t>
                      </a:r>
                      <a:r>
                        <a:rPr lang="ru-RU" sz="1400" dirty="0" smtClean="0">
                          <a:effectLst/>
                        </a:rPr>
                        <a:t>сценарий, ежегодно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сценарий «максимум»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сценарий «постепенное улучшение»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«стабилизационный» сценарий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97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Водопроводные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578,2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252,4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3192,5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255,4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127,7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3,25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0,10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1,28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2,55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97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Канализационные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637,5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14,32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11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531" y="404664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построения инвестиционного баланса водопроводных </a:t>
            </a:r>
            <a:r>
              <a:rPr lang="ru-RU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(канализационных) </a:t>
            </a:r>
            <a:r>
              <a:rPr lang="ru-RU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сетей</a:t>
            </a:r>
            <a:endParaRPr lang="ru-RU" sz="1600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80022"/>
              </p:ext>
            </p:extLst>
          </p:nvPr>
        </p:nvGraphicFramePr>
        <p:xfrm>
          <a:off x="451871" y="1666946"/>
          <a:ext cx="8332596" cy="4613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955"/>
                <a:gridCol w="3215008"/>
                <a:gridCol w="2909633"/>
              </a:tblGrid>
              <a:tr h="6819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аспекты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Инвестиционный баланс водопроводных сетей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Инвестиционный баланс канализационных сетей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297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Сценарий «максимум»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0,1%:</a:t>
                      </a:r>
                      <a:r>
                        <a:rPr lang="ru-RU" sz="1200" b="0" baseline="0" dirty="0" smtClean="0">
                          <a:latin typeface="Arial Narrow" panose="020B0606020202030204" pitchFamily="34" charset="0"/>
                        </a:rPr>
                        <a:t> э</a:t>
                      </a:r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то означает, что объем средств, направленных на замену сетей в 2017 году, составил 0,1% от объема средств, требуемых для замены всех водопроводных сетей, нуждающихся в замене, в целом по Российской Федерации по состоянию на конец 2017 года </a:t>
                      </a:r>
                      <a:endParaRPr lang="ru-RU" sz="12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0,57%: это означает, что объем средств, направленных на замену сетей в 2017 году, составил 0,57% от объема средств, требуемых для замены всех канализационных сетей, нуждающихся в замене, в целом по Российской Федерации по</a:t>
                      </a:r>
                      <a:r>
                        <a:rPr lang="ru-RU" sz="1200" b="0" baseline="0" dirty="0" smtClean="0">
                          <a:latin typeface="Arial Narrow" panose="020B0606020202030204" pitchFamily="34" charset="0"/>
                        </a:rPr>
                        <a:t> состоянию </a:t>
                      </a:r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на конец 2017 года</a:t>
                      </a:r>
                      <a:endParaRPr lang="ru-RU" sz="12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6297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Инвестиционный сценарий «постепенное улучшение»  (реализуется за 12,5 лет)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1,28%</a:t>
                      </a:r>
                      <a:r>
                        <a:rPr lang="ru-RU" sz="1200" b="0" baseline="0" dirty="0" smtClean="0">
                          <a:latin typeface="Arial Narrow" panose="020B0606020202030204" pitchFamily="34" charset="0"/>
                        </a:rPr>
                        <a:t>, то есть для </a:t>
                      </a:r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реализации данного сценария по ежегодной замене до 8% водопроводных сетей, нуждающихся в замене, требуется увеличить объем ежегодных инвестиций в 78 раз по сравнению с объемом инвестиций, направленных на замену водопроводных сетей в 2017 году</a:t>
                      </a:r>
                      <a:endParaRPr lang="ru-RU" sz="12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7,16%, то есть для реализации данного сценария по ежегодной замене до 8% канализационных сетей, нуждающихся в замене, потребуется ежегодно в течение 12,5 лет в 14 раз больший объем средств, чем был направлен на эти цели в 2017 году</a:t>
                      </a:r>
                      <a:endParaRPr lang="ru-RU" sz="12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«Стабилизационный» инвестиционный сценарий (реализуется за 25 лет)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2,55%, то есть для реализации данного сценария по ежегодной замене до 4% водопроводных сетей, нуждающихся в замене, требуется увеличить объем ежегодных</a:t>
                      </a:r>
                      <a:r>
                        <a:rPr lang="ru-RU" sz="1200" b="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инвестиций в 39 раз в сравнении с объемом средств, вложенных на замену водопроводных сетей в 2017 году</a:t>
                      </a:r>
                    </a:p>
                    <a:p>
                      <a:pPr marL="0" indent="0" algn="l">
                        <a:buFont typeface="+mj-lt"/>
                        <a:buNone/>
                      </a:pPr>
                      <a:endParaRPr lang="ru-RU" sz="1200" b="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Arial Narrow" panose="020B0606020202030204" pitchFamily="34" charset="0"/>
                        </a:rPr>
                        <a:t>14,32%, то есть для реализации данного сценария по ежегодной замене до 4% канализационных  сетей, нуждающихся в замене, потребуется ежегодно в течение 25 лет в 7 раз больший объем средств, чем был направлен на эти цели в 2017 году</a:t>
                      </a:r>
                      <a:endParaRPr lang="ru-RU" sz="12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531" y="404664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Инвестиционные расходы на замену (модернизацию) водопроводных и канализационных </a:t>
            </a:r>
            <a:r>
              <a:rPr lang="ru-RU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сетей: текущая ситуация</a:t>
            </a:r>
            <a:endParaRPr lang="ru-RU" sz="1600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60" y="1700808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доля капитальных вложений </a:t>
            </a:r>
            <a:r>
              <a:rPr lang="ru-RU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в системы водоснабжения и водоотведения в </a:t>
            </a: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общем объеме выручки организаций </a:t>
            </a:r>
            <a:r>
              <a:rPr lang="ru-RU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водопроводно-канализационного </a:t>
            </a: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хозяйства в 2017 году составила 7,1%: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6,1% в системы водоснабжения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8,5% в системы водоотведения</a:t>
            </a:r>
          </a:p>
          <a:p>
            <a:pPr algn="just">
              <a:spcAft>
                <a:spcPts val="1200"/>
              </a:spcAft>
            </a:pP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согласно целевым показателям федеральной целевой программы «Чистая вода» на 2011 – 2017 годы доля капитальных вложений в общем объеме выручки на конец 2017 года должна была составить 31</a:t>
            </a:r>
            <a:r>
              <a:rPr lang="ru-RU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(</a:t>
            </a:r>
            <a:r>
              <a:rPr lang="ru-RU" sz="1600" i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600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сравнения, в среднем в мире этот показатель составляет 43</a:t>
            </a:r>
            <a:r>
              <a:rPr lang="ru-RU" sz="1600" i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endParaRPr lang="ru-RU" sz="1600" i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необходимо существенное увеличение объема инвестиций в замену (модернизацию) водопроводных и канализационных сетей:</a:t>
            </a:r>
          </a:p>
          <a:p>
            <a:pPr lvl="1" algn="just">
              <a:spcAft>
                <a:spcPts val="1200"/>
              </a:spcAft>
            </a:pP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для реализации сценария «стабилизация технического состояния сетей» необходимо увеличить в целом по Российской Федерации объем </a:t>
            </a:r>
            <a:r>
              <a:rPr lang="ru-RU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ежегодных инвестиций </a:t>
            </a:r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водопроводные сети в 39 раз, а в канализационные сети в 7 раз в сравнении с объемом средств, вложенных в замену соответствующих сетей в 2017 </a:t>
            </a:r>
            <a:r>
              <a:rPr lang="ru-RU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  <a:endParaRPr lang="ru-RU" sz="16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9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9860" y="1064889"/>
            <a:ext cx="302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</a:t>
            </a:r>
            <a:endParaRPr lang="ru-RU" sz="20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820" y="1556791"/>
            <a:ext cx="2964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Россия, 125009 Москва </a:t>
            </a:r>
          </a:p>
          <a:p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Тверская, 20, стр. 1</a:t>
            </a:r>
            <a:endParaRPr lang="en-US" sz="1600" b="1" spc="50" dirty="0" smtClean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www.urbaneconomics.ru</a:t>
            </a:r>
            <a:endParaRPr lang="ru-RU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8397" y="2323676"/>
            <a:ext cx="58315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90"/>
            <a:endParaRPr lang="ru-RU" sz="1600" b="1" spc="50" dirty="0" smtClean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"/>
            </a:endParaRPr>
          </a:p>
          <a:p>
            <a:pPr defTabSz="914290"/>
            <a:r>
              <a:rPr lang="ru-RU" sz="16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"/>
              </a:rPr>
              <a:t>mailbox@urbaneconomics.ru</a:t>
            </a:r>
            <a: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./факс: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363 50 47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787 45 20   </a:t>
            </a:r>
            <a:b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spc="50" dirty="0" smtClean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defTabSz="91429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UrbanEconomics</a:t>
            </a:r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spc="50" dirty="0" smtClean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290"/>
            <a:endParaRPr lang="en-US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55600"/>
            <a:r>
              <a:rPr lang="en-US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UrbanEconRu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355600"/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defTabSz="35560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youtube.com/channel/UCq3VciO0o6y5RYqcejjRFnA</a:t>
            </a:r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58374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709" y="4077072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rutcriado.files.wordpress.com/2013/07/youtub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820" y="4516289"/>
            <a:ext cx="511904" cy="36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9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1261</Words>
  <Application>Microsoft Office PowerPoint</Application>
  <PresentationFormat>Экран (4:3)</PresentationFormat>
  <Paragraphs>93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Тема Office</vt:lpstr>
      <vt:lpstr>1_Тема Office</vt:lpstr>
      <vt:lpstr>2_Тема Office</vt:lpstr>
      <vt:lpstr>2_Office Theme</vt:lpstr>
      <vt:lpstr>ПОСТРОЕНИЕ ИНВЕСТИЦИОННОГО БАЛАНСА ВОДОПРОВОДНЫХ И КАНАЛИЗАЦИОННЫХ СЕТЕЙ ЦЕНТРАЛИЗОВАННЫХ СИСТЕМ ХОЛОДНОГО ВОДОСНАБЖЕНИЯ И ВОДООТВЕДЕНИЯ НАСЕЛЕННЫХ ПУНКТОВ РОССИИ (исследование ИЭГ 2018 года)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Аля В. Лифанова</dc:creator>
  <cp:lastModifiedBy>Игорь Колесников</cp:lastModifiedBy>
  <cp:revision>174</cp:revision>
  <dcterms:created xsi:type="dcterms:W3CDTF">2017-09-06T09:11:37Z</dcterms:created>
  <dcterms:modified xsi:type="dcterms:W3CDTF">2019-06-21T14:46:20Z</dcterms:modified>
</cp:coreProperties>
</file>