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  <p:sldMasterId id="2147483684" r:id="rId3"/>
  </p:sldMasterIdLst>
  <p:notesMasterIdLst>
    <p:notesMasterId r:id="rId32"/>
  </p:notesMasterIdLst>
  <p:handoutMasterIdLst>
    <p:handoutMasterId r:id="rId33"/>
  </p:handoutMasterIdLst>
  <p:sldIdLst>
    <p:sldId id="262" r:id="rId4"/>
    <p:sldId id="324" r:id="rId5"/>
    <p:sldId id="325" r:id="rId6"/>
    <p:sldId id="308" r:id="rId7"/>
    <p:sldId id="330" r:id="rId8"/>
    <p:sldId id="331" r:id="rId9"/>
    <p:sldId id="321" r:id="rId10"/>
    <p:sldId id="322" r:id="rId11"/>
    <p:sldId id="335" r:id="rId12"/>
    <p:sldId id="328" r:id="rId13"/>
    <p:sldId id="326" r:id="rId14"/>
    <p:sldId id="329" r:id="rId15"/>
    <p:sldId id="303" r:id="rId16"/>
    <p:sldId id="332" r:id="rId17"/>
    <p:sldId id="333" r:id="rId18"/>
    <p:sldId id="311" r:id="rId19"/>
    <p:sldId id="334" r:id="rId20"/>
    <p:sldId id="343" r:id="rId21"/>
    <p:sldId id="337" r:id="rId22"/>
    <p:sldId id="336" r:id="rId23"/>
    <p:sldId id="338" r:id="rId24"/>
    <p:sldId id="339" r:id="rId25"/>
    <p:sldId id="314" r:id="rId26"/>
    <p:sldId id="340" r:id="rId27"/>
    <p:sldId id="341" r:id="rId28"/>
    <p:sldId id="342" r:id="rId29"/>
    <p:sldId id="297" r:id="rId30"/>
    <p:sldId id="296" r:id="rId31"/>
  </p:sldIdLst>
  <p:sldSz cx="9144000" cy="5143500" type="screen16x9"/>
  <p:notesSz cx="6797675" cy="9929813"/>
  <p:defaultTextStyle>
    <a:defPPr>
      <a:defRPr lang="ru-RU"/>
    </a:defPPr>
    <a:lvl1pPr marL="0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5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0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5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26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16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6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A79A7"/>
    <a:srgbClr val="A50021"/>
    <a:srgbClr val="FFCC99"/>
    <a:srgbClr val="800000"/>
    <a:srgbClr val="3477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1" autoAdjust="0"/>
    <p:restoredTop sz="94826" autoAdjust="0"/>
  </p:normalViewPr>
  <p:slideViewPr>
    <p:cSldViewPr>
      <p:cViewPr>
        <p:scale>
          <a:sx n="100" d="100"/>
          <a:sy n="100" d="100"/>
        </p:scale>
        <p:origin x="-1932" y="-86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4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23453-7BF0-416F-B4C9-9CDD82363888}" type="datetimeFigureOut">
              <a:rPr lang="ru-RU" smtClean="0"/>
              <a:t>28.06.2019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31600"/>
            <a:ext cx="2945659" cy="4964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31600"/>
            <a:ext cx="2945659" cy="4964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1C6F18-89F1-4971-8422-810C6D107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2748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4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F6429-5EE1-4044-A8A3-239ED09AF62B}" type="datetimeFigureOut">
              <a:rPr lang="ru-RU" smtClean="0"/>
              <a:t>28.06.2019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6662"/>
            <a:ext cx="543814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1600"/>
            <a:ext cx="2945659" cy="4964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1600"/>
            <a:ext cx="2945659" cy="4964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D5ABA-CEFC-458A-A8BC-8DC1F51F92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04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B29BC-7B0F-4325-A650-48D772B6C78A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t>28.06.2019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9A88-7501-443E-8976-D4F2EC9A60C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198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C67C-3C18-4D48-B236-CA0C648BDCA2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t>28.06.2019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9A88-7501-443E-8976-D4F2EC9A60C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731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438F-7175-465E-8EF6-82C420CCEC12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t>28.06.2019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9A88-7501-443E-8976-D4F2EC9A60C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736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B90CA-6D5B-4BB5-A211-04258B7A38FE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28.06.2019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9A88-7501-443E-8976-D4F2EC9A60C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398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9CD72-7D30-4641-B8E3-3C23392FF275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28.06.2019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9A88-7501-443E-8976-D4F2EC9A60C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1691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1575B-C00F-4360-8AE0-24DFCC76A2F9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28.06.2019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9A88-7501-443E-8976-D4F2EC9A60C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555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4A7D7-3FD3-4E8B-BF6B-10843DB98FB7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28.06.2019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9A88-7501-443E-8976-D4F2EC9A60C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992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B6B4F-7144-4338-B404-CDBB4C27BDAE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28.06.2019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9A88-7501-443E-8976-D4F2EC9A60C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2782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268A3-8676-4D4B-B094-2A264EEB0CA7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28.06.2019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9A88-7501-443E-8976-D4F2EC9A60C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8773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BF665-266D-410E-B170-3CFD50116737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28.06.2019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9A88-7501-443E-8976-D4F2EC9A60C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5947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AC44-8455-471E-937F-2AD9717E71BC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28.06.2019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9A88-7501-443E-8976-D4F2EC9A60C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460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F9DDA-A943-4104-9A40-F11C068C4F29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t>28.06.2019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9A88-7501-443E-8976-D4F2EC9A60C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6720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1AC6C-95CB-4B01-8E93-3111844F77C9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28.06.2019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9A88-7501-443E-8976-D4F2EC9A60C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2175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2A89-365D-4B44-A1E2-A07EA05BF2AB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28.06.2019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9A88-7501-443E-8976-D4F2EC9A60C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8375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BB71E-4815-4B3E-9F85-0F35DCAFF081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28.06.2019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9A88-7501-443E-8976-D4F2EC9A60C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1712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3" y="950614"/>
            <a:ext cx="7235981" cy="3849987"/>
          </a:xfrm>
        </p:spPr>
        <p:txBody>
          <a:bodyPr/>
          <a:lstStyle>
            <a:lvl1pPr>
              <a:defRPr sz="11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2" y="151277"/>
            <a:ext cx="6189583" cy="712177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56216-AB26-403B-B0DD-9B5413109A0A}" type="datetime1">
              <a:rPr lang="ru-RU" smtClean="0"/>
              <a:t>28.06.2019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70" y="177312"/>
            <a:ext cx="785301" cy="273844"/>
          </a:xfrm>
        </p:spPr>
        <p:txBody>
          <a:bodyPr/>
          <a:lstStyle>
            <a:lvl1pPr>
              <a:defRPr sz="14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467600" y="157163"/>
            <a:ext cx="657226" cy="32385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943350"/>
            <a:ext cx="7239000" cy="85725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628650"/>
            <a:ext cx="7467600" cy="33147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E6F1B-83B0-44CF-A0CA-16CA543117E3}" type="datetime1">
              <a:rPr lang="ru-RU" smtClean="0"/>
              <a:t>28.06.2019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363060"/>
            <a:ext cx="7239001" cy="5715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3943350"/>
            <a:ext cx="7239000" cy="85725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FF2EB-E1E2-47CE-AB1A-9FAD3D5C6690}" type="datetime1">
              <a:rPr lang="ru-RU" smtClean="0"/>
              <a:t>28.06.2019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F1199-C65B-4A3E-87C4-921006D63AA5}" type="datetime1">
              <a:rPr lang="ru-RU" smtClean="0"/>
              <a:t>28.06.2019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630936"/>
            <a:ext cx="3730752" cy="3291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630936"/>
            <a:ext cx="3730752" cy="3291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630936"/>
            <a:ext cx="3733800" cy="40005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1" y="630936"/>
            <a:ext cx="3735267" cy="40005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5911-D97F-46D0-A8C1-91775A83F276}" type="datetime1">
              <a:rPr lang="ru-RU" smtClean="0"/>
              <a:t>28.06.2019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035558"/>
            <a:ext cx="3730752" cy="2880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035557"/>
            <a:ext cx="3730752" cy="2880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A2A54-58B4-4243-AAB6-E7AC06CD0660}" type="datetime1">
              <a:rPr lang="ru-RU" smtClean="0"/>
              <a:t>28.06.2019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1A4E-CA1D-4C29-86DF-883DCEEACC6D}" type="datetime1">
              <a:rPr lang="ru-RU" smtClean="0"/>
              <a:t>28.06.2019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0F238-3F97-411B-9EC8-22CD10B24F60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t>28.06.2019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9A88-7501-443E-8976-D4F2EC9A60C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4183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1" y="296465"/>
            <a:ext cx="3008313" cy="871538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1" y="1168003"/>
            <a:ext cx="3008313" cy="3289697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285750"/>
            <a:ext cx="4800600" cy="4457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4F0BA1C-B21C-403B-ABCA-6072B2EC3CE3}" type="datetime1">
              <a:rPr lang="ru-RU" smtClean="0"/>
              <a:t>28.06.2019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468565"/>
            <a:ext cx="5486400" cy="303335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285750"/>
            <a:ext cx="5867400" cy="306109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771900"/>
            <a:ext cx="4038600" cy="10287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A80DB-DF31-40D1-B5A2-B8354CF76789}" type="datetime1">
              <a:rPr lang="ru-RU" smtClean="0"/>
              <a:t>28.06.2019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DE789-44F7-434E-8C18-7AE8C71E12F5}" type="datetime1">
              <a:rPr lang="ru-RU" smtClean="0"/>
              <a:t>28.06.2019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CE67-803F-47EB-8FED-C154291AB2E9}" type="datetime1">
              <a:rPr lang="ru-RU" smtClean="0"/>
              <a:t>28.06.2019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B5710-56A6-4CB1-97CA-0EFFFBA882EA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t>28.06.2019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9A88-7501-443E-8976-D4F2EC9A60C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073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FBF97-3697-4BB3-9FC4-1DBF813C4FB0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t>28.06.2019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9A88-7501-443E-8976-D4F2EC9A60C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388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A54C1-B3D2-4420-833B-4E590439A97F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t>28.06.2019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9A88-7501-443E-8976-D4F2EC9A60C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037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D7664-D225-48A1-B8A7-006E68003741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t>28.06.2019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9A88-7501-443E-8976-D4F2EC9A60C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136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1DBDF-8A1D-4AB0-A91A-FA95B8B28119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t>28.06.2019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9A88-7501-443E-8976-D4F2EC9A60C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229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7166E-D185-4367-AB44-CE615A46857F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t>28.06.2019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9A88-7501-443E-8976-D4F2EC9A60C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501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65F92A8-A0F6-441F-AD98-CB9B47ED69F3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t>28.06.2019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9CB9A88-7501-443E-8976-D4F2EC9A60C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8442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14646B7-8C8A-4F6D-955D-1AA3289F6059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 defTabSz="914400"/>
              <a:t>28.06.2019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9CB9A88-7501-443E-8976-D4F2EC9A60C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9417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3943350"/>
            <a:ext cx="7239000" cy="8572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628650"/>
            <a:ext cx="7467600" cy="331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4914900"/>
            <a:ext cx="7162800" cy="171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305300"/>
            <a:ext cx="381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9" y="4286250"/>
            <a:ext cx="242887" cy="32385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870436" y="3587262"/>
            <a:ext cx="196947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ACC6577-E1FE-4FCE-BA88-212FE7ED54B6}" type="datetime1">
              <a:rPr lang="ru-RU" smtClean="0"/>
              <a:t>28.06.2019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8.pn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hyperlink" Target="mailto:mailbox@urbaneconomics.ru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jpeg"/><Relationship Id="rId5" Type="http://schemas.openxmlformats.org/officeDocument/2006/relationships/image" Target="../media/image8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047" y="2420"/>
            <a:ext cx="9181047" cy="525758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49020" y="771550"/>
            <a:ext cx="8208912" cy="2376264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ПРАКТИЧЕСКОЕ ПОСОБИЕ ЖИЛИЩНОМУ АКТИВИСТУ: 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«ДОРОЖНАЯ КАРТА КАПИТАЛЬНОГО РЕМОНТА МНОГОКВАРТИРНОГО ДОМА»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Lykova\Documents\По проектам\2019\московский грант ДК_КР\итоговое мероприятие\Рисунок3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625" y="0"/>
            <a:ext cx="6948264" cy="538006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6162675" y="2420"/>
            <a:ext cx="2981325" cy="52575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000"/>
              </a:spcAft>
            </a:pPr>
            <a:endParaRPr lang="ru-RU" sz="2800" dirty="0" smtClean="0">
              <a:solidFill>
                <a:srgbClr val="FF0000"/>
              </a:solidFill>
              <a:effectLst/>
              <a:latin typeface="Impact"/>
              <a:ea typeface="Calibri"/>
              <a:cs typeface="Times New Roman"/>
            </a:endParaRPr>
          </a:p>
          <a:p>
            <a:pPr>
              <a:spcAft>
                <a:spcPts val="1000"/>
              </a:spcAft>
            </a:pPr>
            <a:r>
              <a:rPr lang="ru-RU" sz="2800" dirty="0" smtClean="0">
                <a:solidFill>
                  <a:srgbClr val="FF0000"/>
                </a:solidFill>
                <a:effectLst/>
                <a:latin typeface="Impact"/>
                <a:ea typeface="Calibri"/>
                <a:cs typeface="Times New Roman"/>
              </a:rPr>
              <a:t>ПРАКТИЧЕСКОЕ </a:t>
            </a:r>
            <a:r>
              <a:rPr lang="ru-RU" sz="2800" dirty="0">
                <a:solidFill>
                  <a:srgbClr val="FF0000"/>
                </a:solidFill>
                <a:effectLst/>
                <a:latin typeface="Impact"/>
                <a:ea typeface="Calibri"/>
                <a:cs typeface="Times New Roman"/>
              </a:rPr>
              <a:t>ПОСОБИЕ ЖИЛИЩНОМУ АКТИВИСТУ: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>
              <a:spcAft>
                <a:spcPts val="1000"/>
              </a:spcAft>
            </a:pPr>
            <a:r>
              <a:rPr lang="ru-RU" sz="1400" dirty="0">
                <a:solidFill>
                  <a:srgbClr val="000000"/>
                </a:solidFill>
                <a:effectLst/>
                <a:latin typeface="Impact"/>
                <a:ea typeface="Calibri"/>
                <a:cs typeface="Times New Roman"/>
              </a:rPr>
              <a:t> 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Impact"/>
                <a:ea typeface="Calibri"/>
                <a:cs typeface="Times New Roman"/>
              </a:rPr>
              <a:t>ДОРОЖНАЯ </a:t>
            </a:r>
            <a:r>
              <a:rPr lang="ru-RU" sz="2800" dirty="0">
                <a:solidFill>
                  <a:srgbClr val="000000"/>
                </a:solidFill>
                <a:effectLst/>
                <a:latin typeface="Impact"/>
                <a:ea typeface="Calibri"/>
                <a:cs typeface="Times New Roman"/>
              </a:rPr>
              <a:t>КАРТА КАПИТАЛЬНОГО РЕМОНТА </a:t>
            </a:r>
            <a:r>
              <a:rPr lang="ru-RU" sz="2800" spc="-130" dirty="0">
                <a:solidFill>
                  <a:srgbClr val="000000"/>
                </a:solidFill>
                <a:effectLst/>
                <a:latin typeface="Impact"/>
                <a:ea typeface="Calibri"/>
                <a:cs typeface="Times New Roman"/>
              </a:rPr>
              <a:t>МНОГОКВАРТИРНОГО</a:t>
            </a:r>
            <a:r>
              <a:rPr lang="ru-RU" sz="2800" dirty="0">
                <a:solidFill>
                  <a:srgbClr val="000000"/>
                </a:solidFill>
                <a:effectLst/>
                <a:latin typeface="Impact"/>
                <a:ea typeface="Calibri"/>
                <a:cs typeface="Times New Roman"/>
              </a:rPr>
              <a:t> ДОМА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400" b="1" spc="-130" dirty="0" smtClean="0">
                <a:solidFill>
                  <a:srgbClr val="244061"/>
                </a:solidFill>
                <a:effectLst/>
                <a:ea typeface="Calibri"/>
                <a:cs typeface="Times New Roman"/>
              </a:rPr>
              <a:t>Проект реализуется </a:t>
            </a:r>
            <a:r>
              <a:rPr lang="ru-RU" sz="1400" b="1" spc="-130" dirty="0">
                <a:solidFill>
                  <a:srgbClr val="244061"/>
                </a:solidFill>
                <a:effectLst/>
                <a:ea typeface="Calibri"/>
                <a:cs typeface="Times New Roman"/>
              </a:rPr>
              <a:t>при поддержке 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400" b="1" spc="-130" dirty="0">
                <a:solidFill>
                  <a:srgbClr val="244061"/>
                </a:solidFill>
                <a:effectLst/>
                <a:ea typeface="Calibri"/>
                <a:cs typeface="Times New Roman"/>
              </a:rPr>
              <a:t>Комитета общественных связей и молодёжной политики города Москвы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solidFill>
                  <a:srgbClr val="000000"/>
                </a:solidFill>
                <a:effectLst/>
                <a:latin typeface="Impact"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pic>
        <p:nvPicPr>
          <p:cNvPr id="11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160" y="4437679"/>
            <a:ext cx="818515" cy="8223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  <a:extLst/>
        </p:spPr>
      </p:pic>
      <p:pic>
        <p:nvPicPr>
          <p:cNvPr id="12" name="Рисунок 11" descr="C:\Users\Lykova\Documents\По проектам\2018\Субсидия Москвы_капремонт 2\Снимок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248" y="4437679"/>
            <a:ext cx="1740912" cy="822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238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9FBE4AD8-DAB2-47FB-BF6D-CD14A3C4A734}"/>
              </a:ext>
            </a:extLst>
          </p:cNvPr>
          <p:cNvSpPr/>
          <p:nvPr/>
        </p:nvSpPr>
        <p:spPr>
          <a:xfrm>
            <a:off x="251520" y="699542"/>
            <a:ext cx="6192688" cy="3098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Ассоциация собственников помещений в многоквартирных домах и владельцев 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специальных 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счетов для 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формирования фондов капитального ремонта на территории г. 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Москвы (Ассоциация собственников и владельцев спецсчетов)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 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капитального ремонта многоквартирных домов города 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Москвы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57272"/>
            <a:ext cx="8964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>
              <a:spcAft>
                <a:spcPts val="1200"/>
              </a:spcAft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Verdana Pro Black" panose="020B0604020202020204" pitchFamily="34" charset="0"/>
              </a:rPr>
              <a:t>Партнёры проекта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Verdana Pro Black" panose="020B0604020202020204" pitchFamily="34" charset="0"/>
            </a:endParaRPr>
          </a:p>
        </p:txBody>
      </p:sp>
      <p:pic>
        <p:nvPicPr>
          <p:cNvPr id="2050" name="Picture 2" descr="ÐÐ°ÑÑÐ¸Ð½ÐºÐ¸ Ð¿Ð¾ Ð·Ð°Ð¿ÑÐ¾ÑÑ ÐÑÑÐ¾ÑÐ¸Ð°ÑÐ¸Ñ Ð²Ð»Ð°Ð´ÐµÐ»ÑÑÐµÐ² ÑÐ¿ÐµÑÑÑÐµÑÐ¾Ð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9812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Ð¤Ð¾Ð½Ð´ ÐºÐ°Ð¿Ð¸ÑÐ°Ð»ÑÐ½Ð¾Ð³Ð¾ ÑÐµÐ¼Ð¾Ð½ÑÐ° Ð³Ð¾ÑÐ¾Ð´Ð° ÐÐ¾ÑÐºÐ²Ñ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435846"/>
            <a:ext cx="4572000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78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500" y="3579862"/>
            <a:ext cx="7239000" cy="857250"/>
          </a:xfrm>
        </p:spPr>
        <p:txBody>
          <a:bodyPr/>
          <a:lstStyle/>
          <a:p>
            <a:r>
              <a:rPr lang="ru-RU" sz="480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Дорожная карта капитального ремонта многоквартирного дома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230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489" y="1973263"/>
            <a:ext cx="9207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00995" y="87474"/>
            <a:ext cx="7704855" cy="612068"/>
          </a:xfrm>
          <a:prstGeom prst="rect">
            <a:avLst/>
          </a:prstGeom>
          <a:noFill/>
        </p:spPr>
        <p:txBody>
          <a:bodyPr vert="horz" lIns="91429" tIns="45715" rIns="91429" bIns="45715" rtlCol="0" anchor="ctr">
            <a:noAutofit/>
          </a:bodyPr>
          <a:lstStyle>
            <a:lvl1pPr algn="ctr" defTabSz="91429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2" algn="ctr">
              <a:lnSpc>
                <a:spcPct val="80000"/>
              </a:lnSpc>
              <a:spcAft>
                <a:spcPts val="1200"/>
              </a:spcAft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Verdana Pro Black" panose="020B0604020202020204" pitchFamily="34" charset="0"/>
              </a:rPr>
              <a:t>Информационно-методическая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Verdana Pro Black" panose="020B0604020202020204" pitchFamily="34" charset="0"/>
              </a:rPr>
              <a:t>основа для действий активных собственников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Verdana Pro Black" panose="020B0604020202020204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4659982"/>
            <a:ext cx="539552" cy="488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3419872" y="1005577"/>
            <a:ext cx="5400600" cy="3589047"/>
          </a:xfrm>
          <a:noFill/>
          <a:effectLst/>
        </p:spPr>
        <p:txBody>
          <a:bodyPr>
            <a:normAutofit fontScale="62500" lnSpcReduction="20000"/>
          </a:bodyPr>
          <a:lstStyle/>
          <a:p>
            <a:pPr marL="457200" lvl="2" indent="-4572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Обобщены и сведены в общий «пакет» методические рекомендации, информационные и справочные материалы, формы, образцы и примеры документов</a:t>
            </a:r>
          </a:p>
          <a:p>
            <a:pPr marL="457200" lvl="3" indent="0">
              <a:spcAft>
                <a:spcPts val="1200"/>
              </a:spcAft>
              <a:buNone/>
            </a:pPr>
            <a:r>
              <a:rPr lang="ru-RU" sz="2900" spc="1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Рекомендации по действиям жилищного актива – </a:t>
            </a:r>
            <a:r>
              <a:rPr lang="ru-RU" sz="2900" spc="1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инфографика</a:t>
            </a:r>
            <a:r>
              <a:rPr lang="ru-RU" sz="2900" spc="1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что делать, где найти информацию, с кем взаимодействовать</a:t>
            </a:r>
          </a:p>
          <a:p>
            <a:pPr marL="342900" lvl="2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варианта «Дорожной карты капремонта»:</a:t>
            </a:r>
          </a:p>
          <a:p>
            <a:pPr marL="800100" lvl="3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капитальный ремонт отвечает Фонд капитального ремонта (региональный оператор)</a:t>
            </a:r>
          </a:p>
          <a:p>
            <a:pPr marL="800100" lvl="3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капитальный ремонт домов со специальными счетами 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30197"/>
            <a:ext cx="3024336" cy="4433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091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323528" y="229003"/>
            <a:ext cx="8586699" cy="529568"/>
          </a:xfrm>
          <a:prstGeom prst="rect">
            <a:avLst/>
          </a:prstGeom>
          <a:noFill/>
        </p:spPr>
        <p:txBody>
          <a:bodyPr vert="horz" lIns="91429" tIns="45715" rIns="91429" bIns="45715" rtlCol="0" anchor="ctr">
            <a:noAutofit/>
          </a:bodyPr>
          <a:lstStyle>
            <a:lvl1pPr algn="ctr" defTabSz="91429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2" algn="ctr">
              <a:lnSpc>
                <a:spcPct val="80000"/>
              </a:lnSpc>
              <a:spcAft>
                <a:spcPts val="1200"/>
              </a:spcAft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Verdana Pro Black" panose="020B0604020202020204" pitchFamily="34" charset="0"/>
              </a:rPr>
              <a:t>Поэтапный алгоритм действий жилищного актива 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05" y="1353344"/>
            <a:ext cx="8839571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843558"/>
            <a:ext cx="874846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Семь 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этапов: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подготовки 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капремонту до </a:t>
            </a:r>
            <a:r>
              <a:rPr lang="ru-RU" sz="1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постремонтного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гарантийного периода</a:t>
            </a:r>
            <a:endParaRPr lang="ru-RU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4659982"/>
            <a:ext cx="539552" cy="488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16538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0"/>
            <a:ext cx="1845492" cy="2610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Lykova\Documents\По проектам\2019\московский грант ДК_КР\итоговое мероприятие\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59" y="2389850"/>
            <a:ext cx="397060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Lykova\Documents\По проектам\2019\московский грант ДК_КР\итоговое мероприятие\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080" y="2437804"/>
            <a:ext cx="3976432" cy="270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4239" y="597667"/>
            <a:ext cx="7272808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Схемы 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действий 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каждом этапе и по отдельным шагам </a:t>
            </a:r>
            <a:endParaRPr lang="ru-RU" sz="16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Схемы 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взаимодействий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каждом этапе</a:t>
            </a:r>
            <a:endParaRPr lang="ru-RU" sz="16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для заполнения: 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дневник капитального ремонта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многоквартирного 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дома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Информационно-методические 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приложения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рекомендации</a:t>
            </a:r>
            <a:r>
              <a:rPr lang="ru-RU" sz="1400" i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i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справочные </a:t>
            </a:r>
            <a:r>
              <a:rPr lang="ru-RU" sz="1400" i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материалы, формы, образцы и примеры документов</a:t>
            </a:r>
          </a:p>
          <a:p>
            <a:pPr lvl="1">
              <a:lnSpc>
                <a:spcPct val="80000"/>
              </a:lnSpc>
            </a:pP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- 49 приложений для домов в «общем котле» у регионального оператора</a:t>
            </a:r>
          </a:p>
          <a:p>
            <a:pPr lvl="1">
              <a:lnSpc>
                <a:spcPct val="80000"/>
              </a:lnSpc>
            </a:pP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- 53 приложения для домов со специальными счетами</a:t>
            </a: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02464" y="130398"/>
            <a:ext cx="8586699" cy="529568"/>
          </a:xfrm>
          <a:prstGeom prst="rect">
            <a:avLst/>
          </a:prstGeom>
          <a:noFill/>
        </p:spPr>
        <p:txBody>
          <a:bodyPr vert="horz" lIns="91429" tIns="45715" rIns="91429" bIns="45715" rtlCol="0" anchor="ctr">
            <a:noAutofit/>
          </a:bodyPr>
          <a:lstStyle>
            <a:lvl1pPr algn="ctr" defTabSz="91429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2">
              <a:lnSpc>
                <a:spcPct val="80000"/>
              </a:lnSpc>
              <a:spcAft>
                <a:spcPts val="1200"/>
              </a:spcAft>
            </a:pPr>
            <a:r>
              <a:rPr lang="ru-RU" sz="2800" b="1" dirty="0" smtClean="0">
                <a:solidFill>
                  <a:srgbClr val="326698"/>
                </a:solidFill>
                <a:latin typeface="Verdana Pro Black" panose="020B0604020202020204" pitchFamily="34" charset="0"/>
              </a:rPr>
              <a:t>    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Verdana Pro Black" panose="020B0604020202020204" pitchFamily="34" charset="0"/>
              </a:rPr>
              <a:t>Состав «Дорожной карты» 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Verdana Pro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639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709" y="781050"/>
            <a:ext cx="6662936" cy="3672408"/>
          </a:xfrm>
        </p:spPr>
        <p:txBody>
          <a:bodyPr/>
          <a:lstStyle/>
          <a:p>
            <a:r>
              <a:rPr lang="ru-RU" sz="480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Общественные обсуждения </a:t>
            </a:r>
            <a:r>
              <a:rPr lang="ru-RU" sz="4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480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консультации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179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Lykova\Documents\По проектам\2019\московский грант ДК_КР\итоговое мероприятие\981ddb7c-919d-4682-a9ce-7e142d7678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30066"/>
            <a:ext cx="3024336" cy="226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fld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834207"/>
            <a:ext cx="29916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различных </a:t>
            </a: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площадках: </a:t>
            </a:r>
            <a:endParaRPr lang="ru-RU" sz="16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Lifanova\Desktop\IMG_59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843558"/>
            <a:ext cx="3528392" cy="2257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ifanova\Desktop\IMG-20190110-WA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43" y="1296482"/>
            <a:ext cx="3096343" cy="194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Lifanova\Desktop\IMG_436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99"/>
          <a:stretch/>
        </p:blipFill>
        <p:spPr bwMode="auto">
          <a:xfrm>
            <a:off x="4568949" y="3144847"/>
            <a:ext cx="2368564" cy="16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Lifanova\Desktop\c4292653-7450-4321-92eb-3b53577b226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98"/>
          <a:stretch/>
        </p:blipFill>
        <p:spPr bwMode="auto">
          <a:xfrm>
            <a:off x="7010338" y="3147813"/>
            <a:ext cx="1882142" cy="169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189529"/>
            <a:ext cx="9144000" cy="438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Verdana Pro Black" panose="020B0604020202020204" pitchFamily="34" charset="0"/>
              </a:rPr>
              <a:t>Обсуждения «Дорожной карты капремонта»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02622" y="829469"/>
            <a:ext cx="16004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встреч с экспертами и жилищными активистами</a:t>
            </a:r>
            <a:endParaRPr lang="ru-RU" sz="16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75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fld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719593"/>
            <a:ext cx="28803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-1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ru-RU" sz="1600" b="1" spc="-1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тематических </a:t>
            </a:r>
            <a:r>
              <a:rPr lang="ru-RU" sz="1600" b="1" spc="-1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консультации</a:t>
            </a:r>
          </a:p>
          <a:p>
            <a:pPr algn="ctr"/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площадках </a:t>
            </a: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Ассоциации владельцев специальных </a:t>
            </a: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счетов и ИЭГ</a:t>
            </a:r>
            <a:br>
              <a:rPr lang="ru-RU" sz="16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b="1" spc="-1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4" name="Picture 4" descr="F:\фото капремонт\29.05\1ca16e5a-8956-456b-b29e-2ecaff063f3b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811" y="709176"/>
            <a:ext cx="3041226" cy="207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 descr="C:\Users\Lykova\Documents\По проектам\2019\московский грант ДК_КР\Отчет 1-й квартал 2019\2604\тесты\IMG-20190411-WA000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859782"/>
            <a:ext cx="2664296" cy="1710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Lykova\Documents\По проектам\2019\московский грант ДК_КР\Отчет 1-й квартал 2019\2604\ТемК\IMG_20190326_11355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55901"/>
            <a:ext cx="3024337" cy="2302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C:\Users\Lykova\Documents\По проектам\2019\московский грант ДК_КР\Отчет 1-й квартал 2019\2604\ТемК\IMG_20190326_11350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571750"/>
            <a:ext cx="3312368" cy="214286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956699" y="24009"/>
            <a:ext cx="7850226" cy="5155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3300"/>
              </a:lnSpc>
            </a:pPr>
            <a:r>
              <a:rPr lang="ru-RU" sz="3300" b="1" dirty="0">
                <a:solidFill>
                  <a:schemeClr val="accent1">
                    <a:lumMod val="75000"/>
                  </a:schemeClr>
                </a:solidFill>
                <a:latin typeface="Verdana Pro Black" panose="020B0604020202020204" pitchFamily="34" charset="0"/>
              </a:rPr>
              <a:t>Консультации и тестирование пособия</a:t>
            </a:r>
          </a:p>
        </p:txBody>
      </p:sp>
      <p:pic>
        <p:nvPicPr>
          <p:cNvPr id="9" name="Рисунок 8" descr="C:\Users\Lykova\AppData\Local\Microsoft\Windows\INetCache\Content.Word\IMG_753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911" y="891117"/>
            <a:ext cx="2951585" cy="18113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897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233772" y="0"/>
            <a:ext cx="8676455" cy="864000"/>
          </a:xfrm>
          <a:prstGeom prst="rect">
            <a:avLst/>
          </a:prstGeom>
          <a:noFill/>
        </p:spPr>
        <p:txBody>
          <a:bodyPr vert="horz" lIns="91429" tIns="45715" rIns="91429" bIns="45715" rtlCol="0" anchor="ctr">
            <a:noAutofit/>
          </a:bodyPr>
          <a:lstStyle>
            <a:lvl1pPr algn="ctr" defTabSz="91429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300"/>
              </a:lnSpc>
            </a:pPr>
            <a:r>
              <a:rPr lang="ru-RU" sz="3300" b="1" dirty="0">
                <a:solidFill>
                  <a:schemeClr val="accent1">
                    <a:lumMod val="75000"/>
                  </a:schemeClr>
                </a:solidFill>
                <a:latin typeface="Verdana Pro Black" panose="020B0604020202020204" pitchFamily="34" charset="0"/>
                <a:ea typeface="+mn-ea"/>
                <a:cs typeface="+mn-cs"/>
              </a:rPr>
              <a:t>Благодарности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723949"/>
            <a:ext cx="882047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Фонду </a:t>
            </a: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капитального ремонта многоквартирных домов города Москвы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в лице </a:t>
            </a:r>
            <a:r>
              <a:rPr lang="ru-RU" sz="15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Артура Львовича </a:t>
            </a:r>
            <a:r>
              <a:rPr lang="ru-RU" sz="15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Кескинова</a:t>
            </a:r>
            <a:r>
              <a:rPr lang="ru-RU" sz="15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Дмитрия Владимировича Лифшица и Ольги Владимировны </a:t>
            </a:r>
            <a:r>
              <a:rPr lang="ru-RU" sz="15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Цыряпкиной</a:t>
            </a:r>
            <a:r>
              <a:rPr lang="ru-RU" sz="15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ru-RU" sz="15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Ассоциации </a:t>
            </a: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собственников помещений в многоквартирных домах и владельцев специальных счетов для формирования фондов капитального ремонта на территории г. Москвы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в лице </a:t>
            </a:r>
            <a:r>
              <a:rPr lang="ru-RU" sz="15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Веры Михайловны Москвиной, </a:t>
            </a:r>
            <a:endParaRPr lang="ru-RU" sz="15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5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Городской комиссии </a:t>
            </a: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обеспечению общественного контроля за реализацией Региональной программы капитального ремонта общего имущества в многоквартирных домах на территории города Москвы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в лице </a:t>
            </a:r>
            <a:r>
              <a:rPr lang="ru-RU" sz="15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Валерия </a:t>
            </a:r>
            <a:r>
              <a:rPr lang="ru-RU" sz="15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Геннадиевича </a:t>
            </a:r>
            <a:r>
              <a:rPr lang="ru-RU" sz="15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Семёнова</a:t>
            </a:r>
            <a:r>
              <a:rPr lang="ru-RU" sz="15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sz="15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Комиссии </a:t>
            </a: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реализации программы «Мой район» и комплексному развитию города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в лице </a:t>
            </a:r>
            <a:r>
              <a:rPr lang="ru-RU" sz="15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председателя Комиссии Александра Михайловича Козлова</a:t>
            </a:r>
            <a:r>
              <a:rPr lang="ru-RU" sz="15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5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3193688"/>
            <a:ext cx="7560840" cy="1585049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Verdana Pro Black" panose="020B0604020202020204" pitchFamily="34" charset="0"/>
              </a:rPr>
              <a:t>Экспертам:</a:t>
            </a:r>
            <a:r>
              <a:rPr lang="ru-RU" sz="1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Татьяне 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Владимировне </a:t>
            </a:r>
            <a:r>
              <a:rPr lang="ru-RU" sz="1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Варской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sz="16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Маргарите 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Алексеевне </a:t>
            </a:r>
            <a:r>
              <a:rPr lang="ru-RU" sz="1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Чукановой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sz="16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Нелли 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Сергеевне Лукиной, </a:t>
            </a:r>
            <a:endParaRPr lang="ru-RU" sz="16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Сергею Александровичу </a:t>
            </a:r>
            <a:r>
              <a:rPr lang="ru-RU" sz="1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Шиянову</a:t>
            </a:r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Павлу 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Ивановичу Степуре.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718" y="3216414"/>
            <a:ext cx="2631489" cy="17543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216414"/>
            <a:ext cx="2631489" cy="175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0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003798"/>
            <a:ext cx="8279904" cy="857250"/>
          </a:xfrm>
        </p:spPr>
        <p:txBody>
          <a:bodyPr/>
          <a:lstStyle/>
          <a:p>
            <a:r>
              <a:rPr lang="ru-RU" sz="4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Информационное сопровождение проекта</a:t>
            </a:r>
            <a:endParaRPr lang="ru-RU" sz="4800" dirty="0"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829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32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Содержание презентации</a:t>
            </a:r>
            <a:endParaRPr lang="ru-RU" sz="3200" dirty="0"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31590"/>
            <a:ext cx="8496944" cy="331470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О проекте</a:t>
            </a:r>
          </a:p>
          <a:p>
            <a:pPr marL="0" indent="0" defTabSz="361950">
              <a:lnSpc>
                <a:spcPct val="120000"/>
              </a:lnSpc>
              <a:buNone/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Практическое пособие «Дорожная карта капитального 	ремонта многоквартирного дома»</a:t>
            </a:r>
          </a:p>
          <a:p>
            <a:pPr marL="361950" indent="-361950">
              <a:lnSpc>
                <a:spcPct val="120000"/>
              </a:lnSpc>
              <a:buNone/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Общественные обсуждения, консультации и тестирование пособия</a:t>
            </a:r>
            <a:endParaRPr lang="en-US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Информационная поддержка проекта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Итоги и выводы проекта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Дальнейшее развитие</a:t>
            </a:r>
            <a:endParaRPr lang="ru-RU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481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3B89E814-4E1C-476B-9C7D-5F97CA45A76D}"/>
              </a:ext>
            </a:extLst>
          </p:cNvPr>
          <p:cNvSpPr/>
          <p:nvPr/>
        </p:nvSpPr>
        <p:spPr>
          <a:xfrm>
            <a:off x="116499" y="224883"/>
            <a:ext cx="9027501" cy="93487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ts val="3300"/>
              </a:lnSpc>
            </a:pPr>
            <a:r>
              <a:rPr lang="ru-RU" sz="3300" b="1" dirty="0" smtClean="0">
                <a:solidFill>
                  <a:schemeClr val="accent1">
                    <a:lumMod val="75000"/>
                  </a:schemeClr>
                </a:solidFill>
                <a:latin typeface="Verdana Pro Black" panose="020B0604020202020204" pitchFamily="34" charset="0"/>
              </a:rPr>
              <a:t>Информационное</a:t>
            </a:r>
          </a:p>
          <a:p>
            <a:pPr algn="ctr">
              <a:lnSpc>
                <a:spcPts val="3300"/>
              </a:lnSpc>
            </a:pPr>
            <a:r>
              <a:rPr lang="ru-RU" sz="3300" b="1" dirty="0" smtClean="0">
                <a:solidFill>
                  <a:schemeClr val="accent1">
                    <a:lumMod val="75000"/>
                  </a:schemeClr>
                </a:solidFill>
                <a:latin typeface="Verdana Pro Black" panose="020B0604020202020204" pitchFamily="34" charset="0"/>
              </a:rPr>
              <a:t>сопровождение проекта</a:t>
            </a:r>
            <a:endParaRPr lang="ru-RU" sz="3300" b="1" dirty="0">
              <a:solidFill>
                <a:schemeClr val="accent1">
                  <a:lumMod val="75000"/>
                </a:schemeClr>
              </a:solidFill>
              <a:latin typeface="Verdana Pro Black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89D63EF4-BD1C-4DC5-ADF1-3BE0581B0195}"/>
              </a:ext>
            </a:extLst>
          </p:cNvPr>
          <p:cNvSpPr/>
          <p:nvPr/>
        </p:nvSpPr>
        <p:spPr>
          <a:xfrm>
            <a:off x="3548576" y="1870950"/>
            <a:ext cx="5076780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Verdana Pro SemiBold" panose="020B0704030504040204" pitchFamily="34" charset="0"/>
              </a:rPr>
              <a:t>МАТЕРИАЛЫ ПРОЕКТА НА САЙТЕ ИЭГ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02FFEEBE-04B3-4358-9FDF-D3A11C13C5CF}"/>
              </a:ext>
            </a:extLst>
          </p:cNvPr>
          <p:cNvSpPr/>
          <p:nvPr/>
        </p:nvSpPr>
        <p:spPr>
          <a:xfrm>
            <a:off x="5786488" y="2540726"/>
            <a:ext cx="2165012" cy="93102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14313" indent="-214313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Видеоматериалы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Фотогалерея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Публикации в СМИ 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endParaRPr lang="ru-RU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921255D-C7B2-477B-B004-4A6877A92DDE}"/>
              </a:ext>
            </a:extLst>
          </p:cNvPr>
          <p:cNvSpPr/>
          <p:nvPr/>
        </p:nvSpPr>
        <p:spPr>
          <a:xfrm>
            <a:off x="2661033" y="1170427"/>
            <a:ext cx="3924538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b="1" dirty="0">
                <a:solidFill>
                  <a:srgbClr val="003399"/>
                </a:solidFill>
                <a:latin typeface="Verdana Pro SemiBold" panose="020B0704030504040204" pitchFamily="34" charset="0"/>
              </a:rPr>
              <a:t>WWW.URBANECONOMICS.RU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E61C2FC9-7DDC-4FCD-A6EA-1D6C2DECA4C8}"/>
              </a:ext>
            </a:extLst>
          </p:cNvPr>
          <p:cNvSpPr/>
          <p:nvPr/>
        </p:nvSpPr>
        <p:spPr>
          <a:xfrm>
            <a:off x="3752718" y="3961933"/>
            <a:ext cx="5076781" cy="25391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Verdana Pro SemiBold" panose="020B0704030504040204" pitchFamily="34" charset="0"/>
              </a:rPr>
              <a:t>Новости и ссылки на </a:t>
            </a:r>
            <a:r>
              <a:rPr lang="ru-RU" sz="1200" b="1" dirty="0" smtClean="0">
                <a:solidFill>
                  <a:srgbClr val="C00000"/>
                </a:solidFill>
                <a:latin typeface="Verdana Pro SemiBold" panose="020B0704030504040204" pitchFamily="34" charset="0"/>
              </a:rPr>
              <a:t>страницах </a:t>
            </a:r>
            <a:r>
              <a:rPr lang="ru-RU" sz="1200" b="1" dirty="0">
                <a:solidFill>
                  <a:srgbClr val="C00000"/>
                </a:solidFill>
                <a:latin typeface="Verdana Pro SemiBold" panose="020B0704030504040204" pitchFamily="34" charset="0"/>
              </a:rPr>
              <a:t>ИЭГ в </a:t>
            </a:r>
            <a:r>
              <a:rPr lang="ru-RU" sz="1200" b="1" dirty="0" smtClean="0">
                <a:solidFill>
                  <a:srgbClr val="C00000"/>
                </a:solidFill>
                <a:latin typeface="Verdana Pro SemiBold" panose="020B0704030504040204" pitchFamily="34" charset="0"/>
              </a:rPr>
              <a:t>социальных сетях</a:t>
            </a:r>
            <a:endParaRPr lang="ru-RU" sz="1200" b="1" dirty="0">
              <a:solidFill>
                <a:srgbClr val="C00000"/>
              </a:solidFill>
              <a:latin typeface="Verdana Pro SemiBold" panose="020B0704030504040204" pitchFamily="34" charset="0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DF5E0E12-BA2C-41A1-8ECB-E6CADD6E5953}"/>
              </a:ext>
            </a:extLst>
          </p:cNvPr>
          <p:cNvSpPr/>
          <p:nvPr/>
        </p:nvSpPr>
        <p:spPr>
          <a:xfrm>
            <a:off x="3632564" y="2540726"/>
            <a:ext cx="2239343" cy="99257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14313" indent="-214313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Информационные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Методические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Новости ИЭГ</a:t>
            </a:r>
            <a:endParaRPr lang="en-US" sz="1400" dirty="0">
              <a:solidFill>
                <a:schemeClr val="tx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14313" indent="-214313">
              <a:buFont typeface="Wingdings" panose="05000000000000000000" pitchFamily="2" charset="2"/>
              <a:buChar char="§"/>
            </a:pP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8" name="Рисунок 57">
            <a:extLst>
              <a:ext uri="{FF2B5EF4-FFF2-40B4-BE49-F238E27FC236}">
                <a16:creationId xmlns:a16="http://schemas.microsoft.com/office/drawing/2014/main" xmlns="" id="{D6FC969F-2CA4-44F8-A551-D2E88F736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243" y="3426965"/>
            <a:ext cx="1665816" cy="1038334"/>
          </a:xfrm>
          <a:prstGeom prst="rect">
            <a:avLst/>
          </a:prstGeom>
        </p:spPr>
      </p:pic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xmlns="" id="{F2A836FA-97BB-4576-9497-2287A5812E75}"/>
              </a:ext>
            </a:extLst>
          </p:cNvPr>
          <p:cNvSpPr/>
          <p:nvPr/>
        </p:nvSpPr>
        <p:spPr>
          <a:xfrm>
            <a:off x="1407243" y="4211383"/>
            <a:ext cx="840391" cy="341354"/>
          </a:xfrm>
          <a:prstGeom prst="rect">
            <a:avLst/>
          </a:prstGeom>
          <a:solidFill>
            <a:srgbClr val="BFC9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cxnSp>
        <p:nvCxnSpPr>
          <p:cNvPr id="64" name="Прямая со стрелкой 63">
            <a:extLst>
              <a:ext uri="{FF2B5EF4-FFF2-40B4-BE49-F238E27FC236}">
                <a16:creationId xmlns:a16="http://schemas.microsoft.com/office/drawing/2014/main" xmlns="" id="{DFBD06A6-A054-4E1A-B908-1C0F484E31D2}"/>
              </a:ext>
            </a:extLst>
          </p:cNvPr>
          <p:cNvCxnSpPr/>
          <p:nvPr/>
        </p:nvCxnSpPr>
        <p:spPr>
          <a:xfrm flipH="1">
            <a:off x="3176131" y="2869305"/>
            <a:ext cx="372445" cy="0"/>
          </a:xfrm>
          <a:prstGeom prst="straightConnector1">
            <a:avLst/>
          </a:prstGeom>
          <a:ln w="127000">
            <a:solidFill>
              <a:srgbClr val="32669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>
            <a:extLst>
              <a:ext uri="{FF2B5EF4-FFF2-40B4-BE49-F238E27FC236}">
                <a16:creationId xmlns:a16="http://schemas.microsoft.com/office/drawing/2014/main" xmlns="" id="{7F53DB5B-1845-46DF-ACF2-254248BC478F}"/>
              </a:ext>
            </a:extLst>
          </p:cNvPr>
          <p:cNvCxnSpPr/>
          <p:nvPr/>
        </p:nvCxnSpPr>
        <p:spPr>
          <a:xfrm flipH="1">
            <a:off x="3243351" y="4215849"/>
            <a:ext cx="372445" cy="0"/>
          </a:xfrm>
          <a:prstGeom prst="straightConnector1">
            <a:avLst/>
          </a:prstGeom>
          <a:ln w="127000">
            <a:solidFill>
              <a:srgbClr val="32669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xmlns="" id="{D757DF65-95B6-46A3-AE1F-FC293FA0812D}"/>
              </a:ext>
            </a:extLst>
          </p:cNvPr>
          <p:cNvSpPr/>
          <p:nvPr/>
        </p:nvSpPr>
        <p:spPr>
          <a:xfrm>
            <a:off x="1407243" y="1868273"/>
            <a:ext cx="1665816" cy="2684463"/>
          </a:xfrm>
          <a:prstGeom prst="rect">
            <a:avLst/>
          </a:prstGeom>
          <a:noFill/>
          <a:ln w="635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286490" y="4156409"/>
            <a:ext cx="786569" cy="363864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2" name="Номер слайда 5">
            <a:extLst>
              <a:ext uri="{FF2B5EF4-FFF2-40B4-BE49-F238E27FC236}">
                <a16:creationId xmlns:a16="http://schemas.microsoft.com/office/drawing/2014/main" xmlns="" id="{F11387A9-94AC-4900-A9DC-3C99C7A23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67713" y="4831178"/>
            <a:ext cx="2057400" cy="273844"/>
          </a:xfrm>
        </p:spPr>
        <p:txBody>
          <a:bodyPr/>
          <a:lstStyle/>
          <a:p>
            <a:fld id="{0B4E89EE-E375-41ED-A858-9C56A42E0121}" type="slidenum">
              <a:rPr lang="ru-RU" sz="1800">
                <a:solidFill>
                  <a:schemeClr val="tx1"/>
                </a:solidFill>
              </a:rPr>
              <a:t>20</a:t>
            </a:fld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6146" name="Picture 2" descr="C:\Users\Lykova\Documents\По проектам\2019\московский грант ДК_КР\итоговое мероприятие\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14" y="1870950"/>
            <a:ext cx="1724439" cy="133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2323283" y="2733187"/>
            <a:ext cx="786570" cy="272236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7921255D-C7B2-477B-B004-4A6877A92DDE}"/>
              </a:ext>
            </a:extLst>
          </p:cNvPr>
          <p:cNvSpPr/>
          <p:nvPr/>
        </p:nvSpPr>
        <p:spPr>
          <a:xfrm>
            <a:off x="3548576" y="2194477"/>
            <a:ext cx="5343904" cy="3185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lvl="2" defTabSz="914400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</a:pPr>
            <a:r>
              <a:rPr lang="en-US" dirty="0">
                <a:solidFill>
                  <a:srgbClr val="003399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www.urbaneconomics.ru</a:t>
            </a:r>
            <a:r>
              <a:rPr lang="ru-RU" dirty="0">
                <a:solidFill>
                  <a:srgbClr val="003399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/</a:t>
            </a:r>
            <a:r>
              <a:rPr lang="en-US" dirty="0" err="1">
                <a:solidFill>
                  <a:srgbClr val="003399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KRkalendarIUE2019</a:t>
            </a:r>
            <a:r>
              <a:rPr lang="en-US" dirty="0">
                <a:solidFill>
                  <a:srgbClr val="003399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</a:t>
            </a:r>
            <a:endParaRPr lang="ru-RU" dirty="0">
              <a:solidFill>
                <a:srgbClr val="003399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85414" y="3210504"/>
            <a:ext cx="1724439" cy="1843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7921255D-C7B2-477B-B004-4A6877A92DDE}"/>
              </a:ext>
            </a:extLst>
          </p:cNvPr>
          <p:cNvSpPr/>
          <p:nvPr/>
        </p:nvSpPr>
        <p:spPr>
          <a:xfrm>
            <a:off x="3752718" y="4215849"/>
            <a:ext cx="5343904" cy="5678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lvl="2" defTabSz="914400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</a:pPr>
            <a:r>
              <a:rPr lang="en-US" dirty="0">
                <a:solidFill>
                  <a:srgbClr val="003399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www.facebook.com/UrbanEconomics www.twitter.com/UrbanEconRu </a:t>
            </a:r>
            <a:endParaRPr lang="ru-RU" dirty="0">
              <a:solidFill>
                <a:srgbClr val="003399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37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413445"/>
            <a:ext cx="8298668" cy="43204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GB" sz="2400" dirty="0" smtClean="0">
                <a:solidFill>
                  <a:srgbClr val="003399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http://www.urbaneconomics.ru/KRkalendarIUE2019</a:t>
            </a:r>
            <a:endParaRPr lang="ru-RU" sz="240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fld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62448" y="-2882"/>
            <a:ext cx="7704855" cy="489830"/>
          </a:xfrm>
          <a:prstGeom prst="rect">
            <a:avLst/>
          </a:prstGeom>
          <a:noFill/>
        </p:spPr>
        <p:txBody>
          <a:bodyPr vert="horz" lIns="91429" tIns="45715" rIns="91429" bIns="45715" rtlCol="0" anchor="ctr">
            <a:noAutofit/>
          </a:bodyPr>
          <a:lstStyle>
            <a:lvl1pPr algn="ctr" defTabSz="91429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Verdana Pro Black" panose="020B0604020202020204" pitchFamily="34" charset="0"/>
                <a:ea typeface="+mn-ea"/>
                <a:cs typeface="+mn-cs"/>
              </a:rPr>
              <a:t>Материалы проекта на сайте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Verdana Pro Black" panose="020B0604020202020204" pitchFamily="34" charset="0"/>
                <a:ea typeface="+mn-ea"/>
                <a:cs typeface="+mn-cs"/>
              </a:rPr>
              <a:t>ИЭГ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Verdana Pro Black" panose="020B0604020202020204" pitchFamily="34" charset="0"/>
                <a:ea typeface="+mn-ea"/>
                <a:cs typeface="+mn-cs"/>
              </a:rPr>
              <a:t> :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4798918"/>
            <a:ext cx="467544" cy="349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43558"/>
            <a:ext cx="8447097" cy="4299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ашивка 3"/>
          <p:cNvSpPr/>
          <p:nvPr/>
        </p:nvSpPr>
        <p:spPr>
          <a:xfrm>
            <a:off x="467544" y="915566"/>
            <a:ext cx="432048" cy="2880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60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931790"/>
            <a:ext cx="8279904" cy="857250"/>
          </a:xfrm>
        </p:spPr>
        <p:txBody>
          <a:bodyPr/>
          <a:lstStyle/>
          <a:p>
            <a:r>
              <a:rPr lang="ru-RU" sz="50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Итоги и выводы </a:t>
            </a:r>
            <a:br>
              <a:rPr lang="ru-RU" sz="50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0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проекта</a:t>
            </a:r>
            <a:endParaRPr lang="ru-RU" sz="5000" dirty="0"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6051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fld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4798918"/>
            <a:ext cx="467544" cy="349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00995" y="87474"/>
            <a:ext cx="7704855" cy="740526"/>
          </a:xfrm>
          <a:prstGeom prst="rect">
            <a:avLst/>
          </a:prstGeom>
          <a:noFill/>
        </p:spPr>
        <p:txBody>
          <a:bodyPr vert="horz" lIns="91429" tIns="45715" rIns="91429" bIns="45715" rtlCol="0" anchor="ctr">
            <a:noAutofit/>
          </a:bodyPr>
          <a:lstStyle>
            <a:lvl1pPr algn="ctr" defTabSz="91429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300"/>
              </a:lnSpc>
            </a:pPr>
            <a:r>
              <a:rPr lang="ru-RU" sz="3300" b="1" dirty="0">
                <a:solidFill>
                  <a:schemeClr val="accent1">
                    <a:lumMod val="75000"/>
                  </a:schemeClr>
                </a:solidFill>
                <a:latin typeface="Verdana Pro Black" panose="020B0604020202020204" pitchFamily="34" charset="0"/>
                <a:ea typeface="+mn-ea"/>
                <a:cs typeface="+mn-cs"/>
              </a:rPr>
              <a:t>Итоги проекта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FBE4AD8-DAB2-47FB-BF6D-CD14A3C4A734}"/>
              </a:ext>
            </a:extLst>
          </p:cNvPr>
          <p:cNvSpPr/>
          <p:nvPr/>
        </p:nvSpPr>
        <p:spPr>
          <a:xfrm>
            <a:off x="467544" y="855831"/>
            <a:ext cx="7776864" cy="4221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и методическая поддержка  чрезвычайно востребованы</a:t>
            </a:r>
          </a:p>
          <a:p>
            <a:pPr marL="342900" indent="-342900"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Уже разработанные информационно-методические материалы и практические рекомендации недостаточно широко используются</a:t>
            </a:r>
          </a:p>
          <a:p>
            <a:pPr marL="342900" indent="-342900"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 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вовлечение широкого круга городских структур и организаций в информирование и оказание поддержки  собственникам </a:t>
            </a:r>
          </a:p>
          <a:p>
            <a:pPr marL="342900" indent="-342900"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Есть спрос на перевод разработок в программный продукт  для компьютеров или мобильное 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приложение</a:t>
            </a:r>
          </a:p>
          <a:p>
            <a:pPr marL="342900" indent="-342900"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Усилий в рамках отдельных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грантовских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проектов недостаточно</a:t>
            </a:r>
            <a:endParaRPr lang="ru-RU" sz="2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200"/>
              </a:spcAft>
              <a:buFont typeface="Wingdings" panose="05000000000000000000" pitchFamily="2" charset="2"/>
              <a:buChar char="Ø"/>
            </a:pPr>
            <a:endParaRPr lang="ru-RU" sz="20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75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219822"/>
            <a:ext cx="8279904" cy="857250"/>
          </a:xfrm>
        </p:spPr>
        <p:txBody>
          <a:bodyPr/>
          <a:lstStyle/>
          <a:p>
            <a:r>
              <a:rPr lang="ru-RU" sz="50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Дальнейшее </a:t>
            </a:r>
            <a:br>
              <a:rPr lang="ru-RU" sz="50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0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развитие</a:t>
            </a:r>
            <a:endParaRPr lang="ru-RU" sz="5000" dirty="0"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5310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fld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4798918"/>
            <a:ext cx="467544" cy="349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800995" y="267494"/>
            <a:ext cx="8109233" cy="740526"/>
          </a:xfrm>
          <a:prstGeom prst="rect">
            <a:avLst/>
          </a:prstGeom>
          <a:noFill/>
        </p:spPr>
        <p:txBody>
          <a:bodyPr vert="horz" lIns="91429" tIns="45715" rIns="91429" bIns="45715" rtlCol="0" anchor="ctr">
            <a:noAutofit/>
          </a:bodyPr>
          <a:lstStyle>
            <a:lvl1pPr algn="ctr" defTabSz="91429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300"/>
              </a:lnSpc>
            </a:pPr>
            <a:r>
              <a:rPr lang="ru-RU" sz="3300" b="1" dirty="0" smtClean="0">
                <a:solidFill>
                  <a:schemeClr val="accent1">
                    <a:lumMod val="75000"/>
                  </a:schemeClr>
                </a:solidFill>
                <a:latin typeface="Verdana Pro Black" panose="020B0604020202020204" pitchFamily="34" charset="0"/>
                <a:ea typeface="+mn-ea"/>
                <a:cs typeface="+mn-cs"/>
              </a:rPr>
              <a:t>Заявка на конкурс грантов Мэра Москвы в 2019 г. </a:t>
            </a:r>
            <a:endParaRPr lang="ru-RU" sz="3300" b="1" dirty="0">
              <a:solidFill>
                <a:schemeClr val="accent1">
                  <a:lumMod val="75000"/>
                </a:schemeClr>
              </a:solidFill>
              <a:latin typeface="Verdana Pro Black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2" descr="ÐÐ°ÑÑÐ¸Ð½ÐºÐ¸ Ð¿Ð¾ Ð·Ð°Ð¿ÑÐ¾ÑÑ ÐÑÐ°Ð½ÑÑ ÐÑÑÐ° Ð¼Ð¾ÑÐºÐ²Ñ Ð´Ð»Ñ ÐÐÐ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76383"/>
            <a:ext cx="4824536" cy="157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251520" y="1059582"/>
            <a:ext cx="4401902" cy="2999601"/>
          </a:xfrm>
        </p:spPr>
        <p:txBody>
          <a:bodyPr>
            <a:normAutofit/>
          </a:bodyPr>
          <a:lstStyle/>
          <a:p>
            <a:pPr marL="457200" lvl="2" indent="-457200">
              <a:buFont typeface="Wingdings" panose="05000000000000000000" pitchFamily="2" charset="2"/>
              <a:buChar char="Ø"/>
            </a:pPr>
            <a:r>
              <a:rPr lang="ru-RU" sz="2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</a:t>
            </a:r>
          </a:p>
          <a:p>
            <a:pPr marL="457200" lvl="3" indent="0">
              <a:buNone/>
            </a:pPr>
            <a:r>
              <a:rPr lang="ru-RU" sz="2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200" spc="-13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Мой </a:t>
            </a:r>
            <a:r>
              <a:rPr lang="ru-RU" sz="2200" spc="-13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отремонтированный дом</a:t>
            </a:r>
            <a:r>
              <a:rPr lang="ru-RU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sz="2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3" indent="0">
              <a:spcBef>
                <a:spcPts val="0"/>
              </a:spcBef>
              <a:buNone/>
            </a:pPr>
            <a:r>
              <a:rPr lang="ru-RU" sz="2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мой </a:t>
            </a:r>
            <a:r>
              <a:rPr lang="ru-RU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благоустроенный двор, </a:t>
            </a:r>
            <a:endParaRPr lang="ru-RU" sz="2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3" indent="0">
              <a:spcBef>
                <a:spcPts val="0"/>
              </a:spcBef>
              <a:buNone/>
            </a:pPr>
            <a:r>
              <a:rPr lang="ru-RU" sz="2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мой </a:t>
            </a:r>
            <a:r>
              <a:rPr lang="ru-RU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комфортный район: поддержка инициатив жителей</a:t>
            </a:r>
            <a:r>
              <a:rPr lang="ru-RU" sz="2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2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029175" y="1508026"/>
            <a:ext cx="3906180" cy="330728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spcAft>
                <a:spcPts val="1200"/>
              </a:spcAft>
              <a:buNone/>
            </a:pPr>
            <a:r>
              <a:rPr lang="ru-RU" sz="3200" i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информационно-методическое содействие гражданскому участию и инициативам жителей по вопросам капитального ремонта многоквартирных домов и благоустройства дворовых территорий</a:t>
            </a:r>
          </a:p>
          <a:p>
            <a:pPr marL="457200" lvl="2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ru-RU" sz="32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47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fld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4798918"/>
            <a:ext cx="467544" cy="349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00995" y="87474"/>
            <a:ext cx="7704855" cy="740526"/>
          </a:xfrm>
          <a:prstGeom prst="rect">
            <a:avLst/>
          </a:prstGeom>
          <a:noFill/>
        </p:spPr>
        <p:txBody>
          <a:bodyPr vert="horz" lIns="91429" tIns="45715" rIns="91429" bIns="45715" rtlCol="0" anchor="ctr">
            <a:noAutofit/>
          </a:bodyPr>
          <a:lstStyle>
            <a:lvl1pPr algn="ctr" defTabSz="91429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300"/>
              </a:lnSpc>
            </a:pPr>
            <a:r>
              <a:rPr lang="ru-RU" sz="3300" b="1" dirty="0" smtClean="0">
                <a:solidFill>
                  <a:schemeClr val="accent1">
                    <a:lumMod val="75000"/>
                  </a:schemeClr>
                </a:solidFill>
                <a:latin typeface="Verdana Pro Black" panose="020B0604020202020204" pitchFamily="34" charset="0"/>
                <a:ea typeface="+mn-ea"/>
                <a:cs typeface="+mn-cs"/>
              </a:rPr>
              <a:t>Для обсуждения</a:t>
            </a:r>
            <a:endParaRPr lang="ru-RU" sz="3300" b="1" dirty="0">
              <a:solidFill>
                <a:schemeClr val="accent1">
                  <a:lumMod val="75000"/>
                </a:schemeClr>
              </a:solidFill>
              <a:latin typeface="Verdana Pro Black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FBE4AD8-DAB2-47FB-BF6D-CD14A3C4A734}"/>
              </a:ext>
            </a:extLst>
          </p:cNvPr>
          <p:cNvSpPr/>
          <p:nvPr/>
        </p:nvSpPr>
        <p:spPr>
          <a:xfrm>
            <a:off x="421457" y="1059582"/>
            <a:ext cx="7776864" cy="340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сделать, чтобы каждый москвич мог легко найти информацию и методическое содействие по вопросам капитального ремонта?</a:t>
            </a:r>
          </a:p>
          <a:p>
            <a:pPr>
              <a:spcAft>
                <a:spcPts val="600"/>
              </a:spcAft>
            </a:pP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может включиться в распространение информации о уже подготовленных материалах и рекомендациях и о том, где получить? </a:t>
            </a:r>
          </a:p>
          <a:p>
            <a:pPr>
              <a:spcAft>
                <a:spcPts val="600"/>
              </a:spcAft>
            </a:pP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кого разработанные информационно-методические материалы и практические рекомендации могут стать постоянным рабочим инструментом?</a:t>
            </a:r>
          </a:p>
          <a:p>
            <a:pPr>
              <a:spcAft>
                <a:spcPts val="600"/>
              </a:spcAft>
            </a:pPr>
            <a:endParaRPr lang="ru-RU" sz="20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84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0" y="4797251"/>
            <a:ext cx="9144000" cy="346249"/>
          </a:xfrm>
          <a:prstGeom prst="rect">
            <a:avLst/>
          </a:prstGeom>
          <a:solidFill>
            <a:srgbClr val="0A7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-20538"/>
            <a:ext cx="9144000" cy="1599642"/>
          </a:xfrm>
          <a:prstGeom prst="rect">
            <a:avLst/>
          </a:prstGeom>
          <a:solidFill>
            <a:srgbClr val="0A7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824249" y="2247075"/>
            <a:ext cx="4010744" cy="1087303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endParaRPr lang="ru-RU" dirty="0" smtClean="0">
              <a:solidFill>
                <a:prstClr val="white"/>
              </a:solidFill>
            </a:endParaRPr>
          </a:p>
          <a:p>
            <a:pPr defTabSz="914400"/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/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Реформы, концепции, программы</a:t>
            </a:r>
          </a:p>
          <a:p>
            <a:pPr defTabSz="914400"/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Инвестиционная деятельность </a:t>
            </a:r>
            <a:b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Конкурсы и проекты ГЧП </a:t>
            </a:r>
            <a:b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городов и регионов</a:t>
            </a:r>
          </a:p>
          <a:p>
            <a:pPr defTabSz="914400"/>
            <a:r>
              <a:rPr lang="ru-RU" dirty="0" smtClean="0">
                <a:solidFill>
                  <a:prstClr val="white"/>
                </a:solidFill>
              </a:rPr>
              <a:t> </a:t>
            </a:r>
            <a:r>
              <a:rPr lang="ru-RU" dirty="0">
                <a:solidFill>
                  <a:prstClr val="white"/>
                </a:solidFill>
              </a:rPr>
              <a:t/>
            </a:r>
            <a:br>
              <a:rPr lang="ru-RU" dirty="0">
                <a:solidFill>
                  <a:prstClr val="white"/>
                </a:solidFill>
              </a:rPr>
            </a:b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818" y="-20538"/>
            <a:ext cx="8229600" cy="54006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ИНСТИТУТ ЭКОНОМИКИ ГОРОДА</a:t>
            </a:r>
            <a:endParaRPr lang="ru-RU" sz="3600" b="1" dirty="0">
              <a:solidFill>
                <a:srgbClr val="00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1938" y="3373109"/>
            <a:ext cx="42540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 «ИЭГ» входит в ТОП-50 лучших независимых исследовательских центров мирового рейтинга в двух категориях:</a:t>
            </a:r>
            <a:br>
              <a:rPr lang="ru-RU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политика и </a:t>
            </a:r>
            <a:r>
              <a:rPr lang="ru-RU" sz="1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Ведущие </a:t>
            </a:r>
            <a:r>
              <a:rPr lang="ru-RU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центры Центральной и Восточной Европы </a:t>
            </a:r>
            <a:br>
              <a:rPr lang="ru-RU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1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Go To Think Tank Index </a:t>
            </a:r>
            <a:endParaRPr lang="ru-RU" sz="1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2928" y="1635646"/>
            <a:ext cx="4599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</a:t>
            </a:r>
            <a:r>
              <a:rPr lang="ru-RU" sz="1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разработке более </a:t>
            </a:r>
            <a:r>
              <a:rPr lang="ru-RU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законодательных </a:t>
            </a:r>
            <a:r>
              <a:rPr lang="ru-RU" sz="1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иных </a:t>
            </a:r>
            <a:r>
              <a:rPr lang="ru-RU" sz="1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нормативно-правовых </a:t>
            </a:r>
            <a:r>
              <a:rPr lang="ru-RU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актов, </a:t>
            </a:r>
            <a:r>
              <a:rPr lang="ru-RU" sz="1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включая</a:t>
            </a:r>
            <a:endParaRPr lang="ru-RU" sz="16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4924" y="2220421"/>
            <a:ext cx="3934711" cy="1087303"/>
          </a:xfrm>
          <a:prstGeom prst="rect">
            <a:avLst/>
          </a:prstGeom>
          <a:solidFill>
            <a:srgbClr val="E59C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Градостроительный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кодекс РФ 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Жилищный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кодекс РФ 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214-ФЗ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долевом строительстве 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ипотечных ценных бумагах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0" y="4733151"/>
            <a:ext cx="89945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ru-RU" sz="2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Миссия - содействие </a:t>
            </a:r>
            <a:r>
              <a:rPr lang="ru-RU" sz="2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социально-экономическому развитию городов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07505" y="555526"/>
            <a:ext cx="42484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 «ИЭГ» - некоммерческая негосударственная организация, ведет деятельность по разработке социально-экономических предложений с 1995 года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076056" y="558428"/>
            <a:ext cx="39313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«ИЭГ» - организация для работы над проектами государственных и коммерческих заказчиков, ведет деятельность с 2003 года</a:t>
            </a:r>
            <a:endParaRPr lang="ru-RU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095" y="555526"/>
            <a:ext cx="1010882" cy="1023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4791614" y="1662300"/>
            <a:ext cx="44265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 по направлениям жилищного строительства, ЖКХ, муниципального развития</a:t>
            </a:r>
            <a:endParaRPr lang="ru-RU" sz="16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851311" y="3394907"/>
            <a:ext cx="42837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Эффективные внедренные решения</a:t>
            </a:r>
            <a:r>
              <a:rPr lang="ru-RU" sz="1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учитывающие юридические и экономические аспекты и основанные на многолетнем опыте проведения прикладных исследований</a:t>
            </a:r>
            <a:endParaRPr lang="ru-RU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Shape 242"/>
          <p:cNvSpPr/>
          <p:nvPr/>
        </p:nvSpPr>
        <p:spPr>
          <a:xfrm>
            <a:off x="4205513" y="2635444"/>
            <a:ext cx="622049" cy="585755"/>
          </a:xfrm>
          <a:custGeom>
            <a:avLst/>
            <a:gdLst/>
            <a:ahLst/>
            <a:cxnLst/>
            <a:rect l="0" t="0" r="0" b="0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defTabSz="914400"/>
            <a:endParaRPr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22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0" y="-46234"/>
            <a:ext cx="9143299" cy="523596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176"/>
            <a:ext cx="9144000" cy="52474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80359" y="-53177"/>
            <a:ext cx="30243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sz="2000" b="1" spc="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НАШИ КОНТАКТЫ</a:t>
            </a:r>
            <a:endParaRPr lang="ru-RU" sz="2000" b="1" spc="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884" y="3939902"/>
            <a:ext cx="2964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sz="1600" b="1" spc="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Россия, 125009 Москва </a:t>
            </a:r>
          </a:p>
          <a:p>
            <a:pPr defTabSz="914400"/>
            <a:r>
              <a:rPr lang="ru-RU" sz="1600" b="1" spc="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ул. Тверская, 20, стр. 1</a:t>
            </a:r>
            <a:endParaRPr lang="en-US" sz="1600" b="1" spc="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/>
            <a:endParaRPr lang="en-US" sz="1600" b="1" spc="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/>
            <a:r>
              <a:rPr lang="en-US" sz="1600" b="1" spc="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www.urbaneconomics.ru</a:t>
            </a:r>
            <a:endParaRPr lang="ru-RU" sz="1600" b="1" spc="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63076" y="3204140"/>
            <a:ext cx="58315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spc="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spc="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spc="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1950" algn="r"/>
            <a:r>
              <a:rPr lang="en-US" sz="1600" b="1" spc="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facebook.com/</a:t>
            </a:r>
            <a:r>
              <a:rPr lang="en-US" sz="1600" b="1" spc="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UrbanEconomics</a:t>
            </a:r>
            <a:r>
              <a:rPr lang="ru-RU" sz="1600" b="1" spc="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b="1" spc="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en-US" sz="1600" b="1" spc="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defTabSz="355600"/>
            <a:r>
              <a:rPr lang="en-US" sz="1600" b="1" spc="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twitter.com/</a:t>
            </a:r>
            <a:r>
              <a:rPr lang="en-US" sz="1600" b="1" spc="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UrbanEconRu</a:t>
            </a:r>
            <a:r>
              <a:rPr lang="ru-RU" sz="1600" b="1" spc="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 defTabSz="355600"/>
            <a:endParaRPr lang="ru-RU" sz="1600" b="1" spc="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1950" algn="r" defTabSz="355600"/>
            <a:r>
              <a:rPr lang="en-US" sz="1600" b="1" spc="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youtube.com/channel/UCq3VciO0o6y5RYqcejjRFnA</a:t>
            </a:r>
            <a:endParaRPr lang="ru-RU" sz="1600" b="1" spc="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C:\Users\bychkov\Desktop\Институт экономики города\Бланки\презентация\Facebook-App-Icon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967" y="3798971"/>
            <a:ext cx="279805" cy="28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bychkov\Desktop\Институт экономики города\Бланки\презентация\Twitter-Butt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859" y="4375035"/>
            <a:ext cx="279806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rutcriado.files.wordpress.com/2013/07/youtube-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970" y="4751658"/>
            <a:ext cx="511904" cy="34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13225" y="14687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b="1" spc="50" dirty="0">
              <a:solidFill>
                <a:srgbClr val="3399FF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7"/>
            </a:endParaRPr>
          </a:p>
          <a:p>
            <a:pPr algn="r"/>
            <a:r>
              <a:rPr lang="ru-RU" b="1" spc="5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mailbox@urbaneconomics.ru</a:t>
            </a:r>
            <a:r>
              <a:rPr lang="ru-RU" b="1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тел./факс: </a:t>
            </a:r>
            <a:r>
              <a:rPr lang="en-US" b="1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+7</a:t>
            </a:r>
            <a:r>
              <a:rPr lang="ru-RU" b="1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(495) 363 50 47</a:t>
            </a:r>
            <a:r>
              <a:rPr lang="en-US" b="1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b="1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+7</a:t>
            </a:r>
            <a:r>
              <a:rPr lang="ru-RU" b="1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(495) 787 45 20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696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067694"/>
            <a:ext cx="7991872" cy="857250"/>
          </a:xfrm>
        </p:spPr>
        <p:txBody>
          <a:bodyPr/>
          <a:lstStyle/>
          <a:p>
            <a:r>
              <a:rPr lang="ru-RU" sz="54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 проекте</a:t>
            </a:r>
            <a:endParaRPr lang="ru-RU" sz="5400" dirty="0"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408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35646"/>
            <a:ext cx="8600306" cy="1134125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 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«Институт экономики города» 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победитель Конкурса грантов 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Мэра 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Москвы (2018)</a:t>
            </a:r>
            <a:endParaRPr lang="ru-RU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" y="123478"/>
            <a:ext cx="9143999" cy="1177640"/>
          </a:xfrm>
          <a:prstGeom prst="rect">
            <a:avLst/>
          </a:prstGeom>
          <a:noFill/>
        </p:spPr>
        <p:txBody>
          <a:bodyPr vert="horz" lIns="91429" tIns="45715" rIns="91429" bIns="45715" rtlCol="0" anchor="ctr">
            <a:noAutofit/>
          </a:bodyPr>
          <a:lstStyle>
            <a:lvl1pPr algn="ctr" defTabSz="91429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300"/>
              </a:lnSpc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Verdana Pro Black" panose="020B0604020202020204" pitchFamily="34" charset="0"/>
                <a:ea typeface="+mn-ea"/>
                <a:cs typeface="+mn-cs"/>
              </a:rPr>
              <a:t>Проект «Практическое пособие жилищному активисту: Дорожная карта капитального ремонта </a:t>
            </a:r>
          </a:p>
          <a:p>
            <a:pPr>
              <a:lnSpc>
                <a:spcPts val="3300"/>
              </a:lnSpc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Verdana Pro Black" panose="020B0604020202020204" pitchFamily="34" charset="0"/>
                <a:ea typeface="+mn-ea"/>
                <a:cs typeface="+mn-cs"/>
              </a:rPr>
              <a:t>многоквартирного дома»</a:t>
            </a:r>
          </a:p>
        </p:txBody>
      </p:sp>
      <p:pic>
        <p:nvPicPr>
          <p:cNvPr id="1026" name="Picture 2" descr="ÐÐ°ÑÑÐ¸Ð½ÐºÐ¸ Ð¿Ð¾ Ð·Ð°Ð¿ÑÐ¾ÑÑ ÐÑÐ°Ð½ÑÑ ÐÑÑÐ° Ð¼Ð¾ÑÐºÐ²Ñ Ð´Ð»Ñ ÐÐÐ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525612"/>
            <a:ext cx="8096250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7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62448" y="156995"/>
            <a:ext cx="7704855" cy="529568"/>
          </a:xfrm>
          <a:prstGeom prst="rect">
            <a:avLst/>
          </a:prstGeom>
          <a:noFill/>
        </p:spPr>
        <p:txBody>
          <a:bodyPr vert="horz" lIns="91429" tIns="45715" rIns="91429" bIns="45715" rtlCol="0" anchor="ctr">
            <a:noAutofit/>
          </a:bodyPr>
          <a:lstStyle>
            <a:lvl1pPr algn="ctr" defTabSz="91429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848" y="717047"/>
            <a:ext cx="5760640" cy="3968189"/>
          </a:xfrm>
        </p:spPr>
        <p:txBody>
          <a:bodyPr>
            <a:normAutofit fontScale="92500" lnSpcReduction="10000"/>
          </a:bodyPr>
          <a:lstStyle/>
          <a:p>
            <a:pPr marL="0" lvl="2" indent="0">
              <a:spcAft>
                <a:spcPts val="1200"/>
              </a:spcAft>
              <a:buNone/>
            </a:pPr>
            <a:r>
              <a:rPr lang="ru-RU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Настольная </a:t>
            </a:r>
            <a:r>
              <a:rPr lang="ru-RU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книга жилищного активиста «Капитальный ремонт многоквартирных домов: решения и действия собственников жилья</a:t>
            </a:r>
            <a:r>
              <a:rPr lang="ru-RU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342900" lvl="2" indent="-3429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Методическое пособие актуализировано в 2018 г</a:t>
            </a:r>
            <a:r>
              <a:rPr lang="ru-RU" sz="24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2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19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Доступно по ссылке:</a:t>
            </a:r>
          </a:p>
          <a:p>
            <a:pPr marL="0" lvl="2" indent="0">
              <a:spcAft>
                <a:spcPts val="1200"/>
              </a:spcAft>
              <a:buNone/>
            </a:pPr>
            <a:r>
              <a:rPr lang="en-GB" sz="1900" dirty="0">
                <a:solidFill>
                  <a:srgbClr val="003399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http://www.urbaneconomics.ru/sites/default/files/capital_repair_iue_moscow_2018.pdf</a:t>
            </a:r>
            <a:r>
              <a:rPr lang="ru-RU" sz="1900" dirty="0">
                <a:solidFill>
                  <a:srgbClr val="003399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</a:p>
          <a:p>
            <a:pPr marL="180000" lvl="2" indent="-180000">
              <a:spcBef>
                <a:spcPts val="1200"/>
              </a:spcBef>
              <a:spcAft>
                <a:spcPts val="1200"/>
              </a:spcAft>
            </a:pPr>
            <a:endParaRPr lang="ru-RU" sz="30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842" y="4182126"/>
            <a:ext cx="879283" cy="86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0" y="-20538"/>
            <a:ext cx="9144000" cy="529568"/>
          </a:xfrm>
          <a:prstGeom prst="rect">
            <a:avLst/>
          </a:prstGeom>
          <a:noFill/>
        </p:spPr>
        <p:txBody>
          <a:bodyPr vert="horz" lIns="91429" tIns="45715" rIns="91429" bIns="45715" rtlCol="0" anchor="ctr">
            <a:noAutofit/>
          </a:bodyPr>
          <a:lstStyle>
            <a:lvl1pPr algn="ctr" defTabSz="91429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300"/>
              </a:lnSpc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Verdana Pro Black" panose="020B0604020202020204" pitchFamily="34" charset="0"/>
                <a:ea typeface="+mn-ea"/>
                <a:cs typeface="+mn-cs"/>
              </a:rPr>
              <a:t>Проект продолжает работу 2016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Verdana Pro Black" panose="020B0604020202020204" pitchFamily="34" charset="0"/>
                <a:ea typeface="+mn-ea"/>
                <a:cs typeface="+mn-cs"/>
              </a:rPr>
              <a:t>– 2018 гг.: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Verdana Pro Black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4193406"/>
            <a:ext cx="1861938" cy="86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Lykova\Documents\По проектам\2018\Субсидия Москвы_капремонт 2\итоговое мероприятие\Безымянный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717047"/>
            <a:ext cx="2758597" cy="351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42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:\Users\Lykova\Documents\По проектам\2018\Субсидия Москвы_капремонт 2\Отчет финальный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682" y="1761660"/>
            <a:ext cx="2535773" cy="319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Lykova\Documents\По проектам\2018\Субсидия Москвы_капремонт 2\Отчет финальный\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555" y="1677128"/>
            <a:ext cx="2772308" cy="3365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Lykova\Documents\По проектам\2018\Субсидия Москвы_капремонт 2\Отчет финальный\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775" y="1761660"/>
            <a:ext cx="2716933" cy="3391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041" y="5596085"/>
            <a:ext cx="866471" cy="86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Объект 2"/>
          <p:cNvSpPr txBox="1">
            <a:spLocks/>
          </p:cNvSpPr>
          <p:nvPr/>
        </p:nvSpPr>
        <p:spPr>
          <a:xfrm>
            <a:off x="323528" y="195486"/>
            <a:ext cx="8744991" cy="936104"/>
          </a:xfrm>
          <a:prstGeom prst="rect">
            <a:avLst/>
          </a:prstGeom>
        </p:spPr>
        <p:txBody>
          <a:bodyPr vert="horz" lIns="91429" tIns="45715" rIns="91429" bIns="45715" rtlCol="0">
            <a:noAutofit/>
          </a:bodyPr>
          <a:lstStyle>
            <a:lvl1pPr marL="342859" indent="-342859" algn="l" defTabSz="9142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61" indent="-285716" algn="l" defTabSz="91429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63" indent="-228573" algn="l" defTabSz="9142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08" indent="-228573" algn="l" defTabSz="91429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53" indent="-228573" algn="l" defTabSz="91429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98" indent="-228573" algn="l" defTabSz="9142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43" indent="-228573" algn="l" defTabSz="9142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89" indent="-228573" algn="l" defTabSz="9142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34" indent="-228573" algn="l" defTabSz="9142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spcBef>
                <a:spcPts val="0"/>
              </a:spcBef>
              <a:buFont typeface="Arial" pitchFamily="34" charset="0"/>
              <a:buNone/>
            </a:pP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Настольная книга жилищного активиста </a:t>
            </a:r>
          </a:p>
          <a:p>
            <a:pPr marL="0" lvl="2" indent="0">
              <a:spcBef>
                <a:spcPts val="0"/>
              </a:spcBef>
              <a:buFont typeface="Arial" pitchFamily="34" charset="0"/>
              <a:buNone/>
            </a:pP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«Коммуникации и взаимодействие для успешного капитального ремонта</a:t>
            </a: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(2018 г.)</a:t>
            </a:r>
          </a:p>
          <a:p>
            <a:pPr marL="0" lvl="2" indent="0">
              <a:spcAft>
                <a:spcPts val="1200"/>
              </a:spcAft>
              <a:buNone/>
            </a:pPr>
            <a:r>
              <a:rPr lang="en-GB" sz="1400" dirty="0">
                <a:solidFill>
                  <a:srgbClr val="003399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http://www.urbaneconomics.ru/kapremont2018Moscow_IUE</a:t>
            </a:r>
            <a:endParaRPr lang="ru-RU" sz="1400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3" descr="C:\Users\Lykova\Documents\По проектам\2018\Субсидия Москвы_капремонт 2\Отчет финальный\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64" y="1679949"/>
            <a:ext cx="2759724" cy="336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596086"/>
            <a:ext cx="1861938" cy="86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970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Lifanova\Desktop\downloa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1" t="8319" b="14476"/>
          <a:stretch/>
        </p:blipFill>
        <p:spPr bwMode="auto">
          <a:xfrm>
            <a:off x="7452320" y="3507854"/>
            <a:ext cx="1686416" cy="13597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796285"/>
            <a:ext cx="7992888" cy="3870429"/>
          </a:xfrm>
        </p:spPr>
        <p:txBody>
          <a:bodyPr>
            <a:normAutofit fontScale="92500"/>
          </a:bodyPr>
          <a:lstStyle/>
          <a:p>
            <a:pPr marL="0" lvl="2" indent="0">
              <a:spcAft>
                <a:spcPts val="1200"/>
              </a:spcAft>
              <a:buNone/>
            </a:pPr>
            <a:r>
              <a:rPr lang="ru-RU" sz="3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Оказать </a:t>
            </a:r>
            <a:r>
              <a:rPr lang="ru-RU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поддержку городскому активу в сфере ЖКХ и капитального ремонта  в его </a:t>
            </a:r>
            <a:r>
              <a:rPr lang="ru-RU" sz="3200" spc="-1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взаимодействии</a:t>
            </a:r>
            <a:r>
              <a:rPr lang="ru-RU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spc="-1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жителями</a:t>
            </a:r>
            <a:r>
              <a:rPr lang="ru-RU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spc="-1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собственниками</a:t>
            </a:r>
            <a:r>
              <a:rPr lang="ru-RU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spc="-1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помещений</a:t>
            </a:r>
            <a:r>
              <a:rPr lang="ru-RU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многоквартирных домах, организаторами и исполнителями услуг и работ по капитальному ремонту для обеспечения его успешного бесконфликтного проведения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195486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indent="0" algn="ctr">
              <a:spcAft>
                <a:spcPts val="1200"/>
              </a:spcAft>
              <a:buNone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Verdana Pro Black" panose="020B0604020202020204" pitchFamily="34" charset="0"/>
              </a:rPr>
              <a:t>Цель проекта:</a:t>
            </a:r>
          </a:p>
        </p:txBody>
      </p:sp>
    </p:spTree>
    <p:extLst>
      <p:ext uri="{BB962C8B-B14F-4D97-AF65-F5344CB8AC3E}">
        <p14:creationId xmlns:p14="http://schemas.microsoft.com/office/powerpoint/2010/main" val="322693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5807F4AD-AC05-4870-944D-9BBE6622661D}"/>
              </a:ext>
            </a:extLst>
          </p:cNvPr>
          <p:cNvSpPr/>
          <p:nvPr/>
        </p:nvSpPr>
        <p:spPr>
          <a:xfrm>
            <a:off x="251518" y="3076"/>
            <a:ext cx="25317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>
              <a:spcAft>
                <a:spcPts val="1200"/>
              </a:spcAft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Verdana Pro Black" panose="020B0604020202020204" pitchFamily="34" charset="0"/>
              </a:rPr>
              <a:t>Для кого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07E8F075-4D93-4868-8AA5-D3CA7C77A6BD}"/>
              </a:ext>
            </a:extLst>
          </p:cNvPr>
          <p:cNvSpPr/>
          <p:nvPr/>
        </p:nvSpPr>
        <p:spPr>
          <a:xfrm>
            <a:off x="251518" y="555526"/>
            <a:ext cx="266871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Жилищный актив (советы МКД, правления ТСЖ/ 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ЖСК, инициативные группы)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собственники 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помещений в многоквартирных 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домах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НКО 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сфере жилищного просвещения и общественного 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СМИ</a:t>
            </a:r>
            <a:endParaRPr lang="ru-RU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1B97AD13-F00F-47E5-9ED1-50CE1C745EE3}"/>
              </a:ext>
            </a:extLst>
          </p:cNvPr>
          <p:cNvSpPr/>
          <p:nvPr/>
        </p:nvSpPr>
        <p:spPr>
          <a:xfrm>
            <a:off x="2987824" y="0"/>
            <a:ext cx="60785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>
              <a:spcAft>
                <a:spcPts val="1200"/>
              </a:spcAft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Verdana Pro Black" panose="020B0604020202020204" pitchFamily="34" charset="0"/>
              </a:rPr>
              <a:t>Что запланировано проектом 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9FBE4AD8-DAB2-47FB-BF6D-CD14A3C4A734}"/>
              </a:ext>
            </a:extLst>
          </p:cNvPr>
          <p:cNvSpPr/>
          <p:nvPr/>
        </p:nvSpPr>
        <p:spPr>
          <a:xfrm>
            <a:off x="2771800" y="555526"/>
            <a:ext cx="6315868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Создать доступный практический инструмент в помощь жилищному активу для использования в период подготовки и проведения капитального ремонта для заблаговременного принятия решений, выявления и предотвращения проблем и внутренних и внешних конфликтов, привлечения необходимых финансовых средств, включая заёмные, организации выполнения работ и его </a:t>
            </a:r>
            <a:r>
              <a:rPr lang="ru-RU" sz="17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контроля</a:t>
            </a:r>
            <a:endParaRPr lang="ru-RU" sz="17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Разработать условия для дальнейшей электронизации и широкого публичного использования разработанного практического пособия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Широко </a:t>
            </a:r>
            <a:r>
              <a:rPr lang="ru-RU" sz="17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распространить разработанное практическое пособие и другие материалы </a:t>
            </a:r>
            <a:r>
              <a:rPr lang="ru-RU" sz="17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проекта</a:t>
            </a:r>
            <a:endParaRPr lang="ru-RU" sz="17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Оказать </a:t>
            </a:r>
            <a:r>
              <a:rPr lang="ru-RU" sz="17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консультационную помощь участникам городского жилищного актива по вопросам капитального ремонта и применения разработок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211437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2347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indent="0" algn="ctr">
              <a:spcAft>
                <a:spcPts val="1200"/>
              </a:spcAft>
              <a:buNone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Verdana Pro Black" panose="020B0604020202020204" pitchFamily="34" charset="0"/>
              </a:rPr>
              <a:t>Команда проекта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311479" y="2973743"/>
            <a:ext cx="26642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</a:rPr>
              <a:t>А также: </a:t>
            </a:r>
          </a:p>
          <a:p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</a:rPr>
              <a:t>Орлова </a:t>
            </a:r>
            <a:r>
              <a:rPr lang="ru-RU" sz="1600" dirty="0" err="1" smtClean="0">
                <a:solidFill>
                  <a:schemeClr val="tx1">
                    <a:lumMod val="50000"/>
                  </a:schemeClr>
                </a:solidFill>
              </a:rPr>
              <a:t>И.П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</a:rPr>
              <a:t>., </a:t>
            </a: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</a:rPr>
              <a:t>глав</a:t>
            </a: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</a:rPr>
              <a:t>. бухгалтер</a:t>
            </a:r>
            <a:endParaRPr lang="ru-RU" sz="1400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</a:rPr>
              <a:t>Руденко </a:t>
            </a:r>
            <a:r>
              <a:rPr lang="ru-RU" sz="1600" dirty="0" err="1" smtClean="0">
                <a:solidFill>
                  <a:schemeClr val="tx1">
                    <a:lumMod val="50000"/>
                  </a:schemeClr>
                </a:solidFill>
              </a:rPr>
              <a:t>А.В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</a:rPr>
              <a:t>., </a:t>
            </a: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</a:rPr>
              <a:t>техподдержка</a:t>
            </a:r>
          </a:p>
          <a:p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</a:rPr>
              <a:t>Стебакова </a:t>
            </a:r>
            <a:r>
              <a:rPr lang="ru-RU" sz="1600" dirty="0" err="1" smtClean="0">
                <a:solidFill>
                  <a:schemeClr val="tx1">
                    <a:lumMod val="50000"/>
                  </a:schemeClr>
                </a:solidFill>
              </a:rPr>
              <a:t>Т.А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</a:rPr>
              <a:t>., 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PR</a:t>
            </a: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</a:rPr>
              <a:t> менеджер</a:t>
            </a:r>
            <a:endParaRPr lang="ru-RU" sz="1400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ru-RU" sz="1600" dirty="0" err="1" smtClean="0">
                <a:solidFill>
                  <a:schemeClr val="tx1">
                    <a:lumMod val="50000"/>
                  </a:schemeClr>
                </a:solidFill>
              </a:rPr>
              <a:t>Яшанин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1">
                    <a:lumMod val="50000"/>
                  </a:schemeClr>
                </a:solidFill>
              </a:rPr>
              <a:t>В.Е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</a:rPr>
              <a:t>., </a:t>
            </a: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</a:rPr>
              <a:t>офис-менеджер</a:t>
            </a:r>
            <a:endParaRPr lang="ru-RU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1" t="3342" r="26951"/>
          <a:stretch/>
        </p:blipFill>
        <p:spPr>
          <a:xfrm>
            <a:off x="4830524" y="3119718"/>
            <a:ext cx="876365" cy="1283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392" y="2846564"/>
            <a:ext cx="1029918" cy="1577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38" y="3147571"/>
            <a:ext cx="880457" cy="1277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074" y="814606"/>
            <a:ext cx="962254" cy="1433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Прямоугольник 31"/>
          <p:cNvSpPr/>
          <p:nvPr/>
        </p:nvSpPr>
        <p:spPr>
          <a:xfrm>
            <a:off x="1138666" y="2314005"/>
            <a:ext cx="2264496" cy="670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tx1">
                    <a:lumMod val="50000"/>
                  </a:schemeClr>
                </a:solidFill>
              </a:rPr>
              <a:t>Генцлер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50000"/>
                  </a:schemeClr>
                </a:solidFill>
              </a:rPr>
              <a:t>И.В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pPr>
              <a:lnSpc>
                <a:spcPct val="70000"/>
              </a:lnSpc>
            </a:pPr>
            <a:r>
              <a:rPr lang="ru-RU" sz="1400" dirty="0">
                <a:solidFill>
                  <a:schemeClr val="tx1">
                    <a:lumMod val="50000"/>
                  </a:schemeClr>
                </a:solidFill>
              </a:rPr>
              <a:t>Руководитель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</a:rPr>
              <a:t>проекта, главный методист</a:t>
            </a:r>
            <a:endParaRPr lang="ru-RU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121392" y="2346434"/>
            <a:ext cx="1625381" cy="6709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Лыкова </a:t>
            </a:r>
            <a:r>
              <a:rPr lang="ru-RU" dirty="0" err="1" smtClean="0">
                <a:solidFill>
                  <a:schemeClr val="tx1">
                    <a:lumMod val="50000"/>
                  </a:schemeClr>
                </a:solidFill>
              </a:rPr>
              <a:t>Т.Б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pPr>
              <a:lnSpc>
                <a:spcPct val="70000"/>
              </a:lnSpc>
            </a:pP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</a:rPr>
              <a:t>Эксперт по работе </a:t>
            </a:r>
          </a:p>
          <a:p>
            <a:pPr>
              <a:lnSpc>
                <a:spcPct val="70000"/>
              </a:lnSpc>
            </a:pP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</a:rPr>
              <a:t>жилищного актива</a:t>
            </a:r>
            <a:endParaRPr lang="ru-RU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985480" y="2271028"/>
            <a:ext cx="1548757" cy="8217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chemeClr val="tx1">
                    <a:lumMod val="50000"/>
                  </a:schemeClr>
                </a:solidFill>
              </a:rPr>
              <a:t>Ланцев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50000"/>
                  </a:schemeClr>
                </a:solidFill>
              </a:rPr>
              <a:t>Д.М</a:t>
            </a:r>
            <a:endParaRPr lang="ru-RU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70000"/>
              </a:lnSpc>
            </a:pP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</a:rPr>
              <a:t>Эксперт по </a:t>
            </a:r>
          </a:p>
          <a:p>
            <a:pPr>
              <a:lnSpc>
                <a:spcPct val="70000"/>
              </a:lnSpc>
            </a:pP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</a:rPr>
              <a:t>разъяснительной </a:t>
            </a:r>
          </a:p>
          <a:p>
            <a:pPr>
              <a:lnSpc>
                <a:spcPct val="70000"/>
              </a:lnSpc>
            </a:pP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</a:rPr>
              <a:t>работе</a:t>
            </a:r>
            <a:endParaRPr lang="ru-RU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581352" y="2289507"/>
            <a:ext cx="2441374" cy="6709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Железова </a:t>
            </a:r>
            <a:r>
              <a:rPr lang="ru-RU" dirty="0" err="1" smtClean="0">
                <a:solidFill>
                  <a:schemeClr val="tx1">
                    <a:lumMod val="50000"/>
                  </a:schemeClr>
                </a:solidFill>
              </a:rPr>
              <a:t>Е.П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pPr>
              <a:lnSpc>
                <a:spcPct val="70000"/>
              </a:lnSpc>
            </a:pP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</a:rPr>
              <a:t>Эксперт по финансированию </a:t>
            </a:r>
          </a:p>
          <a:p>
            <a:pPr>
              <a:lnSpc>
                <a:spcPct val="70000"/>
              </a:lnSpc>
            </a:pP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</a:rPr>
              <a:t>капремонта</a:t>
            </a:r>
            <a:endParaRPr lang="ru-RU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138665" y="4431468"/>
            <a:ext cx="1742528" cy="6709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Науменко </a:t>
            </a:r>
            <a:r>
              <a:rPr lang="ru-RU" dirty="0" err="1" smtClean="0">
                <a:solidFill>
                  <a:schemeClr val="tx1">
                    <a:lumMod val="50000"/>
                  </a:schemeClr>
                </a:solidFill>
              </a:rPr>
              <a:t>А.А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pPr>
              <a:lnSpc>
                <a:spcPct val="70000"/>
              </a:lnSpc>
            </a:pPr>
            <a:r>
              <a:rPr lang="ru-RU" sz="1400" dirty="0">
                <a:solidFill>
                  <a:schemeClr val="tx1">
                    <a:lumMod val="50000"/>
                  </a:schemeClr>
                </a:solidFill>
              </a:rPr>
              <a:t>Эксперт по сбору </a:t>
            </a:r>
          </a:p>
          <a:p>
            <a:pPr>
              <a:lnSpc>
                <a:spcPct val="70000"/>
              </a:lnSpc>
            </a:pPr>
            <a:r>
              <a:rPr lang="ru-RU" sz="1400" dirty="0">
                <a:solidFill>
                  <a:schemeClr val="tx1">
                    <a:lumMod val="50000"/>
                  </a:schemeClr>
                </a:solidFill>
              </a:rPr>
              <a:t>и обработке данных</a:t>
            </a:r>
            <a:endParaRPr lang="ru-RU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845612" y="4425374"/>
            <a:ext cx="18909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Колесников </a:t>
            </a:r>
            <a:r>
              <a:rPr lang="ru-RU" dirty="0" err="1" smtClean="0">
                <a:solidFill>
                  <a:schemeClr val="tx1">
                    <a:lumMod val="50000"/>
                  </a:schemeClr>
                </a:solidFill>
              </a:rPr>
              <a:t>И.В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</a:rPr>
              <a:t>Руководитель проекта</a:t>
            </a:r>
            <a:endParaRPr lang="ru-RU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758169" y="4425374"/>
            <a:ext cx="15533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chemeClr val="tx1">
                    <a:lumMod val="50000"/>
                  </a:schemeClr>
                </a:solidFill>
              </a:rPr>
              <a:t>Репалова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50000"/>
                  </a:schemeClr>
                </a:solidFill>
              </a:rPr>
              <a:t>Н.А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</a:rPr>
              <a:t>Ассистент </a:t>
            </a:r>
            <a:endParaRPr lang="ru-RU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498" y="799540"/>
            <a:ext cx="897533" cy="1349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198" y="791073"/>
            <a:ext cx="959530" cy="1420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661" y="814606"/>
            <a:ext cx="960498" cy="1420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8511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rmal">
  <a:themeElements>
    <a:clrScheme name="Thermal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hermal">
    <a:dk1>
      <a:srgbClr val="4D5B6B"/>
    </a:dk1>
    <a:lt1>
      <a:srgbClr val="FFFFFF"/>
    </a:lt1>
    <a:dk2>
      <a:srgbClr val="675D59"/>
    </a:dk2>
    <a:lt2>
      <a:srgbClr val="E8DED8"/>
    </a:lt2>
    <a:accent1>
      <a:srgbClr val="FF7605"/>
    </a:accent1>
    <a:accent2>
      <a:srgbClr val="7F7F7F"/>
    </a:accent2>
    <a:accent3>
      <a:srgbClr val="7F5185"/>
    </a:accent3>
    <a:accent4>
      <a:srgbClr val="89AAD3"/>
    </a:accent4>
    <a:accent5>
      <a:srgbClr val="8F5B4B"/>
    </a:accent5>
    <a:accent6>
      <a:srgbClr val="C84340"/>
    </a:accent6>
    <a:hlink>
      <a:srgbClr val="89AAD3"/>
    </a:hlink>
    <a:folHlink>
      <a:srgbClr val="79518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4615</TotalTime>
  <Words>1029</Words>
  <Application>Microsoft Office PowerPoint</Application>
  <PresentationFormat>Экран (16:9)</PresentationFormat>
  <Paragraphs>174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28</vt:i4>
      </vt:variant>
    </vt:vector>
  </HeadingPairs>
  <TitlesOfParts>
    <vt:vector size="31" baseType="lpstr">
      <vt:lpstr>Office Theme</vt:lpstr>
      <vt:lpstr>1_Office Theme</vt:lpstr>
      <vt:lpstr>Thermal</vt:lpstr>
      <vt:lpstr>  ПРАКТИЧЕСКОЕ ПОСОБИЕ ЖИЛИЩНОМУ АКТИВИСТУ:  «ДОРОЖНАЯ КАРТА КАПИТАЛЬНОГО РЕМОНТА МНОГОКВАРТИРНОГО ДОМА»    </vt:lpstr>
      <vt:lpstr>Содержание презентации</vt:lpstr>
      <vt:lpstr>О проекте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Дорожная карта капитального ремонта многоквартирного дома</vt:lpstr>
      <vt:lpstr>Презентация PowerPoint</vt:lpstr>
      <vt:lpstr>Презентация PowerPoint</vt:lpstr>
      <vt:lpstr>Презентация PowerPoint</vt:lpstr>
      <vt:lpstr>Общественные обсуждения и консультации</vt:lpstr>
      <vt:lpstr>Презентация PowerPoint</vt:lpstr>
      <vt:lpstr>Презентация PowerPoint</vt:lpstr>
      <vt:lpstr>Презентация PowerPoint</vt:lpstr>
      <vt:lpstr>Информационное сопровождение проекта</vt:lpstr>
      <vt:lpstr>Презентация PowerPoint</vt:lpstr>
      <vt:lpstr>Презентация PowerPoint</vt:lpstr>
      <vt:lpstr>Итоги и выводы  проекта</vt:lpstr>
      <vt:lpstr>Презентация PowerPoint</vt:lpstr>
      <vt:lpstr>Дальнейшее  развитие</vt:lpstr>
      <vt:lpstr>Презентация PowerPoint</vt:lpstr>
      <vt:lpstr>Презентация PowerPoint</vt:lpstr>
      <vt:lpstr>ИНСТИТУТ ЭКОНОМИКИ ГОРОДА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«Наемное жилье - новая городская экономика и жилищная политика»  Информация для сопоставления и выбора проектов с позиции градостроительного окружения</dc:title>
  <dc:creator>Евгений Игуменов</dc:creator>
  <cp:lastModifiedBy>Татьяна Б. Лыкова</cp:lastModifiedBy>
  <cp:revision>226</cp:revision>
  <cp:lastPrinted>2019-06-28T08:34:43Z</cp:lastPrinted>
  <dcterms:created xsi:type="dcterms:W3CDTF">2016-09-15T11:48:06Z</dcterms:created>
  <dcterms:modified xsi:type="dcterms:W3CDTF">2019-06-28T08:40:08Z</dcterms:modified>
</cp:coreProperties>
</file>