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336" r:id="rId3"/>
    <p:sldId id="334" r:id="rId4"/>
    <p:sldId id="333" r:id="rId5"/>
    <p:sldId id="335" r:id="rId6"/>
    <p:sldId id="330" r:id="rId7"/>
    <p:sldId id="331" r:id="rId8"/>
    <p:sldId id="332" r:id="rId9"/>
    <p:sldId id="337" r:id="rId10"/>
  </p:sldIdLst>
  <p:sldSz cx="9144000" cy="6858000" type="screen4x3"/>
  <p:notesSz cx="6858000" cy="914400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Ирина В. Генцлер" initials="ИВГ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77B2"/>
    <a:srgbClr val="0A7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4" autoAdjust="0"/>
    <p:restoredTop sz="92229" autoAdjust="0"/>
  </p:normalViewPr>
  <p:slideViewPr>
    <p:cSldViewPr>
      <p:cViewPr>
        <p:scale>
          <a:sx n="111" d="100"/>
          <a:sy n="111" d="100"/>
        </p:scale>
        <p:origin x="-159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F6429-5EE1-4044-A8A3-239ED09AF62B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D5ABA-CEFC-458A-A8BC-8DC1F51F9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0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494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49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49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49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49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494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6216-AB26-403B-B0DD-9B5413109A0A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E789-44F7-434E-8C18-7AE8C71E12F5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CE67-803F-47EB-8FED-C154291AB2E9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29BC-7B0F-4325-A650-48D772B6C78A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879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9DDA-A943-4104-9A40-F11C068C4F2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21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238-3F97-411B-9EC8-22CD10B24F60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258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5710-56A6-4CB1-97CA-0EFFFBA882EA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331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BF97-3697-4BB3-9FC4-1DBF813C4FB0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98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A54C1-B3D2-4420-833B-4E590439A97F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488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7664-D225-48A1-B8A7-006E68003741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991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BDF-8A1D-4AB0-A91A-FA95B8B2811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07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6F1B-83B0-44CF-A0CA-16CA543117E3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166E-D185-4367-AB44-CE615A46857F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412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C67C-3C18-4D48-B236-CA0C648BDCA2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03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438F-7175-465E-8EF6-82C420CCEC12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78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F2EB-E1E2-47CE-AB1A-9FAD3D5C6690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1199-C65B-4A3E-87C4-921006D63AA5}" type="datetime1">
              <a:rPr lang="ru-RU" smtClean="0"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911-D97F-46D0-A8C1-91775A83F276}" type="datetime1">
              <a:rPr lang="ru-RU" smtClean="0"/>
              <a:t>19.07.2019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2A54-58B4-4243-AAB6-E7AC06CD0660}" type="datetime1">
              <a:rPr lang="ru-RU" smtClean="0"/>
              <a:t>19.07.2019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A4E-CA1D-4C29-86DF-883DCEEACC6D}" type="datetime1">
              <a:rPr lang="ru-RU" smtClean="0"/>
              <a:t>19.07.2019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A1C-B21C-403B-ABCA-6072B2EC3CE3}" type="datetime1">
              <a:rPr lang="ru-RU" smtClean="0"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80DB-DF31-40D1-B5A2-B8354CF76789}" type="datetime1">
              <a:rPr lang="ru-RU" smtClean="0"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6577-E1FE-4FCE-BA88-212FE7ED54B6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79A7">
            <a:alpha val="1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65F92A8-A0F6-441F-AD98-CB9B47ED69F3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 defTabSz="914400"/>
              <a:t>19.07.2019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6211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rbaneconomics.ru/research/project/nastolnaya-kniga-zhilishchnogo-aktivista-kapitalnyy-remont-mnogokvartirnyh-domov" TargetMode="External"/><Relationship Id="rId5" Type="http://schemas.openxmlformats.org/officeDocument/2006/relationships/hyperlink" Target="http://www.urbaneconomics.ru/KRkalendarIUE2019" TargetMode="External"/><Relationship Id="rId4" Type="http://schemas.openxmlformats.org/officeDocument/2006/relationships/hyperlink" Target="http://www.urbaneconomics.ru/kapremont2018Moscow_IU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mailbox@urbaneconomics.r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047" y="3227"/>
            <a:ext cx="9181047" cy="701011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047" y="1"/>
            <a:ext cx="9181047" cy="6981393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-37047" y="71781"/>
            <a:ext cx="8208912" cy="31683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ПРИНЯТИЕ ОБЩИМ СОБРАНИЕМ СОБСТВЕННИКОВ ПОМЕЩЕНИЙ В МНОГОКВАРТИРНОМ ДОМЕ РЕШЕНИЯ 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ПЕРЕХОДЕ НА СПЕЦИАЛЬНЫЙ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СЧЕТ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343278"/>
            <a:ext cx="1221097" cy="160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5"/>
          <p:cNvSpPr txBox="1">
            <a:spLocks/>
          </p:cNvSpPr>
          <p:nvPr/>
        </p:nvSpPr>
        <p:spPr>
          <a:xfrm>
            <a:off x="-12551" y="5925278"/>
            <a:ext cx="8208912" cy="108806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17 июля 2019 г.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38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4037" y="1"/>
            <a:ext cx="9144000" cy="9807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45673" y="6509109"/>
            <a:ext cx="226368" cy="313011"/>
          </a:xfrm>
        </p:spPr>
        <p:txBody>
          <a:bodyPr/>
          <a:lstStyle/>
          <a:p>
            <a:fld id="{F9CB9A88-7501-443E-8976-D4F2EC9A60C6}" type="slidenum">
              <a:rPr lang="ru-RU" smtClean="0">
                <a:solidFill>
                  <a:srgbClr val="4F81BD">
                    <a:lumMod val="50000"/>
                  </a:srgbClr>
                </a:solidFill>
              </a:rPr>
              <a:pPr/>
              <a:t>2</a:t>
            </a:fld>
            <a:endParaRPr lang="ru-RU" dirty="0">
              <a:solidFill>
                <a:srgbClr val="4F81BD">
                  <a:lumMod val="50000"/>
                </a:srgb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9118"/>
          <a:stretch/>
        </p:blipFill>
        <p:spPr bwMode="auto">
          <a:xfrm>
            <a:off x="8748464" y="1028731"/>
            <a:ext cx="399521" cy="514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79512" y="260647"/>
            <a:ext cx="8768711" cy="5760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Повестка дня общего собрания, предложения для голосования, необходимое количество голосов  </a:t>
            </a:r>
            <a:r>
              <a:rPr lang="ru-RU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принятия решения </a:t>
            </a:r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179512" y="1028731"/>
            <a:ext cx="8568952" cy="5497846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0"/>
              </a:spcBef>
              <a:spcAft>
                <a:spcPts val="300"/>
              </a:spcAft>
              <a:buAutoNum type="arabicPeriod"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изменении способа формирования фонда капитального ремонта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</a:t>
            </a: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прекратить формирование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фонда капитального ремонта на счете регионального оператора и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 фонд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капитального ремонта на специальном счете </a:t>
            </a:r>
            <a:endParaRPr lang="ru-RU" sz="1400" b="1" i="1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голосов для принятия решения –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чем 50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 голосов от общего числа голосов собственников помещений в МКД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 размере ежемесячного взноса на капитальный ремонт </a:t>
            </a:r>
          </a:p>
          <a:p>
            <a:pPr marL="536575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определить размер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ежемесячного взноса на капитальный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</a:p>
          <a:p>
            <a:pPr marL="536575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равным минимальному размеру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 на капитальный ремонт,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установленному нормативным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правовым актом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Москвы</a:t>
            </a:r>
            <a:endParaRPr lang="ru-RU" sz="1400" b="1" i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голосов для принятия решения –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числа голосов участников общего собрания</a:t>
            </a:r>
          </a:p>
          <a:p>
            <a:pPr marL="536575" lvl="2" indent="0" algn="just"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превышения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взноса </a:t>
            </a: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ремонт над установленным минимальным размером </a:t>
            </a: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принимается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чем 2/3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 от общего числа голосов собственников в МКД</a:t>
            </a:r>
            <a:endParaRPr lang="ru-RU" sz="14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Об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владельца специального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  <a:endParaRPr lang="ru-RU" sz="15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Предлагается: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 владельцем специального счета  (лицом, уполномоченным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открытие специального счета в российской кредитной организации, совершение операций с денежными средствами, находящимися на специальном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счете</a:t>
            </a: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</a:t>
            </a: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(наименование управляющей домом управляющей организации</a:t>
            </a: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ТСЖ (ЖК, ЖСК) либо регионального оператора)</a:t>
            </a: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голосов для принятия решения </a:t>
            </a: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50%  голосов от общего числа голосов собственников помещений в МКД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См. часть 3 статьи 173, часть 4 статьи 170 Жилищного кодекса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328" y="6176435"/>
            <a:ext cx="526657" cy="70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1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4037" y="1"/>
            <a:ext cx="9144000" cy="9807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45673" y="6509109"/>
            <a:ext cx="226368" cy="313011"/>
          </a:xfrm>
        </p:spPr>
        <p:txBody>
          <a:bodyPr/>
          <a:lstStyle/>
          <a:p>
            <a:fld id="{F9CB9A88-7501-443E-8976-D4F2EC9A60C6}" type="slidenum">
              <a:rPr lang="ru-RU" smtClean="0">
                <a:solidFill>
                  <a:srgbClr val="4F81BD">
                    <a:lumMod val="50000"/>
                  </a:srgbClr>
                </a:solidFill>
              </a:rPr>
              <a:pPr/>
              <a:t>3</a:t>
            </a:fld>
            <a:endParaRPr lang="ru-RU" dirty="0">
              <a:solidFill>
                <a:srgbClr val="4F81BD">
                  <a:lumMod val="50000"/>
                </a:srgb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9118"/>
          <a:stretch/>
        </p:blipFill>
        <p:spPr bwMode="auto">
          <a:xfrm>
            <a:off x="8748464" y="1028731"/>
            <a:ext cx="399521" cy="514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611559" y="260647"/>
            <a:ext cx="8336665" cy="5760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ru-RU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Повестка дня общего собрания, предложения для голосования, необходимое количество голосов  для принятия решения </a:t>
            </a:r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424936" cy="5545849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 определении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кредитной организации, в которой будет открыт специальный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</a:t>
            </a:r>
          </a:p>
          <a:p>
            <a:pPr marL="720725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Предлагается: 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для открытия специального счета российскую кредитную организацию - _______________________________________________________</a:t>
            </a: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 для принятия решения –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числа голосов участников общего собрания</a:t>
            </a:r>
          </a:p>
          <a:p>
            <a:pPr marL="0" lvl="1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Специальный </a:t>
            </a:r>
            <a:r>
              <a:rPr lang="ru-RU" sz="1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может быть открыт в российских кредитных организациях, соответствующих требованиям, установленным Правительством Российской Федерации. Центральный банк Российской Федерации ежеквартально размещает информацию о кредитных организациях, которые соответствуют требованиям, установленным настоящей частью, на своем официальном сайте в сети «Интернет</a:t>
            </a:r>
            <a:r>
              <a:rPr lang="ru-RU" sz="1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(часть 2 статьи 176 Жилищного кодекса)</a:t>
            </a:r>
            <a:endParaRPr lang="ru-RU" sz="14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0"/>
              </a:spcBef>
              <a:buNone/>
            </a:pPr>
            <a:endParaRPr lang="ru-RU" sz="8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российским кредитным организациям, в которых может быть открыт специальный </a:t>
            </a:r>
            <a:r>
              <a:rPr lang="ru-RU" sz="14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утверждены </a:t>
            </a:r>
            <a:r>
              <a:rPr lang="ru-RU" sz="14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 Правительством РФ от 24.04.2018 № </a:t>
            </a:r>
            <a:r>
              <a:rPr lang="ru-RU" sz="14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497:</a:t>
            </a:r>
            <a:endParaRPr lang="ru-RU" sz="14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кредитного рейтинга не ниже уровня "A(RU)" кредитного рейтингового агентства Аналитическое Кредитное Рейтинговое Агентство и (или) кредитного рейтинга не ниже уровня "</a:t>
            </a:r>
            <a:r>
              <a:rPr lang="ru-RU" sz="1400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ruA</a:t>
            </a:r>
            <a:r>
              <a:rPr lang="ru-RU" sz="1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«Рейтинговое агентство «Эксперт РА»;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собственных средств (капитала) не менее 25 млрд. рублей на день открытия специального счета. 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Банки,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требованиям для открытия специального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счета,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01.04.2019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://www.cbr.ru/credit/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15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 ГПБ (АО), Банк ВТБ (ПАО), АО «АЛЬФА-БАНК», ПАО Сбербанк, ПАО Банк «ФК Открытие», АО «</a:t>
            </a:r>
            <a:r>
              <a:rPr lang="ru-RU" sz="1500" b="1" i="1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Россельхозбанк</a:t>
            </a:r>
            <a:r>
              <a:rPr lang="ru-RU" sz="15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Республики Крым и г. Севастополя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«АБ «РОССИЯ»,  РНКБ Банк (ПАО)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ru-RU" sz="15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328" y="6176435"/>
            <a:ext cx="526657" cy="70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34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4037" y="1"/>
            <a:ext cx="9144000" cy="9807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45673" y="6509109"/>
            <a:ext cx="226368" cy="313011"/>
          </a:xfrm>
        </p:spPr>
        <p:txBody>
          <a:bodyPr/>
          <a:lstStyle/>
          <a:p>
            <a:fld id="{F9CB9A88-7501-443E-8976-D4F2EC9A60C6}" type="slidenum">
              <a:rPr lang="ru-RU" smtClean="0">
                <a:solidFill>
                  <a:srgbClr val="4F81BD">
                    <a:lumMod val="50000"/>
                  </a:srgbClr>
                </a:solidFill>
              </a:rPr>
              <a:pPr/>
              <a:t>4</a:t>
            </a:fld>
            <a:endParaRPr lang="ru-RU" dirty="0">
              <a:solidFill>
                <a:srgbClr val="4F81BD">
                  <a:lumMod val="50000"/>
                </a:srgb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9118"/>
          <a:stretch/>
        </p:blipFill>
        <p:spPr bwMode="auto">
          <a:xfrm>
            <a:off x="8748464" y="1028731"/>
            <a:ext cx="399521" cy="514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611559" y="260647"/>
            <a:ext cx="8336665" cy="5760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Повестка дня общего собрания, предложения для голосования, необходимое количество голосов  для принятия решения </a:t>
            </a:r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n-US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323528" y="1028731"/>
            <a:ext cx="8424936" cy="5497846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Об определении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уполномоченного на оказание услуг по представлению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собственникам помещений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платежных документов на уплату взносов на капитальный ремонт на специальный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</a:p>
          <a:p>
            <a:pPr marL="442913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Предлагается: 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лицом, уполномоченным на оказание услуг  по представлению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собственникам помещений платежных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на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уплату взносов на капитальный ремонт на специальный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- </a:t>
            </a:r>
            <a:r>
              <a:rPr lang="ru-RU" sz="15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</a:t>
            </a:r>
            <a:endParaRPr lang="ru-RU" sz="1500" b="1" i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lvl="1" indent="2697163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(наименование организации)</a:t>
            </a:r>
            <a:endParaRPr lang="ru-RU" sz="1400" i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голосов для принятия решения –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числа голосов участников общего собрания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ru-RU" sz="1500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Об определении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представления собственникам помещений платежных документов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уплату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взносов на капитальный ремонт на специальный счет, размера расходов,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с представлением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платежных документов, условий оплаты этих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marL="442913" lvl="1" indent="0" algn="just">
              <a:spcBef>
                <a:spcPts val="0"/>
              </a:spcBef>
              <a:buNone/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Предлагается: </a:t>
            </a:r>
            <a:endParaRPr lang="ru-RU" sz="1400" i="1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lvl="1" indent="0" algn="just">
              <a:spcBef>
                <a:spcPts val="0"/>
              </a:spcBef>
              <a:buNone/>
            </a:pPr>
            <a:endParaRPr lang="ru-RU" sz="1400" i="1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lvl="1" indent="0" algn="just">
              <a:spcBef>
                <a:spcPts val="0"/>
              </a:spcBef>
              <a:buNone/>
            </a:pPr>
            <a:endParaRPr lang="ru-RU" sz="1400" i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 для принятия решения –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числа голосов участников общего собрания</a:t>
            </a:r>
          </a:p>
          <a:p>
            <a:pPr marL="0" lvl="1" indent="0" algn="just">
              <a:spcBef>
                <a:spcPts val="0"/>
              </a:spcBef>
              <a:buNone/>
            </a:pPr>
            <a:endParaRPr lang="ru-RU" sz="1500" i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None/>
            </a:pPr>
            <a:endParaRPr lang="ru-RU" sz="1500" i="1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None/>
            </a:pPr>
            <a:r>
              <a:rPr lang="ru-RU" sz="15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См. часть</a:t>
            </a:r>
            <a:r>
              <a:rPr lang="en-US" sz="15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 статьи 175  Жилищного кодекса.  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328" y="6176435"/>
            <a:ext cx="526657" cy="70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06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45673" y="6509109"/>
            <a:ext cx="226368" cy="313011"/>
          </a:xfrm>
        </p:spPr>
        <p:txBody>
          <a:bodyPr/>
          <a:lstStyle/>
          <a:p>
            <a:fld id="{F9CB9A88-7501-443E-8976-D4F2EC9A60C6}" type="slidenum">
              <a:rPr lang="ru-RU" smtClean="0">
                <a:solidFill>
                  <a:srgbClr val="4F81BD">
                    <a:lumMod val="50000"/>
                  </a:srgbClr>
                </a:solidFill>
              </a:rPr>
              <a:pPr/>
              <a:t>5</a:t>
            </a:fld>
            <a:endParaRPr lang="ru-RU" dirty="0">
              <a:solidFill>
                <a:srgbClr val="4F81BD">
                  <a:lumMod val="50000"/>
                </a:srgb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9118"/>
          <a:stretch/>
        </p:blipFill>
        <p:spPr bwMode="auto">
          <a:xfrm>
            <a:off x="8748464" y="1028731"/>
            <a:ext cx="399521" cy="514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07504" y="260647"/>
            <a:ext cx="8712968" cy="5760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вопросы к повестке </a:t>
            </a:r>
            <a:r>
              <a:rPr lang="ru-RU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дня общего собрания </a:t>
            </a:r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изменению способа формирования фонда капитального ремонта </a:t>
            </a:r>
            <a:endParaRPr lang="ru-RU" sz="2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273148" y="1196752"/>
            <a:ext cx="8229600" cy="4320480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328" y="6176435"/>
            <a:ext cx="526657" cy="70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1290" y="1196752"/>
            <a:ext cx="8496944" cy="5378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Об определении полномочий владельца специального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размещать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 свободные средства фонда капитального ремонта, формируемого на специальном счете, на специальном депозите в российской кредитной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marL="534988" lvl="1">
              <a:spcAft>
                <a:spcPts val="300"/>
              </a:spcAft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голосов для принятия решения – 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большинством не менее 2/3 голосов от общего числа голосов собственников помещений в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МКД</a:t>
            </a:r>
            <a:endParaRPr lang="ru-RU" sz="1400" b="1" i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См. часть 1 статьи 175.1 Жилищного кодекса</a:t>
            </a:r>
          </a:p>
          <a:p>
            <a:pPr marL="0" lvl="1" algn="just">
              <a:spcAft>
                <a:spcPts val="600"/>
              </a:spcAft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Об определении размера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порядка оплаты расходов владельца специального счета, связанных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открытием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ведением специального счета, выполнением обязанностей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владельца специального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счета, определенных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</a:t>
            </a:r>
            <a:endParaRPr lang="ru-RU" sz="15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Об определении лица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уполномоченного на оказание услуг по применению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установленных законодательством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мер, включая начисление пеней, в случае несвоевременной и (или)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неполной уплаты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собственниками помещений взносов на капитальный ремонт на специальный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  <a:endParaRPr lang="ru-RU" sz="15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Об определении размера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порядка оплаты расходов по оказанию услуг по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применению установленных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мер при невыполнении собственниками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помещений обязанности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уплате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взносов</a:t>
            </a:r>
            <a:endParaRPr lang="ru-RU" sz="15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Об определении лиц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уполномоченных от имени всех собственников помещений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многоквартирном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доме взаимодействовать с владельцем специального счета и другими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лицами по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формирования фонда капитального ремонта на специальном счете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34988" lvl="1">
              <a:spcAft>
                <a:spcPts val="300"/>
              </a:spcAft>
            </a:pPr>
            <a:r>
              <a:rPr lang="ru-RU" sz="1400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голосов для принятия решения </a:t>
            </a:r>
            <a:r>
              <a:rPr lang="ru-RU" sz="1400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8 -11 –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sz="14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числа голосов участников </a:t>
            </a:r>
            <a:r>
              <a:rPr lang="ru-RU" sz="14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собрания</a:t>
            </a:r>
            <a:endParaRPr lang="ru-RU" sz="1400" b="1" i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65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1"/>
            <a:ext cx="9144000" cy="908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45673" y="6509109"/>
            <a:ext cx="226368" cy="313011"/>
          </a:xfrm>
        </p:spPr>
        <p:txBody>
          <a:bodyPr/>
          <a:lstStyle/>
          <a:p>
            <a:fld id="{F9CB9A88-7501-443E-8976-D4F2EC9A60C6}" type="slidenum">
              <a:rPr lang="ru-RU" smtClean="0">
                <a:solidFill>
                  <a:srgbClr val="4F81BD">
                    <a:lumMod val="50000"/>
                  </a:srgbClr>
                </a:solidFill>
              </a:rPr>
              <a:pPr/>
              <a:t>6</a:t>
            </a:fld>
            <a:endParaRPr lang="ru-RU" dirty="0">
              <a:solidFill>
                <a:srgbClr val="4F81BD">
                  <a:lumMod val="50000"/>
                </a:srgb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9118"/>
          <a:stretch/>
        </p:blipFill>
        <p:spPr bwMode="auto">
          <a:xfrm>
            <a:off x="8748464" y="1028731"/>
            <a:ext cx="399521" cy="514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251520" y="166328"/>
            <a:ext cx="8633136" cy="5760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направлять подлинники </a:t>
            </a:r>
            <a:r>
              <a:rPr lang="ru-RU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копии </a:t>
            </a:r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</a:t>
            </a:r>
          </a:p>
          <a:p>
            <a:r>
              <a:rPr lang="ru-RU" sz="2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собрания</a:t>
            </a:r>
            <a:endParaRPr lang="ru-RU" sz="2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328" y="6176435"/>
            <a:ext cx="526657" cy="70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028731"/>
            <a:ext cx="8372337" cy="8148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Подлинники решений и протокола общего собрания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чем через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дней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общего собрания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направляются в управляющую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ТСЖ, жилищного кооператива или ЖСК,  при непосредственном способе управления МКД –  в орган государственного жилищного надзора (часть 1 статьи 46 ЖК РФ)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организация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правление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ТСЖ, жилищного кооператива или ЖСК в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получения подлинников решений и протокола общего собрания собственников  помещений в МКД обязана направить их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 государственного жилищного надзора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1.1 статьи 46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 РФ)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собрания,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связанные с изменением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 формирования фонда капитального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ремонта направляются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895" lvl="1" indent="-285750">
              <a:spcBef>
                <a:spcPts val="300"/>
              </a:spcBef>
              <a:buFont typeface="Wingdings" pitchFamily="2" charset="2"/>
              <a:buChar char="§"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региональному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оператору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счет которого перечисляются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на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ремонт общего имущества в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МКД - в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рабочих дней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принятия такого решения (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 ЖК РФ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42895" lvl="1" indent="-285750">
              <a:spcBef>
                <a:spcPts val="300"/>
              </a:spcBef>
              <a:buFont typeface="Wingdings" pitchFamily="2" charset="2"/>
              <a:buChar char="§"/>
            </a:pP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владельцу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специального счета, на который перечисляются взносы на капитальный ремонт общего имущества в МКД 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Владелец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специального счета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открытия специального счета обязан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 государственного жилищного надзора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 выбранном собственниками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фонда капитального ремонта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приложением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банка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 открытии специального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(часть 1 статьи 172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 РФ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протокола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собрания и </a:t>
            </a:r>
            <a:r>
              <a:rPr lang="ru-RU" sz="15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sz="15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собственников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вопросам, поставленным на голосование,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направляются на хранение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по адресу, которые определены решением данного собрания (</a:t>
            </a:r>
            <a:r>
              <a:rPr lang="ru-RU" sz="15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4 статьи </a:t>
            </a:r>
            <a:r>
              <a:rPr lang="ru-RU" sz="15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ЖК РФ)</a:t>
            </a:r>
          </a:p>
          <a:p>
            <a:pPr algn="just">
              <a:spcBef>
                <a:spcPts val="600"/>
              </a:spcBef>
            </a:pPr>
            <a:endParaRPr lang="ru-RU" sz="15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ru-RU" sz="15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ru-RU" sz="1500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ru-RU" sz="15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ru-RU" sz="15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endParaRPr lang="ru-RU" sz="15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5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51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028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45673" y="6509109"/>
            <a:ext cx="226368" cy="313011"/>
          </a:xfrm>
        </p:spPr>
        <p:txBody>
          <a:bodyPr/>
          <a:lstStyle/>
          <a:p>
            <a:fld id="{F9CB9A88-7501-443E-8976-D4F2EC9A60C6}" type="slidenum">
              <a:rPr lang="ru-RU" smtClean="0">
                <a:solidFill>
                  <a:srgbClr val="4F81BD">
                    <a:lumMod val="50000"/>
                  </a:srgbClr>
                </a:solidFill>
              </a:rPr>
              <a:pPr/>
              <a:t>7</a:t>
            </a:fld>
            <a:endParaRPr lang="ru-RU" dirty="0">
              <a:solidFill>
                <a:srgbClr val="4F81BD">
                  <a:lumMod val="50000"/>
                </a:srgb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9118"/>
          <a:stretch/>
        </p:blipFill>
        <p:spPr bwMode="auto">
          <a:xfrm>
            <a:off x="8748464" y="1028731"/>
            <a:ext cx="399521" cy="514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785455" y="260647"/>
            <a:ext cx="7704855" cy="5760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 материалы по подготовке, проведению и оформлению документов </a:t>
            </a:r>
            <a:r>
              <a:rPr lang="ru-RU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собрания 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273148" y="1124744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форм документов общего собрания собственников помещений в многоквартирном доме для принятия решения о выборе (изменении) способа формирования фонда капитального ремонта, включая:</a:t>
            </a:r>
          </a:p>
          <a:p>
            <a:pPr marL="685752" lvl="2" indent="-28575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 об </a:t>
            </a:r>
            <a:r>
              <a:rPr lang="ru-RU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общем собрании собственников помещений в многоквартирном доме в форме очно-заочного голосования	</a:t>
            </a:r>
          </a:p>
          <a:p>
            <a:pPr marL="685752" lvl="2" indent="-28575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письменное решение </a:t>
            </a:r>
            <a:r>
              <a:rPr lang="ru-RU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собственника помещения в многоквартирном доме по вопросам, поставленным на голосование	</a:t>
            </a:r>
            <a:endParaRPr lang="ru-RU" sz="1900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752" lvl="2" indent="-28575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общего </a:t>
            </a:r>
            <a:r>
              <a:rPr lang="ru-RU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собственников помещений в многоквартирном доме в форме очно-заочного </a:t>
            </a: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голосования</a:t>
            </a:r>
          </a:p>
          <a:p>
            <a:pPr marL="685752" lvl="2" indent="-28575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к </a:t>
            </a:r>
            <a:r>
              <a:rPr lang="ru-RU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протоколу </a:t>
            </a: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собрания собственников помещений в многоквартирном доме	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оформлению протокола общего собрания собственников помещений в многоквартирном доме, проведенного в форме очно-заочного голосования</a:t>
            </a:r>
            <a:endParaRPr lang="ru-RU" sz="1900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доступны на </a:t>
            </a:r>
            <a:r>
              <a:rPr lang="ru-RU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Фонда «Институт экономики города» по ссылкам: </a:t>
            </a:r>
          </a:p>
          <a:p>
            <a:pPr marL="0" lvl="1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http://www.urbaneconomics.ru/kapremont2018Moscow_IUE</a:t>
            </a:r>
            <a:r>
              <a:rPr lang="ru-RU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1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://www.urbaneconomics.ru/KRkalendarIUE2019</a:t>
            </a:r>
            <a:r>
              <a:rPr lang="ru-RU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</a:t>
            </a:r>
            <a:r>
              <a:rPr lang="en-US" sz="19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://www.urbaneconomics.ru/research/project/nastolnaya-kniga-zhilishchnogo-aktivista-kapitalnyy-remont-mnogokvartirnyh-domov</a:t>
            </a:r>
            <a:r>
              <a:rPr lang="ru-RU" sz="19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16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328" y="6176435"/>
            <a:ext cx="526657" cy="70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94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3" y="-61645"/>
            <a:ext cx="9143299" cy="698128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0901"/>
            <a:ext cx="9144000" cy="69966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80359" y="-70904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20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НАШИ КОНТАКТЫ</a:t>
            </a:r>
            <a:endParaRPr lang="ru-RU" sz="2000" b="1" spc="5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884" y="5253203"/>
            <a:ext cx="2964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125009 Москва </a:t>
            </a:r>
          </a:p>
          <a:p>
            <a:pPr defTabSz="914400"/>
            <a:r>
              <a:rPr lang="ru-RU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Тверская, 20, стр. 1</a:t>
            </a:r>
            <a:endParaRPr lang="en-US" sz="1600" b="1" spc="5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endParaRPr lang="en-US" sz="1600" b="1" spc="5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www.urbaneconomics.ru</a:t>
            </a:r>
            <a:endParaRPr lang="ru-RU" sz="1600" b="1" spc="5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63076" y="4272187"/>
            <a:ext cx="58315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spc="5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algn="r"/>
            <a:r>
              <a:rPr lang="en-US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facebook.com/</a:t>
            </a:r>
            <a:r>
              <a:rPr lang="en-US" sz="1600" b="1" spc="5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UrbanEconomics</a:t>
            </a:r>
            <a:r>
              <a:rPr lang="ru-RU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spc="5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1600" b="1" spc="5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defTabSz="355600"/>
            <a:r>
              <a:rPr lang="en-US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twitter.com/</a:t>
            </a:r>
            <a:r>
              <a:rPr lang="en-US" sz="1600" b="1" spc="5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UrbanEconRu</a:t>
            </a:r>
            <a:r>
              <a:rPr lang="ru-RU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 defTabSz="355600"/>
            <a:endParaRPr lang="ru-RU" sz="1600" b="1" spc="5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algn="r" defTabSz="355600"/>
            <a:r>
              <a:rPr lang="en-US" sz="1600" b="1" spc="5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youtube.com/channel/UCq3VciO0o6y5RYqcejjRFnA</a:t>
            </a:r>
            <a:endParaRPr lang="ru-RU" sz="1600" b="1" spc="5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970" y="5065295"/>
            <a:ext cx="279805" cy="375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859" y="5833381"/>
            <a:ext cx="279806" cy="38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rutcriado.files.wordpress.com/2013/07/youtub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970" y="6335546"/>
            <a:ext cx="511904" cy="45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1537" y="365276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1" spc="50" dirty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7"/>
            </a:endParaRPr>
          </a:p>
          <a:p>
            <a:r>
              <a:rPr lang="ru-RU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mailbox@urbaneconomics.ru</a:t>
            </a:r>
            <a:r>
              <a:rPr lang="ru-RU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тел./факс: </a:t>
            </a:r>
            <a:r>
              <a:rPr lang="en-US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(495) 363 50 47</a:t>
            </a:r>
            <a:r>
              <a:rPr lang="en-US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+7</a:t>
            </a:r>
            <a:r>
              <a:rPr lang="ru-RU" b="1" spc="5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(495) 787 45 20 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5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3109</TotalTime>
  <Words>1151</Words>
  <Application>Microsoft Office PowerPoint</Application>
  <PresentationFormat>Экран (4:3)</PresentationFormat>
  <Paragraphs>101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Office Theme</vt:lpstr>
      <vt:lpstr> ПРИНЯТИЕ ОБЩИМ СОБРАНИЕМ СОБСТВЕННИКОВ ПОМЕЩЕНИЙ В МНОГОКВАРТИРНОМ ДОМЕ РЕШЕНИЯ О ПЕРЕХОДЕ НА СПЕЦИАЛЬНЫЙ СЧЕТ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«Наемное жилье - новая городская экономика и жилищная политика»  Информация для сопоставления и выбора проектов с позиции градостроительного окружения</dc:title>
  <dc:creator>Евгений Игуменов</dc:creator>
  <cp:lastModifiedBy>Аля В. Лифанова</cp:lastModifiedBy>
  <cp:revision>258</cp:revision>
  <dcterms:created xsi:type="dcterms:W3CDTF">2016-09-15T11:48:06Z</dcterms:created>
  <dcterms:modified xsi:type="dcterms:W3CDTF">2019-07-19T13:47:57Z</dcterms:modified>
</cp:coreProperties>
</file>