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7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8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2" r:id="rId1"/>
  </p:sldMasterIdLst>
  <p:notesMasterIdLst>
    <p:notesMasterId r:id="rId11"/>
  </p:notesMasterIdLst>
  <p:handoutMasterIdLst>
    <p:handoutMasterId r:id="rId12"/>
  </p:handoutMasterIdLst>
  <p:sldIdLst>
    <p:sldId id="594" r:id="rId2"/>
    <p:sldId id="608" r:id="rId3"/>
    <p:sldId id="607" r:id="rId4"/>
    <p:sldId id="609" r:id="rId5"/>
    <p:sldId id="610" r:id="rId6"/>
    <p:sldId id="611" r:id="rId7"/>
    <p:sldId id="592" r:id="rId8"/>
    <p:sldId id="612" r:id="rId9"/>
    <p:sldId id="606" r:id="rId10"/>
  </p:sldIdLst>
  <p:sldSz cx="24384000" cy="13716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20" userDrawn="1">
          <p15:clr>
            <a:srgbClr val="A4A3A4"/>
          </p15:clr>
        </p15:guide>
        <p15:guide id="2" pos="76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85723"/>
    <a:srgbClr val="C00000"/>
    <a:srgbClr val="C40010"/>
    <a:srgbClr val="E7E7E7"/>
    <a:srgbClr val="FFFFFF"/>
    <a:srgbClr val="535353"/>
    <a:srgbClr val="F9F9F9"/>
    <a:srgbClr val="404040"/>
    <a:srgbClr val="7CAFDE"/>
    <a:srgbClr val="5B9B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202B0CA-FC54-4496-8BCA-5EF66A818D29}" styleName="Темный стиль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93D81CF-94F2-401A-BA57-92F5A7B2D0C5}" styleName="Средний стиль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7E9639D4-E3E2-4D34-9284-5A2195B3D0D7}" styleName="Светлый стиль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422" autoAdjust="0"/>
    <p:restoredTop sz="96412" autoAdjust="0"/>
  </p:normalViewPr>
  <p:slideViewPr>
    <p:cSldViewPr snapToGrid="0">
      <p:cViewPr varScale="1">
        <p:scale>
          <a:sx n="44" d="100"/>
          <a:sy n="44" d="100"/>
        </p:scale>
        <p:origin x="876" y="84"/>
      </p:cViewPr>
      <p:guideLst>
        <p:guide orient="horz" pos="4320"/>
        <p:guide pos="76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8" d="100"/>
          <a:sy n="88" d="100"/>
        </p:scale>
        <p:origin x="3822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Dropbox%20(Infraeconomy)\&#1055;&#1088;&#1086;&#1077;&#1082;&#1090;&#1099;_&#1088;&#1072;&#1073;&#1086;&#1095;&#1080;&#1077;%20&#1084;&#1072;&#1090;&#1077;&#1088;&#1080;&#1072;&#1083;&#1099;\2016\&#1056;&#1046;&#1044;\&#1062;&#1055;&#1055;&#1050;%20&#1055;&#1072;&#1089;&#1089;&#1072;&#1078;&#1080;&#1088;&#1089;&#1082;&#1072;&#1103;%20&#1084;&#1086;&#1076;&#1077;&#1083;&#1100;\&#1088;&#1072;&#1089;&#1095;&#1077;&#1090;&#1099;\&#1055;&#1088;&#1086;&#1089;&#1090;&#1088;&#1072;&#1085;&#1089;&#1090;&#1074;&#1077;&#1085;&#1085;&#1086;&#1077;%20&#1087;&#1086;&#1074;&#1077;&#1076;&#1077;&#1085;&#1080;&#1077;_&#1063;&#1055;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Dropbox%20(Infraeconomy)\&#1055;&#1088;&#1086;&#1077;&#1082;&#1090;&#1099;_&#1088;&#1072;&#1073;&#1086;&#1095;&#1080;&#1077;%20&#1084;&#1072;&#1090;&#1077;&#1088;&#1080;&#1072;&#1083;&#1099;\2016\&#1056;&#1046;&#1044;\&#1062;&#1055;&#1055;&#1050;%20&#1055;&#1072;&#1089;&#1089;&#1072;&#1078;&#1080;&#1088;&#1089;&#1082;&#1072;&#1103;%20&#1084;&#1086;&#1076;&#1077;&#1083;&#1100;\&#1088;&#1072;&#1089;&#1095;&#1077;&#1090;&#1099;\&#1055;&#1088;&#1086;&#1089;&#1090;&#1088;&#1072;&#1085;&#1089;&#1090;&#1074;&#1077;&#1085;&#1085;&#1086;&#1077;%20&#1087;&#1086;&#1074;&#1077;&#1076;&#1077;&#1085;&#1080;&#1077;_&#1063;&#1055;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Dropbox%20(Infraeconomy)\&#1047;&#1072;&#1082;&#1088;&#1099;&#1090;&#1072;&#1103;%20&#1073;&#1072;&#1079;&#1072;%20&#1079;&#1085;&#1072;&#1085;&#1080;&#1081;\&#1048;&#1089;&#1089;&#1083;&#1077;&#1076;&#1086;&#1074;&#1072;&#1085;&#1080;&#1103;%20&#1062;&#1069;&#1048;\&#1058;&#1088;&#1072;&#1085;&#1089;&#1087;&#1086;&#1088;&#1090;\&#1055;&#1072;&#1089;&#1089;&#1072;&#1078;&#1080;&#1088;&#1086;&#1087;&#1086;&#1090;&#1086;&#1082;&#1080;\&#1055;&#1088;&#1080;&#1075;&#1086;&#1088;&#1086;&#1076;\&#1041;&#1080;&#1083;&#1072;&#1081;&#1085;%20&#1086;&#1073;&#1088;&#1072;&#1073;&#1086;&#1090;&#1072;&#1085;&#1085;&#1099;&#1077;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Dropbox%20(Infraeconomy)\&#1047;&#1072;&#1082;&#1088;&#1099;&#1090;&#1072;&#1103;%20&#1073;&#1072;&#1079;&#1072;%20&#1079;&#1085;&#1072;&#1085;&#1080;&#1081;\&#1048;&#1089;&#1089;&#1083;&#1077;&#1076;&#1086;&#1074;&#1072;&#1085;&#1080;&#1103;%20&#1062;&#1069;&#1048;\&#1058;&#1088;&#1072;&#1085;&#1089;&#1087;&#1086;&#1088;&#1090;\&#1055;&#1072;&#1089;&#1089;&#1072;&#1078;&#1080;&#1088;&#1086;&#1087;&#1086;&#1090;&#1086;&#1082;&#1080;\&#1055;&#1088;&#1080;&#1075;&#1086;&#1088;&#1086;&#1076;\&#1041;&#1080;&#1083;&#1072;&#1081;&#1085;%20&#1086;&#1073;&#1088;&#1072;&#1073;&#1086;&#1090;&#1072;&#1085;&#1085;&#1099;&#1077;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Dropbox%20(Infraeconomy)\&#1047;&#1072;&#1082;&#1088;&#1099;&#1090;&#1072;&#1103;%20&#1073;&#1072;&#1079;&#1072;%20&#1079;&#1085;&#1072;&#1085;&#1080;&#1081;\&#1048;&#1089;&#1089;&#1083;&#1077;&#1076;&#1086;&#1074;&#1072;&#1085;&#1080;&#1103;%20&#1062;&#1069;&#1048;\&#1058;&#1088;&#1072;&#1085;&#1089;&#1087;&#1086;&#1088;&#1090;\&#1055;&#1072;&#1089;&#1089;&#1072;&#1078;&#1080;&#1088;&#1086;&#1087;&#1086;&#1090;&#1086;&#1082;&#1080;\&#1055;&#1088;&#1080;&#1075;&#1086;&#1088;&#1086;&#1076;\&#1041;&#1080;&#1083;&#1072;&#1081;&#1085;%20&#1086;&#1073;&#1088;&#1072;&#1073;&#1086;&#1090;&#1072;&#1085;&#1085;&#1099;&#1077;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Dropbox%20(Infraeconomy)\&#1047;&#1072;&#1082;&#1088;&#1099;&#1090;&#1072;&#1103;%20&#1073;&#1072;&#1079;&#1072;%20&#1079;&#1085;&#1072;&#1085;&#1080;&#1081;\&#1048;&#1089;&#1089;&#1083;&#1077;&#1076;&#1086;&#1074;&#1072;&#1085;&#1080;&#1103;%20&#1062;&#1069;&#1048;\&#1058;&#1088;&#1072;&#1085;&#1089;&#1087;&#1086;&#1088;&#1090;\&#1055;&#1072;&#1089;&#1089;&#1072;&#1078;&#1080;&#1088;&#1086;&#1087;&#1086;&#1090;&#1086;&#1082;&#1080;\&#1055;&#1088;&#1080;&#1075;&#1086;&#1088;&#1086;&#1076;\&#1041;&#1080;&#1083;&#1072;&#1081;&#1085;%20&#1086;&#1073;&#1088;&#1072;&#1073;&#1086;&#1090;&#1072;&#1085;&#1085;&#1099;&#1077;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rgbClr val="C40010"/>
            </a:solidFill>
            <a:ln w="9525" cap="flat" cmpd="sng" algn="ctr">
              <a:solidFill>
                <a:schemeClr val="accent1">
                  <a:shade val="95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4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'Поездки-транспорт'!$K$3:$N$3</c:f>
              <c:strCache>
                <c:ptCount val="4"/>
                <c:pt idx="0">
                  <c:v>Other  purposes</c:v>
                </c:pt>
                <c:pt idx="1">
                  <c:v>"Dacha" owners</c:v>
                </c:pt>
                <c:pt idx="2">
                  <c:v>Other purposes</c:v>
                </c:pt>
                <c:pt idx="3">
                  <c:v>Commuters</c:v>
                </c:pt>
              </c:strCache>
            </c:strRef>
          </c:cat>
          <c:val>
            <c:numRef>
              <c:f>'Поездки-транспорт'!$K$2:$N$2</c:f>
              <c:numCache>
                <c:formatCode>0</c:formatCode>
                <c:ptCount val="4"/>
                <c:pt idx="0">
                  <c:v>362.25775856031908</c:v>
                </c:pt>
                <c:pt idx="1">
                  <c:v>339.40496815154535</c:v>
                </c:pt>
                <c:pt idx="2">
                  <c:v>218.57067099999998</c:v>
                </c:pt>
                <c:pt idx="3" formatCode="#,##0">
                  <c:v>431.65313300000003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63671752"/>
        <c:axId val="163672144"/>
      </c:barChart>
      <c:catAx>
        <c:axId val="16367175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40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63672144"/>
        <c:crosses val="autoZero"/>
        <c:auto val="1"/>
        <c:lblAlgn val="ctr"/>
        <c:lblOffset val="100"/>
        <c:noMultiLvlLbl val="0"/>
      </c:catAx>
      <c:valAx>
        <c:axId val="16367214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cap="all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4000" dirty="0" err="1" smtClean="0"/>
                  <a:t>Mln</a:t>
                </a:r>
                <a:r>
                  <a:rPr lang="en-US" sz="4000" dirty="0" smtClean="0"/>
                  <a:t>.</a:t>
                </a:r>
                <a:r>
                  <a:rPr lang="en-US" sz="4000" baseline="0" dirty="0" smtClean="0"/>
                  <a:t> </a:t>
                </a:r>
                <a:r>
                  <a:rPr lang="en-US" sz="4000" dirty="0" smtClean="0"/>
                  <a:t>journeys</a:t>
                </a:r>
                <a:endParaRPr lang="ru-RU" sz="4000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0" i="0" u="none" strike="noStrike" kern="1200" cap="all" baseline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40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636717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3870382422337357"/>
          <c:y val="0.16941197103728717"/>
          <c:w val="0.84982681428345186"/>
          <c:h val="0.59939364027753028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'Поездки-транспорт'!$F$4</c:f>
              <c:strCache>
                <c:ptCount val="1"/>
                <c:pt idx="0">
                  <c:v>Suburban trains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'Поездки-транспорт'!$G$3:$J$3</c:f>
              <c:strCache>
                <c:ptCount val="4"/>
                <c:pt idx="0">
                  <c:v>Commuters</c:v>
                </c:pt>
                <c:pt idx="1">
                  <c:v>Other purposes</c:v>
                </c:pt>
                <c:pt idx="2">
                  <c:v>"Dacha" owners</c:v>
                </c:pt>
                <c:pt idx="3">
                  <c:v>Other  purposes</c:v>
                </c:pt>
              </c:strCache>
            </c:strRef>
          </c:cat>
          <c:val>
            <c:numRef>
              <c:f>'Поездки-транспорт'!$G$4:$J$4</c:f>
              <c:numCache>
                <c:formatCode>0.0%</c:formatCode>
                <c:ptCount val="4"/>
                <c:pt idx="0">
                  <c:v>0.39705882352941174</c:v>
                </c:pt>
                <c:pt idx="1">
                  <c:v>0.29934924078091107</c:v>
                </c:pt>
                <c:pt idx="2">
                  <c:v>0.24025793925946473</c:v>
                </c:pt>
                <c:pt idx="3">
                  <c:v>0.23222971701916101</c:v>
                </c:pt>
              </c:numCache>
            </c:numRef>
          </c:val>
        </c:ser>
        <c:ser>
          <c:idx val="1"/>
          <c:order val="1"/>
          <c:tx>
            <c:strRef>
              <c:f>'Поездки-транспорт'!$F$5</c:f>
              <c:strCache>
                <c:ptCount val="1"/>
                <c:pt idx="0">
                  <c:v>Speed trains</c:v>
                </c:pt>
              </c:strCache>
            </c:strRef>
          </c:tx>
          <c:spPr>
            <a:solidFill>
              <a:srgbClr val="C40010"/>
            </a:solidFill>
            <a:ln>
              <a:noFill/>
            </a:ln>
            <a:effectLst/>
          </c:spPr>
          <c:invertIfNegative val="0"/>
          <c:cat>
            <c:strRef>
              <c:f>'Поездки-транспорт'!$G$3:$J$3</c:f>
              <c:strCache>
                <c:ptCount val="4"/>
                <c:pt idx="0">
                  <c:v>Commuters</c:v>
                </c:pt>
                <c:pt idx="1">
                  <c:v>Other purposes</c:v>
                </c:pt>
                <c:pt idx="2">
                  <c:v>"Dacha" owners</c:v>
                </c:pt>
                <c:pt idx="3">
                  <c:v>Other  purposes</c:v>
                </c:pt>
              </c:strCache>
            </c:strRef>
          </c:cat>
          <c:val>
            <c:numRef>
              <c:f>'Поездки-транспорт'!$G$5:$J$5</c:f>
              <c:numCache>
                <c:formatCode>0.0%</c:formatCode>
                <c:ptCount val="4"/>
                <c:pt idx="0">
                  <c:v>1.7156862745098041E-2</c:v>
                </c:pt>
                <c:pt idx="1">
                  <c:v>6.5075921908893707E-3</c:v>
                </c:pt>
                <c:pt idx="2">
                  <c:v>4.4515323810844542E-3</c:v>
                </c:pt>
                <c:pt idx="3">
                  <c:v>8.8683453817419572E-3</c:v>
                </c:pt>
              </c:numCache>
            </c:numRef>
          </c:val>
        </c:ser>
        <c:ser>
          <c:idx val="2"/>
          <c:order val="2"/>
          <c:tx>
            <c:strRef>
              <c:f>'Поездки-транспорт'!$F$6</c:f>
              <c:strCache>
                <c:ptCount val="1"/>
                <c:pt idx="0">
                  <c:v>Bus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satMod val="103000"/>
                    <a:lumMod val="102000"/>
                    <a:tint val="94000"/>
                  </a:schemeClr>
                </a:gs>
                <a:gs pos="50000">
                  <a:schemeClr val="accent6">
                    <a:satMod val="110000"/>
                    <a:lumMod val="100000"/>
                    <a:shade val="100000"/>
                  </a:schemeClr>
                </a:gs>
                <a:gs pos="100000">
                  <a:schemeClr val="accent6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'Поездки-транспорт'!$G$3:$J$3</c:f>
              <c:strCache>
                <c:ptCount val="4"/>
                <c:pt idx="0">
                  <c:v>Commuters</c:v>
                </c:pt>
                <c:pt idx="1">
                  <c:v>Other purposes</c:v>
                </c:pt>
                <c:pt idx="2">
                  <c:v>"Dacha" owners</c:v>
                </c:pt>
                <c:pt idx="3">
                  <c:v>Other  purposes</c:v>
                </c:pt>
              </c:strCache>
            </c:strRef>
          </c:cat>
          <c:val>
            <c:numRef>
              <c:f>'Поездки-транспорт'!$G$6:$J$6</c:f>
              <c:numCache>
                <c:formatCode>0.0%</c:formatCode>
                <c:ptCount val="4"/>
                <c:pt idx="0">
                  <c:v>0.20833333333333334</c:v>
                </c:pt>
                <c:pt idx="1">
                  <c:v>0.22885032537960953</c:v>
                </c:pt>
                <c:pt idx="2">
                  <c:v>9.8183331022049652E-2</c:v>
                </c:pt>
                <c:pt idx="3">
                  <c:v>0.18655773830318992</c:v>
                </c:pt>
              </c:numCache>
            </c:numRef>
          </c:val>
        </c:ser>
        <c:ser>
          <c:idx val="3"/>
          <c:order val="3"/>
          <c:tx>
            <c:strRef>
              <c:f>'Поездки-транспорт'!$F$7</c:f>
              <c:strCache>
                <c:ptCount val="1"/>
                <c:pt idx="0">
                  <c:v>Car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lumMod val="60000"/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lumMod val="60000"/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60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'Поездки-транспорт'!$G$3:$J$3</c:f>
              <c:strCache>
                <c:ptCount val="4"/>
                <c:pt idx="0">
                  <c:v>Commuters</c:v>
                </c:pt>
                <c:pt idx="1">
                  <c:v>Other purposes</c:v>
                </c:pt>
                <c:pt idx="2">
                  <c:v>"Dacha" owners</c:v>
                </c:pt>
                <c:pt idx="3">
                  <c:v>Other  purposes</c:v>
                </c:pt>
              </c:strCache>
            </c:strRef>
          </c:cat>
          <c:val>
            <c:numRef>
              <c:f>'Поездки-транспорт'!$G$7:$J$7</c:f>
              <c:numCache>
                <c:formatCode>0.0%</c:formatCode>
                <c:ptCount val="4"/>
                <c:pt idx="0">
                  <c:v>0.3235294117647059</c:v>
                </c:pt>
                <c:pt idx="1">
                  <c:v>0.38503253796095444</c:v>
                </c:pt>
                <c:pt idx="2">
                  <c:v>0.65710719733740119</c:v>
                </c:pt>
                <c:pt idx="3">
                  <c:v>0.57234419929590707</c:v>
                </c:pt>
              </c:numCache>
            </c:numRef>
          </c:val>
        </c:ser>
        <c:ser>
          <c:idx val="4"/>
          <c:order val="4"/>
          <c:tx>
            <c:strRef>
              <c:f>'Поездки-транспорт'!$F$8</c:f>
              <c:strCache>
                <c:ptCount val="1"/>
                <c:pt idx="0">
                  <c:v>Other</c:v>
                </c:pt>
              </c:strCache>
            </c:strRef>
          </c:tx>
          <c:spPr>
            <a:solidFill>
              <a:srgbClr val="385723"/>
            </a:solidFill>
            <a:ln>
              <a:noFill/>
            </a:ln>
            <a:effectLst/>
          </c:spPr>
          <c:invertIfNegative val="0"/>
          <c:cat>
            <c:strRef>
              <c:f>'Поездки-транспорт'!$G$3:$J$3</c:f>
              <c:strCache>
                <c:ptCount val="4"/>
                <c:pt idx="0">
                  <c:v>Commuters</c:v>
                </c:pt>
                <c:pt idx="1">
                  <c:v>Other purposes</c:v>
                </c:pt>
                <c:pt idx="2">
                  <c:v>"Dacha" owners</c:v>
                </c:pt>
                <c:pt idx="3">
                  <c:v>Other  purposes</c:v>
                </c:pt>
              </c:strCache>
            </c:strRef>
          </c:cat>
          <c:val>
            <c:numRef>
              <c:f>'Поездки-транспорт'!$G$8:$J$8</c:f>
              <c:numCache>
                <c:formatCode>0.0%</c:formatCode>
                <c:ptCount val="4"/>
                <c:pt idx="0">
                  <c:v>5.3921568627450983E-2</c:v>
                </c:pt>
                <c:pt idx="1">
                  <c:v>7.1583514099783085E-2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63673320"/>
        <c:axId val="163669792"/>
      </c:barChart>
      <c:catAx>
        <c:axId val="1636733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40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63669792"/>
        <c:crosses val="autoZero"/>
        <c:auto val="1"/>
        <c:lblAlgn val="ctr"/>
        <c:lblOffset val="100"/>
        <c:noMultiLvlLbl val="0"/>
      </c:catAx>
      <c:valAx>
        <c:axId val="1636697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40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636733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1.4227755247273936E-2"/>
          <c:y val="1.0708401513903777E-2"/>
          <c:w val="0.97362974585881745"/>
          <c:h val="0.1062100578028833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4000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3576852617179764E-2"/>
          <c:y val="7.407407407407407E-2"/>
          <c:w val="0.86848403336716373"/>
          <c:h val="0.54882350627692589"/>
        </c:manualLayout>
      </c:layout>
      <c:lineChart>
        <c:grouping val="standard"/>
        <c:varyColors val="0"/>
        <c:ser>
          <c:idx val="0"/>
          <c:order val="0"/>
          <c:tx>
            <c:strRef>
              <c:f>Графики!$B$5</c:f>
              <c:strCache>
                <c:ptCount val="1"/>
                <c:pt idx="0">
                  <c:v>Moscow - Noginsk</c:v>
                </c:pt>
              </c:strCache>
            </c:strRef>
          </c:tx>
          <c:spPr>
            <a:ln w="57150" cap="rnd">
              <a:solidFill>
                <a:srgbClr val="385723"/>
              </a:solidFill>
              <a:round/>
            </a:ln>
            <a:effectLst/>
          </c:spPr>
          <c:marker>
            <c:symbol val="none"/>
          </c:marker>
          <c:cat>
            <c:strRef>
              <c:f>Графики!$C$1:$N$1</c:f>
              <c:strCache>
                <c:ptCount val="12"/>
                <c:pt idx="0">
                  <c:v>July.15</c:v>
                </c:pt>
                <c:pt idx="1">
                  <c:v>Aug.15</c:v>
                </c:pt>
                <c:pt idx="2">
                  <c:v>Sep.15</c:v>
                </c:pt>
                <c:pt idx="3">
                  <c:v>Oct.15</c:v>
                </c:pt>
                <c:pt idx="4">
                  <c:v>Nov.15</c:v>
                </c:pt>
                <c:pt idx="5">
                  <c:v>Dec.15</c:v>
                </c:pt>
                <c:pt idx="6">
                  <c:v>Jan.16</c:v>
                </c:pt>
                <c:pt idx="7">
                  <c:v>Feb.16</c:v>
                </c:pt>
                <c:pt idx="8">
                  <c:v>Mar.16</c:v>
                </c:pt>
                <c:pt idx="9">
                  <c:v>Apr.16</c:v>
                </c:pt>
                <c:pt idx="10">
                  <c:v>May.16</c:v>
                </c:pt>
                <c:pt idx="11">
                  <c:v>June.16</c:v>
                </c:pt>
              </c:strCache>
            </c:strRef>
          </c:cat>
          <c:val>
            <c:numRef>
              <c:f>Графики!$C$5:$N$5</c:f>
              <c:numCache>
                <c:formatCode>0%</c:formatCode>
                <c:ptCount val="12"/>
                <c:pt idx="0">
                  <c:v>1.0997524692406628</c:v>
                </c:pt>
                <c:pt idx="1">
                  <c:v>0.96071055888562651</c:v>
                </c:pt>
                <c:pt idx="2">
                  <c:v>1.1923580944985077</c:v>
                </c:pt>
                <c:pt idx="3">
                  <c:v>1.066748367995729</c:v>
                </c:pt>
                <c:pt idx="4">
                  <c:v>0.90671487854005417</c:v>
                </c:pt>
                <c:pt idx="5">
                  <c:v>1.1039143834785352</c:v>
                </c:pt>
                <c:pt idx="6">
                  <c:v>0.71722037517897475</c:v>
                </c:pt>
                <c:pt idx="7">
                  <c:v>0.82596403523673156</c:v>
                </c:pt>
                <c:pt idx="8">
                  <c:v>1.0757880942558304</c:v>
                </c:pt>
                <c:pt idx="9">
                  <c:v>0.95636663673647704</c:v>
                </c:pt>
                <c:pt idx="10">
                  <c:v>0.98245443735287719</c:v>
                </c:pt>
                <c:pt idx="11">
                  <c:v>1.1120076685999953</c:v>
                </c:pt>
              </c:numCache>
            </c:numRef>
          </c:val>
          <c:smooth val="1"/>
        </c:ser>
        <c:ser>
          <c:idx val="1"/>
          <c:order val="1"/>
          <c:tx>
            <c:strRef>
              <c:f>Графики!$B$6</c:f>
              <c:strCache>
                <c:ptCount val="1"/>
                <c:pt idx="0">
                  <c:v>Moscow - Orekhovo-Zuevo</c:v>
                </c:pt>
              </c:strCache>
            </c:strRef>
          </c:tx>
          <c:spPr>
            <a:ln w="57150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cat>
            <c:strRef>
              <c:f>Графики!$C$1:$N$1</c:f>
              <c:strCache>
                <c:ptCount val="12"/>
                <c:pt idx="0">
                  <c:v>July.15</c:v>
                </c:pt>
                <c:pt idx="1">
                  <c:v>Aug.15</c:v>
                </c:pt>
                <c:pt idx="2">
                  <c:v>Sep.15</c:v>
                </c:pt>
                <c:pt idx="3">
                  <c:v>Oct.15</c:v>
                </c:pt>
                <c:pt idx="4">
                  <c:v>Nov.15</c:v>
                </c:pt>
                <c:pt idx="5">
                  <c:v>Dec.15</c:v>
                </c:pt>
                <c:pt idx="6">
                  <c:v>Jan.16</c:v>
                </c:pt>
                <c:pt idx="7">
                  <c:v>Feb.16</c:v>
                </c:pt>
                <c:pt idx="8">
                  <c:v>Mar.16</c:v>
                </c:pt>
                <c:pt idx="9">
                  <c:v>Apr.16</c:v>
                </c:pt>
                <c:pt idx="10">
                  <c:v>May.16</c:v>
                </c:pt>
                <c:pt idx="11">
                  <c:v>June.16</c:v>
                </c:pt>
              </c:strCache>
            </c:strRef>
          </c:cat>
          <c:val>
            <c:numRef>
              <c:f>Графики!$C$6:$N$6</c:f>
              <c:numCache>
                <c:formatCode>0%</c:formatCode>
                <c:ptCount val="12"/>
                <c:pt idx="0">
                  <c:v>0.9770529689424744</c:v>
                </c:pt>
                <c:pt idx="1">
                  <c:v>0.91975624911427711</c:v>
                </c:pt>
                <c:pt idx="2">
                  <c:v>1.0971079110025834</c:v>
                </c:pt>
                <c:pt idx="3">
                  <c:v>1.0821296589013769</c:v>
                </c:pt>
                <c:pt idx="4">
                  <c:v>0.9440550292697284</c:v>
                </c:pt>
                <c:pt idx="5">
                  <c:v>1.1620899785246315</c:v>
                </c:pt>
                <c:pt idx="6">
                  <c:v>0.76359652469667416</c:v>
                </c:pt>
                <c:pt idx="7">
                  <c:v>0.85068623069124494</c:v>
                </c:pt>
                <c:pt idx="8">
                  <c:v>1.089586081344772</c:v>
                </c:pt>
                <c:pt idx="9">
                  <c:v>0.97528697415324928</c:v>
                </c:pt>
                <c:pt idx="10">
                  <c:v>1.002496375350201</c:v>
                </c:pt>
                <c:pt idx="11">
                  <c:v>1.1361560180087864</c:v>
                </c:pt>
              </c:numCache>
            </c:numRef>
          </c: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63670576"/>
        <c:axId val="163674104"/>
      </c:lineChart>
      <c:catAx>
        <c:axId val="1636705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3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63674104"/>
        <c:crosses val="autoZero"/>
        <c:auto val="1"/>
        <c:lblAlgn val="ctr"/>
        <c:lblOffset val="100"/>
        <c:noMultiLvlLbl val="0"/>
      </c:catAx>
      <c:valAx>
        <c:axId val="163674104"/>
        <c:scaling>
          <c:orientation val="minMax"/>
          <c:min val="0.60000000000000009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3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636705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2"/>
          <c:order val="0"/>
          <c:tx>
            <c:v>Москва - Ногинск</c:v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'Москва-Ногинск'!$P$2:$P$49</c:f>
              <c:numCache>
                <c:formatCode>h:mm</c:formatCode>
                <c:ptCount val="48"/>
                <c:pt idx="0">
                  <c:v>0</c:v>
                </c:pt>
                <c:pt idx="1">
                  <c:v>2.0833333333333332E-2</c:v>
                </c:pt>
                <c:pt idx="2">
                  <c:v>4.1666666666666699E-2</c:v>
                </c:pt>
                <c:pt idx="3">
                  <c:v>6.25E-2</c:v>
                </c:pt>
                <c:pt idx="4">
                  <c:v>8.3333333333333301E-2</c:v>
                </c:pt>
                <c:pt idx="5">
                  <c:v>0.104166666666667</c:v>
                </c:pt>
                <c:pt idx="6">
                  <c:v>0.125</c:v>
                </c:pt>
                <c:pt idx="7">
                  <c:v>0.14583333333333301</c:v>
                </c:pt>
                <c:pt idx="8">
                  <c:v>0.16666666666666699</c:v>
                </c:pt>
                <c:pt idx="9">
                  <c:v>0.1875</c:v>
                </c:pt>
                <c:pt idx="10">
                  <c:v>0.20833333333333301</c:v>
                </c:pt>
                <c:pt idx="11">
                  <c:v>0.22916666666666699</c:v>
                </c:pt>
                <c:pt idx="12">
                  <c:v>0.25</c:v>
                </c:pt>
                <c:pt idx="13">
                  <c:v>0.27083333333333298</c:v>
                </c:pt>
                <c:pt idx="14">
                  <c:v>0.29166666666666702</c:v>
                </c:pt>
                <c:pt idx="15">
                  <c:v>0.3125</c:v>
                </c:pt>
                <c:pt idx="16">
                  <c:v>0.33333333333333298</c:v>
                </c:pt>
                <c:pt idx="17">
                  <c:v>0.35416666666666702</c:v>
                </c:pt>
                <c:pt idx="18">
                  <c:v>0.375</c:v>
                </c:pt>
                <c:pt idx="19">
                  <c:v>0.39583333333333298</c:v>
                </c:pt>
                <c:pt idx="20">
                  <c:v>0.41666666666666702</c:v>
                </c:pt>
                <c:pt idx="21">
                  <c:v>0.4375</c:v>
                </c:pt>
                <c:pt idx="22">
                  <c:v>0.45833333333333298</c:v>
                </c:pt>
                <c:pt idx="23">
                  <c:v>0.47916666666666702</c:v>
                </c:pt>
                <c:pt idx="24">
                  <c:v>0.5</c:v>
                </c:pt>
                <c:pt idx="25">
                  <c:v>0.52083333333333304</c:v>
                </c:pt>
                <c:pt idx="26">
                  <c:v>0.54166666666666496</c:v>
                </c:pt>
                <c:pt idx="27">
                  <c:v>0.562499999999998</c:v>
                </c:pt>
                <c:pt idx="28">
                  <c:v>0.58333333333333104</c:v>
                </c:pt>
                <c:pt idx="29">
                  <c:v>0.60416666666666397</c:v>
                </c:pt>
                <c:pt idx="30">
                  <c:v>0.624999999999997</c:v>
                </c:pt>
                <c:pt idx="31">
                  <c:v>0.64583333333333004</c:v>
                </c:pt>
                <c:pt idx="32">
                  <c:v>0.66666666666666297</c:v>
                </c:pt>
                <c:pt idx="33">
                  <c:v>0.68750000000000699</c:v>
                </c:pt>
                <c:pt idx="34">
                  <c:v>0.70833333333334103</c:v>
                </c:pt>
                <c:pt idx="35">
                  <c:v>0.72916666666667496</c:v>
                </c:pt>
                <c:pt idx="36">
                  <c:v>0.75000000000000999</c:v>
                </c:pt>
                <c:pt idx="37">
                  <c:v>0.77083333333334403</c:v>
                </c:pt>
                <c:pt idx="38">
                  <c:v>0.79166666666667795</c:v>
                </c:pt>
                <c:pt idx="39">
                  <c:v>0.81250000000001199</c:v>
                </c:pt>
                <c:pt idx="40">
                  <c:v>0.83333333333334603</c:v>
                </c:pt>
                <c:pt idx="41">
                  <c:v>0.85416666666667995</c:v>
                </c:pt>
                <c:pt idx="42">
                  <c:v>0.87500000000001399</c:v>
                </c:pt>
                <c:pt idx="43">
                  <c:v>0.89583333333334803</c:v>
                </c:pt>
                <c:pt idx="44">
                  <c:v>0.91666666666668195</c:v>
                </c:pt>
                <c:pt idx="45">
                  <c:v>0.93750000000001599</c:v>
                </c:pt>
                <c:pt idx="46">
                  <c:v>0.95833333333335002</c:v>
                </c:pt>
                <c:pt idx="47">
                  <c:v>0.97916666666668395</c:v>
                </c:pt>
              </c:numCache>
            </c:numRef>
          </c:cat>
          <c:val>
            <c:numRef>
              <c:f>'Москва-Ногинск'!$AC$2:$AC$49</c:f>
              <c:numCache>
                <c:formatCode>0</c:formatCode>
                <c:ptCount val="48"/>
                <c:pt idx="0">
                  <c:v>580.66666666666663</c:v>
                </c:pt>
                <c:pt idx="1">
                  <c:v>373.33333333333331</c:v>
                </c:pt>
                <c:pt idx="2">
                  <c:v>343.33333333333331</c:v>
                </c:pt>
                <c:pt idx="3">
                  <c:v>281</c:v>
                </c:pt>
                <c:pt idx="4">
                  <c:v>281</c:v>
                </c:pt>
                <c:pt idx="5">
                  <c:v>255.33333333333337</c:v>
                </c:pt>
                <c:pt idx="6">
                  <c:v>261.33333333333331</c:v>
                </c:pt>
                <c:pt idx="7">
                  <c:v>267.66666666666663</c:v>
                </c:pt>
                <c:pt idx="8">
                  <c:v>329.33333333333331</c:v>
                </c:pt>
                <c:pt idx="9">
                  <c:v>426.66666666666674</c:v>
                </c:pt>
                <c:pt idx="10">
                  <c:v>592.66666666666663</c:v>
                </c:pt>
                <c:pt idx="11">
                  <c:v>1027.3333333333335</c:v>
                </c:pt>
                <c:pt idx="12">
                  <c:v>1815.6666666666667</c:v>
                </c:pt>
                <c:pt idx="13">
                  <c:v>2479.3333333333335</c:v>
                </c:pt>
                <c:pt idx="14">
                  <c:v>3084.3333333333335</c:v>
                </c:pt>
                <c:pt idx="15">
                  <c:v>3586.333333333333</c:v>
                </c:pt>
                <c:pt idx="16">
                  <c:v>3991.333333333333</c:v>
                </c:pt>
                <c:pt idx="17">
                  <c:v>3812.3333333333335</c:v>
                </c:pt>
                <c:pt idx="18">
                  <c:v>3893</c:v>
                </c:pt>
                <c:pt idx="19">
                  <c:v>3554.3333333333339</c:v>
                </c:pt>
                <c:pt idx="20">
                  <c:v>3362.9999999999995</c:v>
                </c:pt>
                <c:pt idx="21">
                  <c:v>3131.9999999999995</c:v>
                </c:pt>
                <c:pt idx="22">
                  <c:v>3119.3333333333335</c:v>
                </c:pt>
                <c:pt idx="23">
                  <c:v>3177.6666666666665</c:v>
                </c:pt>
                <c:pt idx="24">
                  <c:v>3431.6666666666665</c:v>
                </c:pt>
                <c:pt idx="25">
                  <c:v>3693.3333333333335</c:v>
                </c:pt>
                <c:pt idx="26">
                  <c:v>4509</c:v>
                </c:pt>
                <c:pt idx="27">
                  <c:v>4133</c:v>
                </c:pt>
                <c:pt idx="28">
                  <c:v>4774.6666666666661</c:v>
                </c:pt>
                <c:pt idx="29">
                  <c:v>4547.3333333333339</c:v>
                </c:pt>
                <c:pt idx="30">
                  <c:v>4797.3333333333339</c:v>
                </c:pt>
                <c:pt idx="31">
                  <c:v>5356.3333333333339</c:v>
                </c:pt>
                <c:pt idx="32">
                  <c:v>6075.0000000000009</c:v>
                </c:pt>
                <c:pt idx="33">
                  <c:v>6772.6666666666661</c:v>
                </c:pt>
                <c:pt idx="34">
                  <c:v>7480.333333333333</c:v>
                </c:pt>
                <c:pt idx="35">
                  <c:v>7649.6666666666652</c:v>
                </c:pt>
                <c:pt idx="36">
                  <c:v>9119.3333333333321</c:v>
                </c:pt>
                <c:pt idx="37">
                  <c:v>8916</c:v>
                </c:pt>
                <c:pt idx="38">
                  <c:v>5625.9999999999991</c:v>
                </c:pt>
                <c:pt idx="39">
                  <c:v>4910.666666666667</c:v>
                </c:pt>
                <c:pt idx="40">
                  <c:v>4573.333333333333</c:v>
                </c:pt>
                <c:pt idx="41">
                  <c:v>3646.666666666667</c:v>
                </c:pt>
                <c:pt idx="42">
                  <c:v>3109.6666666666665</c:v>
                </c:pt>
                <c:pt idx="43">
                  <c:v>2434</c:v>
                </c:pt>
                <c:pt idx="44">
                  <c:v>2356.9999999999995</c:v>
                </c:pt>
                <c:pt idx="45">
                  <c:v>1634.6666666666667</c:v>
                </c:pt>
                <c:pt idx="46">
                  <c:v>1060</c:v>
                </c:pt>
                <c:pt idx="47">
                  <c:v>689.33333333333337</c:v>
                </c:pt>
              </c:numCache>
            </c:numRef>
          </c:val>
          <c:smooth val="0"/>
        </c:ser>
        <c:ser>
          <c:idx val="3"/>
          <c:order val="1"/>
          <c:tx>
            <c:v>Ногинск - Москва</c:v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'Москва-Ногинск'!$P$2:$P$49</c:f>
              <c:numCache>
                <c:formatCode>h:mm</c:formatCode>
                <c:ptCount val="48"/>
                <c:pt idx="0">
                  <c:v>0</c:v>
                </c:pt>
                <c:pt idx="1">
                  <c:v>2.0833333333333332E-2</c:v>
                </c:pt>
                <c:pt idx="2">
                  <c:v>4.1666666666666699E-2</c:v>
                </c:pt>
                <c:pt idx="3">
                  <c:v>6.25E-2</c:v>
                </c:pt>
                <c:pt idx="4">
                  <c:v>8.3333333333333301E-2</c:v>
                </c:pt>
                <c:pt idx="5">
                  <c:v>0.104166666666667</c:v>
                </c:pt>
                <c:pt idx="6">
                  <c:v>0.125</c:v>
                </c:pt>
                <c:pt idx="7">
                  <c:v>0.14583333333333301</c:v>
                </c:pt>
                <c:pt idx="8">
                  <c:v>0.16666666666666699</c:v>
                </c:pt>
                <c:pt idx="9">
                  <c:v>0.1875</c:v>
                </c:pt>
                <c:pt idx="10">
                  <c:v>0.20833333333333301</c:v>
                </c:pt>
                <c:pt idx="11">
                  <c:v>0.22916666666666699</c:v>
                </c:pt>
                <c:pt idx="12">
                  <c:v>0.25</c:v>
                </c:pt>
                <c:pt idx="13">
                  <c:v>0.27083333333333298</c:v>
                </c:pt>
                <c:pt idx="14">
                  <c:v>0.29166666666666702</c:v>
                </c:pt>
                <c:pt idx="15">
                  <c:v>0.3125</c:v>
                </c:pt>
                <c:pt idx="16">
                  <c:v>0.33333333333333298</c:v>
                </c:pt>
                <c:pt idx="17">
                  <c:v>0.35416666666666702</c:v>
                </c:pt>
                <c:pt idx="18">
                  <c:v>0.375</c:v>
                </c:pt>
                <c:pt idx="19">
                  <c:v>0.39583333333333298</c:v>
                </c:pt>
                <c:pt idx="20">
                  <c:v>0.41666666666666702</c:v>
                </c:pt>
                <c:pt idx="21">
                  <c:v>0.4375</c:v>
                </c:pt>
                <c:pt idx="22">
                  <c:v>0.45833333333333298</c:v>
                </c:pt>
                <c:pt idx="23">
                  <c:v>0.47916666666666702</c:v>
                </c:pt>
                <c:pt idx="24">
                  <c:v>0.5</c:v>
                </c:pt>
                <c:pt idx="25">
                  <c:v>0.52083333333333304</c:v>
                </c:pt>
                <c:pt idx="26">
                  <c:v>0.54166666666666496</c:v>
                </c:pt>
                <c:pt idx="27">
                  <c:v>0.562499999999998</c:v>
                </c:pt>
                <c:pt idx="28">
                  <c:v>0.58333333333333104</c:v>
                </c:pt>
                <c:pt idx="29">
                  <c:v>0.60416666666666397</c:v>
                </c:pt>
                <c:pt idx="30">
                  <c:v>0.624999999999997</c:v>
                </c:pt>
                <c:pt idx="31">
                  <c:v>0.64583333333333004</c:v>
                </c:pt>
                <c:pt idx="32">
                  <c:v>0.66666666666666297</c:v>
                </c:pt>
                <c:pt idx="33">
                  <c:v>0.68750000000000699</c:v>
                </c:pt>
                <c:pt idx="34">
                  <c:v>0.70833333333334103</c:v>
                </c:pt>
                <c:pt idx="35">
                  <c:v>0.72916666666667496</c:v>
                </c:pt>
                <c:pt idx="36">
                  <c:v>0.75000000000000999</c:v>
                </c:pt>
                <c:pt idx="37">
                  <c:v>0.77083333333334403</c:v>
                </c:pt>
                <c:pt idx="38">
                  <c:v>0.79166666666667795</c:v>
                </c:pt>
                <c:pt idx="39">
                  <c:v>0.81250000000001199</c:v>
                </c:pt>
                <c:pt idx="40">
                  <c:v>0.83333333333334603</c:v>
                </c:pt>
                <c:pt idx="41">
                  <c:v>0.85416666666667995</c:v>
                </c:pt>
                <c:pt idx="42">
                  <c:v>0.87500000000001399</c:v>
                </c:pt>
                <c:pt idx="43">
                  <c:v>0.89583333333334803</c:v>
                </c:pt>
                <c:pt idx="44">
                  <c:v>0.91666666666668195</c:v>
                </c:pt>
                <c:pt idx="45">
                  <c:v>0.93750000000001599</c:v>
                </c:pt>
                <c:pt idx="46">
                  <c:v>0.95833333333335002</c:v>
                </c:pt>
                <c:pt idx="47">
                  <c:v>0.97916666666668395</c:v>
                </c:pt>
              </c:numCache>
            </c:numRef>
          </c:cat>
          <c:val>
            <c:numRef>
              <c:f>'Ногинск -Москва'!$AC$2:$AC$49</c:f>
              <c:numCache>
                <c:formatCode>0</c:formatCode>
                <c:ptCount val="48"/>
                <c:pt idx="0">
                  <c:v>646.33333333333337</c:v>
                </c:pt>
                <c:pt idx="1">
                  <c:v>447.66666666666663</c:v>
                </c:pt>
                <c:pt idx="2">
                  <c:v>396.66666666666669</c:v>
                </c:pt>
                <c:pt idx="3">
                  <c:v>371.66666666666663</c:v>
                </c:pt>
                <c:pt idx="4">
                  <c:v>361</c:v>
                </c:pt>
                <c:pt idx="5">
                  <c:v>378.33333333333326</c:v>
                </c:pt>
                <c:pt idx="6">
                  <c:v>379.66666666666663</c:v>
                </c:pt>
                <c:pt idx="7">
                  <c:v>537.33333333333337</c:v>
                </c:pt>
                <c:pt idx="8">
                  <c:v>834.66666666666652</c:v>
                </c:pt>
                <c:pt idx="9">
                  <c:v>1776.9999999999998</c:v>
                </c:pt>
                <c:pt idx="10">
                  <c:v>5161.666666666667</c:v>
                </c:pt>
                <c:pt idx="11">
                  <c:v>7265.3333333333339</c:v>
                </c:pt>
                <c:pt idx="12">
                  <c:v>8195.3333333333321</c:v>
                </c:pt>
                <c:pt idx="13">
                  <c:v>10372.666666666666</c:v>
                </c:pt>
                <c:pt idx="14">
                  <c:v>11437.666666666666</c:v>
                </c:pt>
                <c:pt idx="15">
                  <c:v>11292.666666666666</c:v>
                </c:pt>
                <c:pt idx="16">
                  <c:v>8749.3333333333321</c:v>
                </c:pt>
                <c:pt idx="17">
                  <c:v>10595.333333333332</c:v>
                </c:pt>
                <c:pt idx="18">
                  <c:v>6417.6666666666661</c:v>
                </c:pt>
                <c:pt idx="19">
                  <c:v>7344.333333333333</c:v>
                </c:pt>
                <c:pt idx="20">
                  <c:v>5045.3333333333339</c:v>
                </c:pt>
                <c:pt idx="21">
                  <c:v>4747.333333333333</c:v>
                </c:pt>
                <c:pt idx="22">
                  <c:v>3943.0000000000005</c:v>
                </c:pt>
                <c:pt idx="23">
                  <c:v>3626.6666666666665</c:v>
                </c:pt>
                <c:pt idx="24">
                  <c:v>3679</c:v>
                </c:pt>
                <c:pt idx="25">
                  <c:v>3991.6666666666665</c:v>
                </c:pt>
                <c:pt idx="26">
                  <c:v>3446</c:v>
                </c:pt>
                <c:pt idx="27">
                  <c:v>3611.9999999999995</c:v>
                </c:pt>
                <c:pt idx="28">
                  <c:v>3248.6666666666665</c:v>
                </c:pt>
                <c:pt idx="29">
                  <c:v>3330.3333333333335</c:v>
                </c:pt>
                <c:pt idx="30">
                  <c:v>3343.3333333333335</c:v>
                </c:pt>
                <c:pt idx="31">
                  <c:v>3051.3333333333335</c:v>
                </c:pt>
                <c:pt idx="32">
                  <c:v>3546.666666666667</c:v>
                </c:pt>
                <c:pt idx="33">
                  <c:v>3015.6666666666665</c:v>
                </c:pt>
                <c:pt idx="34">
                  <c:v>3816</c:v>
                </c:pt>
                <c:pt idx="35">
                  <c:v>2945.666666666667</c:v>
                </c:pt>
                <c:pt idx="36">
                  <c:v>3550.6666666666665</c:v>
                </c:pt>
                <c:pt idx="37">
                  <c:v>2955.3333333333335</c:v>
                </c:pt>
                <c:pt idx="38">
                  <c:v>2448.3333333333335</c:v>
                </c:pt>
                <c:pt idx="39">
                  <c:v>2676.666666666667</c:v>
                </c:pt>
                <c:pt idx="40">
                  <c:v>1980.6666666666665</c:v>
                </c:pt>
                <c:pt idx="41">
                  <c:v>1922.3333333333335</c:v>
                </c:pt>
                <c:pt idx="42">
                  <c:v>1700.9999999999998</c:v>
                </c:pt>
                <c:pt idx="43">
                  <c:v>1746.6666666666667</c:v>
                </c:pt>
                <c:pt idx="44">
                  <c:v>1303.3333333333335</c:v>
                </c:pt>
                <c:pt idx="45">
                  <c:v>1239.3333333333333</c:v>
                </c:pt>
                <c:pt idx="46">
                  <c:v>819.66666666666652</c:v>
                </c:pt>
                <c:pt idx="47">
                  <c:v>635.66666666666663</c:v>
                </c:pt>
              </c:numCache>
            </c:numRef>
          </c:val>
          <c:smooth val="0"/>
        </c:ser>
        <c:ser>
          <c:idx val="0"/>
          <c:order val="2"/>
          <c:tx>
            <c:v>Москва - Ногинск</c:v>
          </c:tx>
          <c:spPr>
            <a:ln w="571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'Москва-Ногинск'!$P$2:$P$49</c:f>
              <c:numCache>
                <c:formatCode>h:mm</c:formatCode>
                <c:ptCount val="48"/>
                <c:pt idx="0">
                  <c:v>0</c:v>
                </c:pt>
                <c:pt idx="1">
                  <c:v>2.0833333333333332E-2</c:v>
                </c:pt>
                <c:pt idx="2">
                  <c:v>4.1666666666666699E-2</c:v>
                </c:pt>
                <c:pt idx="3">
                  <c:v>6.25E-2</c:v>
                </c:pt>
                <c:pt idx="4">
                  <c:v>8.3333333333333301E-2</c:v>
                </c:pt>
                <c:pt idx="5">
                  <c:v>0.104166666666667</c:v>
                </c:pt>
                <c:pt idx="6">
                  <c:v>0.125</c:v>
                </c:pt>
                <c:pt idx="7">
                  <c:v>0.14583333333333301</c:v>
                </c:pt>
                <c:pt idx="8">
                  <c:v>0.16666666666666699</c:v>
                </c:pt>
                <c:pt idx="9">
                  <c:v>0.1875</c:v>
                </c:pt>
                <c:pt idx="10">
                  <c:v>0.20833333333333301</c:v>
                </c:pt>
                <c:pt idx="11">
                  <c:v>0.22916666666666699</c:v>
                </c:pt>
                <c:pt idx="12">
                  <c:v>0.25</c:v>
                </c:pt>
                <c:pt idx="13">
                  <c:v>0.27083333333333298</c:v>
                </c:pt>
                <c:pt idx="14">
                  <c:v>0.29166666666666702</c:v>
                </c:pt>
                <c:pt idx="15">
                  <c:v>0.3125</c:v>
                </c:pt>
                <c:pt idx="16">
                  <c:v>0.33333333333333298</c:v>
                </c:pt>
                <c:pt idx="17">
                  <c:v>0.35416666666666702</c:v>
                </c:pt>
                <c:pt idx="18">
                  <c:v>0.375</c:v>
                </c:pt>
                <c:pt idx="19">
                  <c:v>0.39583333333333298</c:v>
                </c:pt>
                <c:pt idx="20">
                  <c:v>0.41666666666666702</c:v>
                </c:pt>
                <c:pt idx="21">
                  <c:v>0.4375</c:v>
                </c:pt>
                <c:pt idx="22">
                  <c:v>0.45833333333333298</c:v>
                </c:pt>
                <c:pt idx="23">
                  <c:v>0.47916666666666702</c:v>
                </c:pt>
                <c:pt idx="24">
                  <c:v>0.5</c:v>
                </c:pt>
                <c:pt idx="25">
                  <c:v>0.52083333333333304</c:v>
                </c:pt>
                <c:pt idx="26">
                  <c:v>0.54166666666666496</c:v>
                </c:pt>
                <c:pt idx="27">
                  <c:v>0.562499999999998</c:v>
                </c:pt>
                <c:pt idx="28">
                  <c:v>0.58333333333333104</c:v>
                </c:pt>
                <c:pt idx="29">
                  <c:v>0.60416666666666397</c:v>
                </c:pt>
                <c:pt idx="30">
                  <c:v>0.624999999999997</c:v>
                </c:pt>
                <c:pt idx="31">
                  <c:v>0.64583333333333004</c:v>
                </c:pt>
                <c:pt idx="32">
                  <c:v>0.66666666666666297</c:v>
                </c:pt>
                <c:pt idx="33">
                  <c:v>0.68750000000000699</c:v>
                </c:pt>
                <c:pt idx="34">
                  <c:v>0.70833333333334103</c:v>
                </c:pt>
                <c:pt idx="35">
                  <c:v>0.72916666666667496</c:v>
                </c:pt>
                <c:pt idx="36">
                  <c:v>0.75000000000000999</c:v>
                </c:pt>
                <c:pt idx="37">
                  <c:v>0.77083333333334403</c:v>
                </c:pt>
                <c:pt idx="38">
                  <c:v>0.79166666666667795</c:v>
                </c:pt>
                <c:pt idx="39">
                  <c:v>0.81250000000001199</c:v>
                </c:pt>
                <c:pt idx="40">
                  <c:v>0.83333333333334603</c:v>
                </c:pt>
                <c:pt idx="41">
                  <c:v>0.85416666666667995</c:v>
                </c:pt>
                <c:pt idx="42">
                  <c:v>0.87500000000001399</c:v>
                </c:pt>
                <c:pt idx="43">
                  <c:v>0.89583333333334803</c:v>
                </c:pt>
                <c:pt idx="44">
                  <c:v>0.91666666666668195</c:v>
                </c:pt>
                <c:pt idx="45">
                  <c:v>0.93750000000001599</c:v>
                </c:pt>
                <c:pt idx="46">
                  <c:v>0.95833333333335002</c:v>
                </c:pt>
                <c:pt idx="47">
                  <c:v>0.97916666666668395</c:v>
                </c:pt>
              </c:numCache>
            </c:numRef>
          </c:cat>
          <c:val>
            <c:numRef>
              <c:f>'Москва-Ногинск'!$AC$2:$AC$49</c:f>
              <c:numCache>
                <c:formatCode>0</c:formatCode>
                <c:ptCount val="48"/>
                <c:pt idx="0">
                  <c:v>580.66666666666663</c:v>
                </c:pt>
                <c:pt idx="1">
                  <c:v>373.33333333333331</c:v>
                </c:pt>
                <c:pt idx="2">
                  <c:v>343.33333333333331</c:v>
                </c:pt>
                <c:pt idx="3">
                  <c:v>281</c:v>
                </c:pt>
                <c:pt idx="4">
                  <c:v>281</c:v>
                </c:pt>
                <c:pt idx="5">
                  <c:v>255.33333333333337</c:v>
                </c:pt>
                <c:pt idx="6">
                  <c:v>261.33333333333331</c:v>
                </c:pt>
                <c:pt idx="7">
                  <c:v>267.66666666666663</c:v>
                </c:pt>
                <c:pt idx="8">
                  <c:v>329.33333333333331</c:v>
                </c:pt>
                <c:pt idx="9">
                  <c:v>426.66666666666674</c:v>
                </c:pt>
                <c:pt idx="10">
                  <c:v>592.66666666666663</c:v>
                </c:pt>
                <c:pt idx="11">
                  <c:v>1027.3333333333335</c:v>
                </c:pt>
                <c:pt idx="12">
                  <c:v>1815.6666666666667</c:v>
                </c:pt>
                <c:pt idx="13">
                  <c:v>2479.3333333333335</c:v>
                </c:pt>
                <c:pt idx="14">
                  <c:v>3084.3333333333335</c:v>
                </c:pt>
                <c:pt idx="15">
                  <c:v>3586.333333333333</c:v>
                </c:pt>
                <c:pt idx="16">
                  <c:v>3991.333333333333</c:v>
                </c:pt>
                <c:pt idx="17">
                  <c:v>3812.3333333333335</c:v>
                </c:pt>
                <c:pt idx="18">
                  <c:v>3893</c:v>
                </c:pt>
                <c:pt idx="19">
                  <c:v>3554.3333333333339</c:v>
                </c:pt>
                <c:pt idx="20">
                  <c:v>3362.9999999999995</c:v>
                </c:pt>
                <c:pt idx="21">
                  <c:v>3131.9999999999995</c:v>
                </c:pt>
                <c:pt idx="22">
                  <c:v>3119.3333333333335</c:v>
                </c:pt>
                <c:pt idx="23">
                  <c:v>3177.6666666666665</c:v>
                </c:pt>
                <c:pt idx="24">
                  <c:v>3431.6666666666665</c:v>
                </c:pt>
                <c:pt idx="25">
                  <c:v>3693.3333333333335</c:v>
                </c:pt>
                <c:pt idx="26">
                  <c:v>4509</c:v>
                </c:pt>
                <c:pt idx="27">
                  <c:v>4133</c:v>
                </c:pt>
                <c:pt idx="28">
                  <c:v>4774.6666666666661</c:v>
                </c:pt>
                <c:pt idx="29">
                  <c:v>4547.3333333333339</c:v>
                </c:pt>
                <c:pt idx="30">
                  <c:v>4797.3333333333339</c:v>
                </c:pt>
                <c:pt idx="31">
                  <c:v>5356.3333333333339</c:v>
                </c:pt>
                <c:pt idx="32">
                  <c:v>6075.0000000000009</c:v>
                </c:pt>
                <c:pt idx="33">
                  <c:v>6772.6666666666661</c:v>
                </c:pt>
                <c:pt idx="34">
                  <c:v>7480.333333333333</c:v>
                </c:pt>
                <c:pt idx="35">
                  <c:v>7649.6666666666652</c:v>
                </c:pt>
                <c:pt idx="36">
                  <c:v>9119.3333333333321</c:v>
                </c:pt>
                <c:pt idx="37">
                  <c:v>8916</c:v>
                </c:pt>
                <c:pt idx="38">
                  <c:v>5625.9999999999991</c:v>
                </c:pt>
                <c:pt idx="39">
                  <c:v>4910.666666666667</c:v>
                </c:pt>
                <c:pt idx="40">
                  <c:v>4573.333333333333</c:v>
                </c:pt>
                <c:pt idx="41">
                  <c:v>3646.666666666667</c:v>
                </c:pt>
                <c:pt idx="42">
                  <c:v>3109.6666666666665</c:v>
                </c:pt>
                <c:pt idx="43">
                  <c:v>2434</c:v>
                </c:pt>
                <c:pt idx="44">
                  <c:v>2356.9999999999995</c:v>
                </c:pt>
                <c:pt idx="45">
                  <c:v>1634.6666666666667</c:v>
                </c:pt>
                <c:pt idx="46">
                  <c:v>1060</c:v>
                </c:pt>
                <c:pt idx="47">
                  <c:v>689.33333333333337</c:v>
                </c:pt>
              </c:numCache>
            </c:numRef>
          </c:val>
          <c:smooth val="1"/>
        </c:ser>
        <c:ser>
          <c:idx val="1"/>
          <c:order val="3"/>
          <c:tx>
            <c:v>Ногинск - Москва</c:v>
          </c:tx>
          <c:spPr>
            <a:ln w="5715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'Москва-Ногинск'!$P$2:$P$49</c:f>
              <c:numCache>
                <c:formatCode>h:mm</c:formatCode>
                <c:ptCount val="48"/>
                <c:pt idx="0">
                  <c:v>0</c:v>
                </c:pt>
                <c:pt idx="1">
                  <c:v>2.0833333333333332E-2</c:v>
                </c:pt>
                <c:pt idx="2">
                  <c:v>4.1666666666666699E-2</c:v>
                </c:pt>
                <c:pt idx="3">
                  <c:v>6.25E-2</c:v>
                </c:pt>
                <c:pt idx="4">
                  <c:v>8.3333333333333301E-2</c:v>
                </c:pt>
                <c:pt idx="5">
                  <c:v>0.104166666666667</c:v>
                </c:pt>
                <c:pt idx="6">
                  <c:v>0.125</c:v>
                </c:pt>
                <c:pt idx="7">
                  <c:v>0.14583333333333301</c:v>
                </c:pt>
                <c:pt idx="8">
                  <c:v>0.16666666666666699</c:v>
                </c:pt>
                <c:pt idx="9">
                  <c:v>0.1875</c:v>
                </c:pt>
                <c:pt idx="10">
                  <c:v>0.20833333333333301</c:v>
                </c:pt>
                <c:pt idx="11">
                  <c:v>0.22916666666666699</c:v>
                </c:pt>
                <c:pt idx="12">
                  <c:v>0.25</c:v>
                </c:pt>
                <c:pt idx="13">
                  <c:v>0.27083333333333298</c:v>
                </c:pt>
                <c:pt idx="14">
                  <c:v>0.29166666666666702</c:v>
                </c:pt>
                <c:pt idx="15">
                  <c:v>0.3125</c:v>
                </c:pt>
                <c:pt idx="16">
                  <c:v>0.33333333333333298</c:v>
                </c:pt>
                <c:pt idx="17">
                  <c:v>0.35416666666666702</c:v>
                </c:pt>
                <c:pt idx="18">
                  <c:v>0.375</c:v>
                </c:pt>
                <c:pt idx="19">
                  <c:v>0.39583333333333298</c:v>
                </c:pt>
                <c:pt idx="20">
                  <c:v>0.41666666666666702</c:v>
                </c:pt>
                <c:pt idx="21">
                  <c:v>0.4375</c:v>
                </c:pt>
                <c:pt idx="22">
                  <c:v>0.45833333333333298</c:v>
                </c:pt>
                <c:pt idx="23">
                  <c:v>0.47916666666666702</c:v>
                </c:pt>
                <c:pt idx="24">
                  <c:v>0.5</c:v>
                </c:pt>
                <c:pt idx="25">
                  <c:v>0.52083333333333304</c:v>
                </c:pt>
                <c:pt idx="26">
                  <c:v>0.54166666666666496</c:v>
                </c:pt>
                <c:pt idx="27">
                  <c:v>0.562499999999998</c:v>
                </c:pt>
                <c:pt idx="28">
                  <c:v>0.58333333333333104</c:v>
                </c:pt>
                <c:pt idx="29">
                  <c:v>0.60416666666666397</c:v>
                </c:pt>
                <c:pt idx="30">
                  <c:v>0.624999999999997</c:v>
                </c:pt>
                <c:pt idx="31">
                  <c:v>0.64583333333333004</c:v>
                </c:pt>
                <c:pt idx="32">
                  <c:v>0.66666666666666297</c:v>
                </c:pt>
                <c:pt idx="33">
                  <c:v>0.68750000000000699</c:v>
                </c:pt>
                <c:pt idx="34">
                  <c:v>0.70833333333334103</c:v>
                </c:pt>
                <c:pt idx="35">
                  <c:v>0.72916666666667496</c:v>
                </c:pt>
                <c:pt idx="36">
                  <c:v>0.75000000000000999</c:v>
                </c:pt>
                <c:pt idx="37">
                  <c:v>0.77083333333334403</c:v>
                </c:pt>
                <c:pt idx="38">
                  <c:v>0.79166666666667795</c:v>
                </c:pt>
                <c:pt idx="39">
                  <c:v>0.81250000000001199</c:v>
                </c:pt>
                <c:pt idx="40">
                  <c:v>0.83333333333334603</c:v>
                </c:pt>
                <c:pt idx="41">
                  <c:v>0.85416666666667995</c:v>
                </c:pt>
                <c:pt idx="42">
                  <c:v>0.87500000000001399</c:v>
                </c:pt>
                <c:pt idx="43">
                  <c:v>0.89583333333334803</c:v>
                </c:pt>
                <c:pt idx="44">
                  <c:v>0.91666666666668195</c:v>
                </c:pt>
                <c:pt idx="45">
                  <c:v>0.93750000000001599</c:v>
                </c:pt>
                <c:pt idx="46">
                  <c:v>0.95833333333335002</c:v>
                </c:pt>
                <c:pt idx="47">
                  <c:v>0.97916666666668395</c:v>
                </c:pt>
              </c:numCache>
            </c:numRef>
          </c:cat>
          <c:val>
            <c:numRef>
              <c:f>'Ногинск -Москва'!$AC$2:$AC$49</c:f>
              <c:numCache>
                <c:formatCode>0</c:formatCode>
                <c:ptCount val="48"/>
                <c:pt idx="0">
                  <c:v>646.33333333333337</c:v>
                </c:pt>
                <c:pt idx="1">
                  <c:v>447.66666666666663</c:v>
                </c:pt>
                <c:pt idx="2">
                  <c:v>396.66666666666669</c:v>
                </c:pt>
                <c:pt idx="3">
                  <c:v>371.66666666666663</c:v>
                </c:pt>
                <c:pt idx="4">
                  <c:v>361</c:v>
                </c:pt>
                <c:pt idx="5">
                  <c:v>378.33333333333326</c:v>
                </c:pt>
                <c:pt idx="6">
                  <c:v>379.66666666666663</c:v>
                </c:pt>
                <c:pt idx="7">
                  <c:v>537.33333333333337</c:v>
                </c:pt>
                <c:pt idx="8">
                  <c:v>834.66666666666652</c:v>
                </c:pt>
                <c:pt idx="9">
                  <c:v>1776.9999999999998</c:v>
                </c:pt>
                <c:pt idx="10">
                  <c:v>5161.666666666667</c:v>
                </c:pt>
                <c:pt idx="11">
                  <c:v>7265.3333333333339</c:v>
                </c:pt>
                <c:pt idx="12">
                  <c:v>8195.3333333333321</c:v>
                </c:pt>
                <c:pt idx="13">
                  <c:v>10372.666666666666</c:v>
                </c:pt>
                <c:pt idx="14">
                  <c:v>11437.666666666666</c:v>
                </c:pt>
                <c:pt idx="15">
                  <c:v>11292.666666666666</c:v>
                </c:pt>
                <c:pt idx="16">
                  <c:v>8749.3333333333321</c:v>
                </c:pt>
                <c:pt idx="17">
                  <c:v>10595.333333333332</c:v>
                </c:pt>
                <c:pt idx="18">
                  <c:v>6417.6666666666661</c:v>
                </c:pt>
                <c:pt idx="19">
                  <c:v>7344.333333333333</c:v>
                </c:pt>
                <c:pt idx="20">
                  <c:v>5045.3333333333339</c:v>
                </c:pt>
                <c:pt idx="21">
                  <c:v>4747.333333333333</c:v>
                </c:pt>
                <c:pt idx="22">
                  <c:v>3943.0000000000005</c:v>
                </c:pt>
                <c:pt idx="23">
                  <c:v>3626.6666666666665</c:v>
                </c:pt>
                <c:pt idx="24">
                  <c:v>3679</c:v>
                </c:pt>
                <c:pt idx="25">
                  <c:v>3991.6666666666665</c:v>
                </c:pt>
                <c:pt idx="26">
                  <c:v>3446</c:v>
                </c:pt>
                <c:pt idx="27">
                  <c:v>3611.9999999999995</c:v>
                </c:pt>
                <c:pt idx="28">
                  <c:v>3248.6666666666665</c:v>
                </c:pt>
                <c:pt idx="29">
                  <c:v>3330.3333333333335</c:v>
                </c:pt>
                <c:pt idx="30">
                  <c:v>3343.3333333333335</c:v>
                </c:pt>
                <c:pt idx="31">
                  <c:v>3051.3333333333335</c:v>
                </c:pt>
                <c:pt idx="32">
                  <c:v>3546.666666666667</c:v>
                </c:pt>
                <c:pt idx="33">
                  <c:v>3015.6666666666665</c:v>
                </c:pt>
                <c:pt idx="34">
                  <c:v>3816</c:v>
                </c:pt>
                <c:pt idx="35">
                  <c:v>2945.666666666667</c:v>
                </c:pt>
                <c:pt idx="36">
                  <c:v>3550.6666666666665</c:v>
                </c:pt>
                <c:pt idx="37">
                  <c:v>2955.3333333333335</c:v>
                </c:pt>
                <c:pt idx="38">
                  <c:v>2448.3333333333335</c:v>
                </c:pt>
                <c:pt idx="39">
                  <c:v>2676.666666666667</c:v>
                </c:pt>
                <c:pt idx="40">
                  <c:v>1980.6666666666665</c:v>
                </c:pt>
                <c:pt idx="41">
                  <c:v>1922.3333333333335</c:v>
                </c:pt>
                <c:pt idx="42">
                  <c:v>1700.9999999999998</c:v>
                </c:pt>
                <c:pt idx="43">
                  <c:v>1746.6666666666667</c:v>
                </c:pt>
                <c:pt idx="44">
                  <c:v>1303.3333333333335</c:v>
                </c:pt>
                <c:pt idx="45">
                  <c:v>1239.3333333333333</c:v>
                </c:pt>
                <c:pt idx="46">
                  <c:v>819.66666666666652</c:v>
                </c:pt>
                <c:pt idx="47">
                  <c:v>635.66666666666663</c:v>
                </c:pt>
              </c:numCache>
            </c:numRef>
          </c: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63676064"/>
        <c:axId val="163671360"/>
      </c:lineChart>
      <c:catAx>
        <c:axId val="163676064"/>
        <c:scaling>
          <c:orientation val="minMax"/>
        </c:scaling>
        <c:delete val="0"/>
        <c:axPos val="b"/>
        <c:numFmt formatCode="h:mm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3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63671360"/>
        <c:crosses val="autoZero"/>
        <c:auto val="1"/>
        <c:lblAlgn val="ctr"/>
        <c:lblOffset val="100"/>
        <c:noMultiLvlLbl val="0"/>
      </c:catAx>
      <c:valAx>
        <c:axId val="163671360"/>
        <c:scaling>
          <c:orientation val="minMax"/>
          <c:max val="12000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crossAx val="1636760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v>Москва - Ногинск</c:v>
          </c:tx>
          <c:spPr>
            <a:ln w="571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'Москва-Ногинск'!$AE$2:$AE$49</c:f>
              <c:numCache>
                <c:formatCode>h:mm</c:formatCode>
                <c:ptCount val="48"/>
                <c:pt idx="0">
                  <c:v>0</c:v>
                </c:pt>
                <c:pt idx="1">
                  <c:v>2.0833333333333332E-2</c:v>
                </c:pt>
                <c:pt idx="2">
                  <c:v>4.1666666666666699E-2</c:v>
                </c:pt>
                <c:pt idx="3">
                  <c:v>6.25E-2</c:v>
                </c:pt>
                <c:pt idx="4">
                  <c:v>8.3333333333333301E-2</c:v>
                </c:pt>
                <c:pt idx="5">
                  <c:v>0.104166666666667</c:v>
                </c:pt>
                <c:pt idx="6">
                  <c:v>0.125</c:v>
                </c:pt>
                <c:pt idx="7">
                  <c:v>0.14583333333333301</c:v>
                </c:pt>
                <c:pt idx="8">
                  <c:v>0.16666666666666699</c:v>
                </c:pt>
                <c:pt idx="9">
                  <c:v>0.1875</c:v>
                </c:pt>
                <c:pt idx="10">
                  <c:v>0.20833333333333301</c:v>
                </c:pt>
                <c:pt idx="11">
                  <c:v>0.22916666666666699</c:v>
                </c:pt>
                <c:pt idx="12">
                  <c:v>0.25</c:v>
                </c:pt>
                <c:pt idx="13">
                  <c:v>0.27083333333333298</c:v>
                </c:pt>
                <c:pt idx="14">
                  <c:v>0.29166666666666702</c:v>
                </c:pt>
                <c:pt idx="15">
                  <c:v>0.3125</c:v>
                </c:pt>
                <c:pt idx="16">
                  <c:v>0.33333333333333298</c:v>
                </c:pt>
                <c:pt idx="17">
                  <c:v>0.35416666666666702</c:v>
                </c:pt>
                <c:pt idx="18">
                  <c:v>0.375</c:v>
                </c:pt>
                <c:pt idx="19">
                  <c:v>0.39583333333333298</c:v>
                </c:pt>
                <c:pt idx="20">
                  <c:v>0.41666666666666702</c:v>
                </c:pt>
                <c:pt idx="21">
                  <c:v>0.4375</c:v>
                </c:pt>
                <c:pt idx="22">
                  <c:v>0.45833333333333298</c:v>
                </c:pt>
                <c:pt idx="23">
                  <c:v>0.47916666666666702</c:v>
                </c:pt>
                <c:pt idx="24">
                  <c:v>0.5</c:v>
                </c:pt>
                <c:pt idx="25">
                  <c:v>0.52083333333333304</c:v>
                </c:pt>
                <c:pt idx="26">
                  <c:v>0.54166666666666496</c:v>
                </c:pt>
                <c:pt idx="27">
                  <c:v>0.562499999999998</c:v>
                </c:pt>
                <c:pt idx="28">
                  <c:v>0.58333333333333104</c:v>
                </c:pt>
                <c:pt idx="29">
                  <c:v>0.60416666666666397</c:v>
                </c:pt>
                <c:pt idx="30">
                  <c:v>0.624999999999997</c:v>
                </c:pt>
                <c:pt idx="31">
                  <c:v>0.64583333333333004</c:v>
                </c:pt>
                <c:pt idx="32">
                  <c:v>0.66666666666666297</c:v>
                </c:pt>
                <c:pt idx="33">
                  <c:v>0.68750000000000699</c:v>
                </c:pt>
                <c:pt idx="34">
                  <c:v>0.70833333333334103</c:v>
                </c:pt>
                <c:pt idx="35">
                  <c:v>0.72916666666667496</c:v>
                </c:pt>
                <c:pt idx="36">
                  <c:v>0.75000000000000999</c:v>
                </c:pt>
                <c:pt idx="37">
                  <c:v>0.77083333333334403</c:v>
                </c:pt>
                <c:pt idx="38">
                  <c:v>0.79166666666667795</c:v>
                </c:pt>
                <c:pt idx="39">
                  <c:v>0.81250000000001199</c:v>
                </c:pt>
                <c:pt idx="40">
                  <c:v>0.83333333333334603</c:v>
                </c:pt>
                <c:pt idx="41">
                  <c:v>0.85416666666667995</c:v>
                </c:pt>
                <c:pt idx="42">
                  <c:v>0.87500000000001399</c:v>
                </c:pt>
                <c:pt idx="43">
                  <c:v>0.89583333333334803</c:v>
                </c:pt>
                <c:pt idx="44">
                  <c:v>0.91666666666668195</c:v>
                </c:pt>
                <c:pt idx="45">
                  <c:v>0.93750000000001599</c:v>
                </c:pt>
                <c:pt idx="46">
                  <c:v>0.95833333333335002</c:v>
                </c:pt>
                <c:pt idx="47">
                  <c:v>0.97916666666668395</c:v>
                </c:pt>
              </c:numCache>
            </c:numRef>
          </c:cat>
          <c:val>
            <c:numRef>
              <c:f>'Москва-Ногинск'!$AR$2:$AR$49</c:f>
              <c:numCache>
                <c:formatCode>0</c:formatCode>
                <c:ptCount val="48"/>
                <c:pt idx="0">
                  <c:v>919</c:v>
                </c:pt>
                <c:pt idx="1">
                  <c:v>644</c:v>
                </c:pt>
                <c:pt idx="2">
                  <c:v>488</c:v>
                </c:pt>
                <c:pt idx="3">
                  <c:v>439</c:v>
                </c:pt>
                <c:pt idx="4">
                  <c:v>381</c:v>
                </c:pt>
                <c:pt idx="5">
                  <c:v>394</c:v>
                </c:pt>
                <c:pt idx="6">
                  <c:v>389</c:v>
                </c:pt>
                <c:pt idx="7">
                  <c:v>375</c:v>
                </c:pt>
                <c:pt idx="8">
                  <c:v>450</c:v>
                </c:pt>
                <c:pt idx="9">
                  <c:v>569</c:v>
                </c:pt>
                <c:pt idx="10">
                  <c:v>817</c:v>
                </c:pt>
                <c:pt idx="11">
                  <c:v>1279</c:v>
                </c:pt>
                <c:pt idx="12">
                  <c:v>2012</c:v>
                </c:pt>
                <c:pt idx="13">
                  <c:v>2557</c:v>
                </c:pt>
                <c:pt idx="14">
                  <c:v>3087</c:v>
                </c:pt>
                <c:pt idx="15">
                  <c:v>3433</c:v>
                </c:pt>
                <c:pt idx="16">
                  <c:v>3807</c:v>
                </c:pt>
                <c:pt idx="17">
                  <c:v>3619</c:v>
                </c:pt>
                <c:pt idx="18">
                  <c:v>3755</c:v>
                </c:pt>
                <c:pt idx="19">
                  <c:v>3404</c:v>
                </c:pt>
                <c:pt idx="20">
                  <c:v>3537</c:v>
                </c:pt>
                <c:pt idx="21">
                  <c:v>3163</c:v>
                </c:pt>
                <c:pt idx="22">
                  <c:v>3186</c:v>
                </c:pt>
                <c:pt idx="23">
                  <c:v>2973</c:v>
                </c:pt>
                <c:pt idx="24">
                  <c:v>3142</c:v>
                </c:pt>
                <c:pt idx="25">
                  <c:v>3166</c:v>
                </c:pt>
                <c:pt idx="26">
                  <c:v>3596</c:v>
                </c:pt>
                <c:pt idx="27">
                  <c:v>3437</c:v>
                </c:pt>
                <c:pt idx="28">
                  <c:v>3693</c:v>
                </c:pt>
                <c:pt idx="29">
                  <c:v>3651</c:v>
                </c:pt>
                <c:pt idx="30">
                  <c:v>3538</c:v>
                </c:pt>
                <c:pt idx="31">
                  <c:v>3639</c:v>
                </c:pt>
                <c:pt idx="32">
                  <c:v>3732</c:v>
                </c:pt>
                <c:pt idx="33">
                  <c:v>3750</c:v>
                </c:pt>
                <c:pt idx="34">
                  <c:v>3691</c:v>
                </c:pt>
                <c:pt idx="35">
                  <c:v>3498</c:v>
                </c:pt>
                <c:pt idx="36">
                  <c:v>3274</c:v>
                </c:pt>
                <c:pt idx="37">
                  <c:v>3433</c:v>
                </c:pt>
                <c:pt idx="38">
                  <c:v>3158</c:v>
                </c:pt>
                <c:pt idx="39">
                  <c:v>2884</c:v>
                </c:pt>
                <c:pt idx="40">
                  <c:v>2902</c:v>
                </c:pt>
                <c:pt idx="41">
                  <c:v>2549</c:v>
                </c:pt>
                <c:pt idx="42">
                  <c:v>2357</c:v>
                </c:pt>
                <c:pt idx="43">
                  <c:v>2012</c:v>
                </c:pt>
                <c:pt idx="44">
                  <c:v>1867</c:v>
                </c:pt>
                <c:pt idx="45">
                  <c:v>1385</c:v>
                </c:pt>
                <c:pt idx="46">
                  <c:v>1041</c:v>
                </c:pt>
                <c:pt idx="47">
                  <c:v>726</c:v>
                </c:pt>
              </c:numCache>
            </c:numRef>
          </c:val>
          <c:smooth val="1"/>
        </c:ser>
        <c:ser>
          <c:idx val="1"/>
          <c:order val="1"/>
          <c:tx>
            <c:v>Ногинск - Москва</c:v>
          </c:tx>
          <c:spPr>
            <a:ln w="5715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'Москва-Ногинск'!$AE$2:$AE$49</c:f>
              <c:numCache>
                <c:formatCode>h:mm</c:formatCode>
                <c:ptCount val="48"/>
                <c:pt idx="0">
                  <c:v>0</c:v>
                </c:pt>
                <c:pt idx="1">
                  <c:v>2.0833333333333332E-2</c:v>
                </c:pt>
                <c:pt idx="2">
                  <c:v>4.1666666666666699E-2</c:v>
                </c:pt>
                <c:pt idx="3">
                  <c:v>6.25E-2</c:v>
                </c:pt>
                <c:pt idx="4">
                  <c:v>8.3333333333333301E-2</c:v>
                </c:pt>
                <c:pt idx="5">
                  <c:v>0.104166666666667</c:v>
                </c:pt>
                <c:pt idx="6">
                  <c:v>0.125</c:v>
                </c:pt>
                <c:pt idx="7">
                  <c:v>0.14583333333333301</c:v>
                </c:pt>
                <c:pt idx="8">
                  <c:v>0.16666666666666699</c:v>
                </c:pt>
                <c:pt idx="9">
                  <c:v>0.1875</c:v>
                </c:pt>
                <c:pt idx="10">
                  <c:v>0.20833333333333301</c:v>
                </c:pt>
                <c:pt idx="11">
                  <c:v>0.22916666666666699</c:v>
                </c:pt>
                <c:pt idx="12">
                  <c:v>0.25</c:v>
                </c:pt>
                <c:pt idx="13">
                  <c:v>0.27083333333333298</c:v>
                </c:pt>
                <c:pt idx="14">
                  <c:v>0.29166666666666702</c:v>
                </c:pt>
                <c:pt idx="15">
                  <c:v>0.3125</c:v>
                </c:pt>
                <c:pt idx="16">
                  <c:v>0.33333333333333298</c:v>
                </c:pt>
                <c:pt idx="17">
                  <c:v>0.35416666666666702</c:v>
                </c:pt>
                <c:pt idx="18">
                  <c:v>0.375</c:v>
                </c:pt>
                <c:pt idx="19">
                  <c:v>0.39583333333333298</c:v>
                </c:pt>
                <c:pt idx="20">
                  <c:v>0.41666666666666702</c:v>
                </c:pt>
                <c:pt idx="21">
                  <c:v>0.4375</c:v>
                </c:pt>
                <c:pt idx="22">
                  <c:v>0.45833333333333298</c:v>
                </c:pt>
                <c:pt idx="23">
                  <c:v>0.47916666666666702</c:v>
                </c:pt>
                <c:pt idx="24">
                  <c:v>0.5</c:v>
                </c:pt>
                <c:pt idx="25">
                  <c:v>0.52083333333333304</c:v>
                </c:pt>
                <c:pt idx="26">
                  <c:v>0.54166666666666496</c:v>
                </c:pt>
                <c:pt idx="27">
                  <c:v>0.562499999999998</c:v>
                </c:pt>
                <c:pt idx="28">
                  <c:v>0.58333333333333104</c:v>
                </c:pt>
                <c:pt idx="29">
                  <c:v>0.60416666666666397</c:v>
                </c:pt>
                <c:pt idx="30">
                  <c:v>0.624999999999997</c:v>
                </c:pt>
                <c:pt idx="31">
                  <c:v>0.64583333333333004</c:v>
                </c:pt>
                <c:pt idx="32">
                  <c:v>0.66666666666666297</c:v>
                </c:pt>
                <c:pt idx="33">
                  <c:v>0.68750000000000699</c:v>
                </c:pt>
                <c:pt idx="34">
                  <c:v>0.70833333333334103</c:v>
                </c:pt>
                <c:pt idx="35">
                  <c:v>0.72916666666667496</c:v>
                </c:pt>
                <c:pt idx="36">
                  <c:v>0.75000000000000999</c:v>
                </c:pt>
                <c:pt idx="37">
                  <c:v>0.77083333333334403</c:v>
                </c:pt>
                <c:pt idx="38">
                  <c:v>0.79166666666667795</c:v>
                </c:pt>
                <c:pt idx="39">
                  <c:v>0.81250000000001199</c:v>
                </c:pt>
                <c:pt idx="40">
                  <c:v>0.83333333333334603</c:v>
                </c:pt>
                <c:pt idx="41">
                  <c:v>0.85416666666667995</c:v>
                </c:pt>
                <c:pt idx="42">
                  <c:v>0.87500000000001399</c:v>
                </c:pt>
                <c:pt idx="43">
                  <c:v>0.89583333333334803</c:v>
                </c:pt>
                <c:pt idx="44">
                  <c:v>0.91666666666668195</c:v>
                </c:pt>
                <c:pt idx="45">
                  <c:v>0.93750000000001599</c:v>
                </c:pt>
                <c:pt idx="46">
                  <c:v>0.95833333333335002</c:v>
                </c:pt>
                <c:pt idx="47">
                  <c:v>0.97916666666668395</c:v>
                </c:pt>
              </c:numCache>
            </c:numRef>
          </c:cat>
          <c:val>
            <c:numRef>
              <c:f>'Ногинск -Москва'!$AR$2:$AR$49</c:f>
              <c:numCache>
                <c:formatCode>0</c:formatCode>
                <c:ptCount val="48"/>
                <c:pt idx="0">
                  <c:v>607</c:v>
                </c:pt>
                <c:pt idx="1">
                  <c:v>422</c:v>
                </c:pt>
                <c:pt idx="2">
                  <c:v>453</c:v>
                </c:pt>
                <c:pt idx="3">
                  <c:v>417</c:v>
                </c:pt>
                <c:pt idx="4">
                  <c:v>388</c:v>
                </c:pt>
                <c:pt idx="5">
                  <c:v>382</c:v>
                </c:pt>
                <c:pt idx="6">
                  <c:v>383</c:v>
                </c:pt>
                <c:pt idx="7">
                  <c:v>470</c:v>
                </c:pt>
                <c:pt idx="8">
                  <c:v>594</c:v>
                </c:pt>
                <c:pt idx="9">
                  <c:v>806</c:v>
                </c:pt>
                <c:pt idx="10">
                  <c:v>1500</c:v>
                </c:pt>
                <c:pt idx="11">
                  <c:v>2176</c:v>
                </c:pt>
                <c:pt idx="12">
                  <c:v>2825</c:v>
                </c:pt>
                <c:pt idx="13">
                  <c:v>3689</c:v>
                </c:pt>
                <c:pt idx="14">
                  <c:v>4164</c:v>
                </c:pt>
                <c:pt idx="15">
                  <c:v>4609</c:v>
                </c:pt>
                <c:pt idx="16">
                  <c:v>4309</c:v>
                </c:pt>
                <c:pt idx="17">
                  <c:v>5242</c:v>
                </c:pt>
                <c:pt idx="18">
                  <c:v>4164</c:v>
                </c:pt>
                <c:pt idx="19">
                  <c:v>4736</c:v>
                </c:pt>
                <c:pt idx="20">
                  <c:v>3685</c:v>
                </c:pt>
                <c:pt idx="21">
                  <c:v>4013</c:v>
                </c:pt>
                <c:pt idx="22">
                  <c:v>3365</c:v>
                </c:pt>
                <c:pt idx="23">
                  <c:v>3549</c:v>
                </c:pt>
                <c:pt idx="24">
                  <c:v>3293</c:v>
                </c:pt>
                <c:pt idx="25">
                  <c:v>3312</c:v>
                </c:pt>
                <c:pt idx="26">
                  <c:v>2894</c:v>
                </c:pt>
                <c:pt idx="27">
                  <c:v>3126</c:v>
                </c:pt>
                <c:pt idx="28">
                  <c:v>3008</c:v>
                </c:pt>
                <c:pt idx="29">
                  <c:v>2957</c:v>
                </c:pt>
                <c:pt idx="30">
                  <c:v>2981</c:v>
                </c:pt>
                <c:pt idx="31">
                  <c:v>2761</c:v>
                </c:pt>
                <c:pt idx="32">
                  <c:v>3100</c:v>
                </c:pt>
                <c:pt idx="33">
                  <c:v>2713</c:v>
                </c:pt>
                <c:pt idx="34">
                  <c:v>3190</c:v>
                </c:pt>
                <c:pt idx="35">
                  <c:v>2463</c:v>
                </c:pt>
                <c:pt idx="36">
                  <c:v>2960</c:v>
                </c:pt>
                <c:pt idx="37">
                  <c:v>2477</c:v>
                </c:pt>
                <c:pt idx="38">
                  <c:v>2195</c:v>
                </c:pt>
                <c:pt idx="39">
                  <c:v>2402</c:v>
                </c:pt>
                <c:pt idx="40">
                  <c:v>1967</c:v>
                </c:pt>
                <c:pt idx="41">
                  <c:v>1928</c:v>
                </c:pt>
                <c:pt idx="42">
                  <c:v>1766</c:v>
                </c:pt>
                <c:pt idx="43">
                  <c:v>1627</c:v>
                </c:pt>
                <c:pt idx="44">
                  <c:v>1326</c:v>
                </c:pt>
                <c:pt idx="45">
                  <c:v>1142</c:v>
                </c:pt>
                <c:pt idx="46">
                  <c:v>996</c:v>
                </c:pt>
                <c:pt idx="47">
                  <c:v>731</c:v>
                </c:pt>
              </c:numCache>
            </c:numRef>
          </c: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37837504"/>
        <c:axId val="237831232"/>
      </c:lineChart>
      <c:catAx>
        <c:axId val="237837504"/>
        <c:scaling>
          <c:orientation val="minMax"/>
        </c:scaling>
        <c:delete val="0"/>
        <c:axPos val="b"/>
        <c:numFmt formatCode="h:mm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3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37831232"/>
        <c:crosses val="autoZero"/>
        <c:auto val="1"/>
        <c:lblAlgn val="ctr"/>
        <c:lblOffset val="100"/>
        <c:noMultiLvlLbl val="0"/>
      </c:catAx>
      <c:valAx>
        <c:axId val="237831232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crossAx val="2378375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Графики!$R$1</c:f>
              <c:strCache>
                <c:ptCount val="1"/>
                <c:pt idx="0">
                  <c:v>Moscow-Noginsk</c:v>
                </c:pt>
              </c:strCache>
            </c:strRef>
          </c:tx>
          <c:spPr>
            <a:ln w="57150" cap="rnd">
              <a:solidFill>
                <a:srgbClr val="385723"/>
              </a:solidFill>
              <a:round/>
            </a:ln>
            <a:effectLst/>
          </c:spPr>
          <c:marker>
            <c:symbol val="none"/>
          </c:marker>
          <c:cat>
            <c:strRef>
              <c:f>Графики!$Q$2:$Q$8</c:f>
              <c:strCache>
                <c:ptCount val="7"/>
                <c:pt idx="0">
                  <c:v>Mon</c:v>
                </c:pt>
                <c:pt idx="1">
                  <c:v>Tue</c:v>
                </c:pt>
                <c:pt idx="2">
                  <c:v>Wed</c:v>
                </c:pt>
                <c:pt idx="3">
                  <c:v>Thu</c:v>
                </c:pt>
                <c:pt idx="4">
                  <c:v>Fri</c:v>
                </c:pt>
                <c:pt idx="5">
                  <c:v>Sat</c:v>
                </c:pt>
                <c:pt idx="6">
                  <c:v>Sun</c:v>
                </c:pt>
              </c:strCache>
            </c:strRef>
          </c:cat>
          <c:val>
            <c:numRef>
              <c:f>Графики!$T$2:$T$8</c:f>
              <c:numCache>
                <c:formatCode>0.0%</c:formatCode>
                <c:ptCount val="7"/>
                <c:pt idx="0">
                  <c:v>1.0016690991215478</c:v>
                </c:pt>
                <c:pt idx="1">
                  <c:v>1.1057460319343753</c:v>
                </c:pt>
                <c:pt idx="2">
                  <c:v>1.1488884867757514</c:v>
                </c:pt>
                <c:pt idx="3">
                  <c:v>1.1679956176260033</c:v>
                </c:pt>
                <c:pt idx="4">
                  <c:v>1.1195615846158107</c:v>
                </c:pt>
                <c:pt idx="5">
                  <c:v>0.79619736108309513</c:v>
                </c:pt>
                <c:pt idx="6">
                  <c:v>0.65994181884341718</c:v>
                </c:pt>
              </c:numCache>
            </c:numRef>
          </c:val>
          <c:smooth val="1"/>
        </c:ser>
        <c:ser>
          <c:idx val="1"/>
          <c:order val="1"/>
          <c:tx>
            <c:strRef>
              <c:f>Графики!$S$1</c:f>
              <c:strCache>
                <c:ptCount val="1"/>
                <c:pt idx="0">
                  <c:v>Moscow - Orekhovo-Zuevo</c:v>
                </c:pt>
              </c:strCache>
            </c:strRef>
          </c:tx>
          <c:spPr>
            <a:ln w="57150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cat>
            <c:strRef>
              <c:f>Графики!$Q$2:$Q$8</c:f>
              <c:strCache>
                <c:ptCount val="7"/>
                <c:pt idx="0">
                  <c:v>Mon</c:v>
                </c:pt>
                <c:pt idx="1">
                  <c:v>Tue</c:v>
                </c:pt>
                <c:pt idx="2">
                  <c:v>Wed</c:v>
                </c:pt>
                <c:pt idx="3">
                  <c:v>Thu</c:v>
                </c:pt>
                <c:pt idx="4">
                  <c:v>Fri</c:v>
                </c:pt>
                <c:pt idx="5">
                  <c:v>Sat</c:v>
                </c:pt>
                <c:pt idx="6">
                  <c:v>Sun</c:v>
                </c:pt>
              </c:strCache>
            </c:strRef>
          </c:cat>
          <c:val>
            <c:numRef>
              <c:f>Графики!$U$2:$U$8</c:f>
              <c:numCache>
                <c:formatCode>0.0%</c:formatCode>
                <c:ptCount val="7"/>
                <c:pt idx="0">
                  <c:v>0.99702533795795178</c:v>
                </c:pt>
                <c:pt idx="1">
                  <c:v>1.0938565788884587</c:v>
                </c:pt>
                <c:pt idx="2">
                  <c:v>1.1216385265481015</c:v>
                </c:pt>
                <c:pt idx="3">
                  <c:v>1.1667496253690346</c:v>
                </c:pt>
                <c:pt idx="4">
                  <c:v>1.1304966724342715</c:v>
                </c:pt>
                <c:pt idx="5">
                  <c:v>0.78827358989958041</c:v>
                </c:pt>
                <c:pt idx="6">
                  <c:v>0.7019596689026012</c:v>
                </c:pt>
              </c:numCache>
            </c:numRef>
          </c: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37835936"/>
        <c:axId val="237837896"/>
      </c:lineChart>
      <c:catAx>
        <c:axId val="2378359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3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37837896"/>
        <c:crosses val="autoZero"/>
        <c:auto val="1"/>
        <c:lblAlgn val="ctr"/>
        <c:lblOffset val="100"/>
        <c:noMultiLvlLbl val="0"/>
      </c:catAx>
      <c:valAx>
        <c:axId val="237837896"/>
        <c:scaling>
          <c:orientation val="minMax"/>
          <c:max val="1.3"/>
          <c:min val="0.60000000000000009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3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378359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9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302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5242DDC-F502-4130-BD31-EA8583C511A9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6FA59BF-E8DD-44BA-804C-5AE1DDEF2980}">
      <dgm:prSet phldrT="[Текст]"/>
      <dgm:spPr>
        <a:solidFill>
          <a:srgbClr val="C00000"/>
        </a:solidFill>
      </dgm:spPr>
      <dgm:t>
        <a:bodyPr/>
        <a:lstStyle/>
        <a:p>
          <a:r>
            <a:rPr lang="en-US" dirty="0" smtClean="0"/>
            <a:t>SURVEYS </a:t>
          </a:r>
          <a:endParaRPr lang="ru-RU" dirty="0"/>
        </a:p>
      </dgm:t>
    </dgm:pt>
    <dgm:pt modelId="{FDB27F8A-337A-4446-9A19-38FD97C2E654}" type="parTrans" cxnId="{FB63302C-6A3B-4327-809E-6D5C842193CE}">
      <dgm:prSet/>
      <dgm:spPr/>
      <dgm:t>
        <a:bodyPr/>
        <a:lstStyle/>
        <a:p>
          <a:endParaRPr lang="ru-RU"/>
        </a:p>
      </dgm:t>
    </dgm:pt>
    <dgm:pt modelId="{8BE66F33-F837-4CA6-A824-2C97471652EC}" type="sibTrans" cxnId="{FB63302C-6A3B-4327-809E-6D5C842193CE}">
      <dgm:prSet/>
      <dgm:spPr/>
      <dgm:t>
        <a:bodyPr/>
        <a:lstStyle/>
        <a:p>
          <a:endParaRPr lang="ru-RU"/>
        </a:p>
      </dgm:t>
    </dgm:pt>
    <dgm:pt modelId="{C1CD7C59-EBA4-4E2B-AA30-60FB19BC0624}">
      <dgm:prSet phldrT="[Текст]"/>
      <dgm:spPr>
        <a:solidFill>
          <a:schemeClr val="bg1">
            <a:lumMod val="95000"/>
            <a:alpha val="90000"/>
          </a:schemeClr>
        </a:solidFill>
      </dgm:spPr>
      <dgm:t>
        <a:bodyPr/>
        <a:lstStyle/>
        <a:p>
          <a:r>
            <a:rPr lang="en-US" dirty="0" smtClean="0"/>
            <a:t>More than 5k people in Moscow and Moscow region in 2014 were asked about their spatial behavior (same in 2016) </a:t>
          </a:r>
          <a:endParaRPr lang="ru-RU" dirty="0"/>
        </a:p>
      </dgm:t>
    </dgm:pt>
    <dgm:pt modelId="{107956C8-3000-4B10-8AD1-1990914BF697}" type="parTrans" cxnId="{C83C23F4-4614-4DBE-8456-60846EDDD6A1}">
      <dgm:prSet/>
      <dgm:spPr/>
      <dgm:t>
        <a:bodyPr/>
        <a:lstStyle/>
        <a:p>
          <a:endParaRPr lang="ru-RU"/>
        </a:p>
      </dgm:t>
    </dgm:pt>
    <dgm:pt modelId="{7027518D-D8EE-4EE4-8F6E-B63B18B5A795}" type="sibTrans" cxnId="{C83C23F4-4614-4DBE-8456-60846EDDD6A1}">
      <dgm:prSet/>
      <dgm:spPr/>
      <dgm:t>
        <a:bodyPr/>
        <a:lstStyle/>
        <a:p>
          <a:endParaRPr lang="ru-RU"/>
        </a:p>
      </dgm:t>
    </dgm:pt>
    <dgm:pt modelId="{7C64A470-E3FD-479B-80CB-7CADBE69FAA2}">
      <dgm:prSet phldrT="[Текст]"/>
      <dgm:spPr>
        <a:solidFill>
          <a:schemeClr val="bg1">
            <a:lumMod val="95000"/>
            <a:alpha val="90000"/>
          </a:schemeClr>
        </a:solidFill>
      </dgm:spPr>
      <dgm:t>
        <a:bodyPr/>
        <a:lstStyle/>
        <a:p>
          <a:r>
            <a:rPr lang="en-US" dirty="0" smtClean="0"/>
            <a:t>Field works at bus stations in Moscow</a:t>
          </a:r>
          <a:endParaRPr lang="ru-RU" dirty="0"/>
        </a:p>
      </dgm:t>
    </dgm:pt>
    <dgm:pt modelId="{1F6FAC44-10E2-4E81-B9B8-EF8E6435CBE9}" type="parTrans" cxnId="{B5F3D25E-123A-457A-81CF-B3AA6B717F94}">
      <dgm:prSet/>
      <dgm:spPr/>
      <dgm:t>
        <a:bodyPr/>
        <a:lstStyle/>
        <a:p>
          <a:endParaRPr lang="ru-RU"/>
        </a:p>
      </dgm:t>
    </dgm:pt>
    <dgm:pt modelId="{C73EE847-98BF-414E-AA75-0BC4FBF37FB9}" type="sibTrans" cxnId="{B5F3D25E-123A-457A-81CF-B3AA6B717F94}">
      <dgm:prSet/>
      <dgm:spPr/>
      <dgm:t>
        <a:bodyPr/>
        <a:lstStyle/>
        <a:p>
          <a:endParaRPr lang="ru-RU"/>
        </a:p>
      </dgm:t>
    </dgm:pt>
    <dgm:pt modelId="{83BD0B21-B90F-4F3F-BFEF-DF760F385486}">
      <dgm:prSet phldrT="[Текст]"/>
      <dgm:spPr>
        <a:solidFill>
          <a:srgbClr val="C00000"/>
        </a:solidFill>
      </dgm:spPr>
      <dgm:t>
        <a:bodyPr/>
        <a:lstStyle/>
        <a:p>
          <a:r>
            <a:rPr lang="en-US" dirty="0" smtClean="0"/>
            <a:t>STATISTICS</a:t>
          </a:r>
          <a:endParaRPr lang="ru-RU" dirty="0"/>
        </a:p>
      </dgm:t>
    </dgm:pt>
    <dgm:pt modelId="{268A2FDE-5EE3-4036-9CD7-A9F57A8CA731}" type="parTrans" cxnId="{5784C2C7-A0C0-4F10-AE3E-6952DFE40713}">
      <dgm:prSet/>
      <dgm:spPr/>
      <dgm:t>
        <a:bodyPr/>
        <a:lstStyle/>
        <a:p>
          <a:endParaRPr lang="ru-RU"/>
        </a:p>
      </dgm:t>
    </dgm:pt>
    <dgm:pt modelId="{4238B3A4-2069-43CE-9F1E-6725797BCE96}" type="sibTrans" cxnId="{5784C2C7-A0C0-4F10-AE3E-6952DFE40713}">
      <dgm:prSet/>
      <dgm:spPr/>
      <dgm:t>
        <a:bodyPr/>
        <a:lstStyle/>
        <a:p>
          <a:endParaRPr lang="ru-RU"/>
        </a:p>
      </dgm:t>
    </dgm:pt>
    <dgm:pt modelId="{FC7AA2B9-A558-4A0B-8120-E9F23A292223}">
      <dgm:prSet phldrT="[Текст]"/>
      <dgm:spPr>
        <a:solidFill>
          <a:schemeClr val="bg1">
            <a:lumMod val="95000"/>
            <a:alpha val="90000"/>
          </a:schemeClr>
        </a:solidFill>
      </dgm:spPr>
      <dgm:t>
        <a:bodyPr/>
        <a:lstStyle/>
        <a:p>
          <a:r>
            <a:rPr lang="en-US" dirty="0" smtClean="0"/>
            <a:t>Central PPK (major railway carrier in the region)</a:t>
          </a:r>
          <a:endParaRPr lang="ru-RU" dirty="0"/>
        </a:p>
      </dgm:t>
    </dgm:pt>
    <dgm:pt modelId="{83689B74-A87C-4F23-A113-89D1BA42AB4E}" type="parTrans" cxnId="{D8C95743-1D47-4167-B278-62C5EB19229F}">
      <dgm:prSet/>
      <dgm:spPr/>
      <dgm:t>
        <a:bodyPr/>
        <a:lstStyle/>
        <a:p>
          <a:endParaRPr lang="ru-RU"/>
        </a:p>
      </dgm:t>
    </dgm:pt>
    <dgm:pt modelId="{75F34C6E-9800-48D4-B6E0-CDD5F38ACF7B}" type="sibTrans" cxnId="{D8C95743-1D47-4167-B278-62C5EB19229F}">
      <dgm:prSet/>
      <dgm:spPr/>
      <dgm:t>
        <a:bodyPr/>
        <a:lstStyle/>
        <a:p>
          <a:endParaRPr lang="ru-RU"/>
        </a:p>
      </dgm:t>
    </dgm:pt>
    <dgm:pt modelId="{372CA6A9-FA09-4BFC-990A-30DAB3663982}">
      <dgm:prSet phldrT="[Текст]"/>
      <dgm:spPr>
        <a:solidFill>
          <a:schemeClr val="bg1">
            <a:lumMod val="95000"/>
            <a:alpha val="90000"/>
          </a:schemeClr>
        </a:solidFill>
      </dgm:spPr>
      <dgm:t>
        <a:bodyPr/>
        <a:lstStyle/>
        <a:p>
          <a:r>
            <a:rPr lang="en-US" dirty="0" smtClean="0"/>
            <a:t>IEC’s Suburban Real Estate database </a:t>
          </a:r>
          <a:endParaRPr lang="ru-RU" dirty="0"/>
        </a:p>
      </dgm:t>
    </dgm:pt>
    <dgm:pt modelId="{1EB41921-F5DD-4208-A367-7AE268319518}" type="parTrans" cxnId="{22B2F1FB-3E9C-491C-8557-8D41103643DF}">
      <dgm:prSet/>
      <dgm:spPr/>
      <dgm:t>
        <a:bodyPr/>
        <a:lstStyle/>
        <a:p>
          <a:endParaRPr lang="ru-RU"/>
        </a:p>
      </dgm:t>
    </dgm:pt>
    <dgm:pt modelId="{231666F8-BD09-4413-BBCE-EE04C5CB1678}" type="sibTrans" cxnId="{22B2F1FB-3E9C-491C-8557-8D41103643DF}">
      <dgm:prSet/>
      <dgm:spPr/>
      <dgm:t>
        <a:bodyPr/>
        <a:lstStyle/>
        <a:p>
          <a:endParaRPr lang="ru-RU"/>
        </a:p>
      </dgm:t>
    </dgm:pt>
    <dgm:pt modelId="{D4254038-99B8-4D77-8A71-B7EAAB1738DE}">
      <dgm:prSet phldrT="[Текст]"/>
      <dgm:spPr>
        <a:solidFill>
          <a:srgbClr val="C00000"/>
        </a:solidFill>
      </dgm:spPr>
      <dgm:t>
        <a:bodyPr/>
        <a:lstStyle/>
        <a:p>
          <a:r>
            <a:rPr lang="en-US" dirty="0" smtClean="0"/>
            <a:t>BIG DATA</a:t>
          </a:r>
          <a:endParaRPr lang="ru-RU" dirty="0"/>
        </a:p>
      </dgm:t>
    </dgm:pt>
    <dgm:pt modelId="{07808E13-26E3-446C-9207-6AC4F0691A4A}" type="parTrans" cxnId="{A8C90313-39D0-4F67-A853-5520A4907C84}">
      <dgm:prSet/>
      <dgm:spPr/>
      <dgm:t>
        <a:bodyPr/>
        <a:lstStyle/>
        <a:p>
          <a:endParaRPr lang="ru-RU"/>
        </a:p>
      </dgm:t>
    </dgm:pt>
    <dgm:pt modelId="{DC3282D1-8FA6-43EB-B6D1-937A81ADC24F}" type="sibTrans" cxnId="{A8C90313-39D0-4F67-A853-5520A4907C84}">
      <dgm:prSet/>
      <dgm:spPr/>
      <dgm:t>
        <a:bodyPr/>
        <a:lstStyle/>
        <a:p>
          <a:endParaRPr lang="ru-RU"/>
        </a:p>
      </dgm:t>
    </dgm:pt>
    <dgm:pt modelId="{86387105-F03F-4BAF-9191-D5A865FE5C94}">
      <dgm:prSet phldrT="[Текст]"/>
      <dgm:spPr>
        <a:solidFill>
          <a:schemeClr val="bg1">
            <a:lumMod val="95000"/>
            <a:alpha val="90000"/>
          </a:schemeClr>
        </a:solidFill>
      </dgm:spPr>
      <dgm:t>
        <a:bodyPr/>
        <a:lstStyle/>
        <a:p>
          <a:r>
            <a:rPr lang="en-US" dirty="0" smtClean="0"/>
            <a:t>Data from mobile phones on traffic between Moscow and selected territories of Moscow region </a:t>
          </a:r>
          <a:endParaRPr lang="ru-RU" dirty="0"/>
        </a:p>
      </dgm:t>
    </dgm:pt>
    <dgm:pt modelId="{FA9CDE17-B138-4955-BF97-C0D250ACBF7F}" type="parTrans" cxnId="{5C1A0916-B1A8-4F22-88FD-3ABE15722B40}">
      <dgm:prSet/>
      <dgm:spPr/>
      <dgm:t>
        <a:bodyPr/>
        <a:lstStyle/>
        <a:p>
          <a:endParaRPr lang="ru-RU"/>
        </a:p>
      </dgm:t>
    </dgm:pt>
    <dgm:pt modelId="{35A7A6E2-89ED-49F1-BF62-9E462D71D70D}" type="sibTrans" cxnId="{5C1A0916-B1A8-4F22-88FD-3ABE15722B40}">
      <dgm:prSet/>
      <dgm:spPr/>
      <dgm:t>
        <a:bodyPr/>
        <a:lstStyle/>
        <a:p>
          <a:endParaRPr lang="ru-RU"/>
        </a:p>
      </dgm:t>
    </dgm:pt>
    <dgm:pt modelId="{A06E648D-7558-4A21-A2AA-3BC26A847D9B}" type="pres">
      <dgm:prSet presAssocID="{05242DDC-F502-4130-BD31-EA8583C511A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A7751EC-3964-41A6-9AF1-F6C60E6F7078}" type="pres">
      <dgm:prSet presAssocID="{46FA59BF-E8DD-44BA-804C-5AE1DDEF2980}" presName="linNode" presStyleCnt="0"/>
      <dgm:spPr/>
    </dgm:pt>
    <dgm:pt modelId="{75EEB8E0-5CA1-4200-B724-67B32122D02D}" type="pres">
      <dgm:prSet presAssocID="{46FA59BF-E8DD-44BA-804C-5AE1DDEF2980}" presName="parentText" presStyleLbl="node1" presStyleIdx="0" presStyleCnt="3" custScaleY="68267">
        <dgm:presLayoutVars>
          <dgm:chMax val="1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F950FF39-5CAD-4843-B04D-43C9418F6EE5}" type="pres">
      <dgm:prSet presAssocID="{46FA59BF-E8DD-44BA-804C-5AE1DDEF2980}" presName="descendantText" presStyleLbl="alignAccFollowNode1" presStyleIdx="0" presStyleCnt="3" custScaleY="57980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9C1472F4-E526-48BB-B7EF-1FE3AFA731F5}" type="pres">
      <dgm:prSet presAssocID="{8BE66F33-F837-4CA6-A824-2C97471652EC}" presName="sp" presStyleCnt="0"/>
      <dgm:spPr/>
    </dgm:pt>
    <dgm:pt modelId="{21B775BF-E674-4F5D-8540-21490A71ECF9}" type="pres">
      <dgm:prSet presAssocID="{83BD0B21-B90F-4F3F-BFEF-DF760F385486}" presName="linNode" presStyleCnt="0"/>
      <dgm:spPr/>
    </dgm:pt>
    <dgm:pt modelId="{DB09D735-61FA-4621-B2D2-961497E213B2}" type="pres">
      <dgm:prSet presAssocID="{83BD0B21-B90F-4F3F-BFEF-DF760F385486}" presName="parentText" presStyleLbl="node1" presStyleIdx="1" presStyleCnt="3" custScaleY="68267">
        <dgm:presLayoutVars>
          <dgm:chMax val="1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F59A26EF-FD74-4B5C-AED2-B21BD8193F5E}" type="pres">
      <dgm:prSet presAssocID="{83BD0B21-B90F-4F3F-BFEF-DF760F385486}" presName="descendantText" presStyleLbl="alignAccFollowNode1" presStyleIdx="1" presStyleCnt="3" custScaleY="57980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BC0993AA-BB6D-4B78-8B5E-17FEE303086F}" type="pres">
      <dgm:prSet presAssocID="{4238B3A4-2069-43CE-9F1E-6725797BCE96}" presName="sp" presStyleCnt="0"/>
      <dgm:spPr/>
    </dgm:pt>
    <dgm:pt modelId="{1BE15955-321C-45E0-A804-58A2B467A083}" type="pres">
      <dgm:prSet presAssocID="{D4254038-99B8-4D77-8A71-B7EAAB1738DE}" presName="linNode" presStyleCnt="0"/>
      <dgm:spPr/>
    </dgm:pt>
    <dgm:pt modelId="{ED9F13EB-3A80-48AA-9C7F-7707C2BEA494}" type="pres">
      <dgm:prSet presAssocID="{D4254038-99B8-4D77-8A71-B7EAAB1738DE}" presName="parentText" presStyleLbl="node1" presStyleIdx="2" presStyleCnt="3" custScaleY="68267">
        <dgm:presLayoutVars>
          <dgm:chMax val="1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91179A6F-A207-45F1-BFB2-AF31565AFCE7}" type="pres">
      <dgm:prSet presAssocID="{D4254038-99B8-4D77-8A71-B7EAAB1738DE}" presName="descendantText" presStyleLbl="alignAccFollowNode1" presStyleIdx="2" presStyleCnt="3" custScaleY="57980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</dgm:ptLst>
  <dgm:cxnLst>
    <dgm:cxn modelId="{AFAC3DE9-BFCA-4DDA-8276-6E643D83324B}" type="presOf" srcId="{7C64A470-E3FD-479B-80CB-7CADBE69FAA2}" destId="{F950FF39-5CAD-4843-B04D-43C9418F6EE5}" srcOrd="0" destOrd="1" presId="urn:microsoft.com/office/officeart/2005/8/layout/vList5"/>
    <dgm:cxn modelId="{D8C95743-1D47-4167-B278-62C5EB19229F}" srcId="{83BD0B21-B90F-4F3F-BFEF-DF760F385486}" destId="{FC7AA2B9-A558-4A0B-8120-E9F23A292223}" srcOrd="0" destOrd="0" parTransId="{83689B74-A87C-4F23-A113-89D1BA42AB4E}" sibTransId="{75F34C6E-9800-48D4-B6E0-CDD5F38ACF7B}"/>
    <dgm:cxn modelId="{C453F0AB-AA87-4162-80E2-AEFA033679F7}" type="presOf" srcId="{372CA6A9-FA09-4BFC-990A-30DAB3663982}" destId="{F59A26EF-FD74-4B5C-AED2-B21BD8193F5E}" srcOrd="0" destOrd="1" presId="urn:microsoft.com/office/officeart/2005/8/layout/vList5"/>
    <dgm:cxn modelId="{6ADB2383-D679-4F37-B0B7-CD169DE51C09}" type="presOf" srcId="{C1CD7C59-EBA4-4E2B-AA30-60FB19BC0624}" destId="{F950FF39-5CAD-4843-B04D-43C9418F6EE5}" srcOrd="0" destOrd="0" presId="urn:microsoft.com/office/officeart/2005/8/layout/vList5"/>
    <dgm:cxn modelId="{6E1AF094-CE9C-499A-BBDC-FC9232FA0510}" type="presOf" srcId="{FC7AA2B9-A558-4A0B-8120-E9F23A292223}" destId="{F59A26EF-FD74-4B5C-AED2-B21BD8193F5E}" srcOrd="0" destOrd="0" presId="urn:microsoft.com/office/officeart/2005/8/layout/vList5"/>
    <dgm:cxn modelId="{FB63302C-6A3B-4327-809E-6D5C842193CE}" srcId="{05242DDC-F502-4130-BD31-EA8583C511A9}" destId="{46FA59BF-E8DD-44BA-804C-5AE1DDEF2980}" srcOrd="0" destOrd="0" parTransId="{FDB27F8A-337A-4446-9A19-38FD97C2E654}" sibTransId="{8BE66F33-F837-4CA6-A824-2C97471652EC}"/>
    <dgm:cxn modelId="{8EB686AE-AAC1-4104-B67D-2E0EC92C657E}" type="presOf" srcId="{86387105-F03F-4BAF-9191-D5A865FE5C94}" destId="{91179A6F-A207-45F1-BFB2-AF31565AFCE7}" srcOrd="0" destOrd="0" presId="urn:microsoft.com/office/officeart/2005/8/layout/vList5"/>
    <dgm:cxn modelId="{B5F3D25E-123A-457A-81CF-B3AA6B717F94}" srcId="{46FA59BF-E8DD-44BA-804C-5AE1DDEF2980}" destId="{7C64A470-E3FD-479B-80CB-7CADBE69FAA2}" srcOrd="1" destOrd="0" parTransId="{1F6FAC44-10E2-4E81-B9B8-EF8E6435CBE9}" sibTransId="{C73EE847-98BF-414E-AA75-0BC4FBF37FB9}"/>
    <dgm:cxn modelId="{5C1A0916-B1A8-4F22-88FD-3ABE15722B40}" srcId="{D4254038-99B8-4D77-8A71-B7EAAB1738DE}" destId="{86387105-F03F-4BAF-9191-D5A865FE5C94}" srcOrd="0" destOrd="0" parTransId="{FA9CDE17-B138-4955-BF97-C0D250ACBF7F}" sibTransId="{35A7A6E2-89ED-49F1-BF62-9E462D71D70D}"/>
    <dgm:cxn modelId="{C83C23F4-4614-4DBE-8456-60846EDDD6A1}" srcId="{46FA59BF-E8DD-44BA-804C-5AE1DDEF2980}" destId="{C1CD7C59-EBA4-4E2B-AA30-60FB19BC0624}" srcOrd="0" destOrd="0" parTransId="{107956C8-3000-4B10-8AD1-1990914BF697}" sibTransId="{7027518D-D8EE-4EE4-8F6E-B63B18B5A795}"/>
    <dgm:cxn modelId="{F2C3E8B5-E446-437A-8959-6768D0F97EBC}" type="presOf" srcId="{05242DDC-F502-4130-BD31-EA8583C511A9}" destId="{A06E648D-7558-4A21-A2AA-3BC26A847D9B}" srcOrd="0" destOrd="0" presId="urn:microsoft.com/office/officeart/2005/8/layout/vList5"/>
    <dgm:cxn modelId="{5784C2C7-A0C0-4F10-AE3E-6952DFE40713}" srcId="{05242DDC-F502-4130-BD31-EA8583C511A9}" destId="{83BD0B21-B90F-4F3F-BFEF-DF760F385486}" srcOrd="1" destOrd="0" parTransId="{268A2FDE-5EE3-4036-9CD7-A9F57A8CA731}" sibTransId="{4238B3A4-2069-43CE-9F1E-6725797BCE96}"/>
    <dgm:cxn modelId="{A8C90313-39D0-4F67-A853-5520A4907C84}" srcId="{05242DDC-F502-4130-BD31-EA8583C511A9}" destId="{D4254038-99B8-4D77-8A71-B7EAAB1738DE}" srcOrd="2" destOrd="0" parTransId="{07808E13-26E3-446C-9207-6AC4F0691A4A}" sibTransId="{DC3282D1-8FA6-43EB-B6D1-937A81ADC24F}"/>
    <dgm:cxn modelId="{FF723583-5623-41F6-9CBE-B7B37B3BDB8E}" type="presOf" srcId="{D4254038-99B8-4D77-8A71-B7EAAB1738DE}" destId="{ED9F13EB-3A80-48AA-9C7F-7707C2BEA494}" srcOrd="0" destOrd="0" presId="urn:microsoft.com/office/officeart/2005/8/layout/vList5"/>
    <dgm:cxn modelId="{22B2F1FB-3E9C-491C-8557-8D41103643DF}" srcId="{83BD0B21-B90F-4F3F-BFEF-DF760F385486}" destId="{372CA6A9-FA09-4BFC-990A-30DAB3663982}" srcOrd="1" destOrd="0" parTransId="{1EB41921-F5DD-4208-A367-7AE268319518}" sibTransId="{231666F8-BD09-4413-BBCE-EE04C5CB1678}"/>
    <dgm:cxn modelId="{ADB2E4E0-79EF-490E-88F5-F7D7B3CF7FF6}" type="presOf" srcId="{46FA59BF-E8DD-44BA-804C-5AE1DDEF2980}" destId="{75EEB8E0-5CA1-4200-B724-67B32122D02D}" srcOrd="0" destOrd="0" presId="urn:microsoft.com/office/officeart/2005/8/layout/vList5"/>
    <dgm:cxn modelId="{405DE82C-4A34-4BD2-B518-CB482F7645E8}" type="presOf" srcId="{83BD0B21-B90F-4F3F-BFEF-DF760F385486}" destId="{DB09D735-61FA-4621-B2D2-961497E213B2}" srcOrd="0" destOrd="0" presId="urn:microsoft.com/office/officeart/2005/8/layout/vList5"/>
    <dgm:cxn modelId="{1881951F-64C9-4E9A-9352-99156D73697F}" type="presParOf" srcId="{A06E648D-7558-4A21-A2AA-3BC26A847D9B}" destId="{3A7751EC-3964-41A6-9AF1-F6C60E6F7078}" srcOrd="0" destOrd="0" presId="urn:microsoft.com/office/officeart/2005/8/layout/vList5"/>
    <dgm:cxn modelId="{39D8F261-94BF-49EB-9CB9-7872015D8E4F}" type="presParOf" srcId="{3A7751EC-3964-41A6-9AF1-F6C60E6F7078}" destId="{75EEB8E0-5CA1-4200-B724-67B32122D02D}" srcOrd="0" destOrd="0" presId="urn:microsoft.com/office/officeart/2005/8/layout/vList5"/>
    <dgm:cxn modelId="{5F7B87F3-D32F-4D16-942B-6BF9BC68BAA0}" type="presParOf" srcId="{3A7751EC-3964-41A6-9AF1-F6C60E6F7078}" destId="{F950FF39-5CAD-4843-B04D-43C9418F6EE5}" srcOrd="1" destOrd="0" presId="urn:microsoft.com/office/officeart/2005/8/layout/vList5"/>
    <dgm:cxn modelId="{1CDA11F7-F0B9-45DD-9521-682D71A2C34F}" type="presParOf" srcId="{A06E648D-7558-4A21-A2AA-3BC26A847D9B}" destId="{9C1472F4-E526-48BB-B7EF-1FE3AFA731F5}" srcOrd="1" destOrd="0" presId="urn:microsoft.com/office/officeart/2005/8/layout/vList5"/>
    <dgm:cxn modelId="{AA5FBEFB-9009-4D3A-BFA7-0E6684F10954}" type="presParOf" srcId="{A06E648D-7558-4A21-A2AA-3BC26A847D9B}" destId="{21B775BF-E674-4F5D-8540-21490A71ECF9}" srcOrd="2" destOrd="0" presId="urn:microsoft.com/office/officeart/2005/8/layout/vList5"/>
    <dgm:cxn modelId="{45E44AB5-074A-4D28-BB19-4C43066E1CA2}" type="presParOf" srcId="{21B775BF-E674-4F5D-8540-21490A71ECF9}" destId="{DB09D735-61FA-4621-B2D2-961497E213B2}" srcOrd="0" destOrd="0" presId="urn:microsoft.com/office/officeart/2005/8/layout/vList5"/>
    <dgm:cxn modelId="{614DDB9C-F06B-4C26-AFA7-4FDD0FBD78D6}" type="presParOf" srcId="{21B775BF-E674-4F5D-8540-21490A71ECF9}" destId="{F59A26EF-FD74-4B5C-AED2-B21BD8193F5E}" srcOrd="1" destOrd="0" presId="urn:microsoft.com/office/officeart/2005/8/layout/vList5"/>
    <dgm:cxn modelId="{8C530D9F-8D9B-47E5-AF22-0D84BEC8CA05}" type="presParOf" srcId="{A06E648D-7558-4A21-A2AA-3BC26A847D9B}" destId="{BC0993AA-BB6D-4B78-8B5E-17FEE303086F}" srcOrd="3" destOrd="0" presId="urn:microsoft.com/office/officeart/2005/8/layout/vList5"/>
    <dgm:cxn modelId="{DC0A0C7B-C4AC-42D4-8A43-91BC7FD78D08}" type="presParOf" srcId="{A06E648D-7558-4A21-A2AA-3BC26A847D9B}" destId="{1BE15955-321C-45E0-A804-58A2B467A083}" srcOrd="4" destOrd="0" presId="urn:microsoft.com/office/officeart/2005/8/layout/vList5"/>
    <dgm:cxn modelId="{B58E97E4-C1B8-4A4B-AA44-D0E27374CC08}" type="presParOf" srcId="{1BE15955-321C-45E0-A804-58A2B467A083}" destId="{ED9F13EB-3A80-48AA-9C7F-7707C2BEA494}" srcOrd="0" destOrd="0" presId="urn:microsoft.com/office/officeart/2005/8/layout/vList5"/>
    <dgm:cxn modelId="{AD197D1D-178A-49B9-B91B-901D17E6C6C9}" type="presParOf" srcId="{1BE15955-321C-45E0-A804-58A2B467A083}" destId="{91179A6F-A207-45F1-BFB2-AF31565AFCE7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515341C-A5BF-4FC8-AEFF-DBAEE92C8B2E}" type="doc">
      <dgm:prSet loTypeId="urn:microsoft.com/office/officeart/2005/8/layout/list1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CFBF4657-4E28-4809-A2A8-6153BB0933BC}">
      <dgm:prSet phldrT="[Текст]"/>
      <dgm:spPr/>
      <dgm:t>
        <a:bodyPr/>
        <a:lstStyle/>
        <a:p>
          <a:r>
            <a:rPr lang="en-US" dirty="0" smtClean="0"/>
            <a:t>Targeting peaks </a:t>
          </a:r>
        </a:p>
        <a:p>
          <a:r>
            <a:rPr lang="en-US" dirty="0" smtClean="0"/>
            <a:t>– flexible working hours and work from home</a:t>
          </a:r>
        </a:p>
        <a:p>
          <a:r>
            <a:rPr lang="en-US" dirty="0" smtClean="0"/>
            <a:t>– flexible tariff policy</a:t>
          </a:r>
          <a:endParaRPr lang="ru-RU" dirty="0"/>
        </a:p>
      </dgm:t>
    </dgm:pt>
    <dgm:pt modelId="{0B23B4AC-53C6-4F9A-B127-F83D36001880}" type="parTrans" cxnId="{2911DB72-3662-4C6F-B062-A289333DB41A}">
      <dgm:prSet/>
      <dgm:spPr/>
      <dgm:t>
        <a:bodyPr/>
        <a:lstStyle/>
        <a:p>
          <a:endParaRPr lang="ru-RU"/>
        </a:p>
      </dgm:t>
    </dgm:pt>
    <dgm:pt modelId="{91B4BF81-8139-4D54-8D77-7AEEBD6558B1}" type="sibTrans" cxnId="{2911DB72-3662-4C6F-B062-A289333DB41A}">
      <dgm:prSet/>
      <dgm:spPr/>
      <dgm:t>
        <a:bodyPr/>
        <a:lstStyle/>
        <a:p>
          <a:endParaRPr lang="ru-RU"/>
        </a:p>
      </dgm:t>
    </dgm:pt>
    <dgm:pt modelId="{431C750B-FB11-470C-92C6-A5949AD59E91}">
      <dgm:prSet phldrT="[Текст]"/>
      <dgm:spPr/>
      <dgm:t>
        <a:bodyPr/>
        <a:lstStyle/>
        <a:p>
          <a:r>
            <a:rPr lang="en-US" dirty="0" smtClean="0"/>
            <a:t>Reduce commuting </a:t>
          </a:r>
        </a:p>
        <a:p>
          <a:r>
            <a:rPr lang="en-US" dirty="0" smtClean="0"/>
            <a:t>– preferences for offices in Moscow Region </a:t>
          </a:r>
        </a:p>
        <a:p>
          <a:r>
            <a:rPr lang="en-US" dirty="0" smtClean="0"/>
            <a:t>– inhibiting of house construction in the first belt</a:t>
          </a:r>
        </a:p>
      </dgm:t>
    </dgm:pt>
    <dgm:pt modelId="{B10513C3-6DE3-4522-B50C-5E40888A7466}" type="parTrans" cxnId="{D04D91F8-313E-4800-B226-81271A2E94DA}">
      <dgm:prSet/>
      <dgm:spPr/>
      <dgm:t>
        <a:bodyPr/>
        <a:lstStyle/>
        <a:p>
          <a:endParaRPr lang="ru-RU"/>
        </a:p>
      </dgm:t>
    </dgm:pt>
    <dgm:pt modelId="{1527A805-E273-4B09-95BC-79D3A84A559C}" type="sibTrans" cxnId="{D04D91F8-313E-4800-B226-81271A2E94DA}">
      <dgm:prSet/>
      <dgm:spPr/>
      <dgm:t>
        <a:bodyPr/>
        <a:lstStyle/>
        <a:p>
          <a:endParaRPr lang="ru-RU"/>
        </a:p>
      </dgm:t>
    </dgm:pt>
    <dgm:pt modelId="{F251EF0B-D8ED-47E4-8BC3-A45AFF8804CD}">
      <dgm:prSet phldrT="[Текст]"/>
      <dgm:spPr/>
      <dgm:t>
        <a:bodyPr/>
        <a:lstStyle/>
        <a:p>
          <a:r>
            <a:rPr lang="en-US" dirty="0" smtClean="0"/>
            <a:t>Switch to public transport</a:t>
          </a:r>
        </a:p>
        <a:p>
          <a:r>
            <a:rPr lang="en-US" dirty="0" smtClean="0"/>
            <a:t>– HSR development</a:t>
          </a:r>
        </a:p>
        <a:p>
          <a:r>
            <a:rPr lang="en-US" dirty="0" smtClean="0"/>
            <a:t>– LRT development</a:t>
          </a:r>
          <a:endParaRPr lang="ru-RU" dirty="0"/>
        </a:p>
      </dgm:t>
    </dgm:pt>
    <dgm:pt modelId="{E3FE3867-DBF4-461D-ADF8-A2D731B0D0E9}" type="parTrans" cxnId="{DAC51E8B-DB6B-4689-AB7E-C927E93BC884}">
      <dgm:prSet/>
      <dgm:spPr/>
      <dgm:t>
        <a:bodyPr/>
        <a:lstStyle/>
        <a:p>
          <a:endParaRPr lang="ru-RU"/>
        </a:p>
      </dgm:t>
    </dgm:pt>
    <dgm:pt modelId="{240E3B6B-84A5-4CA3-BA21-6E35C7F413F1}" type="sibTrans" cxnId="{DAC51E8B-DB6B-4689-AB7E-C927E93BC884}">
      <dgm:prSet/>
      <dgm:spPr/>
      <dgm:t>
        <a:bodyPr/>
        <a:lstStyle/>
        <a:p>
          <a:endParaRPr lang="ru-RU"/>
        </a:p>
      </dgm:t>
    </dgm:pt>
    <dgm:pt modelId="{DE45774E-D262-4569-9BA9-7EF2ABB88C1A}" type="pres">
      <dgm:prSet presAssocID="{9515341C-A5BF-4FC8-AEFF-DBAEE92C8B2E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78CC1DA-3E18-44EE-8B1A-23735E1F61DF}" type="pres">
      <dgm:prSet presAssocID="{CFBF4657-4E28-4809-A2A8-6153BB0933BC}" presName="parentLin" presStyleCnt="0"/>
      <dgm:spPr/>
    </dgm:pt>
    <dgm:pt modelId="{8DDADAE4-E9E4-4AFA-BE81-E1ED1652D25D}" type="pres">
      <dgm:prSet presAssocID="{CFBF4657-4E28-4809-A2A8-6153BB0933BC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D3519D11-2200-4ED1-A1ED-A83312B89667}" type="pres">
      <dgm:prSet presAssocID="{CFBF4657-4E28-4809-A2A8-6153BB0933BC}" presName="parentText" presStyleLbl="node1" presStyleIdx="0" presStyleCnt="3" custScaleX="101758" custScaleY="18405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238373-4034-4F98-BC16-4AC3B37A684B}" type="pres">
      <dgm:prSet presAssocID="{CFBF4657-4E28-4809-A2A8-6153BB0933BC}" presName="negativeSpace" presStyleCnt="0"/>
      <dgm:spPr/>
    </dgm:pt>
    <dgm:pt modelId="{50C5737C-ADEF-4221-A723-B91B3D368694}" type="pres">
      <dgm:prSet presAssocID="{CFBF4657-4E28-4809-A2A8-6153BB0933BC}" presName="childText" presStyleLbl="conFgAcc1" presStyleIdx="0" presStyleCnt="3" custLinFactY="-30101" custLinFactNeighborX="5034" custLinFactNeighborY="-100000">
        <dgm:presLayoutVars>
          <dgm:bulletEnabled val="1"/>
        </dgm:presLayoutVars>
      </dgm:prSet>
      <dgm:spPr/>
    </dgm:pt>
    <dgm:pt modelId="{8498460D-FDDB-49C5-A96F-7652F809170B}" type="pres">
      <dgm:prSet presAssocID="{91B4BF81-8139-4D54-8D77-7AEEBD6558B1}" presName="spaceBetweenRectangles" presStyleCnt="0"/>
      <dgm:spPr/>
    </dgm:pt>
    <dgm:pt modelId="{324DEA61-454A-4F94-BE4C-D04CBDC84B8A}" type="pres">
      <dgm:prSet presAssocID="{431C750B-FB11-470C-92C6-A5949AD59E91}" presName="parentLin" presStyleCnt="0"/>
      <dgm:spPr/>
    </dgm:pt>
    <dgm:pt modelId="{E799C95B-C8B6-42E1-BC5D-7616CEDC0C2D}" type="pres">
      <dgm:prSet presAssocID="{431C750B-FB11-470C-92C6-A5949AD59E91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C832BA51-A89E-4F4C-B7F2-868BB4DF6833}" type="pres">
      <dgm:prSet presAssocID="{431C750B-FB11-470C-92C6-A5949AD59E91}" presName="parentText" presStyleLbl="node1" presStyleIdx="1" presStyleCnt="3" custScaleX="101758" custScaleY="18405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7523D6A-ACB8-4BB2-A920-B41628EB4324}" type="pres">
      <dgm:prSet presAssocID="{431C750B-FB11-470C-92C6-A5949AD59E91}" presName="negativeSpace" presStyleCnt="0"/>
      <dgm:spPr/>
    </dgm:pt>
    <dgm:pt modelId="{B9942302-2B87-4A8A-B367-176C187DCD4F}" type="pres">
      <dgm:prSet presAssocID="{431C750B-FB11-470C-92C6-A5949AD59E91}" presName="childText" presStyleLbl="conFgAcc1" presStyleIdx="1" presStyleCnt="3">
        <dgm:presLayoutVars>
          <dgm:bulletEnabled val="1"/>
        </dgm:presLayoutVars>
      </dgm:prSet>
      <dgm:spPr/>
    </dgm:pt>
    <dgm:pt modelId="{B67CC69B-DBB1-44F2-9545-56D10CBD40C6}" type="pres">
      <dgm:prSet presAssocID="{1527A805-E273-4B09-95BC-79D3A84A559C}" presName="spaceBetweenRectangles" presStyleCnt="0"/>
      <dgm:spPr/>
    </dgm:pt>
    <dgm:pt modelId="{8109601E-2AFA-49C8-99ED-D524849AEFDF}" type="pres">
      <dgm:prSet presAssocID="{F251EF0B-D8ED-47E4-8BC3-A45AFF8804CD}" presName="parentLin" presStyleCnt="0"/>
      <dgm:spPr/>
    </dgm:pt>
    <dgm:pt modelId="{244D744D-2A21-407B-B5C4-DA08A457E342}" type="pres">
      <dgm:prSet presAssocID="{F251EF0B-D8ED-47E4-8BC3-A45AFF8804CD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6D28C8B6-F2B6-4BB5-AF75-EFF66A5F5003}" type="pres">
      <dgm:prSet presAssocID="{F251EF0B-D8ED-47E4-8BC3-A45AFF8804CD}" presName="parentText" presStyleLbl="node1" presStyleIdx="2" presStyleCnt="3" custScaleX="101758" custScaleY="18405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454F842-56D3-40B6-A1D1-F03471DCA33F}" type="pres">
      <dgm:prSet presAssocID="{F251EF0B-D8ED-47E4-8BC3-A45AFF8804CD}" presName="negativeSpace" presStyleCnt="0"/>
      <dgm:spPr/>
    </dgm:pt>
    <dgm:pt modelId="{BF58661B-AA75-4126-B84F-C328DF513C0D}" type="pres">
      <dgm:prSet presAssocID="{F251EF0B-D8ED-47E4-8BC3-A45AFF8804CD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41009FA2-0029-4CA1-AD95-02DDB6AEB604}" type="presOf" srcId="{CFBF4657-4E28-4809-A2A8-6153BB0933BC}" destId="{8DDADAE4-E9E4-4AFA-BE81-E1ED1652D25D}" srcOrd="0" destOrd="0" presId="urn:microsoft.com/office/officeart/2005/8/layout/list1"/>
    <dgm:cxn modelId="{2911DB72-3662-4C6F-B062-A289333DB41A}" srcId="{9515341C-A5BF-4FC8-AEFF-DBAEE92C8B2E}" destId="{CFBF4657-4E28-4809-A2A8-6153BB0933BC}" srcOrd="0" destOrd="0" parTransId="{0B23B4AC-53C6-4F9A-B127-F83D36001880}" sibTransId="{91B4BF81-8139-4D54-8D77-7AEEBD6558B1}"/>
    <dgm:cxn modelId="{92CC7409-97F9-41D0-9A50-67171B0701B4}" type="presOf" srcId="{431C750B-FB11-470C-92C6-A5949AD59E91}" destId="{C832BA51-A89E-4F4C-B7F2-868BB4DF6833}" srcOrd="1" destOrd="0" presId="urn:microsoft.com/office/officeart/2005/8/layout/list1"/>
    <dgm:cxn modelId="{DAC51E8B-DB6B-4689-AB7E-C927E93BC884}" srcId="{9515341C-A5BF-4FC8-AEFF-DBAEE92C8B2E}" destId="{F251EF0B-D8ED-47E4-8BC3-A45AFF8804CD}" srcOrd="2" destOrd="0" parTransId="{E3FE3867-DBF4-461D-ADF8-A2D731B0D0E9}" sibTransId="{240E3B6B-84A5-4CA3-BA21-6E35C7F413F1}"/>
    <dgm:cxn modelId="{5D0675D6-A25F-4A0A-B756-E7F0B1F016AD}" type="presOf" srcId="{431C750B-FB11-470C-92C6-A5949AD59E91}" destId="{E799C95B-C8B6-42E1-BC5D-7616CEDC0C2D}" srcOrd="0" destOrd="0" presId="urn:microsoft.com/office/officeart/2005/8/layout/list1"/>
    <dgm:cxn modelId="{A3F54A24-C8BB-4D83-A3A4-177186FF1D4C}" type="presOf" srcId="{CFBF4657-4E28-4809-A2A8-6153BB0933BC}" destId="{D3519D11-2200-4ED1-A1ED-A83312B89667}" srcOrd="1" destOrd="0" presId="urn:microsoft.com/office/officeart/2005/8/layout/list1"/>
    <dgm:cxn modelId="{E812AA38-156A-44CF-BE12-6CDB987EC98C}" type="presOf" srcId="{9515341C-A5BF-4FC8-AEFF-DBAEE92C8B2E}" destId="{DE45774E-D262-4569-9BA9-7EF2ABB88C1A}" srcOrd="0" destOrd="0" presId="urn:microsoft.com/office/officeart/2005/8/layout/list1"/>
    <dgm:cxn modelId="{4C02A8EE-3348-4DCF-9514-62067CDC6499}" type="presOf" srcId="{F251EF0B-D8ED-47E4-8BC3-A45AFF8804CD}" destId="{6D28C8B6-F2B6-4BB5-AF75-EFF66A5F5003}" srcOrd="1" destOrd="0" presId="urn:microsoft.com/office/officeart/2005/8/layout/list1"/>
    <dgm:cxn modelId="{D04D91F8-313E-4800-B226-81271A2E94DA}" srcId="{9515341C-A5BF-4FC8-AEFF-DBAEE92C8B2E}" destId="{431C750B-FB11-470C-92C6-A5949AD59E91}" srcOrd="1" destOrd="0" parTransId="{B10513C3-6DE3-4522-B50C-5E40888A7466}" sibTransId="{1527A805-E273-4B09-95BC-79D3A84A559C}"/>
    <dgm:cxn modelId="{DC0A0B1E-1A78-412A-97A1-CCB414C23353}" type="presOf" srcId="{F251EF0B-D8ED-47E4-8BC3-A45AFF8804CD}" destId="{244D744D-2A21-407B-B5C4-DA08A457E342}" srcOrd="0" destOrd="0" presId="urn:microsoft.com/office/officeart/2005/8/layout/list1"/>
    <dgm:cxn modelId="{95BE1E0E-D201-4E68-B857-FD2CFB02663E}" type="presParOf" srcId="{DE45774E-D262-4569-9BA9-7EF2ABB88C1A}" destId="{578CC1DA-3E18-44EE-8B1A-23735E1F61DF}" srcOrd="0" destOrd="0" presId="urn:microsoft.com/office/officeart/2005/8/layout/list1"/>
    <dgm:cxn modelId="{818A47C8-F13E-4CE1-AD12-CE7B87E0FBB2}" type="presParOf" srcId="{578CC1DA-3E18-44EE-8B1A-23735E1F61DF}" destId="{8DDADAE4-E9E4-4AFA-BE81-E1ED1652D25D}" srcOrd="0" destOrd="0" presId="urn:microsoft.com/office/officeart/2005/8/layout/list1"/>
    <dgm:cxn modelId="{565C79B2-5FA1-4569-831B-3BC89B701AB0}" type="presParOf" srcId="{578CC1DA-3E18-44EE-8B1A-23735E1F61DF}" destId="{D3519D11-2200-4ED1-A1ED-A83312B89667}" srcOrd="1" destOrd="0" presId="urn:microsoft.com/office/officeart/2005/8/layout/list1"/>
    <dgm:cxn modelId="{6669A51E-B3B4-48C9-B78C-6B6AD54A9ED6}" type="presParOf" srcId="{DE45774E-D262-4569-9BA9-7EF2ABB88C1A}" destId="{C5238373-4034-4F98-BC16-4AC3B37A684B}" srcOrd="1" destOrd="0" presId="urn:microsoft.com/office/officeart/2005/8/layout/list1"/>
    <dgm:cxn modelId="{5F88A133-0D68-4317-AAB8-56BFB8E7CF42}" type="presParOf" srcId="{DE45774E-D262-4569-9BA9-7EF2ABB88C1A}" destId="{50C5737C-ADEF-4221-A723-B91B3D368694}" srcOrd="2" destOrd="0" presId="urn:microsoft.com/office/officeart/2005/8/layout/list1"/>
    <dgm:cxn modelId="{03FA5734-86C1-4393-B24A-67D044C8C2CD}" type="presParOf" srcId="{DE45774E-D262-4569-9BA9-7EF2ABB88C1A}" destId="{8498460D-FDDB-49C5-A96F-7652F809170B}" srcOrd="3" destOrd="0" presId="urn:microsoft.com/office/officeart/2005/8/layout/list1"/>
    <dgm:cxn modelId="{2FB3A28A-16B0-45CA-9B37-D843D764C818}" type="presParOf" srcId="{DE45774E-D262-4569-9BA9-7EF2ABB88C1A}" destId="{324DEA61-454A-4F94-BE4C-D04CBDC84B8A}" srcOrd="4" destOrd="0" presId="urn:microsoft.com/office/officeart/2005/8/layout/list1"/>
    <dgm:cxn modelId="{13815304-5685-4E42-9734-E076D2743D67}" type="presParOf" srcId="{324DEA61-454A-4F94-BE4C-D04CBDC84B8A}" destId="{E799C95B-C8B6-42E1-BC5D-7616CEDC0C2D}" srcOrd="0" destOrd="0" presId="urn:microsoft.com/office/officeart/2005/8/layout/list1"/>
    <dgm:cxn modelId="{D0B9EB32-F2DE-4FA0-92C4-1525A40D19C6}" type="presParOf" srcId="{324DEA61-454A-4F94-BE4C-D04CBDC84B8A}" destId="{C832BA51-A89E-4F4C-B7F2-868BB4DF6833}" srcOrd="1" destOrd="0" presId="urn:microsoft.com/office/officeart/2005/8/layout/list1"/>
    <dgm:cxn modelId="{0728B4F8-FDEB-4868-9698-63E0AFFA7C50}" type="presParOf" srcId="{DE45774E-D262-4569-9BA9-7EF2ABB88C1A}" destId="{37523D6A-ACB8-4BB2-A920-B41628EB4324}" srcOrd="5" destOrd="0" presId="urn:microsoft.com/office/officeart/2005/8/layout/list1"/>
    <dgm:cxn modelId="{83916EDE-7170-43CE-BA91-F11C31BC4C63}" type="presParOf" srcId="{DE45774E-D262-4569-9BA9-7EF2ABB88C1A}" destId="{B9942302-2B87-4A8A-B367-176C187DCD4F}" srcOrd="6" destOrd="0" presId="urn:microsoft.com/office/officeart/2005/8/layout/list1"/>
    <dgm:cxn modelId="{47EFE45B-4663-4621-804C-E0DB7983CE85}" type="presParOf" srcId="{DE45774E-D262-4569-9BA9-7EF2ABB88C1A}" destId="{B67CC69B-DBB1-44F2-9545-56D10CBD40C6}" srcOrd="7" destOrd="0" presId="urn:microsoft.com/office/officeart/2005/8/layout/list1"/>
    <dgm:cxn modelId="{5CC5DF5D-9B49-417E-97D2-81C82F2CBD78}" type="presParOf" srcId="{DE45774E-D262-4569-9BA9-7EF2ABB88C1A}" destId="{8109601E-2AFA-49C8-99ED-D524849AEFDF}" srcOrd="8" destOrd="0" presId="urn:microsoft.com/office/officeart/2005/8/layout/list1"/>
    <dgm:cxn modelId="{3D80E41B-B565-4BD9-9C43-42F43C4D9A5E}" type="presParOf" srcId="{8109601E-2AFA-49C8-99ED-D524849AEFDF}" destId="{244D744D-2A21-407B-B5C4-DA08A457E342}" srcOrd="0" destOrd="0" presId="urn:microsoft.com/office/officeart/2005/8/layout/list1"/>
    <dgm:cxn modelId="{CEA9C538-06B7-4FEA-9170-A4061C7020D9}" type="presParOf" srcId="{8109601E-2AFA-49C8-99ED-D524849AEFDF}" destId="{6D28C8B6-F2B6-4BB5-AF75-EFF66A5F5003}" srcOrd="1" destOrd="0" presId="urn:microsoft.com/office/officeart/2005/8/layout/list1"/>
    <dgm:cxn modelId="{C03F6DA6-1493-4982-8B00-A5BCBAA06CE7}" type="presParOf" srcId="{DE45774E-D262-4569-9BA9-7EF2ABB88C1A}" destId="{8454F842-56D3-40B6-A1D1-F03471DCA33F}" srcOrd="9" destOrd="0" presId="urn:microsoft.com/office/officeart/2005/8/layout/list1"/>
    <dgm:cxn modelId="{7B08DC66-D5B5-42B7-BD72-79173B853D35}" type="presParOf" srcId="{DE45774E-D262-4569-9BA9-7EF2ABB88C1A}" destId="{BF58661B-AA75-4126-B84F-C328DF513C0D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E46C69-C8F1-492E-9316-9AB7C6225AF4}" type="datetimeFigureOut">
              <a:rPr lang="de-DE" smtClean="0"/>
              <a:t>08.12.2016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5E19FD-0356-4E38-81BF-CC2CC5DB7AD8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109093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48B922-56C9-46FC-9595-9C2DEF7C3E2B}" type="datetimeFigureOut">
              <a:rPr lang="de-DE" smtClean="0"/>
              <a:t>08.12.2016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D1544D-F39A-4F55-BC21-9BE909A9BACC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392231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828068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914035" algn="l" defTabSz="1828068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828068" algn="l" defTabSz="1828068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2742103" algn="l" defTabSz="1828068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3656137" algn="l" defTabSz="1828068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4570172" algn="l" defTabSz="1828068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5484207" algn="l" defTabSz="1828068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6398240" algn="l" defTabSz="1828068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7312275" algn="l" defTabSz="1828068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D1544D-F39A-4F55-BC21-9BE909A9BACC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342100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D1544D-F39A-4F55-BC21-9BE909A9BACC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601915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D1544D-F39A-4F55-BC21-9BE909A9BACC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70600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D1544D-F39A-4F55-BC21-9BE909A9BACC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397255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D1544D-F39A-4F55-BC21-9BE909A9BACC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89281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D1544D-F39A-4F55-BC21-9BE909A9BACC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09084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D1544D-F39A-4F55-BC21-9BE909A9BACC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874849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D1544D-F39A-4F55-BC21-9BE909A9BACC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33910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2244726"/>
            <a:ext cx="18288000" cy="4775200"/>
          </a:xfrm>
        </p:spPr>
        <p:txBody>
          <a:bodyPr anchor="b"/>
          <a:lstStyle>
            <a:lvl1pPr algn="ctr">
              <a:defRPr sz="1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7204076"/>
            <a:ext cx="18288000" cy="3311524"/>
          </a:xfrm>
        </p:spPr>
        <p:txBody>
          <a:bodyPr/>
          <a:lstStyle>
            <a:lvl1pPr marL="0" indent="0" algn="ctr">
              <a:buNone/>
              <a:defRPr sz="4800"/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1717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61156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6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730250"/>
            <a:ext cx="15468600" cy="11623676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95305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mpt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>
          <a:xfrm>
            <a:off x="2" y="-5187"/>
            <a:ext cx="24383998" cy="15758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de-DE" sz="160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>
              <a:lnSpc>
                <a:spcPct val="200000"/>
              </a:lnSpc>
            </a:pPr>
            <a:endParaRPr lang="de-DE" sz="160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de-DE" sz="7196">
              <a:solidFill>
                <a:schemeClr val="bg1"/>
              </a:solidFill>
            </a:endParaRPr>
          </a:p>
        </p:txBody>
      </p:sp>
      <p:sp>
        <p:nvSpPr>
          <p:cNvPr id="5" name="Rechteck 4"/>
          <p:cNvSpPr/>
          <p:nvPr userDrawn="1"/>
        </p:nvSpPr>
        <p:spPr>
          <a:xfrm>
            <a:off x="2" y="13558412"/>
            <a:ext cx="24383998" cy="15758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de-DE" sz="160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>
              <a:lnSpc>
                <a:spcPct val="200000"/>
              </a:lnSpc>
            </a:pPr>
            <a:endParaRPr lang="de-DE" sz="160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de-DE" sz="7196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3947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40634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0" y="3419477"/>
            <a:ext cx="21031200" cy="5705474"/>
          </a:xfrm>
        </p:spPr>
        <p:txBody>
          <a:bodyPr anchor="b"/>
          <a:lstStyle>
            <a:lvl1pPr>
              <a:defRPr sz="1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700" y="9178927"/>
            <a:ext cx="21031200" cy="3000374"/>
          </a:xfr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51344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400" y="3651250"/>
            <a:ext cx="10363200" cy="87026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44400" y="3651250"/>
            <a:ext cx="10363200" cy="87026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09197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730251"/>
            <a:ext cx="21031200" cy="2651126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577" y="3362326"/>
            <a:ext cx="10315574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4" cy="73691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4400" y="3362326"/>
            <a:ext cx="10366376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6" cy="73691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47563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60333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75872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6376" y="1974851"/>
            <a:ext cx="12344400" cy="9747250"/>
          </a:xfr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16765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366376" y="1974851"/>
            <a:ext cx="12344400" cy="9747250"/>
          </a:xfrm>
        </p:spPr>
        <p:txBody>
          <a:bodyPr anchor="t"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40997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36111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</p:sldLayoutIdLst>
  <p:hf hdr="0" ftr="0" dt="0"/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jpg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6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chart" Target="../charts/chart6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chart" Target="../charts/chart5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6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mailto:pachistyakov@infraeconomy.com" TargetMode="Externa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4" descr="map3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01"/>
          <a:stretch/>
        </p:blipFill>
        <p:spPr>
          <a:xfrm>
            <a:off x="11475815" y="321341"/>
            <a:ext cx="12908185" cy="12304707"/>
          </a:xfrm>
          <a:prstGeom prst="rect">
            <a:avLst/>
          </a:prstGeom>
        </p:spPr>
      </p:pic>
      <p:sp>
        <p:nvSpPr>
          <p:cNvPr id="244" name="Rechteck 243"/>
          <p:cNvSpPr/>
          <p:nvPr/>
        </p:nvSpPr>
        <p:spPr>
          <a:xfrm>
            <a:off x="3177" y="13558412"/>
            <a:ext cx="24377648" cy="157588"/>
          </a:xfrm>
          <a:prstGeom prst="rect">
            <a:avLst/>
          </a:prstGeom>
          <a:solidFill>
            <a:srgbClr val="C4001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de-DE" sz="160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>
              <a:lnSpc>
                <a:spcPct val="200000"/>
              </a:lnSpc>
            </a:pPr>
            <a:endParaRPr lang="de-DE" sz="160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de-DE" sz="7196">
              <a:solidFill>
                <a:schemeClr val="bg1"/>
              </a:solidFill>
            </a:endParaRPr>
          </a:p>
        </p:txBody>
      </p:sp>
      <p:sp>
        <p:nvSpPr>
          <p:cNvPr id="17" name="Rechteck 8"/>
          <p:cNvSpPr/>
          <p:nvPr/>
        </p:nvSpPr>
        <p:spPr>
          <a:xfrm flipH="1">
            <a:off x="3172" y="0"/>
            <a:ext cx="16814802" cy="13716000"/>
          </a:xfrm>
          <a:custGeom>
            <a:avLst/>
            <a:gdLst>
              <a:gd name="connsiteX0" fmla="*/ 0 w 10602657"/>
              <a:gd name="connsiteY0" fmla="*/ 0 h 13716000"/>
              <a:gd name="connsiteX1" fmla="*/ 10602657 w 10602657"/>
              <a:gd name="connsiteY1" fmla="*/ 0 h 13716000"/>
              <a:gd name="connsiteX2" fmla="*/ 10602657 w 10602657"/>
              <a:gd name="connsiteY2" fmla="*/ 13716000 h 13716000"/>
              <a:gd name="connsiteX3" fmla="*/ 0 w 10602657"/>
              <a:gd name="connsiteY3" fmla="*/ 13716000 h 13716000"/>
              <a:gd name="connsiteX4" fmla="*/ 0 w 10602657"/>
              <a:gd name="connsiteY4" fmla="*/ 0 h 13716000"/>
              <a:gd name="connsiteX0" fmla="*/ 3598607 w 14201264"/>
              <a:gd name="connsiteY0" fmla="*/ 0 h 13716000"/>
              <a:gd name="connsiteX1" fmla="*/ 14201264 w 14201264"/>
              <a:gd name="connsiteY1" fmla="*/ 0 h 13716000"/>
              <a:gd name="connsiteX2" fmla="*/ 14201264 w 14201264"/>
              <a:gd name="connsiteY2" fmla="*/ 13716000 h 13716000"/>
              <a:gd name="connsiteX3" fmla="*/ 0 w 14201264"/>
              <a:gd name="connsiteY3" fmla="*/ 13716000 h 13716000"/>
              <a:gd name="connsiteX4" fmla="*/ 3598607 w 14201264"/>
              <a:gd name="connsiteY4" fmla="*/ 0 h 13716000"/>
              <a:gd name="connsiteX0" fmla="*/ 6554527 w 14201264"/>
              <a:gd name="connsiteY0" fmla="*/ 0 h 13716000"/>
              <a:gd name="connsiteX1" fmla="*/ 14201264 w 14201264"/>
              <a:gd name="connsiteY1" fmla="*/ 0 h 13716000"/>
              <a:gd name="connsiteX2" fmla="*/ 14201264 w 14201264"/>
              <a:gd name="connsiteY2" fmla="*/ 13716000 h 13716000"/>
              <a:gd name="connsiteX3" fmla="*/ 0 w 14201264"/>
              <a:gd name="connsiteY3" fmla="*/ 13716000 h 13716000"/>
              <a:gd name="connsiteX4" fmla="*/ 6554527 w 14201264"/>
              <a:gd name="connsiteY4" fmla="*/ 0 h 13716000"/>
              <a:gd name="connsiteX0" fmla="*/ 7679062 w 14201264"/>
              <a:gd name="connsiteY0" fmla="*/ 0 h 13716000"/>
              <a:gd name="connsiteX1" fmla="*/ 14201264 w 14201264"/>
              <a:gd name="connsiteY1" fmla="*/ 0 h 13716000"/>
              <a:gd name="connsiteX2" fmla="*/ 14201264 w 14201264"/>
              <a:gd name="connsiteY2" fmla="*/ 13716000 h 13716000"/>
              <a:gd name="connsiteX3" fmla="*/ 0 w 14201264"/>
              <a:gd name="connsiteY3" fmla="*/ 13716000 h 13716000"/>
              <a:gd name="connsiteX4" fmla="*/ 7679062 w 14201264"/>
              <a:gd name="connsiteY4" fmla="*/ 0 h 13716000"/>
              <a:gd name="connsiteX0" fmla="*/ 9446187 w 15968389"/>
              <a:gd name="connsiteY0" fmla="*/ 0 h 13716000"/>
              <a:gd name="connsiteX1" fmla="*/ 15968389 w 15968389"/>
              <a:gd name="connsiteY1" fmla="*/ 0 h 13716000"/>
              <a:gd name="connsiteX2" fmla="*/ 15968389 w 15968389"/>
              <a:gd name="connsiteY2" fmla="*/ 13716000 h 13716000"/>
              <a:gd name="connsiteX3" fmla="*/ 0 w 15968389"/>
              <a:gd name="connsiteY3" fmla="*/ 13686503 h 13716000"/>
              <a:gd name="connsiteX4" fmla="*/ 9446187 w 15968389"/>
              <a:gd name="connsiteY4" fmla="*/ 0 h 13716000"/>
              <a:gd name="connsiteX0" fmla="*/ 9381928 w 15904130"/>
              <a:gd name="connsiteY0" fmla="*/ 0 h 13716000"/>
              <a:gd name="connsiteX1" fmla="*/ 15904130 w 15904130"/>
              <a:gd name="connsiteY1" fmla="*/ 0 h 13716000"/>
              <a:gd name="connsiteX2" fmla="*/ 15904130 w 15904130"/>
              <a:gd name="connsiteY2" fmla="*/ 13716000 h 13716000"/>
              <a:gd name="connsiteX3" fmla="*/ 0 w 15904130"/>
              <a:gd name="connsiteY3" fmla="*/ 13716000 h 13716000"/>
              <a:gd name="connsiteX4" fmla="*/ 9381928 w 15904130"/>
              <a:gd name="connsiteY4" fmla="*/ 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04130" h="13716000">
                <a:moveTo>
                  <a:pt x="9381928" y="0"/>
                </a:moveTo>
                <a:lnTo>
                  <a:pt x="15904130" y="0"/>
                </a:lnTo>
                <a:lnTo>
                  <a:pt x="15904130" y="13716000"/>
                </a:lnTo>
                <a:lnTo>
                  <a:pt x="0" y="13716000"/>
                </a:lnTo>
                <a:lnTo>
                  <a:pt x="9381928" y="0"/>
                </a:lnTo>
                <a:close/>
              </a:path>
            </a:pathLst>
          </a:custGeom>
          <a:solidFill>
            <a:srgbClr val="F9F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3" name="Textfeld 62"/>
          <p:cNvSpPr txBox="1"/>
          <p:nvPr/>
        </p:nvSpPr>
        <p:spPr>
          <a:xfrm>
            <a:off x="1441451" y="3308297"/>
            <a:ext cx="9660303" cy="32131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5200" b="1" spc="300" dirty="0" smtClean="0">
                <a:latin typeface="Open Sans"/>
                <a:cs typeface="Open Sans"/>
              </a:rPr>
              <a:t>Changes of Spatial Behavior Patterns in Moscow Metropolitan Area</a:t>
            </a:r>
          </a:p>
        </p:txBody>
      </p:sp>
      <p:sp>
        <p:nvSpPr>
          <p:cNvPr id="137" name="Shape 604"/>
          <p:cNvSpPr/>
          <p:nvPr/>
        </p:nvSpPr>
        <p:spPr>
          <a:xfrm>
            <a:off x="19679587" y="4504445"/>
            <a:ext cx="2676870" cy="800182"/>
          </a:xfrm>
          <a:prstGeom prst="rect">
            <a:avLst/>
          </a:prstGeom>
          <a:noFill/>
          <a:ln>
            <a:noFill/>
          </a:ln>
        </p:spPr>
        <p:txBody>
          <a:bodyPr lIns="182824" tIns="91400" rIns="182824" bIns="91400" anchor="t" anchorCtr="0">
            <a:noAutofit/>
          </a:bodyPr>
          <a:lstStyle/>
          <a:p>
            <a:pPr algn="ctr">
              <a:lnSpc>
                <a:spcPct val="130000"/>
              </a:lnSpc>
              <a:buSzPct val="25000"/>
            </a:pPr>
            <a:r>
              <a:rPr lang="ru-RU" sz="2500" dirty="0" smtClean="0">
                <a:solidFill>
                  <a:schemeClr val="bg1"/>
                </a:solidFill>
                <a:latin typeface="Open Sans"/>
                <a:ea typeface="Roboto"/>
                <a:cs typeface="Open Sans"/>
                <a:sym typeface="Roboto"/>
              </a:rPr>
              <a:t>Проектные предложения</a:t>
            </a:r>
            <a:endParaRPr lang="id-ID" sz="2500" dirty="0">
              <a:solidFill>
                <a:schemeClr val="bg1"/>
              </a:solidFill>
              <a:latin typeface="Open Sans"/>
              <a:ea typeface="Roboto"/>
              <a:cs typeface="Open Sans"/>
              <a:sym typeface="Roboto"/>
            </a:endParaRPr>
          </a:p>
        </p:txBody>
      </p:sp>
      <p:sp>
        <p:nvSpPr>
          <p:cNvPr id="139" name="Shape 616"/>
          <p:cNvSpPr/>
          <p:nvPr/>
        </p:nvSpPr>
        <p:spPr>
          <a:xfrm>
            <a:off x="18875375" y="2254779"/>
            <a:ext cx="4191000" cy="800182"/>
          </a:xfrm>
          <a:prstGeom prst="rect">
            <a:avLst/>
          </a:prstGeom>
          <a:noFill/>
          <a:ln>
            <a:noFill/>
          </a:ln>
        </p:spPr>
        <p:txBody>
          <a:bodyPr lIns="182824" tIns="91400" rIns="182824" bIns="91400" anchor="t" anchorCtr="0">
            <a:noAutofit/>
          </a:bodyPr>
          <a:lstStyle/>
          <a:p>
            <a:pPr algn="ctr">
              <a:lnSpc>
                <a:spcPct val="130000"/>
              </a:lnSpc>
              <a:buSzPct val="25000"/>
            </a:pPr>
            <a:r>
              <a:rPr lang="ru-RU" sz="2500" dirty="0">
                <a:solidFill>
                  <a:schemeClr val="bg1"/>
                </a:solidFill>
                <a:latin typeface="Open Sans"/>
                <a:ea typeface="Roboto"/>
                <a:cs typeface="Open Sans"/>
                <a:sym typeface="Roboto"/>
              </a:rPr>
              <a:t>Диагностика</a:t>
            </a:r>
            <a:endParaRPr lang="id-ID" sz="2500" dirty="0">
              <a:solidFill>
                <a:schemeClr val="bg1"/>
              </a:solidFill>
              <a:latin typeface="Open Sans"/>
              <a:ea typeface="Roboto"/>
              <a:cs typeface="Open Sans"/>
              <a:sym typeface="Roboto"/>
            </a:endParaRPr>
          </a:p>
        </p:txBody>
      </p:sp>
      <p:sp>
        <p:nvSpPr>
          <p:cNvPr id="242" name="Rechteck 241"/>
          <p:cNvSpPr/>
          <p:nvPr/>
        </p:nvSpPr>
        <p:spPr>
          <a:xfrm>
            <a:off x="3177" y="-5187"/>
            <a:ext cx="24377648" cy="157588"/>
          </a:xfrm>
          <a:prstGeom prst="rect">
            <a:avLst/>
          </a:prstGeom>
          <a:solidFill>
            <a:srgbClr val="C4001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de-DE" sz="160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>
              <a:lnSpc>
                <a:spcPct val="200000"/>
              </a:lnSpc>
            </a:pPr>
            <a:endParaRPr lang="de-DE" sz="160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de-DE" sz="7196">
              <a:solidFill>
                <a:schemeClr val="bg1"/>
              </a:solidFill>
            </a:endParaRPr>
          </a:p>
        </p:txBody>
      </p:sp>
      <p:sp>
        <p:nvSpPr>
          <p:cNvPr id="243" name="Gleichschenkliges Dreieck 242"/>
          <p:cNvSpPr/>
          <p:nvPr/>
        </p:nvSpPr>
        <p:spPr>
          <a:xfrm rot="10800000">
            <a:off x="1358447" y="0"/>
            <a:ext cx="1790970" cy="926906"/>
          </a:xfrm>
          <a:prstGeom prst="triangle">
            <a:avLst/>
          </a:prstGeom>
          <a:solidFill>
            <a:srgbClr val="C4001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9" name="Shape 3858"/>
          <p:cNvSpPr/>
          <p:nvPr/>
        </p:nvSpPr>
        <p:spPr>
          <a:xfrm>
            <a:off x="20809397" y="7950107"/>
            <a:ext cx="736425" cy="69898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19800" y="63664"/>
                </a:moveTo>
                <a:lnTo>
                  <a:pt x="119800" y="63664"/>
                </a:lnTo>
                <a:cubicBezTo>
                  <a:pt x="119800" y="66596"/>
                  <a:pt x="118405" y="69528"/>
                  <a:pt x="114219" y="69528"/>
                </a:cubicBezTo>
                <a:cubicBezTo>
                  <a:pt x="112823" y="69528"/>
                  <a:pt x="111428" y="68062"/>
                  <a:pt x="111428" y="68062"/>
                </a:cubicBezTo>
                <a:lnTo>
                  <a:pt x="111428" y="68062"/>
                </a:lnTo>
                <a:cubicBezTo>
                  <a:pt x="60598" y="14869"/>
                  <a:pt x="60598" y="14869"/>
                  <a:pt x="60598" y="14869"/>
                </a:cubicBezTo>
                <a:lnTo>
                  <a:pt x="60598" y="14869"/>
                </a:lnTo>
                <a:lnTo>
                  <a:pt x="60598" y="14869"/>
                </a:lnTo>
                <a:lnTo>
                  <a:pt x="60598" y="14869"/>
                </a:lnTo>
                <a:cubicBezTo>
                  <a:pt x="9966" y="68062"/>
                  <a:pt x="9966" y="68062"/>
                  <a:pt x="9966" y="68062"/>
                </a:cubicBezTo>
                <a:lnTo>
                  <a:pt x="9966" y="68062"/>
                </a:lnTo>
                <a:cubicBezTo>
                  <a:pt x="8571" y="68062"/>
                  <a:pt x="7176" y="69528"/>
                  <a:pt x="5780" y="69528"/>
                </a:cubicBezTo>
                <a:cubicBezTo>
                  <a:pt x="2990" y="69528"/>
                  <a:pt x="0" y="66596"/>
                  <a:pt x="0" y="63664"/>
                </a:cubicBezTo>
                <a:cubicBezTo>
                  <a:pt x="0" y="62198"/>
                  <a:pt x="0" y="60523"/>
                  <a:pt x="1395" y="59057"/>
                </a:cubicBezTo>
                <a:cubicBezTo>
                  <a:pt x="56411" y="1465"/>
                  <a:pt x="56411" y="1465"/>
                  <a:pt x="56411" y="1465"/>
                </a:cubicBezTo>
                <a:cubicBezTo>
                  <a:pt x="57807" y="0"/>
                  <a:pt x="59202" y="0"/>
                  <a:pt x="60598" y="0"/>
                </a:cubicBezTo>
                <a:lnTo>
                  <a:pt x="60598" y="0"/>
                </a:lnTo>
                <a:lnTo>
                  <a:pt x="60598" y="0"/>
                </a:lnTo>
                <a:lnTo>
                  <a:pt x="60598" y="0"/>
                </a:lnTo>
                <a:lnTo>
                  <a:pt x="60598" y="0"/>
                </a:lnTo>
                <a:lnTo>
                  <a:pt x="60598" y="0"/>
                </a:lnTo>
                <a:lnTo>
                  <a:pt x="60598" y="0"/>
                </a:lnTo>
                <a:lnTo>
                  <a:pt x="60598" y="0"/>
                </a:lnTo>
                <a:cubicBezTo>
                  <a:pt x="61993" y="0"/>
                  <a:pt x="63388" y="1465"/>
                  <a:pt x="64784" y="1465"/>
                </a:cubicBezTo>
                <a:lnTo>
                  <a:pt x="64784" y="1465"/>
                </a:lnTo>
                <a:cubicBezTo>
                  <a:pt x="85913" y="25130"/>
                  <a:pt x="85913" y="25130"/>
                  <a:pt x="85913" y="25130"/>
                </a:cubicBezTo>
                <a:cubicBezTo>
                  <a:pt x="85913" y="19267"/>
                  <a:pt x="85913" y="19267"/>
                  <a:pt x="85913" y="19267"/>
                </a:cubicBezTo>
                <a:cubicBezTo>
                  <a:pt x="85913" y="16335"/>
                  <a:pt x="88903" y="13193"/>
                  <a:pt x="91694" y="13193"/>
                </a:cubicBezTo>
                <a:cubicBezTo>
                  <a:pt x="95880" y="13193"/>
                  <a:pt x="97275" y="16335"/>
                  <a:pt x="97275" y="19267"/>
                </a:cubicBezTo>
                <a:cubicBezTo>
                  <a:pt x="97275" y="36858"/>
                  <a:pt x="97275" y="36858"/>
                  <a:pt x="97275" y="36858"/>
                </a:cubicBezTo>
                <a:cubicBezTo>
                  <a:pt x="118405" y="59057"/>
                  <a:pt x="118405" y="59057"/>
                  <a:pt x="118405" y="59057"/>
                </a:cubicBezTo>
                <a:lnTo>
                  <a:pt x="118405" y="59057"/>
                </a:lnTo>
                <a:cubicBezTo>
                  <a:pt x="119800" y="60523"/>
                  <a:pt x="119800" y="62198"/>
                  <a:pt x="119800" y="63664"/>
                </a:cubicBezTo>
                <a:close/>
                <a:moveTo>
                  <a:pt x="108438" y="72460"/>
                </a:moveTo>
                <a:lnTo>
                  <a:pt x="108438" y="72460"/>
                </a:lnTo>
                <a:cubicBezTo>
                  <a:pt x="108438" y="90261"/>
                  <a:pt x="108438" y="90261"/>
                  <a:pt x="108438" y="90261"/>
                </a:cubicBezTo>
                <a:cubicBezTo>
                  <a:pt x="108438" y="99057"/>
                  <a:pt x="108438" y="99057"/>
                  <a:pt x="108438" y="99057"/>
                </a:cubicBezTo>
                <a:cubicBezTo>
                  <a:pt x="108438" y="113926"/>
                  <a:pt x="108438" y="113926"/>
                  <a:pt x="108438" y="113926"/>
                </a:cubicBezTo>
                <a:cubicBezTo>
                  <a:pt x="108438" y="118324"/>
                  <a:pt x="107043" y="119790"/>
                  <a:pt x="102857" y="119790"/>
                </a:cubicBezTo>
                <a:cubicBezTo>
                  <a:pt x="91694" y="119790"/>
                  <a:pt x="91694" y="119790"/>
                  <a:pt x="91694" y="119790"/>
                </a:cubicBezTo>
                <a:cubicBezTo>
                  <a:pt x="91694" y="72460"/>
                  <a:pt x="91694" y="72460"/>
                  <a:pt x="91694" y="72460"/>
                </a:cubicBezTo>
                <a:cubicBezTo>
                  <a:pt x="69169" y="72460"/>
                  <a:pt x="69169" y="72460"/>
                  <a:pt x="69169" y="72460"/>
                </a:cubicBezTo>
                <a:cubicBezTo>
                  <a:pt x="69169" y="119790"/>
                  <a:pt x="69169" y="119790"/>
                  <a:pt x="69169" y="119790"/>
                </a:cubicBezTo>
                <a:cubicBezTo>
                  <a:pt x="16943" y="119790"/>
                  <a:pt x="16943" y="119790"/>
                  <a:pt x="16943" y="119790"/>
                </a:cubicBezTo>
                <a:cubicBezTo>
                  <a:pt x="14152" y="119790"/>
                  <a:pt x="11362" y="118324"/>
                  <a:pt x="11362" y="113926"/>
                </a:cubicBezTo>
                <a:cubicBezTo>
                  <a:pt x="11362" y="99057"/>
                  <a:pt x="11362" y="99057"/>
                  <a:pt x="11362" y="99057"/>
                </a:cubicBezTo>
                <a:cubicBezTo>
                  <a:pt x="11362" y="90261"/>
                  <a:pt x="11362" y="90261"/>
                  <a:pt x="11362" y="90261"/>
                </a:cubicBezTo>
                <a:cubicBezTo>
                  <a:pt x="11362" y="72460"/>
                  <a:pt x="11362" y="72460"/>
                  <a:pt x="11362" y="72460"/>
                </a:cubicBezTo>
                <a:cubicBezTo>
                  <a:pt x="60598" y="22198"/>
                  <a:pt x="60598" y="22198"/>
                  <a:pt x="60598" y="22198"/>
                </a:cubicBezTo>
                <a:lnTo>
                  <a:pt x="108438" y="72460"/>
                </a:lnTo>
                <a:close/>
                <a:moveTo>
                  <a:pt x="50830" y="72460"/>
                </a:moveTo>
                <a:lnTo>
                  <a:pt x="50830" y="72460"/>
                </a:lnTo>
                <a:cubicBezTo>
                  <a:pt x="28305" y="72460"/>
                  <a:pt x="28305" y="72460"/>
                  <a:pt x="28305" y="72460"/>
                </a:cubicBezTo>
                <a:cubicBezTo>
                  <a:pt x="28305" y="96125"/>
                  <a:pt x="28305" y="96125"/>
                  <a:pt x="28305" y="96125"/>
                </a:cubicBezTo>
                <a:cubicBezTo>
                  <a:pt x="50830" y="96125"/>
                  <a:pt x="50830" y="96125"/>
                  <a:pt x="50830" y="96125"/>
                </a:cubicBezTo>
                <a:lnTo>
                  <a:pt x="50830" y="7246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91426" tIns="45700" rIns="91426" bIns="45700" anchor="ctr" anchorCtr="0">
            <a:noAutofit/>
          </a:bodyPr>
          <a:lstStyle/>
          <a:p>
            <a:endParaRPr>
              <a:sym typeface="Lato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3441" y="358687"/>
            <a:ext cx="4296062" cy="1537930"/>
          </a:xfrm>
          <a:prstGeom prst="rect">
            <a:avLst/>
          </a:prstGeom>
        </p:spPr>
      </p:pic>
      <p:sp>
        <p:nvSpPr>
          <p:cNvPr id="6" name="Овал 5"/>
          <p:cNvSpPr/>
          <p:nvPr/>
        </p:nvSpPr>
        <p:spPr>
          <a:xfrm>
            <a:off x="1584587" y="11033466"/>
            <a:ext cx="1536883" cy="1494878"/>
          </a:xfrm>
          <a:prstGeom prst="ellipse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1584586" y="9001605"/>
            <a:ext cx="1536883" cy="1494878"/>
          </a:xfrm>
          <a:prstGeom prst="ellipse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/>
          <p:cNvSpPr/>
          <p:nvPr/>
        </p:nvSpPr>
        <p:spPr>
          <a:xfrm>
            <a:off x="1612534" y="6885065"/>
            <a:ext cx="1536883" cy="1494878"/>
          </a:xfrm>
          <a:prstGeom prst="ellipse">
            <a:avLst/>
          </a:pr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3589020" y="7085500"/>
            <a:ext cx="637222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200" b="1" dirty="0" smtClean="0"/>
              <a:t>Commuting</a:t>
            </a:r>
            <a:endParaRPr lang="ru-RU" sz="5200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3589020" y="9263482"/>
            <a:ext cx="637222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200" b="1" dirty="0" smtClean="0"/>
              <a:t>“</a:t>
            </a:r>
            <a:r>
              <a:rPr lang="en-US" sz="5200" b="1" dirty="0" err="1" smtClean="0"/>
              <a:t>Daching</a:t>
            </a:r>
            <a:r>
              <a:rPr lang="en-US" sz="5200" b="1" dirty="0" smtClean="0"/>
              <a:t>”</a:t>
            </a:r>
            <a:endParaRPr lang="ru-RU" sz="5200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3716782" y="11205234"/>
            <a:ext cx="637222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200" b="1" dirty="0" smtClean="0"/>
              <a:t>Shopping</a:t>
            </a:r>
            <a:endParaRPr lang="ru-RU" sz="5200" b="1" dirty="0"/>
          </a:p>
        </p:txBody>
      </p:sp>
    </p:spTree>
    <p:extLst>
      <p:ext uri="{BB962C8B-B14F-4D97-AF65-F5344CB8AC3E}">
        <p14:creationId xmlns:p14="http://schemas.microsoft.com/office/powerpoint/2010/main" val="269097287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leichschenkliges Dreieck 27"/>
          <p:cNvSpPr/>
          <p:nvPr/>
        </p:nvSpPr>
        <p:spPr>
          <a:xfrm rot="10800000">
            <a:off x="10417907" y="0"/>
            <a:ext cx="1790970" cy="926906"/>
          </a:xfrm>
          <a:prstGeom prst="triangle">
            <a:avLst/>
          </a:prstGeom>
          <a:solidFill>
            <a:srgbClr val="C4001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346" y="190363"/>
            <a:ext cx="2468673" cy="883751"/>
          </a:xfrm>
          <a:prstGeom prst="rect">
            <a:avLst/>
          </a:prstGeom>
        </p:spPr>
      </p:pic>
      <p:sp>
        <p:nvSpPr>
          <p:cNvPr id="9" name="Textfeld 8"/>
          <p:cNvSpPr txBox="1"/>
          <p:nvPr/>
        </p:nvSpPr>
        <p:spPr>
          <a:xfrm>
            <a:off x="811137" y="4324827"/>
            <a:ext cx="850431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sz="9600" b="1" dirty="0" smtClean="0"/>
              <a:t>MAJOR SOURCES OF DATA</a:t>
            </a:r>
            <a:endParaRPr lang="de-DE" sz="9000" b="1" dirty="0">
              <a:latin typeface="Open Sans"/>
              <a:cs typeface="Open Sans"/>
            </a:endParaRPr>
          </a:p>
        </p:txBody>
      </p:sp>
      <p:sp>
        <p:nvSpPr>
          <p:cNvPr id="10" name="Halber Rahmen 9"/>
          <p:cNvSpPr/>
          <p:nvPr/>
        </p:nvSpPr>
        <p:spPr>
          <a:xfrm>
            <a:off x="363719" y="4154078"/>
            <a:ext cx="894835" cy="894835"/>
          </a:xfrm>
          <a:prstGeom prst="halfFrame">
            <a:avLst>
              <a:gd name="adj1" fmla="val 5428"/>
              <a:gd name="adj2" fmla="val 4905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11" name="Halber Rahmen 10"/>
          <p:cNvSpPr/>
          <p:nvPr/>
        </p:nvSpPr>
        <p:spPr>
          <a:xfrm rot="10800000">
            <a:off x="8797693" y="8048091"/>
            <a:ext cx="894835" cy="894835"/>
          </a:xfrm>
          <a:prstGeom prst="halfFrame">
            <a:avLst>
              <a:gd name="adj1" fmla="val 5428"/>
              <a:gd name="adj2" fmla="val 4905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graphicFrame>
        <p:nvGraphicFramePr>
          <p:cNvPr id="12" name="Схема 11"/>
          <p:cNvGraphicFramePr/>
          <p:nvPr>
            <p:extLst>
              <p:ext uri="{D42A27DB-BD31-4B8C-83A1-F6EECF244321}">
                <p14:modId xmlns:p14="http://schemas.microsoft.com/office/powerpoint/2010/main" val="659307237"/>
              </p:ext>
            </p:extLst>
          </p:nvPr>
        </p:nvGraphicFramePr>
        <p:xfrm>
          <a:off x="10417907" y="1556564"/>
          <a:ext cx="13673016" cy="108373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77355918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leichschenkliges Dreieck 27"/>
          <p:cNvSpPr/>
          <p:nvPr/>
        </p:nvSpPr>
        <p:spPr>
          <a:xfrm rot="10800000">
            <a:off x="3059900" y="0"/>
            <a:ext cx="1790970" cy="926906"/>
          </a:xfrm>
          <a:prstGeom prst="triangle">
            <a:avLst/>
          </a:prstGeom>
          <a:solidFill>
            <a:srgbClr val="C4001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346" y="190363"/>
            <a:ext cx="2468673" cy="883751"/>
          </a:xfrm>
          <a:prstGeom prst="rect">
            <a:avLst/>
          </a:prstGeom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8501434"/>
              </p:ext>
            </p:extLst>
          </p:nvPr>
        </p:nvGraphicFramePr>
        <p:xfrm>
          <a:off x="601435" y="3594000"/>
          <a:ext cx="23407426" cy="9229690"/>
        </p:xfrm>
        <a:graphic>
          <a:graphicData uri="http://schemas.openxmlformats.org/drawingml/2006/table">
            <a:tbl>
              <a:tblPr firstRow="1" firstCol="1" bandRow="1">
                <a:tableStyleId>{793D81CF-94F2-401A-BA57-92F5A7B2D0C5}</a:tableStyleId>
              </a:tblPr>
              <a:tblGrid>
                <a:gridCol w="6391369"/>
                <a:gridCol w="2917691"/>
                <a:gridCol w="2750428"/>
                <a:gridCol w="2674860"/>
                <a:gridCol w="8673078"/>
              </a:tblGrid>
              <a:tr h="153903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3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500" dirty="0" smtClean="0">
                          <a:effectLst/>
                        </a:rPr>
                        <a:t>People,  2016</a:t>
                      </a:r>
                      <a:endParaRPr lang="ru-RU" sz="3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500" dirty="0" smtClean="0">
                          <a:effectLst/>
                        </a:rPr>
                        <a:t>% of 18+ </a:t>
                      </a:r>
                      <a:r>
                        <a:rPr lang="en-US" sz="3500" baseline="0" dirty="0" smtClean="0">
                          <a:effectLst/>
                        </a:rPr>
                        <a:t>pop. in 2016</a:t>
                      </a:r>
                      <a:endParaRPr lang="ru-RU" sz="3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500" dirty="0" smtClean="0">
                          <a:effectLst/>
                        </a:rPr>
                        <a:t>2016/14</a:t>
                      </a:r>
                      <a:endParaRPr lang="ru-RU" sz="3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500" dirty="0" smtClean="0">
                          <a:effectLst/>
                        </a:rPr>
                        <a:t>Driver</a:t>
                      </a:r>
                      <a:r>
                        <a:rPr lang="en-US" sz="3500" kern="1200" dirty="0" smtClean="0">
                          <a:effectLst/>
                        </a:rPr>
                        <a:t>s</a:t>
                      </a:r>
                      <a:endParaRPr lang="ru-RU" sz="3500" b="1" kern="1200" dirty="0">
                        <a:solidFill>
                          <a:schemeClr val="lt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67026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500" dirty="0" smtClean="0">
                          <a:effectLst/>
                        </a:rPr>
                        <a:t>Moscow</a:t>
                      </a:r>
                      <a:r>
                        <a:rPr lang="en-US" sz="3500" baseline="0" dirty="0" smtClean="0">
                          <a:effectLst/>
                        </a:rPr>
                        <a:t> region, total</a:t>
                      </a:r>
                      <a:endParaRPr lang="ru-RU" sz="3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500" dirty="0">
                          <a:effectLst/>
                        </a:rPr>
                        <a:t>1 012 749</a:t>
                      </a:r>
                      <a:endParaRPr lang="ru-RU" sz="3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500" kern="1200" dirty="0">
                          <a:effectLst/>
                        </a:rPr>
                        <a:t>16,8%</a:t>
                      </a:r>
                      <a:endParaRPr lang="ru-RU" sz="35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500" dirty="0" smtClean="0">
                          <a:effectLst/>
                        </a:rPr>
                        <a:t>+</a:t>
                      </a:r>
                      <a:r>
                        <a:rPr lang="ru-RU" sz="3500" dirty="0" smtClean="0">
                          <a:effectLst/>
                        </a:rPr>
                        <a:t>1,4</a:t>
                      </a:r>
                      <a:r>
                        <a:rPr lang="ru-RU" sz="3500" dirty="0">
                          <a:effectLst/>
                        </a:rPr>
                        <a:t>%</a:t>
                      </a:r>
                      <a:endParaRPr lang="ru-RU" sz="3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3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670262">
                <a:tc>
                  <a:txBody>
                    <a:bodyPr/>
                    <a:lstStyle/>
                    <a:p>
                      <a:pPr marL="1026160" lv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500" dirty="0" smtClean="0">
                          <a:effectLst/>
                        </a:rPr>
                        <a:t>First</a:t>
                      </a:r>
                      <a:r>
                        <a:rPr lang="en-US" sz="3500" baseline="0" dirty="0" smtClean="0">
                          <a:effectLst/>
                        </a:rPr>
                        <a:t> belt </a:t>
                      </a:r>
                      <a:r>
                        <a:rPr lang="ru-RU" sz="3500" dirty="0" smtClean="0">
                          <a:effectLst/>
                        </a:rPr>
                        <a:t>(</a:t>
                      </a:r>
                      <a:r>
                        <a:rPr lang="en-US" sz="3500" dirty="0" smtClean="0">
                          <a:effectLst/>
                        </a:rPr>
                        <a:t>&lt; </a:t>
                      </a:r>
                      <a:r>
                        <a:rPr lang="ru-RU" sz="3500" dirty="0" smtClean="0">
                          <a:effectLst/>
                        </a:rPr>
                        <a:t>30</a:t>
                      </a:r>
                      <a:r>
                        <a:rPr lang="en-US" sz="3500" dirty="0" smtClean="0">
                          <a:effectLst/>
                        </a:rPr>
                        <a:t> km from Moscow ring road</a:t>
                      </a:r>
                      <a:r>
                        <a:rPr lang="ru-RU" sz="3500" dirty="0" smtClean="0">
                          <a:effectLst/>
                        </a:rPr>
                        <a:t>)</a:t>
                      </a:r>
                      <a:endParaRPr lang="ru-RU" sz="3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500" dirty="0">
                          <a:effectLst/>
                        </a:rPr>
                        <a:t>508 889</a:t>
                      </a:r>
                      <a:endParaRPr lang="ru-RU" sz="3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500" kern="1200" dirty="0">
                          <a:effectLst/>
                        </a:rPr>
                        <a:t>26,4%</a:t>
                      </a:r>
                      <a:endParaRPr lang="ru-RU" sz="35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500" dirty="0" smtClean="0">
                          <a:effectLst/>
                        </a:rPr>
                        <a:t>+</a:t>
                      </a:r>
                      <a:r>
                        <a:rPr lang="ru-RU" sz="3500" dirty="0" smtClean="0">
                          <a:effectLst/>
                        </a:rPr>
                        <a:t>3,1</a:t>
                      </a:r>
                      <a:r>
                        <a:rPr lang="ru-RU" sz="3500" dirty="0">
                          <a:effectLst/>
                        </a:rPr>
                        <a:t>%</a:t>
                      </a:r>
                      <a:endParaRPr lang="ru-RU" sz="3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500" dirty="0" smtClean="0">
                          <a:effectLst/>
                        </a:rPr>
                        <a:t>Residential</a:t>
                      </a:r>
                      <a:r>
                        <a:rPr lang="en-US" sz="3500" baseline="0" dirty="0" smtClean="0">
                          <a:effectLst/>
                        </a:rPr>
                        <a:t> development continues, families from Moscow seek for the cheaper homes</a:t>
                      </a:r>
                      <a:endParaRPr lang="ru-RU" sz="3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</a:tr>
              <a:tr h="2092514">
                <a:tc>
                  <a:txBody>
                    <a:bodyPr/>
                    <a:lstStyle/>
                    <a:p>
                      <a:pPr marL="1026160" lv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500" dirty="0" smtClean="0">
                          <a:effectLst/>
                        </a:rPr>
                        <a:t>Middle</a:t>
                      </a:r>
                      <a:r>
                        <a:rPr lang="en-US" sz="3500" baseline="0" dirty="0" smtClean="0">
                          <a:effectLst/>
                        </a:rPr>
                        <a:t> belt</a:t>
                      </a:r>
                      <a:r>
                        <a:rPr lang="ru-RU" sz="3500" dirty="0" smtClean="0">
                          <a:effectLst/>
                        </a:rPr>
                        <a:t> </a:t>
                      </a:r>
                      <a:r>
                        <a:rPr lang="ru-RU" sz="3500" dirty="0">
                          <a:effectLst/>
                        </a:rPr>
                        <a:t>(30-60 </a:t>
                      </a:r>
                      <a:r>
                        <a:rPr lang="en-US" sz="3500" dirty="0" smtClean="0">
                          <a:effectLst/>
                        </a:rPr>
                        <a:t>km</a:t>
                      </a:r>
                      <a:r>
                        <a:rPr lang="ru-RU" sz="3500" dirty="0" smtClean="0">
                          <a:effectLst/>
                        </a:rPr>
                        <a:t>)</a:t>
                      </a:r>
                      <a:endParaRPr lang="ru-RU" sz="3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500" dirty="0">
                          <a:effectLst/>
                        </a:rPr>
                        <a:t>400 691</a:t>
                      </a:r>
                      <a:endParaRPr lang="ru-RU" sz="3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500" kern="1200" dirty="0">
                          <a:effectLst/>
                        </a:rPr>
                        <a:t>14,5%</a:t>
                      </a:r>
                      <a:endParaRPr lang="ru-RU" sz="35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500" dirty="0">
                          <a:effectLst/>
                        </a:rPr>
                        <a:t>-0,8%</a:t>
                      </a:r>
                      <a:endParaRPr lang="ru-RU" sz="3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500" dirty="0" smtClean="0">
                          <a:effectLst/>
                        </a:rPr>
                        <a:t>Created jobs </a:t>
                      </a:r>
                      <a:r>
                        <a:rPr lang="en-US" sz="3500" baseline="0" dirty="0" smtClean="0">
                          <a:effectLst/>
                        </a:rPr>
                        <a:t>redirect commuting (Domodedovo, </a:t>
                      </a:r>
                      <a:r>
                        <a:rPr lang="en-US" sz="3500" baseline="0" dirty="0" err="1" smtClean="0">
                          <a:effectLst/>
                        </a:rPr>
                        <a:t>Solnechnogorsk</a:t>
                      </a:r>
                      <a:r>
                        <a:rPr lang="en-US" sz="3500" baseline="0" dirty="0" smtClean="0">
                          <a:effectLst/>
                        </a:rPr>
                        <a:t>, etc..)</a:t>
                      </a:r>
                      <a:endParaRPr lang="ru-RU" sz="3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</a:tr>
              <a:tr h="1930721">
                <a:tc>
                  <a:txBody>
                    <a:bodyPr/>
                    <a:lstStyle/>
                    <a:p>
                      <a:pPr marL="1026160" lv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500" dirty="0" smtClean="0">
                          <a:effectLst/>
                        </a:rPr>
                        <a:t>Far belt</a:t>
                      </a:r>
                      <a:r>
                        <a:rPr lang="ru-RU" sz="3500" dirty="0" smtClean="0">
                          <a:effectLst/>
                        </a:rPr>
                        <a:t> (</a:t>
                      </a:r>
                      <a:r>
                        <a:rPr lang="en-US" sz="3500" dirty="0" smtClean="0">
                          <a:effectLst/>
                        </a:rPr>
                        <a:t>&gt;</a:t>
                      </a:r>
                      <a:r>
                        <a:rPr lang="ru-RU" sz="3500" dirty="0" smtClean="0">
                          <a:effectLst/>
                        </a:rPr>
                        <a:t> 60</a:t>
                      </a:r>
                      <a:r>
                        <a:rPr lang="en-US" sz="3500" dirty="0" smtClean="0">
                          <a:effectLst/>
                        </a:rPr>
                        <a:t> km)</a:t>
                      </a:r>
                      <a:endParaRPr lang="ru-RU" sz="3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500" dirty="0">
                          <a:effectLst/>
                        </a:rPr>
                        <a:t>103 170</a:t>
                      </a:r>
                      <a:endParaRPr lang="ru-RU" sz="3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500" kern="1200" dirty="0">
                          <a:effectLst/>
                        </a:rPr>
                        <a:t>7,4%</a:t>
                      </a:r>
                      <a:endParaRPr lang="ru-RU" sz="35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500" dirty="0" smtClean="0">
                          <a:effectLst/>
                        </a:rPr>
                        <a:t>+</a:t>
                      </a:r>
                      <a:r>
                        <a:rPr lang="ru-RU" sz="3500" dirty="0" smtClean="0">
                          <a:effectLst/>
                        </a:rPr>
                        <a:t>2,6</a:t>
                      </a:r>
                      <a:r>
                        <a:rPr lang="ru-RU" sz="3500" dirty="0">
                          <a:effectLst/>
                        </a:rPr>
                        <a:t>%</a:t>
                      </a:r>
                      <a:endParaRPr lang="ru-RU" sz="3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3500" dirty="0" smtClean="0">
                          <a:effectLst/>
                        </a:rPr>
                        <a:t>Distant second</a:t>
                      </a:r>
                      <a:r>
                        <a:rPr lang="en-US" sz="3500" baseline="0" dirty="0" smtClean="0">
                          <a:effectLst/>
                        </a:rPr>
                        <a:t> houses suitable for living during the whole year emerges (</a:t>
                      </a:r>
                      <a:r>
                        <a:rPr lang="en-US" sz="3500" baseline="0" dirty="0" err="1" smtClean="0">
                          <a:effectLst/>
                        </a:rPr>
                        <a:t>Ruza</a:t>
                      </a:r>
                      <a:r>
                        <a:rPr lang="en-US" sz="3500" baseline="0" dirty="0" smtClean="0">
                          <a:effectLst/>
                        </a:rPr>
                        <a:t>, </a:t>
                      </a:r>
                      <a:r>
                        <a:rPr lang="en-US" sz="3500" baseline="0" dirty="0" err="1" smtClean="0">
                          <a:effectLst/>
                        </a:rPr>
                        <a:t>Mozhaysk</a:t>
                      </a:r>
                      <a:r>
                        <a:rPr lang="en-US" sz="3500" baseline="0" dirty="0" smtClean="0">
                          <a:effectLst/>
                        </a:rPr>
                        <a:t>); </a:t>
                      </a:r>
                    </a:p>
                    <a:p>
                      <a:pPr marL="457200" indent="-4572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3500" baseline="0" dirty="0" smtClean="0">
                          <a:effectLst/>
                        </a:rPr>
                        <a:t>Recession of some local economies</a:t>
                      </a:r>
                      <a:endParaRPr lang="ru-RU" sz="3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601435" y="2113240"/>
            <a:ext cx="23782565" cy="13803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1828800">
              <a:lnSpc>
                <a:spcPct val="107000"/>
              </a:lnSpc>
              <a:defRPr/>
            </a:pPr>
            <a:r>
              <a:rPr lang="en-US" sz="4000" dirty="0"/>
              <a:t>Commuters from Moscow region who works/studies  in Moscow</a:t>
            </a:r>
            <a:r>
              <a:rPr lang="ru-RU" sz="4000" dirty="0"/>
              <a:t> </a:t>
            </a:r>
            <a:endParaRPr lang="en-US" sz="4000" dirty="0"/>
          </a:p>
          <a:p>
            <a:pPr lvl="0" defTabSz="1828800">
              <a:lnSpc>
                <a:spcPct val="107000"/>
              </a:lnSpc>
              <a:defRPr/>
            </a:pPr>
            <a:r>
              <a:rPr lang="ru-RU" sz="4000" dirty="0"/>
              <a:t>(</a:t>
            </a:r>
            <a:r>
              <a:rPr lang="en-US" sz="4000" dirty="0"/>
              <a:t>travel to Moscow 3 times a week and more often</a:t>
            </a:r>
            <a:r>
              <a:rPr lang="ru-RU" sz="4000" dirty="0"/>
              <a:t>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01435" y="12823690"/>
            <a:ext cx="928467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/>
              <a:t>Source: IEC sociologic researches</a:t>
            </a:r>
            <a:endParaRPr lang="ru-RU" sz="26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4850870" y="-1"/>
            <a:ext cx="16512854" cy="20128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4800" b="1" dirty="0" smtClean="0">
                <a:uFill>
                  <a:solidFill>
                    <a:srgbClr val="FF0000"/>
                  </a:solidFill>
                </a:uFill>
              </a:rPr>
              <a:t>CHANGES IN  COMMUTER’S SPATIAL </a:t>
            </a:r>
            <a:r>
              <a:rPr lang="en-US" sz="4800" b="1" dirty="0">
                <a:uFill>
                  <a:solidFill>
                    <a:srgbClr val="FF0000"/>
                  </a:solidFill>
                </a:uFill>
              </a:rPr>
              <a:t>BEHAVIOR </a:t>
            </a:r>
            <a:r>
              <a:rPr lang="en-US" sz="4800" b="1" dirty="0" smtClean="0">
                <a:uFill>
                  <a:solidFill>
                    <a:srgbClr val="FF0000"/>
                  </a:solidFill>
                </a:uFill>
              </a:rPr>
              <a:t>ARE WEAK AND </a:t>
            </a:r>
          </a:p>
          <a:p>
            <a:pPr>
              <a:lnSpc>
                <a:spcPct val="130000"/>
              </a:lnSpc>
            </a:pPr>
            <a:r>
              <a:rPr lang="en-US" sz="4800" b="1" dirty="0" smtClean="0">
                <a:uFill>
                  <a:solidFill>
                    <a:srgbClr val="FF0000"/>
                  </a:solidFill>
                </a:uFill>
              </a:rPr>
              <a:t>DEPEND ON DISTANCE TO MOSCOW</a:t>
            </a:r>
            <a:endParaRPr lang="en-US" sz="3600" b="1" dirty="0">
              <a:latin typeface="Open Sans"/>
              <a:cs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4293972253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leichschenkliges Dreieck 27"/>
          <p:cNvSpPr/>
          <p:nvPr/>
        </p:nvSpPr>
        <p:spPr>
          <a:xfrm rot="10800000">
            <a:off x="3059900" y="0"/>
            <a:ext cx="1790970" cy="926906"/>
          </a:xfrm>
          <a:prstGeom prst="triangle">
            <a:avLst/>
          </a:prstGeom>
          <a:solidFill>
            <a:srgbClr val="C4001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346" y="190363"/>
            <a:ext cx="2468673" cy="883751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4656221" y="44989"/>
            <a:ext cx="19031747" cy="20128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sz="4800" b="1" dirty="0" smtClean="0">
                <a:uFill>
                  <a:solidFill>
                    <a:srgbClr val="FF0000"/>
                  </a:solidFill>
                </a:uFill>
              </a:rPr>
              <a:t>NUMBER OF PEOPLE WHO LIVES IN MOSCOW REGION AND TRAVELS TO MOSCOW NOT REGULARY REDUCED DRAMMATICALLY </a:t>
            </a:r>
            <a:endParaRPr lang="en-US" sz="3600" b="1" dirty="0">
              <a:latin typeface="Open Sans"/>
              <a:cs typeface="Open Sans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3425533"/>
              </p:ext>
            </p:extLst>
          </p:nvPr>
        </p:nvGraphicFramePr>
        <p:xfrm>
          <a:off x="613757" y="2340730"/>
          <a:ext cx="23230622" cy="10680339"/>
        </p:xfrm>
        <a:graphic>
          <a:graphicData uri="http://schemas.openxmlformats.org/drawingml/2006/table">
            <a:tbl>
              <a:tblPr firstRow="1" firstCol="1" bandRow="1">
                <a:tableStyleId>{793D81CF-94F2-401A-BA57-92F5A7B2D0C5}</a:tableStyleId>
              </a:tblPr>
              <a:tblGrid>
                <a:gridCol w="7260753"/>
                <a:gridCol w="2521559"/>
                <a:gridCol w="2682983"/>
                <a:gridCol w="2682983"/>
                <a:gridCol w="8082344"/>
              </a:tblGrid>
              <a:tr h="153343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3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500" dirty="0" smtClean="0">
                          <a:effectLst/>
                        </a:rPr>
                        <a:t>People,  2016</a:t>
                      </a:r>
                      <a:endParaRPr lang="ru-RU" sz="3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500" dirty="0" smtClean="0">
                          <a:effectLst/>
                        </a:rPr>
                        <a:t>% of 18+ </a:t>
                      </a:r>
                      <a:r>
                        <a:rPr lang="en-US" sz="3500" baseline="0" dirty="0" smtClean="0">
                          <a:effectLst/>
                        </a:rPr>
                        <a:t>pop. in 2016</a:t>
                      </a:r>
                      <a:endParaRPr lang="ru-RU" sz="3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500" dirty="0" smtClean="0">
                          <a:effectLst/>
                        </a:rPr>
                        <a:t>2016/14</a:t>
                      </a:r>
                      <a:endParaRPr lang="ru-RU" sz="3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500" dirty="0" smtClean="0">
                          <a:effectLst/>
                        </a:rPr>
                        <a:t>Driver</a:t>
                      </a:r>
                      <a:r>
                        <a:rPr lang="en-US" sz="3500" kern="1200" dirty="0" smtClean="0">
                          <a:effectLst/>
                        </a:rPr>
                        <a:t>s</a:t>
                      </a:r>
                      <a:endParaRPr lang="ru-RU" sz="3500" b="1" kern="1200" dirty="0">
                        <a:solidFill>
                          <a:schemeClr val="lt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03018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500" dirty="0" smtClean="0">
                          <a:effectLst/>
                        </a:rPr>
                        <a:t>People who goes</a:t>
                      </a:r>
                      <a:r>
                        <a:rPr lang="en-US" sz="3500" baseline="0" dirty="0" smtClean="0">
                          <a:effectLst/>
                        </a:rPr>
                        <a:t> to Moscow for business occasionally</a:t>
                      </a:r>
                      <a:endParaRPr lang="ru-RU" sz="3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500" dirty="0">
                          <a:effectLst/>
                        </a:rPr>
                        <a:t>233 280</a:t>
                      </a:r>
                      <a:endParaRPr lang="ru-RU" sz="3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3,8%</a:t>
                      </a:r>
                      <a:endParaRPr lang="ru-RU" dirty="0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500" dirty="0" smtClean="0">
                          <a:effectLst/>
                        </a:rPr>
                        <a:t>+</a:t>
                      </a:r>
                      <a:r>
                        <a:rPr lang="ru-RU" sz="3500" dirty="0" smtClean="0">
                          <a:effectLst/>
                        </a:rPr>
                        <a:t>25,5</a:t>
                      </a:r>
                      <a:r>
                        <a:rPr lang="ru-RU" sz="3500" dirty="0">
                          <a:effectLst/>
                        </a:rPr>
                        <a:t>%</a:t>
                      </a:r>
                      <a:endParaRPr lang="ru-RU" sz="3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500" dirty="0" smtClean="0">
                          <a:effectLst/>
                        </a:rPr>
                        <a:t>More students from</a:t>
                      </a:r>
                      <a:r>
                        <a:rPr lang="en-US" sz="3500" baseline="0" dirty="0" smtClean="0">
                          <a:effectLst/>
                        </a:rPr>
                        <a:t> Moscow region studies in Moscow due to reduction of small universities’ branches </a:t>
                      </a:r>
                      <a:endParaRPr lang="ru-RU" sz="3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145861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500" dirty="0" smtClean="0">
                          <a:effectLst/>
                        </a:rPr>
                        <a:t>People who goes</a:t>
                      </a:r>
                      <a:r>
                        <a:rPr lang="en-US" sz="3500" baseline="0" dirty="0" smtClean="0">
                          <a:effectLst/>
                        </a:rPr>
                        <a:t> to Moscow for other purposes occasionally, including…</a:t>
                      </a:r>
                      <a:endParaRPr lang="ru-RU" sz="3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500" dirty="0">
                          <a:effectLst/>
                        </a:rPr>
                        <a:t>2 602 595</a:t>
                      </a:r>
                      <a:endParaRPr lang="ru-RU" sz="3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43,4%</a:t>
                      </a:r>
                      <a:endParaRPr lang="ru-RU" dirty="0"/>
                    </a:p>
                  </a:txBody>
                  <a:tcPr marL="68580" marR="68580" marT="0" marB="0" anchor="ctr"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500" dirty="0">
                          <a:effectLst/>
                        </a:rPr>
                        <a:t>-21,7%</a:t>
                      </a:r>
                      <a:endParaRPr lang="ru-RU" sz="3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E7E7E7"/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457200" indent="-4572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3500" dirty="0" smtClean="0">
                          <a:effectLst/>
                        </a:rPr>
                        <a:t>Real income decrease</a:t>
                      </a:r>
                      <a:r>
                        <a:rPr lang="en-US" sz="3500" baseline="0" dirty="0" smtClean="0">
                          <a:effectLst/>
                        </a:rPr>
                        <a:t> and transport tariffs growth </a:t>
                      </a:r>
                    </a:p>
                    <a:p>
                      <a:pPr marL="457200" indent="-4572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3500" baseline="0" dirty="0" smtClean="0">
                          <a:effectLst/>
                        </a:rPr>
                        <a:t>Modern shopping molls emerged in the largest cities of Moscow region (</a:t>
                      </a:r>
                      <a:r>
                        <a:rPr lang="en-US" sz="3500" baseline="0" dirty="0" err="1" smtClean="0">
                          <a:effectLst/>
                        </a:rPr>
                        <a:t>Mytishi</a:t>
                      </a:r>
                      <a:r>
                        <a:rPr lang="en-US" sz="3500" baseline="0" dirty="0" smtClean="0">
                          <a:effectLst/>
                        </a:rPr>
                        <a:t>, Podolsk, </a:t>
                      </a:r>
                      <a:r>
                        <a:rPr lang="en-US" sz="3500" baseline="0" dirty="0" err="1" smtClean="0">
                          <a:effectLst/>
                        </a:rPr>
                        <a:t>Balashikha</a:t>
                      </a:r>
                      <a:r>
                        <a:rPr lang="en-US" sz="3500" baseline="0" dirty="0" smtClean="0">
                          <a:effectLst/>
                        </a:rPr>
                        <a:t>, etc.) </a:t>
                      </a:r>
                    </a:p>
                    <a:p>
                      <a:pPr mar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sz="3500" baseline="0" dirty="0" smtClean="0">
                          <a:effectLst/>
                        </a:rPr>
                        <a:t>Lower-income groups made a major contribution to the traffic drop. </a:t>
                      </a:r>
                      <a:endParaRPr lang="ru-RU" sz="3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E7E7E7"/>
                    </a:solidFill>
                  </a:tcPr>
                </a:tc>
              </a:tr>
              <a:tr h="1085243">
                <a:tc>
                  <a:txBody>
                    <a:bodyPr/>
                    <a:lstStyle/>
                    <a:p>
                      <a:pPr lvl="1" indent="1143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500" dirty="0" smtClean="0">
                          <a:effectLst/>
                        </a:rPr>
                        <a:t>…leisure</a:t>
                      </a:r>
                      <a:r>
                        <a:rPr lang="en-US" sz="3500" baseline="0" dirty="0" smtClean="0">
                          <a:effectLst/>
                        </a:rPr>
                        <a:t> </a:t>
                      </a:r>
                      <a:endParaRPr lang="ru-RU" sz="3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500" dirty="0">
                          <a:effectLst/>
                        </a:rPr>
                        <a:t>819 548</a:t>
                      </a:r>
                      <a:endParaRPr lang="ru-RU" sz="3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13,5%</a:t>
                      </a:r>
                      <a:endParaRPr lang="ru-RU" dirty="0"/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500" dirty="0">
                          <a:effectLst/>
                        </a:rPr>
                        <a:t>-23,5%</a:t>
                      </a:r>
                      <a:endParaRPr lang="ru-RU" sz="3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37416">
                <a:tc>
                  <a:txBody>
                    <a:bodyPr/>
                    <a:lstStyle/>
                    <a:p>
                      <a:pPr lvl="1" indent="1143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500" dirty="0" smtClean="0">
                          <a:effectLst/>
                        </a:rPr>
                        <a:t>…shopping</a:t>
                      </a:r>
                      <a:endParaRPr lang="ru-RU" sz="3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500" dirty="0">
                          <a:effectLst/>
                        </a:rPr>
                        <a:t>337 641</a:t>
                      </a:r>
                      <a:endParaRPr lang="ru-RU" sz="3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5,6%</a:t>
                      </a:r>
                      <a:endParaRPr lang="ru-RU" dirty="0"/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500" dirty="0">
                          <a:effectLst/>
                        </a:rPr>
                        <a:t>-64,1%</a:t>
                      </a:r>
                      <a:endParaRPr lang="ru-RU" sz="3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04857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500" dirty="0" smtClean="0">
                          <a:effectLst/>
                        </a:rPr>
                        <a:t>People who have not</a:t>
                      </a:r>
                      <a:r>
                        <a:rPr lang="en-US" sz="3500" baseline="0" dirty="0" smtClean="0">
                          <a:effectLst/>
                        </a:rPr>
                        <a:t> visited Moscow during the year, including…</a:t>
                      </a:r>
                      <a:endParaRPr lang="ru-RU" sz="3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500" dirty="0">
                          <a:effectLst/>
                        </a:rPr>
                        <a:t>1 933 765</a:t>
                      </a:r>
                      <a:endParaRPr lang="ru-RU" sz="3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31,8%</a:t>
                      </a:r>
                      <a:endParaRPr lang="ru-RU" dirty="0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500" dirty="0" smtClean="0">
                          <a:effectLst/>
                        </a:rPr>
                        <a:t>+</a:t>
                      </a:r>
                      <a:r>
                        <a:rPr lang="ru-RU" sz="3500" dirty="0" smtClean="0">
                          <a:effectLst/>
                        </a:rPr>
                        <a:t>65,0</a:t>
                      </a:r>
                      <a:r>
                        <a:rPr lang="ru-RU" sz="3500" dirty="0">
                          <a:effectLst/>
                        </a:rPr>
                        <a:t>%</a:t>
                      </a:r>
                      <a:endParaRPr lang="ru-RU" sz="3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516941">
                <a:tc>
                  <a:txBody>
                    <a:bodyPr/>
                    <a:lstStyle/>
                    <a:p>
                      <a:pPr marL="1026160" lv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500" dirty="0" smtClean="0">
                          <a:effectLst/>
                        </a:rPr>
                        <a:t>…elderly (retired) people</a:t>
                      </a:r>
                      <a:endParaRPr lang="ru-RU" sz="3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500" dirty="0" smtClean="0">
                          <a:effectLst/>
                        </a:rPr>
                        <a:t>635 380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500" dirty="0" smtClean="0">
                          <a:effectLst/>
                        </a:rPr>
                        <a:t>10,8%</a:t>
                      </a:r>
                      <a:endParaRPr lang="ru-RU" sz="3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500" dirty="0" smtClean="0">
                          <a:effectLst/>
                        </a:rPr>
                        <a:t>+</a:t>
                      </a:r>
                      <a:r>
                        <a:rPr lang="ru-RU" sz="3500" dirty="0" smtClean="0">
                          <a:effectLst/>
                        </a:rPr>
                        <a:t>31,0</a:t>
                      </a:r>
                      <a:r>
                        <a:rPr lang="ru-RU" sz="3500" dirty="0">
                          <a:effectLst/>
                        </a:rPr>
                        <a:t>%</a:t>
                      </a:r>
                      <a:endParaRPr lang="ru-RU" sz="3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500" dirty="0" smtClean="0">
                          <a:effectLst/>
                        </a:rPr>
                        <a:t>Moscow region government has abolished subsidies for</a:t>
                      </a:r>
                      <a:r>
                        <a:rPr lang="en-US" sz="3500" baseline="0" dirty="0" smtClean="0">
                          <a:effectLst/>
                        </a:rPr>
                        <a:t> elderly people’s journeys by Moscow public transport</a:t>
                      </a:r>
                      <a:r>
                        <a:rPr lang="en-US" sz="3500" dirty="0" smtClean="0">
                          <a:effectLst/>
                        </a:rPr>
                        <a:t>  </a:t>
                      </a:r>
                      <a:endParaRPr lang="ru-RU" sz="3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E7E7E7"/>
                    </a:solidFill>
                  </a:tcPr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613757" y="13021069"/>
            <a:ext cx="928467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/>
              <a:t>Source: IEC sociologic researches</a:t>
            </a:r>
            <a:endParaRPr lang="ru-RU" sz="2600" dirty="0"/>
          </a:p>
        </p:txBody>
      </p:sp>
    </p:spTree>
    <p:extLst>
      <p:ext uri="{BB962C8B-B14F-4D97-AF65-F5344CB8AC3E}">
        <p14:creationId xmlns:p14="http://schemas.microsoft.com/office/powerpoint/2010/main" val="2210619230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leichschenkliges Dreieck 27"/>
          <p:cNvSpPr/>
          <p:nvPr/>
        </p:nvSpPr>
        <p:spPr>
          <a:xfrm rot="10800000">
            <a:off x="3059900" y="0"/>
            <a:ext cx="1790970" cy="926906"/>
          </a:xfrm>
          <a:prstGeom prst="triangle">
            <a:avLst/>
          </a:prstGeom>
          <a:solidFill>
            <a:srgbClr val="C4001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346" y="190363"/>
            <a:ext cx="2468673" cy="883751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4850870" y="67684"/>
            <a:ext cx="15758299" cy="20128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sz="4800" b="1" dirty="0" smtClean="0">
                <a:uFill>
                  <a:solidFill>
                    <a:srgbClr val="FF0000"/>
                  </a:solidFill>
                </a:uFill>
              </a:rPr>
              <a:t>MORE OFFICES TO MOVE TO OUTSKIRTS AND </a:t>
            </a:r>
            <a:br>
              <a:rPr lang="en-US" sz="4800" b="1" dirty="0" smtClean="0">
                <a:uFill>
                  <a:solidFill>
                    <a:srgbClr val="FF0000"/>
                  </a:solidFill>
                </a:uFill>
              </a:rPr>
            </a:br>
            <a:r>
              <a:rPr lang="en-US" sz="4800" b="1" dirty="0" smtClean="0">
                <a:uFill>
                  <a:solidFill>
                    <a:srgbClr val="FF0000"/>
                  </a:solidFill>
                </a:uFill>
              </a:rPr>
              <a:t>LESS PEOPLE TO VISIT MOSCOW REGION </a:t>
            </a:r>
            <a:endParaRPr lang="en-US" sz="3600" b="1" dirty="0">
              <a:latin typeface="Open Sans"/>
              <a:cs typeface="Open Sans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7609902"/>
              </p:ext>
            </p:extLst>
          </p:nvPr>
        </p:nvGraphicFramePr>
        <p:xfrm>
          <a:off x="759973" y="3072678"/>
          <a:ext cx="23028859" cy="9765305"/>
        </p:xfrm>
        <a:graphic>
          <a:graphicData uri="http://schemas.openxmlformats.org/drawingml/2006/table">
            <a:tbl>
              <a:tblPr firstRow="1" firstCol="1" bandRow="1">
                <a:tableStyleId>{7E9639D4-E3E2-4D34-9284-5A2195B3D0D7}</a:tableStyleId>
              </a:tblPr>
              <a:tblGrid>
                <a:gridCol w="7197692"/>
                <a:gridCol w="2499659"/>
                <a:gridCol w="2659680"/>
                <a:gridCol w="2659680"/>
                <a:gridCol w="8012148"/>
              </a:tblGrid>
              <a:tr h="126545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3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500" dirty="0" smtClean="0">
                          <a:effectLst/>
                        </a:rPr>
                        <a:t>People,  2016</a:t>
                      </a:r>
                      <a:endParaRPr lang="ru-RU" sz="3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500" dirty="0" smtClean="0">
                          <a:effectLst/>
                        </a:rPr>
                        <a:t>% of 18+ </a:t>
                      </a:r>
                      <a:r>
                        <a:rPr lang="en-US" sz="3500" baseline="0" dirty="0" smtClean="0">
                          <a:effectLst/>
                        </a:rPr>
                        <a:t>pop. in 2016</a:t>
                      </a:r>
                      <a:endParaRPr lang="ru-RU" sz="3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500" dirty="0" smtClean="0">
                          <a:effectLst/>
                        </a:rPr>
                        <a:t>2016/14</a:t>
                      </a:r>
                      <a:endParaRPr lang="ru-RU" sz="3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500" dirty="0" smtClean="0">
                          <a:effectLst/>
                        </a:rPr>
                        <a:t>Driver</a:t>
                      </a:r>
                      <a:r>
                        <a:rPr lang="en-US" sz="3500" kern="1200" dirty="0" smtClean="0">
                          <a:effectLst/>
                        </a:rPr>
                        <a:t>s</a:t>
                      </a:r>
                      <a:endParaRPr lang="ru-RU" sz="3500" b="1" kern="1200" dirty="0">
                        <a:solidFill>
                          <a:schemeClr val="lt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673478">
                <a:tc>
                  <a:txBody>
                    <a:bodyPr/>
                    <a:lstStyle/>
                    <a:p>
                      <a:pPr lvl="0" defTabSz="1828800">
                        <a:lnSpc>
                          <a:spcPct val="107000"/>
                        </a:lnSpc>
                        <a:defRPr/>
                      </a:pPr>
                      <a:r>
                        <a:rPr lang="en-US" sz="3600" dirty="0" smtClean="0"/>
                        <a:t>Commuters from Moscow who works/studies  in Moscow</a:t>
                      </a:r>
                      <a:r>
                        <a:rPr lang="ru-RU" sz="3600" dirty="0" smtClean="0"/>
                        <a:t> </a:t>
                      </a:r>
                      <a:r>
                        <a:rPr lang="en-US" sz="3600" dirty="0" smtClean="0"/>
                        <a:t>region</a:t>
                      </a:r>
                    </a:p>
                    <a:p>
                      <a:pPr lvl="0" defTabSz="1828800">
                        <a:lnSpc>
                          <a:spcPct val="107000"/>
                        </a:lnSpc>
                        <a:defRPr/>
                      </a:pPr>
                      <a:r>
                        <a:rPr lang="ru-RU" sz="3600" dirty="0" smtClean="0"/>
                        <a:t>(</a:t>
                      </a:r>
                      <a:r>
                        <a:rPr lang="en-US" sz="3600" dirty="0" smtClean="0"/>
                        <a:t>travel 3 times a week and more often</a:t>
                      </a:r>
                      <a:r>
                        <a:rPr lang="ru-RU" sz="3600" dirty="0" smtClean="0"/>
                        <a:t>)</a:t>
                      </a:r>
                      <a:endParaRPr lang="ru-RU" sz="3600" dirty="0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500" dirty="0">
                          <a:effectLst/>
                        </a:rPr>
                        <a:t>427 713</a:t>
                      </a:r>
                      <a:endParaRPr lang="ru-RU" sz="3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2,9%</a:t>
                      </a:r>
                      <a:endParaRPr lang="ru-RU" dirty="0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500" dirty="0" smtClean="0">
                          <a:effectLst/>
                        </a:rPr>
                        <a:t>+</a:t>
                      </a:r>
                      <a:r>
                        <a:rPr lang="ru-RU" sz="3500" dirty="0" smtClean="0">
                          <a:effectLst/>
                        </a:rPr>
                        <a:t>50,1</a:t>
                      </a:r>
                      <a:r>
                        <a:rPr lang="ru-RU" sz="3500" dirty="0">
                          <a:effectLst/>
                        </a:rPr>
                        <a:t>%</a:t>
                      </a:r>
                      <a:endParaRPr lang="ru-RU" sz="3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500" kern="1200" baseline="0" dirty="0" smtClean="0">
                          <a:effectLst/>
                        </a:rPr>
                        <a:t>Migration of offices to suburbs accelerates and gradually equalizes inbound and outbound traffic to Moscow at peak hours. Speed trains and highways are preferable</a:t>
                      </a:r>
                      <a:endParaRPr lang="ru-RU" sz="3500" kern="1200" baseline="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</a:tr>
              <a:tr h="215646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500" dirty="0" smtClean="0">
                          <a:effectLst/>
                        </a:rPr>
                        <a:t>Owners of </a:t>
                      </a:r>
                      <a:r>
                        <a:rPr lang="en-US" sz="3500" baseline="0" dirty="0" smtClean="0">
                          <a:effectLst/>
                        </a:rPr>
                        <a:t>“dacha” or cottage in Moscow region</a:t>
                      </a:r>
                      <a:endParaRPr lang="ru-RU" sz="3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500" dirty="0">
                          <a:effectLst/>
                        </a:rPr>
                        <a:t>3 501 276</a:t>
                      </a:r>
                      <a:endParaRPr lang="ru-RU" sz="3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34,5%</a:t>
                      </a:r>
                      <a:endParaRPr lang="ru-RU" dirty="0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500" dirty="0" smtClean="0">
                          <a:effectLst/>
                        </a:rPr>
                        <a:t>+</a:t>
                      </a:r>
                      <a:r>
                        <a:rPr lang="ru-RU" sz="3500" dirty="0" smtClean="0">
                          <a:effectLst/>
                        </a:rPr>
                        <a:t>3,3</a:t>
                      </a:r>
                      <a:r>
                        <a:rPr lang="ru-RU" sz="3500" dirty="0">
                          <a:effectLst/>
                        </a:rPr>
                        <a:t>%</a:t>
                      </a:r>
                      <a:endParaRPr lang="ru-RU" sz="3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500" baseline="0" dirty="0" smtClean="0">
                          <a:effectLst/>
                        </a:rPr>
                        <a:t>Continuing “dacha” and cottage development especially at the middle belt of Moscow region  </a:t>
                      </a:r>
                      <a:r>
                        <a:rPr lang="ru-RU" sz="3500" dirty="0" smtClean="0">
                          <a:effectLst/>
                        </a:rPr>
                        <a:t>(</a:t>
                      </a:r>
                      <a:r>
                        <a:rPr lang="en-US" sz="3500" dirty="0" smtClean="0">
                          <a:effectLst/>
                        </a:rPr>
                        <a:t>the highest demand for land plots without</a:t>
                      </a:r>
                      <a:r>
                        <a:rPr lang="en-US" sz="3500" baseline="0" dirty="0" smtClean="0">
                          <a:effectLst/>
                        </a:rPr>
                        <a:t> buildings</a:t>
                      </a:r>
                      <a:r>
                        <a:rPr lang="ru-RU" sz="3500" dirty="0" smtClean="0">
                          <a:effectLst/>
                        </a:rPr>
                        <a:t>)</a:t>
                      </a:r>
                      <a:endParaRPr lang="ru-RU" sz="3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97252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500" baseline="0" dirty="0" smtClean="0">
                          <a:effectLst/>
                        </a:rPr>
                        <a:t>Travelers to Moscow region with other purposes and doesn’t  have dacha </a:t>
                      </a:r>
                      <a:endParaRPr lang="ru-RU" sz="3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500" dirty="0">
                          <a:effectLst/>
                        </a:rPr>
                        <a:t>3 342 127</a:t>
                      </a:r>
                      <a:endParaRPr lang="ru-RU" sz="3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33,5%</a:t>
                      </a:r>
                      <a:endParaRPr lang="ru-RU" dirty="0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500" dirty="0">
                          <a:effectLst/>
                        </a:rPr>
                        <a:t>-9,0%</a:t>
                      </a:r>
                      <a:endParaRPr lang="ru-RU" sz="3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marL="0" marR="0" lvl="0" indent="0" algn="l" defTabSz="18288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500" dirty="0" smtClean="0">
                          <a:effectLst/>
                        </a:rPr>
                        <a:t>Income decrease and </a:t>
                      </a:r>
                      <a:r>
                        <a:rPr lang="en-US" sz="3500" baseline="0" dirty="0" smtClean="0">
                          <a:effectLst/>
                        </a:rPr>
                        <a:t>transport tariffs growth.</a:t>
                      </a:r>
                      <a:r>
                        <a:rPr lang="en-US" sz="3500" dirty="0" smtClean="0">
                          <a:effectLst/>
                        </a:rPr>
                        <a:t> </a:t>
                      </a:r>
                      <a:r>
                        <a:rPr lang="en-US" sz="3500" baseline="0" dirty="0" smtClean="0">
                          <a:effectLst/>
                        </a:rPr>
                        <a:t>Lower-income groups made a major contribution to the traffic drop. </a:t>
                      </a:r>
                      <a:endParaRPr lang="ru-RU" sz="3500" dirty="0" smtClean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3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57089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500" dirty="0" smtClean="0">
                          <a:effectLst/>
                        </a:rPr>
                        <a:t>People who have not</a:t>
                      </a:r>
                      <a:r>
                        <a:rPr lang="en-US" sz="3500" baseline="0" dirty="0" smtClean="0">
                          <a:effectLst/>
                        </a:rPr>
                        <a:t> visited Moscow  region during the year</a:t>
                      </a:r>
                      <a:endParaRPr lang="ru-RU" sz="3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500" dirty="0">
                          <a:effectLst/>
                        </a:rPr>
                        <a:t>2 959 175</a:t>
                      </a:r>
                      <a:endParaRPr lang="ru-RU" sz="3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27,3%</a:t>
                      </a:r>
                      <a:endParaRPr lang="ru-RU" dirty="0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500" dirty="0" smtClean="0">
                          <a:effectLst/>
                        </a:rPr>
                        <a:t>+</a:t>
                      </a:r>
                      <a:r>
                        <a:rPr lang="ru-RU" sz="3500" dirty="0" smtClean="0">
                          <a:effectLst/>
                        </a:rPr>
                        <a:t>10,4</a:t>
                      </a:r>
                      <a:r>
                        <a:rPr lang="ru-RU" sz="3500" dirty="0">
                          <a:effectLst/>
                        </a:rPr>
                        <a:t>%</a:t>
                      </a:r>
                      <a:endParaRPr lang="ru-RU" sz="3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759973" y="2253899"/>
            <a:ext cx="23782565" cy="7217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1828800">
              <a:lnSpc>
                <a:spcPct val="107000"/>
              </a:lnSpc>
              <a:defRPr/>
            </a:pPr>
            <a:r>
              <a:rPr lang="en-US" sz="4000" dirty="0" smtClean="0"/>
              <a:t>People who dwells in Moscow permanently</a:t>
            </a:r>
            <a:endParaRPr lang="ru-RU" sz="4000" dirty="0"/>
          </a:p>
        </p:txBody>
      </p:sp>
      <p:sp>
        <p:nvSpPr>
          <p:cNvPr id="10" name="TextBox 9"/>
          <p:cNvSpPr txBox="1"/>
          <p:nvPr/>
        </p:nvSpPr>
        <p:spPr>
          <a:xfrm>
            <a:off x="601435" y="12823690"/>
            <a:ext cx="928467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/>
              <a:t>Source: IEC sociologic researches</a:t>
            </a:r>
            <a:endParaRPr lang="ru-RU" sz="2600" dirty="0"/>
          </a:p>
        </p:txBody>
      </p:sp>
    </p:spTree>
    <p:extLst>
      <p:ext uri="{BB962C8B-B14F-4D97-AF65-F5344CB8AC3E}">
        <p14:creationId xmlns:p14="http://schemas.microsoft.com/office/powerpoint/2010/main" val="41757007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leichschenkliges Dreieck 27"/>
          <p:cNvSpPr/>
          <p:nvPr/>
        </p:nvSpPr>
        <p:spPr>
          <a:xfrm rot="10800000">
            <a:off x="3059900" y="0"/>
            <a:ext cx="1790970" cy="926906"/>
          </a:xfrm>
          <a:prstGeom prst="triangle">
            <a:avLst/>
          </a:prstGeom>
          <a:solidFill>
            <a:srgbClr val="C4001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346" y="190363"/>
            <a:ext cx="2468673" cy="883751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4618892" y="67684"/>
            <a:ext cx="19263725" cy="27330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sz="4800" b="1" dirty="0" smtClean="0">
                <a:uFill>
                  <a:solidFill>
                    <a:srgbClr val="FF0000"/>
                  </a:solidFill>
                </a:uFill>
              </a:rPr>
              <a:t>1351mln JOURNEYS BETWEEN MOSCOW AND the REGION in 2016 </a:t>
            </a:r>
          </a:p>
          <a:p>
            <a:pPr>
              <a:lnSpc>
                <a:spcPct val="130000"/>
              </a:lnSpc>
            </a:pPr>
            <a:r>
              <a:rPr lang="en-US" sz="4800" b="1" dirty="0" smtClean="0">
                <a:uFill>
                  <a:solidFill>
                    <a:srgbClr val="FF0000"/>
                  </a:solidFill>
                </a:uFill>
              </a:rPr>
              <a:t>WHICH IS 98,2% to 2014</a:t>
            </a:r>
          </a:p>
          <a:p>
            <a:pPr>
              <a:lnSpc>
                <a:spcPct val="130000"/>
              </a:lnSpc>
            </a:pPr>
            <a:endParaRPr lang="en-US" sz="3600" b="1" dirty="0">
              <a:latin typeface="Open Sans"/>
              <a:cs typeface="Open Sans"/>
            </a:endParaRPr>
          </a:p>
        </p:txBody>
      </p:sp>
      <p:graphicFrame>
        <p:nvGraphicFramePr>
          <p:cNvPr id="11" name="Диаграмма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87539214"/>
              </p:ext>
            </p:extLst>
          </p:nvPr>
        </p:nvGraphicFramePr>
        <p:xfrm>
          <a:off x="609599" y="3284431"/>
          <a:ext cx="11371386" cy="81084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2" name="Диаграмма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32770948"/>
              </p:ext>
            </p:extLst>
          </p:nvPr>
        </p:nvGraphicFramePr>
        <p:xfrm>
          <a:off x="11793415" y="3493477"/>
          <a:ext cx="12590585" cy="76903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4364543" y="11251161"/>
            <a:ext cx="928467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/>
              <a:t>Source: IEC analysis</a:t>
            </a:r>
            <a:endParaRPr lang="ru-RU" sz="2600" dirty="0"/>
          </a:p>
        </p:txBody>
      </p:sp>
      <p:sp>
        <p:nvSpPr>
          <p:cNvPr id="18" name="TextBox 17"/>
          <p:cNvSpPr txBox="1"/>
          <p:nvPr/>
        </p:nvSpPr>
        <p:spPr>
          <a:xfrm>
            <a:off x="13567169" y="11251161"/>
            <a:ext cx="928467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/>
              <a:t>Source: IEC analysis</a:t>
            </a:r>
            <a:endParaRPr lang="ru-RU" sz="2600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609599" y="2634298"/>
            <a:ext cx="11054863" cy="75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1828800">
              <a:lnSpc>
                <a:spcPct val="107000"/>
              </a:lnSpc>
              <a:defRPr/>
            </a:pPr>
            <a:r>
              <a:rPr lang="en-US" sz="4000" b="1" dirty="0" smtClean="0"/>
              <a:t>Number of journeys, by types of spatial behavior</a:t>
            </a:r>
            <a:endParaRPr lang="ru-RU" sz="4000" b="1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11796983" y="2633898"/>
            <a:ext cx="12504955" cy="75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1828800">
              <a:lnSpc>
                <a:spcPct val="107000"/>
              </a:lnSpc>
              <a:defRPr/>
            </a:pPr>
            <a:r>
              <a:rPr lang="en-US" sz="4000" b="1" dirty="0" smtClean="0"/>
              <a:t>Modal split of journeys between Moscow and the Region</a:t>
            </a:r>
            <a:endParaRPr lang="ru-RU" sz="4000" b="1" dirty="0"/>
          </a:p>
        </p:txBody>
      </p:sp>
    </p:spTree>
    <p:extLst>
      <p:ext uri="{BB962C8B-B14F-4D97-AF65-F5344CB8AC3E}">
        <p14:creationId xmlns:p14="http://schemas.microsoft.com/office/powerpoint/2010/main" val="280188215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9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leichschenkliges Dreieck 27"/>
          <p:cNvSpPr/>
          <p:nvPr/>
        </p:nvSpPr>
        <p:spPr>
          <a:xfrm rot="10800000">
            <a:off x="4103975" y="0"/>
            <a:ext cx="1790970" cy="926906"/>
          </a:xfrm>
          <a:prstGeom prst="triangle">
            <a:avLst/>
          </a:prstGeom>
          <a:solidFill>
            <a:srgbClr val="C4001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7" name="Изображение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775" y="182369"/>
            <a:ext cx="3632200" cy="1231900"/>
          </a:xfrm>
          <a:prstGeom prst="rect">
            <a:avLst/>
          </a:prstGeom>
        </p:spPr>
      </p:pic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90962646"/>
              </p:ext>
            </p:extLst>
          </p:nvPr>
        </p:nvGraphicFramePr>
        <p:xfrm>
          <a:off x="471775" y="4152060"/>
          <a:ext cx="10700317" cy="53649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9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05138046"/>
              </p:ext>
            </p:extLst>
          </p:nvPr>
        </p:nvGraphicFramePr>
        <p:xfrm>
          <a:off x="11763813" y="2927251"/>
          <a:ext cx="12139540" cy="52120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0" name="Диаграмма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46433378"/>
              </p:ext>
            </p:extLst>
          </p:nvPr>
        </p:nvGraphicFramePr>
        <p:xfrm>
          <a:off x="11951382" y="8826303"/>
          <a:ext cx="11951971" cy="45145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471775" y="2094524"/>
            <a:ext cx="10700317" cy="20682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1828800">
              <a:lnSpc>
                <a:spcPct val="107000"/>
              </a:lnSpc>
              <a:defRPr/>
            </a:pPr>
            <a:r>
              <a:rPr lang="en-US" sz="4000" dirty="0" smtClean="0"/>
              <a:t>Seasonal trends in traffic between Moscow</a:t>
            </a:r>
          </a:p>
          <a:p>
            <a:pPr lvl="0" defTabSz="1828800">
              <a:lnSpc>
                <a:spcPct val="107000"/>
              </a:lnSpc>
              <a:defRPr/>
            </a:pPr>
            <a:r>
              <a:rPr lang="en-US" sz="4000" dirty="0"/>
              <a:t>a</a:t>
            </a:r>
            <a:r>
              <a:rPr lang="en-US" sz="4000" dirty="0" smtClean="0"/>
              <a:t>nd  the Region (example of </a:t>
            </a:r>
            <a:r>
              <a:rPr lang="en-US" sz="4000" dirty="0" err="1" smtClean="0"/>
              <a:t>Noginsk</a:t>
            </a:r>
            <a:r>
              <a:rPr lang="en-US" sz="4000" dirty="0" smtClean="0"/>
              <a:t> and </a:t>
            </a:r>
            <a:r>
              <a:rPr lang="en-US" sz="4000" dirty="0" err="1" smtClean="0"/>
              <a:t>Orekhovo-Zuevo</a:t>
            </a:r>
            <a:r>
              <a:rPr lang="en-US" sz="4000" dirty="0"/>
              <a:t>)</a:t>
            </a:r>
            <a:endParaRPr lang="ru-RU" sz="40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5638800" y="34274"/>
            <a:ext cx="19263725" cy="27330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sz="4800" b="1" dirty="0" smtClean="0">
                <a:uFill>
                  <a:solidFill>
                    <a:srgbClr val="FF0000"/>
                  </a:solidFill>
                </a:uFill>
              </a:rPr>
              <a:t>PATTERNS OF MOBILITY BETWEEN MOSCOW AND THE REGION DURING THE YEAR, THE WEEK and THE DAY</a:t>
            </a:r>
          </a:p>
          <a:p>
            <a:pPr>
              <a:lnSpc>
                <a:spcPct val="130000"/>
              </a:lnSpc>
            </a:pPr>
            <a:endParaRPr lang="en-US" sz="3600" b="1" dirty="0">
              <a:latin typeface="Open Sans"/>
              <a:cs typeface="Open Sans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1415728" y="2176276"/>
            <a:ext cx="12835710" cy="14096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1828800">
              <a:lnSpc>
                <a:spcPct val="107000"/>
              </a:lnSpc>
              <a:defRPr/>
            </a:pPr>
            <a:r>
              <a:rPr lang="en-US" sz="4000" dirty="0" smtClean="0"/>
              <a:t>Tuesday-Thursday average traffic during the day (example </a:t>
            </a:r>
            <a:r>
              <a:rPr lang="en-US" sz="4000" dirty="0"/>
              <a:t>of </a:t>
            </a:r>
            <a:r>
              <a:rPr lang="en-US" sz="4000" dirty="0" err="1" smtClean="0"/>
              <a:t>Noginsk</a:t>
            </a:r>
            <a:r>
              <a:rPr lang="en-US" sz="4000" dirty="0" smtClean="0"/>
              <a:t>)</a:t>
            </a:r>
            <a:endParaRPr lang="ru-RU" sz="4000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11763813" y="8303592"/>
            <a:ext cx="10700317" cy="75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1828800">
              <a:lnSpc>
                <a:spcPct val="107000"/>
              </a:lnSpc>
              <a:defRPr/>
            </a:pPr>
            <a:r>
              <a:rPr lang="en-US" sz="4000" dirty="0" smtClean="0"/>
              <a:t>Saturday average traffic</a:t>
            </a:r>
            <a:endParaRPr lang="ru-RU" sz="4000" dirty="0"/>
          </a:p>
        </p:txBody>
      </p:sp>
      <p:sp>
        <p:nvSpPr>
          <p:cNvPr id="2" name="TextBox 1"/>
          <p:cNvSpPr txBox="1"/>
          <p:nvPr/>
        </p:nvSpPr>
        <p:spPr>
          <a:xfrm>
            <a:off x="19847169" y="3260280"/>
            <a:ext cx="70338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To </a:t>
            </a:r>
            <a:r>
              <a:rPr lang="en-US" sz="4000" dirty="0" err="1" smtClean="0"/>
              <a:t>Noginsk</a:t>
            </a:r>
            <a:endParaRPr lang="ru-RU" sz="4000" dirty="0"/>
          </a:p>
        </p:txBody>
      </p:sp>
      <p:sp>
        <p:nvSpPr>
          <p:cNvPr id="22" name="TextBox 21"/>
          <p:cNvSpPr txBox="1"/>
          <p:nvPr/>
        </p:nvSpPr>
        <p:spPr>
          <a:xfrm>
            <a:off x="12465238" y="3407227"/>
            <a:ext cx="70338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To Moscow</a:t>
            </a:r>
            <a:endParaRPr lang="ru-RU" sz="4000" dirty="0"/>
          </a:p>
        </p:txBody>
      </p:sp>
      <p:sp>
        <p:nvSpPr>
          <p:cNvPr id="23" name="TextBox 22"/>
          <p:cNvSpPr txBox="1"/>
          <p:nvPr/>
        </p:nvSpPr>
        <p:spPr>
          <a:xfrm>
            <a:off x="20198862" y="9517027"/>
            <a:ext cx="70338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To </a:t>
            </a:r>
            <a:r>
              <a:rPr lang="en-US" sz="4000" dirty="0" err="1" smtClean="0"/>
              <a:t>Noginsk</a:t>
            </a:r>
            <a:endParaRPr lang="ru-RU" sz="4000" dirty="0"/>
          </a:p>
        </p:txBody>
      </p:sp>
      <p:sp>
        <p:nvSpPr>
          <p:cNvPr id="24" name="TextBox 23"/>
          <p:cNvSpPr txBox="1"/>
          <p:nvPr/>
        </p:nvSpPr>
        <p:spPr>
          <a:xfrm>
            <a:off x="13071232" y="9443554"/>
            <a:ext cx="70338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To Moscow</a:t>
            </a:r>
            <a:endParaRPr lang="ru-RU" sz="4000" dirty="0"/>
          </a:p>
        </p:txBody>
      </p:sp>
      <p:cxnSp>
        <p:nvCxnSpPr>
          <p:cNvPr id="4" name="Прямая со стрелкой 3"/>
          <p:cNvCxnSpPr/>
          <p:nvPr/>
        </p:nvCxnSpPr>
        <p:spPr>
          <a:xfrm>
            <a:off x="17927367" y="3260280"/>
            <a:ext cx="0" cy="2366797"/>
          </a:xfrm>
          <a:prstGeom prst="straightConnector1">
            <a:avLst/>
          </a:prstGeom>
          <a:ln w="57150">
            <a:solidFill>
              <a:schemeClr val="tx1">
                <a:lumMod val="75000"/>
                <a:lumOff val="25000"/>
              </a:schemeClr>
            </a:solidFill>
            <a:prstDash val="sys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17927367" y="3774144"/>
            <a:ext cx="20604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2,85*X</a:t>
            </a:r>
            <a:endParaRPr lang="ru-RU" sz="4000" dirty="0"/>
          </a:p>
        </p:txBody>
      </p:sp>
      <p:sp>
        <p:nvSpPr>
          <p:cNvPr id="25" name="TextBox 24"/>
          <p:cNvSpPr txBox="1"/>
          <p:nvPr/>
        </p:nvSpPr>
        <p:spPr>
          <a:xfrm>
            <a:off x="11951382" y="13094638"/>
            <a:ext cx="928467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/>
              <a:t>Source: IEC analysis</a:t>
            </a:r>
            <a:r>
              <a:rPr lang="ru-RU" sz="2600" dirty="0" smtClean="0"/>
              <a:t> </a:t>
            </a:r>
            <a:r>
              <a:rPr lang="en-US" sz="2600" dirty="0" smtClean="0"/>
              <a:t>on Beeline data</a:t>
            </a:r>
            <a:endParaRPr lang="ru-RU" sz="2600" dirty="0"/>
          </a:p>
        </p:txBody>
      </p:sp>
      <p:cxnSp>
        <p:nvCxnSpPr>
          <p:cNvPr id="26" name="Прямая со стрелкой 25"/>
          <p:cNvCxnSpPr/>
          <p:nvPr/>
        </p:nvCxnSpPr>
        <p:spPr>
          <a:xfrm>
            <a:off x="3672106" y="5065634"/>
            <a:ext cx="20179" cy="1956489"/>
          </a:xfrm>
          <a:prstGeom prst="straightConnector1">
            <a:avLst/>
          </a:prstGeom>
          <a:ln w="57150">
            <a:solidFill>
              <a:schemeClr val="tx1">
                <a:lumMod val="75000"/>
                <a:lumOff val="25000"/>
              </a:schemeClr>
            </a:solidFill>
            <a:prstDash val="sys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3834466" y="6133866"/>
            <a:ext cx="20604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1</a:t>
            </a:r>
            <a:r>
              <a:rPr lang="en-US" sz="4000" dirty="0" smtClean="0"/>
              <a:t>,66*X</a:t>
            </a:r>
            <a:endParaRPr lang="ru-RU" sz="4000" dirty="0"/>
          </a:p>
        </p:txBody>
      </p:sp>
      <p:graphicFrame>
        <p:nvGraphicFramePr>
          <p:cNvPr id="29" name="Диаграмма 2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80868525"/>
              </p:ext>
            </p:extLst>
          </p:nvPr>
        </p:nvGraphicFramePr>
        <p:xfrm>
          <a:off x="582289" y="9945055"/>
          <a:ext cx="8564832" cy="32590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703457838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leichschenkliges Dreieck 27"/>
          <p:cNvSpPr/>
          <p:nvPr/>
        </p:nvSpPr>
        <p:spPr>
          <a:xfrm rot="10800000">
            <a:off x="3059900" y="0"/>
            <a:ext cx="1790970" cy="926906"/>
          </a:xfrm>
          <a:prstGeom prst="triangle">
            <a:avLst/>
          </a:prstGeom>
          <a:solidFill>
            <a:srgbClr val="C4001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346" y="190363"/>
            <a:ext cx="2468673" cy="883751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4618892" y="67684"/>
            <a:ext cx="19263725" cy="17727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sz="4800" b="1" dirty="0" smtClean="0">
                <a:uFill>
                  <a:solidFill>
                    <a:srgbClr val="FF0000"/>
                  </a:solidFill>
                </a:uFill>
              </a:rPr>
              <a:t>POLICY TO BALANCE MOBILITY AND LIFE </a:t>
            </a:r>
          </a:p>
          <a:p>
            <a:pPr>
              <a:lnSpc>
                <a:spcPct val="130000"/>
              </a:lnSpc>
            </a:pPr>
            <a:endParaRPr lang="en-US" sz="3600" b="1" dirty="0">
              <a:latin typeface="Open Sans"/>
              <a:cs typeface="Open Sans"/>
            </a:endParaRP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1064257475"/>
              </p:ext>
            </p:extLst>
          </p:nvPr>
        </p:nvGraphicFramePr>
        <p:xfrm>
          <a:off x="933937" y="1638625"/>
          <a:ext cx="22948680" cy="108373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520384613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leichschenkliges Dreieck 28"/>
          <p:cNvSpPr/>
          <p:nvPr/>
        </p:nvSpPr>
        <p:spPr>
          <a:xfrm rot="10800000">
            <a:off x="6613525" y="0"/>
            <a:ext cx="10954010" cy="5077746"/>
          </a:xfrm>
          <a:prstGeom prst="triangle">
            <a:avLst/>
          </a:prstGeom>
          <a:solidFill>
            <a:srgbClr val="C4001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Прямоугольник 3"/>
          <p:cNvSpPr/>
          <p:nvPr/>
        </p:nvSpPr>
        <p:spPr>
          <a:xfrm>
            <a:off x="3366668" y="4636798"/>
            <a:ext cx="12916321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4000" dirty="0" smtClean="0">
                <a:uFill>
                  <a:solidFill>
                    <a:srgbClr val="FF0000"/>
                  </a:solidFill>
                </a:uFill>
                <a:latin typeface="Open Sans"/>
                <a:cs typeface="Open Sans"/>
              </a:rPr>
              <a:t>Please, don’t hesitate to contact me</a:t>
            </a:r>
          </a:p>
          <a:p>
            <a:pPr>
              <a:lnSpc>
                <a:spcPct val="120000"/>
              </a:lnSpc>
            </a:pPr>
            <a:endParaRPr lang="en-US" sz="4000" dirty="0" smtClean="0">
              <a:uFill>
                <a:solidFill>
                  <a:srgbClr val="FF0000"/>
                </a:solidFill>
              </a:uFill>
              <a:latin typeface="Open Sans"/>
              <a:cs typeface="Open Sans"/>
            </a:endParaRPr>
          </a:p>
          <a:p>
            <a:pPr>
              <a:lnSpc>
                <a:spcPct val="120000"/>
              </a:lnSpc>
            </a:pPr>
            <a:r>
              <a:rPr lang="en-US" sz="4000" dirty="0" smtClean="0">
                <a:uFill>
                  <a:solidFill>
                    <a:srgbClr val="FF0000"/>
                  </a:solidFill>
                </a:uFill>
                <a:latin typeface="Open Sans"/>
                <a:cs typeface="Open Sans"/>
              </a:rPr>
              <a:t>Pavel Chistyakov</a:t>
            </a:r>
          </a:p>
          <a:p>
            <a:pPr>
              <a:lnSpc>
                <a:spcPct val="120000"/>
              </a:lnSpc>
            </a:pPr>
            <a:r>
              <a:rPr lang="en-US" sz="4000" dirty="0" smtClean="0">
                <a:uFill>
                  <a:solidFill>
                    <a:srgbClr val="FF0000"/>
                  </a:solidFill>
                </a:uFill>
                <a:latin typeface="Open Sans"/>
                <a:cs typeface="Open Sans"/>
                <a:hlinkClick r:id="rId2"/>
              </a:rPr>
              <a:t>pachistyakov@infraeconomy.com</a:t>
            </a:r>
            <a:endParaRPr lang="en-US" sz="4000" dirty="0" smtClean="0">
              <a:uFill>
                <a:solidFill>
                  <a:srgbClr val="FF0000"/>
                </a:solidFill>
              </a:uFill>
              <a:latin typeface="Open Sans"/>
              <a:cs typeface="Open Sans"/>
            </a:endParaRPr>
          </a:p>
          <a:p>
            <a:pPr>
              <a:lnSpc>
                <a:spcPct val="120000"/>
              </a:lnSpc>
            </a:pPr>
            <a:r>
              <a:rPr lang="en-US" sz="4000" dirty="0" smtClean="0">
                <a:uFill>
                  <a:solidFill>
                    <a:srgbClr val="FF0000"/>
                  </a:solidFill>
                </a:uFill>
                <a:latin typeface="Open Sans"/>
                <a:cs typeface="Open Sans"/>
              </a:rPr>
              <a:t>+79164615151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588" y="292940"/>
            <a:ext cx="6652997" cy="2381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226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5588</TotalTime>
  <Words>778</Words>
  <Application>Microsoft Office PowerPoint</Application>
  <PresentationFormat>Произвольный</PresentationFormat>
  <Paragraphs>152</Paragraphs>
  <Slides>9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8" baseType="lpstr">
      <vt:lpstr>Arial</vt:lpstr>
      <vt:lpstr>Calibri</vt:lpstr>
      <vt:lpstr>Calibri Light</vt:lpstr>
      <vt:lpstr>Century Gothic</vt:lpstr>
      <vt:lpstr>Lato</vt:lpstr>
      <vt:lpstr>Open Sans</vt:lpstr>
      <vt:lpstr>Roboto</vt:lpstr>
      <vt:lpstr>Times New Roman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Serkan Elbasan</dc:creator>
  <cp:lastModifiedBy>Anna Belousova</cp:lastModifiedBy>
  <cp:revision>900</cp:revision>
  <dcterms:created xsi:type="dcterms:W3CDTF">2016-03-24T21:47:09Z</dcterms:created>
  <dcterms:modified xsi:type="dcterms:W3CDTF">2016-12-08T11:40:27Z</dcterms:modified>
</cp:coreProperties>
</file>