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  <p:sldMasterId id="2147483667" r:id="rId2"/>
    <p:sldMasterId id="2147483691" r:id="rId3"/>
    <p:sldMasterId id="2147483703" r:id="rId4"/>
  </p:sldMasterIdLst>
  <p:notesMasterIdLst>
    <p:notesMasterId r:id="rId35"/>
  </p:notesMasterIdLst>
  <p:handoutMasterIdLst>
    <p:handoutMasterId r:id="rId36"/>
  </p:handoutMasterIdLst>
  <p:sldIdLst>
    <p:sldId id="345" r:id="rId5"/>
    <p:sldId id="432" r:id="rId6"/>
    <p:sldId id="433" r:id="rId7"/>
    <p:sldId id="437" r:id="rId8"/>
    <p:sldId id="434" r:id="rId9"/>
    <p:sldId id="449" r:id="rId10"/>
    <p:sldId id="450" r:id="rId11"/>
    <p:sldId id="451" r:id="rId12"/>
    <p:sldId id="452" r:id="rId13"/>
    <p:sldId id="466" r:id="rId14"/>
    <p:sldId id="467" r:id="rId15"/>
    <p:sldId id="448" r:id="rId16"/>
    <p:sldId id="464" r:id="rId17"/>
    <p:sldId id="469" r:id="rId18"/>
    <p:sldId id="473" r:id="rId19"/>
    <p:sldId id="401" r:id="rId20"/>
    <p:sldId id="474" r:id="rId21"/>
    <p:sldId id="475" r:id="rId22"/>
    <p:sldId id="476" r:id="rId23"/>
    <p:sldId id="477" r:id="rId24"/>
    <p:sldId id="478" r:id="rId25"/>
    <p:sldId id="354" r:id="rId26"/>
    <p:sldId id="470" r:id="rId27"/>
    <p:sldId id="362" r:id="rId28"/>
    <p:sldId id="363" r:id="rId29"/>
    <p:sldId id="471" r:id="rId30"/>
    <p:sldId id="364" r:id="rId31"/>
    <p:sldId id="367" r:id="rId32"/>
    <p:sldId id="375" r:id="rId33"/>
    <p:sldId id="378" r:id="rId34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C99"/>
    <a:srgbClr val="F5F5EE"/>
    <a:srgbClr val="E3E3DB"/>
    <a:srgbClr val="3E3C3B"/>
    <a:srgbClr val="FFFFFF"/>
    <a:srgbClr val="FBFBFB"/>
    <a:srgbClr val="83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1" autoAdjust="0"/>
    <p:restoredTop sz="89641" autoAdjust="0"/>
  </p:normalViewPr>
  <p:slideViewPr>
    <p:cSldViewPr snapToGrid="0">
      <p:cViewPr>
        <p:scale>
          <a:sx n="110" d="100"/>
          <a:sy n="110" d="100"/>
        </p:scale>
        <p:origin x="912" y="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ZA" sz="1400" dirty="0" smtClean="0">
                <a:effectLst/>
              </a:rPr>
              <a:t>There are too many people coming to Gauteng, we should bring back influx control</a:t>
            </a:r>
            <a:endParaRPr lang="en-US" sz="16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African</c:v>
                </c:pt>
                <c:pt idx="1">
                  <c:v>Coloured</c:v>
                </c:pt>
                <c:pt idx="2">
                  <c:v>Indian/Asian</c:v>
                </c:pt>
                <c:pt idx="3">
                  <c:v>White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14.39207029390123</c:v>
                </c:pt>
                <c:pt idx="1">
                  <c:v>13.7704918032787</c:v>
                </c:pt>
                <c:pt idx="2">
                  <c:v>12.46943765281174</c:v>
                </c:pt>
                <c:pt idx="3">
                  <c:v>14.00549234994116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African</c:v>
                </c:pt>
                <c:pt idx="1">
                  <c:v>Coloured</c:v>
                </c:pt>
                <c:pt idx="2">
                  <c:v>Indian/Asian</c:v>
                </c:pt>
                <c:pt idx="3">
                  <c:v>White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29.7017703328572</c:v>
                </c:pt>
                <c:pt idx="1">
                  <c:v>30.71038251366118</c:v>
                </c:pt>
                <c:pt idx="2">
                  <c:v>26.16136919315403</c:v>
                </c:pt>
                <c:pt idx="3">
                  <c:v>25.99058454295801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African</c:v>
                </c:pt>
                <c:pt idx="1">
                  <c:v>Coloured</c:v>
                </c:pt>
                <c:pt idx="2">
                  <c:v>Indian/Asian</c:v>
                </c:pt>
                <c:pt idx="3">
                  <c:v>White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18.46946284032346</c:v>
                </c:pt>
                <c:pt idx="1">
                  <c:v>16.83060109289618</c:v>
                </c:pt>
                <c:pt idx="2">
                  <c:v>20.04889975550122</c:v>
                </c:pt>
                <c:pt idx="3">
                  <c:v>18.67398979992154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ED7F4D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African</c:v>
                </c:pt>
                <c:pt idx="1">
                  <c:v>Coloured</c:v>
                </c:pt>
                <c:pt idx="2">
                  <c:v>Indian/Asian</c:v>
                </c:pt>
                <c:pt idx="3">
                  <c:v>White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24.14837899839848</c:v>
                </c:pt>
                <c:pt idx="1">
                  <c:v>27.54098360655738</c:v>
                </c:pt>
                <c:pt idx="2">
                  <c:v>25.91687041564792</c:v>
                </c:pt>
                <c:pt idx="3">
                  <c:v>27.14790113770106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83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African</c:v>
                </c:pt>
                <c:pt idx="1">
                  <c:v>Coloured</c:v>
                </c:pt>
                <c:pt idx="2">
                  <c:v>Indian/Asian</c:v>
                </c:pt>
                <c:pt idx="3">
                  <c:v>White</c:v>
                </c:pt>
              </c:strCache>
            </c:strRef>
          </c:cat>
          <c:val>
            <c:numRef>
              <c:f>Sheet1!$B$6:$E$6</c:f>
              <c:numCache>
                <c:formatCode>0</c:formatCode>
                <c:ptCount val="4"/>
                <c:pt idx="0">
                  <c:v>13.28831753451932</c:v>
                </c:pt>
                <c:pt idx="1">
                  <c:v>11.14754098360656</c:v>
                </c:pt>
                <c:pt idx="2">
                  <c:v>15.40342298288508</c:v>
                </c:pt>
                <c:pt idx="3">
                  <c:v>14.18203216947823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617388672"/>
        <c:axId val="1617529728"/>
      </c:barChart>
      <c:catAx>
        <c:axId val="16173886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617529728"/>
        <c:crosses val="autoZero"/>
        <c:auto val="1"/>
        <c:lblAlgn val="ctr"/>
        <c:lblOffset val="100"/>
        <c:noMultiLvlLbl val="0"/>
      </c:catAx>
      <c:valAx>
        <c:axId val="1617529728"/>
        <c:scaling>
          <c:orientation val="minMax"/>
          <c:max val="1.0"/>
        </c:scaling>
        <c:delete val="0"/>
        <c:axPos val="t"/>
        <c:majorGridlines/>
        <c:numFmt formatCode="0%" sourceLinked="1"/>
        <c:majorTickMark val="none"/>
        <c:minorTickMark val="none"/>
        <c:tickLblPos val="high"/>
        <c:txPr>
          <a:bodyPr/>
          <a:lstStyle/>
          <a:p>
            <a:pPr>
              <a:defRPr sz="1000"/>
            </a:pPr>
            <a:endParaRPr lang="en-US"/>
          </a:p>
        </c:txPr>
        <c:crossAx val="16173886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>
          <a:latin typeface="Ideal Sans Light" pitchFamily="50" charset="0"/>
          <a:cs typeface="Ideal Sans Light" pitchFamily="50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Internet access </a:t>
            </a:r>
            <a:r>
              <a:rPr lang="en-US" dirty="0" smtClean="0"/>
              <a:t>by income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Access_Home_Phone!$E$6</c:f>
              <c:strCache>
                <c:ptCount val="1"/>
                <c:pt idx="0">
                  <c:v>Accesses internet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Access_Home_Phone!$D$7:$D$23</c:f>
              <c:strCache>
                <c:ptCount val="17"/>
                <c:pt idx="0">
                  <c:v>No Income</c:v>
                </c:pt>
                <c:pt idx="1">
                  <c:v>R1 - R400</c:v>
                </c:pt>
                <c:pt idx="2">
                  <c:v>R401 - R800</c:v>
                </c:pt>
                <c:pt idx="3">
                  <c:v>R801 - R1 600</c:v>
                </c:pt>
                <c:pt idx="4">
                  <c:v>R1 601 - R3 200</c:v>
                </c:pt>
                <c:pt idx="5">
                  <c:v>R3 201 - R6 400</c:v>
                </c:pt>
                <c:pt idx="6">
                  <c:v>R6 401 - R12 800</c:v>
                </c:pt>
                <c:pt idx="7">
                  <c:v>R12 801 - R19 200</c:v>
                </c:pt>
                <c:pt idx="8">
                  <c:v>R19 201 - R25 600</c:v>
                </c:pt>
                <c:pt idx="9">
                  <c:v>R25 601 - R38 400</c:v>
                </c:pt>
                <c:pt idx="10">
                  <c:v>R38 401 - R51 200</c:v>
                </c:pt>
                <c:pt idx="11">
                  <c:v>R51 201 - R76 800</c:v>
                </c:pt>
                <c:pt idx="12">
                  <c:v>R76 801 - R102 400</c:v>
                </c:pt>
                <c:pt idx="13">
                  <c:v>R102 401 - R153 600</c:v>
                </c:pt>
                <c:pt idx="14">
                  <c:v>R153 601 - R204 800</c:v>
                </c:pt>
                <c:pt idx="15">
                  <c:v>R204 801 - R500 000</c:v>
                </c:pt>
                <c:pt idx="16">
                  <c:v>More</c:v>
                </c:pt>
              </c:strCache>
            </c:strRef>
          </c:cat>
          <c:val>
            <c:numRef>
              <c:f>Access_Home_Phone!$E$7:$E$23</c:f>
              <c:numCache>
                <c:formatCode>0%</c:formatCode>
                <c:ptCount val="17"/>
                <c:pt idx="0">
                  <c:v>0.386046511627907</c:v>
                </c:pt>
                <c:pt idx="1">
                  <c:v>0.33804347826087</c:v>
                </c:pt>
                <c:pt idx="2">
                  <c:v>0.409162717219589</c:v>
                </c:pt>
                <c:pt idx="3">
                  <c:v>0.325031525851198</c:v>
                </c:pt>
                <c:pt idx="4">
                  <c:v>0.3904858814551</c:v>
                </c:pt>
                <c:pt idx="5">
                  <c:v>0.5249343832021</c:v>
                </c:pt>
                <c:pt idx="6">
                  <c:v>0.662235147486498</c:v>
                </c:pt>
                <c:pt idx="7">
                  <c:v>0.805992509363296</c:v>
                </c:pt>
                <c:pt idx="8">
                  <c:v>0.842592592592593</c:v>
                </c:pt>
                <c:pt idx="9">
                  <c:v>0.884036144578313</c:v>
                </c:pt>
                <c:pt idx="10">
                  <c:v>0.909090909090909</c:v>
                </c:pt>
                <c:pt idx="11">
                  <c:v>0.881516587677725</c:v>
                </c:pt>
                <c:pt idx="12">
                  <c:v>0.900826446280992</c:v>
                </c:pt>
                <c:pt idx="13">
                  <c:v>0.865384615384615</c:v>
                </c:pt>
                <c:pt idx="14">
                  <c:v>0.730769230769231</c:v>
                </c:pt>
                <c:pt idx="15">
                  <c:v>0.8</c:v>
                </c:pt>
                <c:pt idx="16">
                  <c:v>0.844444444444444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7540128"/>
        <c:axId val="1617542448"/>
      </c:barChart>
      <c:catAx>
        <c:axId val="16175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542448"/>
        <c:crosses val="autoZero"/>
        <c:auto val="1"/>
        <c:lblAlgn val="ctr"/>
        <c:lblOffset val="100"/>
        <c:noMultiLvlLbl val="0"/>
      </c:catAx>
      <c:valAx>
        <c:axId val="161754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5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Accesses internet and</a:t>
            </a:r>
            <a:r>
              <a:rPr lang="en-US" baseline="0" dirty="0" smtClean="0"/>
              <a:t> accesses internet mainly from home</a:t>
            </a:r>
            <a:r>
              <a:rPr lang="en-US" dirty="0" smtClean="0"/>
              <a:t>, by income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Access_Home_Phone!$E$6</c:f>
              <c:strCache>
                <c:ptCount val="1"/>
                <c:pt idx="0">
                  <c:v>Accesses internet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Access_Home_Phone!$D$7:$D$23</c:f>
              <c:strCache>
                <c:ptCount val="17"/>
                <c:pt idx="0">
                  <c:v>No Income</c:v>
                </c:pt>
                <c:pt idx="1">
                  <c:v>R1 - R400</c:v>
                </c:pt>
                <c:pt idx="2">
                  <c:v>R401 - R800</c:v>
                </c:pt>
                <c:pt idx="3">
                  <c:v>R801 - R1 600</c:v>
                </c:pt>
                <c:pt idx="4">
                  <c:v>R1 601 - R3 200</c:v>
                </c:pt>
                <c:pt idx="5">
                  <c:v>R3 201 - R6 400</c:v>
                </c:pt>
                <c:pt idx="6">
                  <c:v>R6 401 - R12 800</c:v>
                </c:pt>
                <c:pt idx="7">
                  <c:v>R12 801 - R19 200</c:v>
                </c:pt>
                <c:pt idx="8">
                  <c:v>R19 201 - R25 600</c:v>
                </c:pt>
                <c:pt idx="9">
                  <c:v>R25 601 - R38 400</c:v>
                </c:pt>
                <c:pt idx="10">
                  <c:v>R38 401 - R51 200</c:v>
                </c:pt>
                <c:pt idx="11">
                  <c:v>R51 201 - R76 800</c:v>
                </c:pt>
                <c:pt idx="12">
                  <c:v>R76 801 - R102 400</c:v>
                </c:pt>
                <c:pt idx="13">
                  <c:v>R102 401 - R153 600</c:v>
                </c:pt>
                <c:pt idx="14">
                  <c:v>R153 601 - R204 800</c:v>
                </c:pt>
                <c:pt idx="15">
                  <c:v>R204 801 - R500 000</c:v>
                </c:pt>
                <c:pt idx="16">
                  <c:v>More</c:v>
                </c:pt>
              </c:strCache>
            </c:strRef>
          </c:cat>
          <c:val>
            <c:numRef>
              <c:f>Access_Home_Phone!$E$7:$E$23</c:f>
              <c:numCache>
                <c:formatCode>0%</c:formatCode>
                <c:ptCount val="17"/>
                <c:pt idx="0">
                  <c:v>0.386046511627907</c:v>
                </c:pt>
                <c:pt idx="1">
                  <c:v>0.33804347826087</c:v>
                </c:pt>
                <c:pt idx="2">
                  <c:v>0.409162717219589</c:v>
                </c:pt>
                <c:pt idx="3">
                  <c:v>0.325031525851198</c:v>
                </c:pt>
                <c:pt idx="4">
                  <c:v>0.3904858814551</c:v>
                </c:pt>
                <c:pt idx="5">
                  <c:v>0.5249343832021</c:v>
                </c:pt>
                <c:pt idx="6">
                  <c:v>0.662235147486498</c:v>
                </c:pt>
                <c:pt idx="7">
                  <c:v>0.805992509363296</c:v>
                </c:pt>
                <c:pt idx="8">
                  <c:v>0.842592592592593</c:v>
                </c:pt>
                <c:pt idx="9">
                  <c:v>0.884036144578313</c:v>
                </c:pt>
                <c:pt idx="10">
                  <c:v>0.909090909090909</c:v>
                </c:pt>
                <c:pt idx="11">
                  <c:v>0.881516587677725</c:v>
                </c:pt>
                <c:pt idx="12">
                  <c:v>0.900826446280992</c:v>
                </c:pt>
                <c:pt idx="13">
                  <c:v>0.865384615384615</c:v>
                </c:pt>
                <c:pt idx="14">
                  <c:v>0.730769230769231</c:v>
                </c:pt>
                <c:pt idx="15">
                  <c:v>0.8</c:v>
                </c:pt>
                <c:pt idx="16">
                  <c:v>0.844444444444444</c:v>
                </c:pt>
              </c:numCache>
            </c:numRef>
          </c:val>
        </c:ser>
        <c:ser>
          <c:idx val="1"/>
          <c:order val="1"/>
          <c:tx>
            <c:strRef>
              <c:f>Access_Home_Phone!$F$6</c:f>
              <c:strCache>
                <c:ptCount val="1"/>
                <c:pt idx="0">
                  <c:v>Accesses internet from home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Access_Home_Phone!$D$7:$D$23</c:f>
              <c:strCache>
                <c:ptCount val="17"/>
                <c:pt idx="0">
                  <c:v>No Income</c:v>
                </c:pt>
                <c:pt idx="1">
                  <c:v>R1 - R400</c:v>
                </c:pt>
                <c:pt idx="2">
                  <c:v>R401 - R800</c:v>
                </c:pt>
                <c:pt idx="3">
                  <c:v>R801 - R1 600</c:v>
                </c:pt>
                <c:pt idx="4">
                  <c:v>R1 601 - R3 200</c:v>
                </c:pt>
                <c:pt idx="5">
                  <c:v>R3 201 - R6 400</c:v>
                </c:pt>
                <c:pt idx="6">
                  <c:v>R6 401 - R12 800</c:v>
                </c:pt>
                <c:pt idx="7">
                  <c:v>R12 801 - R19 200</c:v>
                </c:pt>
                <c:pt idx="8">
                  <c:v>R19 201 - R25 600</c:v>
                </c:pt>
                <c:pt idx="9">
                  <c:v>R25 601 - R38 400</c:v>
                </c:pt>
                <c:pt idx="10">
                  <c:v>R38 401 - R51 200</c:v>
                </c:pt>
                <c:pt idx="11">
                  <c:v>R51 201 - R76 800</c:v>
                </c:pt>
                <c:pt idx="12">
                  <c:v>R76 801 - R102 400</c:v>
                </c:pt>
                <c:pt idx="13">
                  <c:v>R102 401 - R153 600</c:v>
                </c:pt>
                <c:pt idx="14">
                  <c:v>R153 601 - R204 800</c:v>
                </c:pt>
                <c:pt idx="15">
                  <c:v>R204 801 - R500 000</c:v>
                </c:pt>
                <c:pt idx="16">
                  <c:v>More</c:v>
                </c:pt>
              </c:strCache>
            </c:strRef>
          </c:cat>
          <c:val>
            <c:numRef>
              <c:f>Access_Home_Phone!$F$7:$F$23</c:f>
              <c:numCache>
                <c:formatCode>0%</c:formatCode>
                <c:ptCount val="17"/>
                <c:pt idx="0">
                  <c:v>0.28433734939759</c:v>
                </c:pt>
                <c:pt idx="1">
                  <c:v>0.310897435897436</c:v>
                </c:pt>
                <c:pt idx="2">
                  <c:v>0.324324324324324</c:v>
                </c:pt>
                <c:pt idx="3">
                  <c:v>0.283220174587779</c:v>
                </c:pt>
                <c:pt idx="4">
                  <c:v>0.307692307692308</c:v>
                </c:pt>
                <c:pt idx="5">
                  <c:v>0.33</c:v>
                </c:pt>
                <c:pt idx="6">
                  <c:v>0.401253918495298</c:v>
                </c:pt>
                <c:pt idx="7">
                  <c:v>0.478624535315985</c:v>
                </c:pt>
                <c:pt idx="8">
                  <c:v>0.514913657770801</c:v>
                </c:pt>
                <c:pt idx="9">
                  <c:v>0.632027257240204</c:v>
                </c:pt>
                <c:pt idx="10">
                  <c:v>0.644768856447688</c:v>
                </c:pt>
                <c:pt idx="11">
                  <c:v>0.647058823529412</c:v>
                </c:pt>
                <c:pt idx="12">
                  <c:v>0.669724770642202</c:v>
                </c:pt>
                <c:pt idx="13">
                  <c:v>0.444444444444444</c:v>
                </c:pt>
                <c:pt idx="14">
                  <c:v>0.368421052631579</c:v>
                </c:pt>
                <c:pt idx="15">
                  <c:v>0.6</c:v>
                </c:pt>
                <c:pt idx="16">
                  <c:v>0.684210526315789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7641648"/>
        <c:axId val="1617644528"/>
      </c:barChart>
      <c:catAx>
        <c:axId val="161764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44528"/>
        <c:crosses val="autoZero"/>
        <c:auto val="1"/>
        <c:lblAlgn val="ctr"/>
        <c:lblOffset val="100"/>
        <c:noMultiLvlLbl val="0"/>
      </c:catAx>
      <c:valAx>
        <c:axId val="161764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4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Accesses internet mainly</a:t>
            </a:r>
            <a:r>
              <a:rPr lang="en-US" baseline="0" dirty="0" smtClean="0"/>
              <a:t> on mobile phone, by income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Access_Home_Phone!$G$6</c:f>
              <c:strCache>
                <c:ptCount val="1"/>
                <c:pt idx="0">
                  <c:v>Access internet from mobile phone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Access_Home_Phone!$D$7:$D$23</c:f>
              <c:strCache>
                <c:ptCount val="17"/>
                <c:pt idx="0">
                  <c:v>No Income</c:v>
                </c:pt>
                <c:pt idx="1">
                  <c:v>R1 - R400</c:v>
                </c:pt>
                <c:pt idx="2">
                  <c:v>R401 - R800</c:v>
                </c:pt>
                <c:pt idx="3">
                  <c:v>R801 - R1 600</c:v>
                </c:pt>
                <c:pt idx="4">
                  <c:v>R1 601 - R3 200</c:v>
                </c:pt>
                <c:pt idx="5">
                  <c:v>R3 201 - R6 400</c:v>
                </c:pt>
                <c:pt idx="6">
                  <c:v>R6 401 - R12 800</c:v>
                </c:pt>
                <c:pt idx="7">
                  <c:v>R12 801 - R19 200</c:v>
                </c:pt>
                <c:pt idx="8">
                  <c:v>R19 201 - R25 600</c:v>
                </c:pt>
                <c:pt idx="9">
                  <c:v>R25 601 - R38 400</c:v>
                </c:pt>
                <c:pt idx="10">
                  <c:v>R38 401 - R51 200</c:v>
                </c:pt>
                <c:pt idx="11">
                  <c:v>R51 201 - R76 800</c:v>
                </c:pt>
                <c:pt idx="12">
                  <c:v>R76 801 - R102 400</c:v>
                </c:pt>
                <c:pt idx="13">
                  <c:v>R102 401 - R153 600</c:v>
                </c:pt>
                <c:pt idx="14">
                  <c:v>R153 601 - R204 800</c:v>
                </c:pt>
                <c:pt idx="15">
                  <c:v>R204 801 - R500 000</c:v>
                </c:pt>
                <c:pt idx="16">
                  <c:v>More</c:v>
                </c:pt>
              </c:strCache>
            </c:strRef>
          </c:cat>
          <c:val>
            <c:numRef>
              <c:f>Access_Home_Phone!$G$7:$G$23</c:f>
              <c:numCache>
                <c:formatCode>0%</c:formatCode>
                <c:ptCount val="17"/>
                <c:pt idx="0">
                  <c:v>0.71566265060241</c:v>
                </c:pt>
                <c:pt idx="1">
                  <c:v>0.659163987138264</c:v>
                </c:pt>
                <c:pt idx="2">
                  <c:v>0.678227360308285</c:v>
                </c:pt>
                <c:pt idx="3">
                  <c:v>0.747817652764306</c:v>
                </c:pt>
                <c:pt idx="4">
                  <c:v>0.763517915309446</c:v>
                </c:pt>
                <c:pt idx="5">
                  <c:v>0.761666666666667</c:v>
                </c:pt>
                <c:pt idx="6">
                  <c:v>0.73525721455458</c:v>
                </c:pt>
                <c:pt idx="7">
                  <c:v>0.702602230483271</c:v>
                </c:pt>
                <c:pt idx="8">
                  <c:v>0.745682888540031</c:v>
                </c:pt>
                <c:pt idx="9">
                  <c:v>0.730834752981261</c:v>
                </c:pt>
                <c:pt idx="10">
                  <c:v>0.74390243902439</c:v>
                </c:pt>
                <c:pt idx="11">
                  <c:v>0.700534759358289</c:v>
                </c:pt>
                <c:pt idx="12">
                  <c:v>0.788990825688073</c:v>
                </c:pt>
                <c:pt idx="13">
                  <c:v>0.688888888888889</c:v>
                </c:pt>
                <c:pt idx="14">
                  <c:v>0.722222222222222</c:v>
                </c:pt>
                <c:pt idx="15">
                  <c:v>0.7</c:v>
                </c:pt>
                <c:pt idx="16">
                  <c:v>0.842105263157895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7668176"/>
        <c:axId val="1617670928"/>
      </c:barChart>
      <c:catAx>
        <c:axId val="161766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70928"/>
        <c:crosses val="autoZero"/>
        <c:auto val="1"/>
        <c:lblAlgn val="ctr"/>
        <c:lblOffset val="100"/>
        <c:noMultiLvlLbl val="0"/>
      </c:catAx>
      <c:valAx>
        <c:axId val="161767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6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Has used internet to find information</a:t>
            </a:r>
            <a:r>
              <a:rPr lang="en-US" baseline="0" dirty="0" smtClean="0"/>
              <a:t> on services, by income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Used_internet_for_services!$C$81</c:f>
              <c:strCache>
                <c:ptCount val="1"/>
                <c:pt idx="0">
                  <c:v>Health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Used_internet_for_services!$B$82:$B$98</c:f>
              <c:strCache>
                <c:ptCount val="17"/>
                <c:pt idx="0">
                  <c:v>No Income</c:v>
                </c:pt>
                <c:pt idx="1">
                  <c:v>R1 - R400</c:v>
                </c:pt>
                <c:pt idx="2">
                  <c:v>R401 - R800</c:v>
                </c:pt>
                <c:pt idx="3">
                  <c:v>R801 - R1 600</c:v>
                </c:pt>
                <c:pt idx="4">
                  <c:v>R1 601 - R3 200</c:v>
                </c:pt>
                <c:pt idx="5">
                  <c:v>R3 201 - R6 400</c:v>
                </c:pt>
                <c:pt idx="6">
                  <c:v>R6 401 - R12 800</c:v>
                </c:pt>
                <c:pt idx="7">
                  <c:v>R12 801 - R19 200</c:v>
                </c:pt>
                <c:pt idx="8">
                  <c:v>R19 201 - R25 600</c:v>
                </c:pt>
                <c:pt idx="9">
                  <c:v>R25 601 - R38 400</c:v>
                </c:pt>
                <c:pt idx="10">
                  <c:v>R38 401 - R51 200</c:v>
                </c:pt>
                <c:pt idx="11">
                  <c:v>R51 201 - R76 800</c:v>
                </c:pt>
                <c:pt idx="12">
                  <c:v>R76 801 - R102 400</c:v>
                </c:pt>
                <c:pt idx="13">
                  <c:v>R102 401 - R153 600</c:v>
                </c:pt>
                <c:pt idx="14">
                  <c:v>R153 601 - R204 800</c:v>
                </c:pt>
                <c:pt idx="15">
                  <c:v>R204 801 - R500 000</c:v>
                </c:pt>
                <c:pt idx="16">
                  <c:v>More</c:v>
                </c:pt>
              </c:strCache>
            </c:strRef>
          </c:cat>
          <c:val>
            <c:numRef>
              <c:f>Used_internet_for_services!$C$82:$C$98</c:f>
              <c:numCache>
                <c:formatCode>0%</c:formatCode>
                <c:ptCount val="17"/>
                <c:pt idx="0">
                  <c:v>0.166265060240964</c:v>
                </c:pt>
                <c:pt idx="1">
                  <c:v>0.262820512820513</c:v>
                </c:pt>
                <c:pt idx="2">
                  <c:v>0.202312138728324</c:v>
                </c:pt>
                <c:pt idx="3">
                  <c:v>0.192046556741028</c:v>
                </c:pt>
                <c:pt idx="4">
                  <c:v>0.230769230769231</c:v>
                </c:pt>
                <c:pt idx="5">
                  <c:v>0.237777777777778</c:v>
                </c:pt>
                <c:pt idx="6">
                  <c:v>0.282758620689655</c:v>
                </c:pt>
                <c:pt idx="7">
                  <c:v>0.315055762081784</c:v>
                </c:pt>
                <c:pt idx="8">
                  <c:v>0.268445839874411</c:v>
                </c:pt>
                <c:pt idx="9">
                  <c:v>0.327645051194539</c:v>
                </c:pt>
                <c:pt idx="10">
                  <c:v>0.392682926829268</c:v>
                </c:pt>
                <c:pt idx="11">
                  <c:v>0.374331550802139</c:v>
                </c:pt>
                <c:pt idx="12">
                  <c:v>0.403669724770642</c:v>
                </c:pt>
                <c:pt idx="13">
                  <c:v>0.311111111111111</c:v>
                </c:pt>
                <c:pt idx="14">
                  <c:v>0.0555555555555555</c:v>
                </c:pt>
                <c:pt idx="15">
                  <c:v>0.3</c:v>
                </c:pt>
                <c:pt idx="16">
                  <c:v>0.289473684210526</c:v>
                </c:pt>
              </c:numCache>
            </c:numRef>
          </c:val>
        </c:ser>
        <c:ser>
          <c:idx val="2"/>
          <c:order val="1"/>
          <c:tx>
            <c:strRef>
              <c:f>Used_internet_for_services!$E$81</c:f>
              <c:strCache>
                <c:ptCount val="1"/>
                <c:pt idx="0">
                  <c:v>Public Transport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Used_internet_for_services!$B$82:$B$98</c:f>
              <c:strCache>
                <c:ptCount val="17"/>
                <c:pt idx="0">
                  <c:v>No Income</c:v>
                </c:pt>
                <c:pt idx="1">
                  <c:v>R1 - R400</c:v>
                </c:pt>
                <c:pt idx="2">
                  <c:v>R401 - R800</c:v>
                </c:pt>
                <c:pt idx="3">
                  <c:v>R801 - R1 600</c:v>
                </c:pt>
                <c:pt idx="4">
                  <c:v>R1 601 - R3 200</c:v>
                </c:pt>
                <c:pt idx="5">
                  <c:v>R3 201 - R6 400</c:v>
                </c:pt>
                <c:pt idx="6">
                  <c:v>R6 401 - R12 800</c:v>
                </c:pt>
                <c:pt idx="7">
                  <c:v>R12 801 - R19 200</c:v>
                </c:pt>
                <c:pt idx="8">
                  <c:v>R19 201 - R25 600</c:v>
                </c:pt>
                <c:pt idx="9">
                  <c:v>R25 601 - R38 400</c:v>
                </c:pt>
                <c:pt idx="10">
                  <c:v>R38 401 - R51 200</c:v>
                </c:pt>
                <c:pt idx="11">
                  <c:v>R51 201 - R76 800</c:v>
                </c:pt>
                <c:pt idx="12">
                  <c:v>R76 801 - R102 400</c:v>
                </c:pt>
                <c:pt idx="13">
                  <c:v>R102 401 - R153 600</c:v>
                </c:pt>
                <c:pt idx="14">
                  <c:v>R153 601 - R204 800</c:v>
                </c:pt>
                <c:pt idx="15">
                  <c:v>R204 801 - R500 000</c:v>
                </c:pt>
                <c:pt idx="16">
                  <c:v>More</c:v>
                </c:pt>
              </c:strCache>
            </c:strRef>
          </c:cat>
          <c:val>
            <c:numRef>
              <c:f>Used_internet_for_services!$E$82:$E$98</c:f>
              <c:numCache>
                <c:formatCode>0%</c:formatCode>
                <c:ptCount val="17"/>
                <c:pt idx="0">
                  <c:v>0.151807228915663</c:v>
                </c:pt>
                <c:pt idx="1">
                  <c:v>0.154340836012862</c:v>
                </c:pt>
                <c:pt idx="2">
                  <c:v>0.165703275529865</c:v>
                </c:pt>
                <c:pt idx="3">
                  <c:v>0.148399612027158</c:v>
                </c:pt>
                <c:pt idx="4">
                  <c:v>0.138762214983713</c:v>
                </c:pt>
                <c:pt idx="5">
                  <c:v>0.167777777777778</c:v>
                </c:pt>
                <c:pt idx="6">
                  <c:v>0.181818181818182</c:v>
                </c:pt>
                <c:pt idx="7">
                  <c:v>0.226765799256506</c:v>
                </c:pt>
                <c:pt idx="8">
                  <c:v>0.273155416012559</c:v>
                </c:pt>
                <c:pt idx="9">
                  <c:v>0.264505119453925</c:v>
                </c:pt>
                <c:pt idx="10">
                  <c:v>0.309002433090024</c:v>
                </c:pt>
                <c:pt idx="11">
                  <c:v>0.283422459893048</c:v>
                </c:pt>
                <c:pt idx="12">
                  <c:v>0.302752293577982</c:v>
                </c:pt>
                <c:pt idx="13">
                  <c:v>0.222222222222222</c:v>
                </c:pt>
                <c:pt idx="14">
                  <c:v>0.157894736842105</c:v>
                </c:pt>
                <c:pt idx="15">
                  <c:v>0.1</c:v>
                </c:pt>
                <c:pt idx="16">
                  <c:v>0.394736842105263</c:v>
                </c:pt>
              </c:numCache>
            </c:numRef>
          </c:val>
        </c:ser>
        <c:ser>
          <c:idx val="1"/>
          <c:order val="2"/>
          <c:tx>
            <c:strRef>
              <c:f>Used_internet_for_services!$D$81</c:f>
              <c:strCache>
                <c:ptCount val="1"/>
                <c:pt idx="0">
                  <c:v>Work or Business Opportunities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Used_internet_for_services!$B$82:$B$98</c:f>
              <c:strCache>
                <c:ptCount val="17"/>
                <c:pt idx="0">
                  <c:v>No Income</c:v>
                </c:pt>
                <c:pt idx="1">
                  <c:v>R1 - R400</c:v>
                </c:pt>
                <c:pt idx="2">
                  <c:v>R401 - R800</c:v>
                </c:pt>
                <c:pt idx="3">
                  <c:v>R801 - R1 600</c:v>
                </c:pt>
                <c:pt idx="4">
                  <c:v>R1 601 - R3 200</c:v>
                </c:pt>
                <c:pt idx="5">
                  <c:v>R3 201 - R6 400</c:v>
                </c:pt>
                <c:pt idx="6">
                  <c:v>R6 401 - R12 800</c:v>
                </c:pt>
                <c:pt idx="7">
                  <c:v>R12 801 - R19 200</c:v>
                </c:pt>
                <c:pt idx="8">
                  <c:v>R19 201 - R25 600</c:v>
                </c:pt>
                <c:pt idx="9">
                  <c:v>R25 601 - R38 400</c:v>
                </c:pt>
                <c:pt idx="10">
                  <c:v>R38 401 - R51 200</c:v>
                </c:pt>
                <c:pt idx="11">
                  <c:v>R51 201 - R76 800</c:v>
                </c:pt>
                <c:pt idx="12">
                  <c:v>R76 801 - R102 400</c:v>
                </c:pt>
                <c:pt idx="13">
                  <c:v>R102 401 - R153 600</c:v>
                </c:pt>
                <c:pt idx="14">
                  <c:v>R153 601 - R204 800</c:v>
                </c:pt>
                <c:pt idx="15">
                  <c:v>R204 801 - R500 000</c:v>
                </c:pt>
                <c:pt idx="16">
                  <c:v>More</c:v>
                </c:pt>
              </c:strCache>
            </c:strRef>
          </c:cat>
          <c:val>
            <c:numRef>
              <c:f>Used_internet_for_services!$D$82:$D$98</c:f>
              <c:numCache>
                <c:formatCode>0%</c:formatCode>
                <c:ptCount val="17"/>
                <c:pt idx="0">
                  <c:v>0.481927710843373</c:v>
                </c:pt>
                <c:pt idx="1">
                  <c:v>0.506410256410256</c:v>
                </c:pt>
                <c:pt idx="2">
                  <c:v>0.529865125240848</c:v>
                </c:pt>
                <c:pt idx="3">
                  <c:v>0.483996120271581</c:v>
                </c:pt>
                <c:pt idx="4">
                  <c:v>0.514657980456026</c:v>
                </c:pt>
                <c:pt idx="5">
                  <c:v>0.517777777777778</c:v>
                </c:pt>
                <c:pt idx="6">
                  <c:v>0.535131744040151</c:v>
                </c:pt>
                <c:pt idx="7">
                  <c:v>0.531598513011152</c:v>
                </c:pt>
                <c:pt idx="8">
                  <c:v>0.533751962323391</c:v>
                </c:pt>
                <c:pt idx="9">
                  <c:v>0.61839863713799</c:v>
                </c:pt>
                <c:pt idx="10">
                  <c:v>0.690243902439024</c:v>
                </c:pt>
                <c:pt idx="11">
                  <c:v>0.602150537634409</c:v>
                </c:pt>
                <c:pt idx="12">
                  <c:v>0.486238532110092</c:v>
                </c:pt>
                <c:pt idx="13">
                  <c:v>0.444444444444444</c:v>
                </c:pt>
                <c:pt idx="14">
                  <c:v>0.263157894736842</c:v>
                </c:pt>
                <c:pt idx="15">
                  <c:v>0.65</c:v>
                </c:pt>
                <c:pt idx="16">
                  <c:v>0.605263157894737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8762592"/>
        <c:axId val="1618765344"/>
      </c:barChart>
      <c:catAx>
        <c:axId val="16187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765344"/>
        <c:crosses val="autoZero"/>
        <c:auto val="1"/>
        <c:lblAlgn val="ctr"/>
        <c:lblOffset val="100"/>
        <c:noMultiLvlLbl val="0"/>
      </c:catAx>
      <c:valAx>
        <c:axId val="16187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76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C6F4567-4B49-3F4B-AD9A-65631F3F756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1B934184-1C0A-0744-AB20-C6278BDF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4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97052134-2C47-664B-AB74-8EDD4577D4A1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0D98D8F-3C7C-124F-9599-FA1513A8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5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8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Repeat.</a:t>
            </a:r>
          </a:p>
          <a:p>
            <a:r>
              <a:rPr lang="en-ZA" dirty="0" smtClean="0"/>
              <a:t>EG where GCRO studies have had</a:t>
            </a:r>
            <a:r>
              <a:rPr lang="en-ZA" baseline="0" dirty="0" smtClean="0"/>
              <a:t> direct resonance with development of African cities as hubs of innovation?</a:t>
            </a:r>
          </a:p>
          <a:p>
            <a:endParaRPr lang="en-ZA" dirty="0" smtClean="0"/>
          </a:p>
          <a:p>
            <a:r>
              <a:rPr lang="en-ZA" dirty="0" smtClean="0"/>
              <a:t>Informal economy &amp; </a:t>
            </a:r>
            <a:r>
              <a:rPr lang="en-ZA" dirty="0" err="1" smtClean="0"/>
              <a:t>QoL</a:t>
            </a:r>
            <a:r>
              <a:rPr lang="en-ZA" dirty="0" smtClean="0"/>
              <a:t> – informed the Premier</a:t>
            </a:r>
            <a:r>
              <a:rPr lang="en-ZA" baseline="0" dirty="0" smtClean="0"/>
              <a:t> </a:t>
            </a:r>
            <a:endParaRPr lang="en-ZA" dirty="0" smtClean="0"/>
          </a:p>
          <a:p>
            <a:r>
              <a:rPr lang="en-ZA" dirty="0" err="1" smtClean="0"/>
              <a:t>QoL</a:t>
            </a:r>
            <a:r>
              <a:rPr lang="en-ZA" dirty="0" smtClean="0"/>
              <a:t> data informed</a:t>
            </a:r>
            <a:r>
              <a:rPr lang="en-ZA" baseline="0" dirty="0" smtClean="0"/>
              <a:t> COJ Social Cohesion planning</a:t>
            </a:r>
          </a:p>
          <a:p>
            <a:r>
              <a:rPr lang="en-ZA" baseline="0" dirty="0" err="1" smtClean="0"/>
              <a:t>QoL</a:t>
            </a:r>
            <a:r>
              <a:rPr lang="en-ZA" baseline="0" dirty="0" smtClean="0"/>
              <a:t> data used as performance indicator for </a:t>
            </a:r>
            <a:r>
              <a:rPr lang="en-ZA" baseline="0" dirty="0" err="1" smtClean="0"/>
              <a:t>CoJ</a:t>
            </a:r>
            <a:endParaRPr lang="en-ZA" baseline="0" dirty="0" smtClean="0"/>
          </a:p>
          <a:p>
            <a:r>
              <a:rPr lang="fr-FR" baseline="0" dirty="0" smtClean="0"/>
              <a:t>Framework for  GI </a:t>
            </a:r>
            <a:r>
              <a:rPr lang="fr-FR" baseline="0" dirty="0" err="1" smtClean="0"/>
              <a:t>aprouch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Mogale</a:t>
            </a:r>
            <a:r>
              <a:rPr lang="fr-FR" baseline="0" dirty="0" smtClean="0"/>
              <a:t> City Local </a:t>
            </a:r>
            <a:r>
              <a:rPr lang="fr-FR" baseline="0" dirty="0" err="1" smtClean="0"/>
              <a:t>Municipality</a:t>
            </a:r>
            <a:endParaRPr lang="en-ZA" baseline="0" dirty="0" smtClean="0"/>
          </a:p>
          <a:p>
            <a:endParaRPr lang="en-ZA" baseline="0" dirty="0" smtClean="0"/>
          </a:p>
          <a:p>
            <a:endParaRPr lang="en-Z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5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Repeat.</a:t>
            </a:r>
          </a:p>
          <a:p>
            <a:r>
              <a:rPr lang="en-ZA" dirty="0" smtClean="0"/>
              <a:t>EG where GCRO studies have had</a:t>
            </a:r>
            <a:r>
              <a:rPr lang="en-ZA" baseline="0" dirty="0" smtClean="0"/>
              <a:t> direct resonance with development of African cities as hubs of innovation?</a:t>
            </a:r>
          </a:p>
          <a:p>
            <a:endParaRPr lang="en-ZA" dirty="0" smtClean="0"/>
          </a:p>
          <a:p>
            <a:r>
              <a:rPr lang="en-ZA" dirty="0" smtClean="0"/>
              <a:t>Informal economy &amp; </a:t>
            </a:r>
            <a:r>
              <a:rPr lang="en-ZA" dirty="0" err="1" smtClean="0"/>
              <a:t>QoL</a:t>
            </a:r>
            <a:r>
              <a:rPr lang="en-ZA" dirty="0" smtClean="0"/>
              <a:t> – informed the Premier</a:t>
            </a:r>
            <a:r>
              <a:rPr lang="en-ZA" baseline="0" dirty="0" smtClean="0"/>
              <a:t> </a:t>
            </a:r>
            <a:endParaRPr lang="en-ZA" dirty="0" smtClean="0"/>
          </a:p>
          <a:p>
            <a:r>
              <a:rPr lang="en-ZA" dirty="0" err="1" smtClean="0"/>
              <a:t>QoL</a:t>
            </a:r>
            <a:r>
              <a:rPr lang="en-ZA" dirty="0" smtClean="0"/>
              <a:t> data informed</a:t>
            </a:r>
            <a:r>
              <a:rPr lang="en-ZA" baseline="0" dirty="0" smtClean="0"/>
              <a:t> COJ Social Cohesion planning</a:t>
            </a:r>
          </a:p>
          <a:p>
            <a:r>
              <a:rPr lang="en-ZA" baseline="0" dirty="0" err="1" smtClean="0"/>
              <a:t>QoL</a:t>
            </a:r>
            <a:r>
              <a:rPr lang="en-ZA" baseline="0" dirty="0" smtClean="0"/>
              <a:t> data used as performance indicator for </a:t>
            </a:r>
            <a:r>
              <a:rPr lang="en-ZA" baseline="0" dirty="0" err="1" smtClean="0"/>
              <a:t>CoJ</a:t>
            </a:r>
            <a:endParaRPr lang="en-ZA" baseline="0" dirty="0" smtClean="0"/>
          </a:p>
          <a:p>
            <a:r>
              <a:rPr lang="fr-FR" baseline="0" dirty="0" smtClean="0"/>
              <a:t>Framework for  GI </a:t>
            </a:r>
            <a:r>
              <a:rPr lang="fr-FR" baseline="0" dirty="0" err="1" smtClean="0"/>
              <a:t>aprouch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Mogale</a:t>
            </a:r>
            <a:r>
              <a:rPr lang="fr-FR" baseline="0" dirty="0" smtClean="0"/>
              <a:t> City Local </a:t>
            </a:r>
            <a:r>
              <a:rPr lang="fr-FR" baseline="0" dirty="0" err="1" smtClean="0"/>
              <a:t>Municipality</a:t>
            </a:r>
            <a:endParaRPr lang="en-ZA" baseline="0" dirty="0" smtClean="0"/>
          </a:p>
          <a:p>
            <a:endParaRPr lang="en-ZA" baseline="0" dirty="0" smtClean="0"/>
          </a:p>
          <a:p>
            <a:endParaRPr lang="en-Z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Repeat.</a:t>
            </a:r>
          </a:p>
          <a:p>
            <a:r>
              <a:rPr lang="en-ZA" dirty="0" smtClean="0"/>
              <a:t>EG where GCRO studies have had</a:t>
            </a:r>
            <a:r>
              <a:rPr lang="en-ZA" baseline="0" dirty="0" smtClean="0"/>
              <a:t> direct resonance with development of African cities as hubs of innovation?</a:t>
            </a:r>
          </a:p>
          <a:p>
            <a:endParaRPr lang="en-ZA" dirty="0" smtClean="0"/>
          </a:p>
          <a:p>
            <a:r>
              <a:rPr lang="en-ZA" dirty="0" smtClean="0"/>
              <a:t>Informal economy &amp; </a:t>
            </a:r>
            <a:r>
              <a:rPr lang="en-ZA" dirty="0" err="1" smtClean="0"/>
              <a:t>QoL</a:t>
            </a:r>
            <a:r>
              <a:rPr lang="en-ZA" dirty="0" smtClean="0"/>
              <a:t> – informed the Premier</a:t>
            </a:r>
            <a:r>
              <a:rPr lang="en-ZA" baseline="0" dirty="0" smtClean="0"/>
              <a:t> </a:t>
            </a:r>
            <a:endParaRPr lang="en-ZA" dirty="0" smtClean="0"/>
          </a:p>
          <a:p>
            <a:r>
              <a:rPr lang="en-ZA" dirty="0" err="1" smtClean="0"/>
              <a:t>QoL</a:t>
            </a:r>
            <a:r>
              <a:rPr lang="en-ZA" dirty="0" smtClean="0"/>
              <a:t> data informed</a:t>
            </a:r>
            <a:r>
              <a:rPr lang="en-ZA" baseline="0" dirty="0" smtClean="0"/>
              <a:t> COJ Social Cohesion planning</a:t>
            </a:r>
          </a:p>
          <a:p>
            <a:r>
              <a:rPr lang="en-ZA" baseline="0" dirty="0" err="1" smtClean="0"/>
              <a:t>QoL</a:t>
            </a:r>
            <a:r>
              <a:rPr lang="en-ZA" baseline="0" dirty="0" smtClean="0"/>
              <a:t> data used as performance indicator for </a:t>
            </a:r>
            <a:r>
              <a:rPr lang="en-ZA" baseline="0" dirty="0" err="1" smtClean="0"/>
              <a:t>CoJ</a:t>
            </a:r>
            <a:endParaRPr lang="en-ZA" baseline="0" dirty="0" smtClean="0"/>
          </a:p>
          <a:p>
            <a:r>
              <a:rPr lang="fr-FR" baseline="0" dirty="0" smtClean="0"/>
              <a:t>Framework for  GI </a:t>
            </a:r>
            <a:r>
              <a:rPr lang="fr-FR" baseline="0" dirty="0" err="1" smtClean="0"/>
              <a:t>aprouch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Mogale</a:t>
            </a:r>
            <a:r>
              <a:rPr lang="fr-FR" baseline="0" dirty="0" smtClean="0"/>
              <a:t> City Local </a:t>
            </a:r>
            <a:r>
              <a:rPr lang="fr-FR" baseline="0" dirty="0" err="1" smtClean="0"/>
              <a:t>Municipality</a:t>
            </a:r>
            <a:endParaRPr lang="en-ZA" baseline="0" dirty="0" smtClean="0"/>
          </a:p>
          <a:p>
            <a:endParaRPr lang="en-ZA" baseline="0" dirty="0" smtClean="0"/>
          </a:p>
          <a:p>
            <a:endParaRPr lang="en-Z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Holds roughly a quarter of the South African population and a third of the national economy</a:t>
            </a:r>
          </a:p>
          <a:p>
            <a:endParaRPr lang="en-ZA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Idea of city-region =</a:t>
            </a:r>
            <a:r>
              <a:rPr lang="en-ZA" baseline="0" dirty="0" smtClean="0"/>
              <a:t> innovative</a:t>
            </a:r>
            <a:r>
              <a:rPr lang="en-ZA" dirty="0" smtClean="0"/>
              <a:t>:</a:t>
            </a:r>
            <a:r>
              <a:rPr lang="en-ZA" baseline="0" dirty="0" smtClean="0"/>
              <a:t> outward looking ‘competitive’ on global stage and  inward looking ‘</a:t>
            </a:r>
            <a:r>
              <a:rPr lang="en-ZA" dirty="0" smtClean="0"/>
              <a:t>best governance agenda</a:t>
            </a:r>
            <a:r>
              <a:rPr lang="en-US" dirty="0" smtClean="0"/>
              <a:t>’ for integrated region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1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innovation hub that drives social and economic development</a:t>
            </a:r>
          </a:p>
          <a:p>
            <a:endParaRPr lang="en-ZA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i="1" dirty="0" smtClean="0">
                <a:latin typeface="Georgia" panose="02040502050405020303" pitchFamily="18" charset="0"/>
              </a:rPr>
              <a:t>GCRO helps to build the knowledge needed to shape appropriate strategies that will advance a competitive, integrated, sustainable and inclusive Gauteng City-Region.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Some examples of mapping “dissatisfaction</a:t>
            </a:r>
            <a:r>
              <a:rPr lang="en-ZA" baseline="0" dirty="0" smtClean="0"/>
              <a:t> with government performance” from 4 years of </a:t>
            </a:r>
            <a:r>
              <a:rPr lang="en-ZA" baseline="0" dirty="0" err="1" smtClean="0"/>
              <a:t>QoL</a:t>
            </a:r>
            <a:endParaRPr lang="en-ZA" baseline="0" dirty="0" smtClean="0"/>
          </a:p>
          <a:p>
            <a:r>
              <a:rPr lang="en-ZA" dirty="0" smtClean="0"/>
              <a:t>EG – accessible:</a:t>
            </a:r>
            <a:r>
              <a:rPr lang="en-ZA" baseline="0" dirty="0" smtClean="0"/>
              <a:t> On the website. Digestible:  highly technical GIS, major survey data &amp; attitudinal information combined in easy to digest visual manner; </a:t>
            </a:r>
          </a:p>
          <a:p>
            <a:r>
              <a:rPr lang="en-ZA" baseline="0" dirty="0" smtClean="0"/>
              <a:t>Reflective: offers reflective insight for government and the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Making research publically available –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&gt;academy: free downloads, maps of the month, quick outputs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2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style encourages a more immediate uptake of information which remains coherent across possible barriers of specialized language.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MyJozi</a:t>
            </a:r>
            <a:r>
              <a:rPr lang="en-ZA" baseline="0" dirty="0" err="1" smtClean="0"/>
              <a:t>Moves</a:t>
            </a:r>
            <a:r>
              <a:rPr lang="en-ZA" baseline="0" dirty="0" smtClean="0"/>
              <a:t>- new way of collecting data in this field. </a:t>
            </a:r>
          </a:p>
          <a:p>
            <a:r>
              <a:rPr lang="en-ZA" baseline="0" dirty="0" smtClean="0"/>
              <a:t>Not a survey asking people – app that literally tracks how and where people move.</a:t>
            </a:r>
          </a:p>
          <a:p>
            <a:r>
              <a:rPr lang="en-ZA" baseline="0" dirty="0" smtClean="0"/>
              <a:t>Giving us more detailed information than ever accessible before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/>
              <a:t>Ethnographies of the state - </a:t>
            </a:r>
            <a:r>
              <a:rPr lang="en-ZA" sz="1200" dirty="0" err="1" smtClean="0"/>
              <a:t>CoJ</a:t>
            </a:r>
            <a:endParaRPr lang="en-ZA" sz="1200" dirty="0" smtClean="0"/>
          </a:p>
          <a:p>
            <a:endParaRPr lang="en-ZA" baseline="0" dirty="0" smtClean="0"/>
          </a:p>
          <a:p>
            <a:r>
              <a:rPr lang="en-ZA" baseline="0" dirty="0" err="1" smtClean="0"/>
              <a:t>QoL</a:t>
            </a:r>
            <a:r>
              <a:rPr lang="en-ZA" baseline="0" dirty="0" smtClean="0"/>
              <a:t> </a:t>
            </a:r>
          </a:p>
          <a:p>
            <a:r>
              <a:rPr lang="en-ZA" baseline="0" dirty="0" smtClean="0"/>
              <a:t>Content – combines material household infrastructure survey with attitudinal questionnaire – fuller picture of life in the GCRO</a:t>
            </a:r>
          </a:p>
          <a:p>
            <a:r>
              <a:rPr lang="en-ZA" baseline="0" dirty="0" smtClean="0"/>
              <a:t>&amp; technical details – Quality checks on who and where the information is coming from refining – </a:t>
            </a:r>
            <a:r>
              <a:rPr lang="en-Z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SurveyToGo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on the </a:t>
            </a:r>
            <a:r>
              <a:rPr lang="en-Z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Dooblo</a:t>
            </a:r>
            <a:r>
              <a:rPr lang="en-Z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baseline="0" smtClean="0"/>
              <a:t>Track Locate devices, </a:t>
            </a:r>
            <a:r>
              <a:rPr lang="en-Z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6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/>
              <a:t>Pilot new approaches –  try never tested/ Risk – </a:t>
            </a:r>
            <a:r>
              <a:rPr lang="en-ZA" sz="1200" dirty="0" err="1" smtClean="0"/>
              <a:t>eg</a:t>
            </a:r>
            <a:r>
              <a:rPr lang="en-ZA" sz="1200" dirty="0" smtClean="0"/>
              <a:t> </a:t>
            </a:r>
            <a:r>
              <a:rPr lang="en-ZA" sz="1200" dirty="0" err="1" smtClean="0"/>
              <a:t>MyJozi</a:t>
            </a:r>
            <a:r>
              <a:rPr lang="en-ZA" sz="1200" dirty="0" smtClean="0"/>
              <a:t> Moves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/>
              <a:t>Ask the questions government wants to know: where are we now  – </a:t>
            </a:r>
            <a:r>
              <a:rPr lang="en-ZA" sz="1200" dirty="0" err="1" smtClean="0"/>
              <a:t>QoL</a:t>
            </a:r>
            <a:r>
              <a:rPr lang="en-ZA" sz="120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/>
              <a:t>Research</a:t>
            </a:r>
            <a:r>
              <a:rPr lang="en-ZA" sz="1200" baseline="0" dirty="0" smtClean="0"/>
              <a:t> &amp; </a:t>
            </a:r>
            <a:r>
              <a:rPr lang="en-ZA" sz="1200" dirty="0" err="1" smtClean="0"/>
              <a:t>multidiscplinary</a:t>
            </a:r>
            <a:r>
              <a:rPr lang="en-ZA" sz="1200" dirty="0" smtClean="0"/>
              <a:t> thinking - Innovative solutions: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/>
              <a:t>EG: Green Assets for with Pollution buffer. Given the current situation actually we don’t have a buffer zone, so prescribed</a:t>
            </a:r>
            <a:r>
              <a:rPr lang="en-ZA" sz="1200" baseline="0" dirty="0" smtClean="0"/>
              <a:t> policy solution doesn’t apply…So</a:t>
            </a:r>
            <a:r>
              <a:rPr lang="en-ZA" sz="1200" dirty="0" smtClean="0"/>
              <a:t> how can we adapted what we do</a:t>
            </a:r>
            <a:r>
              <a:rPr lang="en-ZA" sz="1200" baseline="0" dirty="0" smtClean="0"/>
              <a:t> have? GI new way of thinking about infrastructure and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aseline="0" dirty="0" smtClean="0"/>
              <a:t>Typically GCR can grow into a hub of innovation thanks to tech advancements and innovation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EG:Tshwane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embarked on transforming itself into a “Smart City”</a:t>
            </a:r>
            <a:endParaRPr lang="en-ZA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</a:t>
            </a:r>
            <a:r>
              <a:rPr lang="en-ZA" baseline="0" dirty="0" smtClean="0"/>
              <a:t> innovative research offers the GCR and governance structures new ways to think about the problem and solutions.</a:t>
            </a:r>
          </a:p>
          <a:p>
            <a:r>
              <a:rPr lang="en-ZA" baseline="0" dirty="0" smtClean="0"/>
              <a:t>EG: learning that green infrastructure can  replace and do more than grey infrastructure – economic and social justice imperative</a:t>
            </a:r>
          </a:p>
          <a:p>
            <a:r>
              <a:rPr lang="en-ZA" baseline="0" dirty="0" smtClean="0"/>
              <a:t>Reconceptualising notion of economy to take stock of how integral informal economy is; and recognising that Gauteng relies on patters of migration and trade that stretch from Maseru to Nairobi; this is part of what builds and constitutes the city-region not necessarily a problem that must be swept away.</a:t>
            </a:r>
          </a:p>
          <a:p>
            <a:r>
              <a:rPr lang="en-ZA" baseline="0" dirty="0" smtClean="0"/>
              <a:t>How can the region better understand itself, its options and </a:t>
            </a:r>
          </a:p>
          <a:p>
            <a:endParaRPr lang="en-ZA" baseline="0" dirty="0" smtClean="0"/>
          </a:p>
          <a:p>
            <a:endParaRPr lang="en-ZA" baseline="0" dirty="0" smtClean="0"/>
          </a:p>
          <a:p>
            <a:r>
              <a:rPr lang="en-ZA" baseline="0" dirty="0" smtClean="0"/>
              <a:t>These options, these new modes of knowledge and understanding, present alternatives: novels way for the city-region to innovate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0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04800" y="-101600"/>
            <a:ext cx="12496800" cy="695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769" y="647718"/>
            <a:ext cx="4654551" cy="16414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rgbClr val="3E3C3B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5769" y="2463819"/>
            <a:ext cx="4654551" cy="561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E3C3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0"/>
            <a:ext cx="6705600" cy="6858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en-ZA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29409" y="3038475"/>
            <a:ext cx="704851" cy="0"/>
          </a:xfrm>
          <a:prstGeom prst="line">
            <a:avLst/>
          </a:prstGeom>
          <a:ln w="38100">
            <a:solidFill>
              <a:srgbClr val="832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-304800" y="4484985"/>
            <a:ext cx="6089651" cy="2398435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 userDrawn="1"/>
        </p:nvSpPr>
        <p:spPr>
          <a:xfrm>
            <a:off x="-304800" y="-152401"/>
            <a:ext cx="6089651" cy="330202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45769" y="3225807"/>
            <a:ext cx="4654551" cy="561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E3C3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Author’s Name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784861" y="-152400"/>
            <a:ext cx="6407151" cy="703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ZA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61161" y="6146800"/>
            <a:ext cx="4654551" cy="33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999C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Photographer’s Credit</a:t>
            </a:r>
          </a:p>
        </p:txBody>
      </p:sp>
      <p:pic>
        <p:nvPicPr>
          <p:cNvPr id="4" name="Picture 3" descr="GCRO-logo_on-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9" y="5947295"/>
            <a:ext cx="2623969" cy="8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" y="1727200"/>
            <a:ext cx="11328400" cy="4686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Click icon to add chart</a:t>
            </a:r>
            <a:endParaRPr lang="en-ZA"/>
          </a:p>
        </p:txBody>
      </p:sp>
      <p:sp>
        <p:nvSpPr>
          <p:cNvPr id="3" name="Text Placeholder 4"/>
          <p:cNvSpPr txBox="1">
            <a:spLocks/>
          </p:cNvSpPr>
          <p:nvPr userDrawn="1"/>
        </p:nvSpPr>
        <p:spPr>
          <a:xfrm>
            <a:off x="254003" y="156729"/>
            <a:ext cx="6464300" cy="64099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Verdana"/>
                <a:cs typeface="Verdana"/>
              </a:rPr>
              <a:t>Slide Header</a:t>
            </a:r>
            <a:endParaRPr lang="en-US" sz="28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54003" y="810697"/>
            <a:ext cx="6464300" cy="446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rgbClr val="FFFFFF"/>
                </a:solidFill>
              </a:rPr>
              <a:t>Slide Sub Header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39700"/>
            <a:ext cx="12192000" cy="699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0" y="4342576"/>
            <a:ext cx="12192000" cy="2515424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 userDrawn="1"/>
        </p:nvSpPr>
        <p:spPr>
          <a:xfrm>
            <a:off x="326997" y="4941504"/>
            <a:ext cx="6509499" cy="2319591"/>
          </a:xfrm>
          <a:prstGeom prst="rect">
            <a:avLst/>
          </a:prstGeom>
          <a:noFill/>
        </p:spPr>
        <p:txBody>
          <a:bodyPr wrap="square" numCol="3" spcCol="360000" rtlCol="0">
            <a:spAutoFit/>
          </a:bodyPr>
          <a:lstStyle/>
          <a:p>
            <a:endParaRPr lang="en-US" sz="1000" b="0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0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0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US" sz="1000" b="1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GCRO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+27 11 717 7280</a:t>
            </a:r>
          </a:p>
          <a:p>
            <a:r>
              <a:rPr lang="en-US" sz="1000" b="0" i="0" u="none" strike="noStrike" kern="1200" baseline="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info@gcro.ac.za</a:t>
            </a:r>
            <a:endParaRPr lang="en-US" sz="1000" b="0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US" sz="1000" b="1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ADDRESS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4th Floor University Corner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11 </a:t>
            </a:r>
            <a:r>
              <a:rPr lang="en-US" sz="1000" b="0" i="0" u="none" strike="noStrike" kern="1200" baseline="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Jorissen</a:t>
            </a:r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Street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(</a:t>
            </a:r>
            <a:r>
              <a:rPr lang="en-US" sz="1000" b="0" i="0" u="none" strike="noStrike" kern="1200" baseline="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Cnr</a:t>
            </a:r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en-US" sz="1000" b="0" i="0" u="none" strike="noStrike" kern="1200" baseline="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Jorissen</a:t>
            </a:r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and Jan Smuts)</a:t>
            </a:r>
          </a:p>
          <a:p>
            <a:r>
              <a:rPr lang="en-US" sz="1000" b="0" i="0" u="none" strike="noStrike" kern="1200" baseline="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Braamfontein</a:t>
            </a:r>
            <a:endParaRPr lang="en-US" sz="1000" b="0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Johannesburg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Gauteng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South Africa</a:t>
            </a:r>
          </a:p>
          <a:p>
            <a:endParaRPr lang="en-US" sz="1000" b="0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endParaRPr lang="en-US" sz="1000" b="1" i="0" u="none" strike="noStrike" kern="1200" baseline="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US" sz="1000" b="1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POSTAL ADDRESS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GCRO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Private Bag 3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Wits</a:t>
            </a:r>
          </a:p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2050</a:t>
            </a:r>
            <a:endParaRPr lang="en-US" sz="1000" u="none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en-US" sz="1000" b="0" i="0" u="none" strike="noStrike" kern="1200" baseline="0" dirty="0" smtClean="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  <a:p>
            <a:endParaRPr lang="en-US" sz="1000" b="0" i="0" u="none" strike="noStrike" kern="1200" baseline="0" dirty="0" smtClean="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74333" y="1962144"/>
            <a:ext cx="6243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E3C3B"/>
                </a:solidFill>
                <a:latin typeface="Verdana"/>
                <a:cs typeface="Verdana"/>
              </a:rPr>
              <a:t>Thank 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8906" y="4321512"/>
            <a:ext cx="1964457" cy="8313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00" b="1" i="0" u="none" strike="noStrike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328170" y="5134667"/>
            <a:ext cx="1956057" cy="200839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00" b="0" i="0" u="none" strike="noStrike" kern="1200" baseline="0" dirty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25232" y="5296204"/>
            <a:ext cx="1968120" cy="213055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00" b="0" i="0" u="none" strike="noStrike" kern="1200" baseline="0" dirty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pic>
        <p:nvPicPr>
          <p:cNvPr id="4" name="Picture 3" descr="GCRO crests_B&amp;W_RGB_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127" y="4547216"/>
            <a:ext cx="4946372" cy="19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4909" y="3429969"/>
            <a:ext cx="5011063" cy="1914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3E3C3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20700" y="5097462"/>
            <a:ext cx="5029200" cy="261938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999C9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159503" y="2020888"/>
            <a:ext cx="5041900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54003" y="156729"/>
            <a:ext cx="6464300" cy="64099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254003" y="810697"/>
            <a:ext cx="6464300" cy="44660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1099803" y="389135"/>
            <a:ext cx="774700" cy="44660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7527" y="1970091"/>
            <a:ext cx="5041900" cy="305752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803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74909" y="3429969"/>
            <a:ext cx="5011063" cy="1914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3E3C3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text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5097462"/>
            <a:ext cx="5029200" cy="261938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999C99"/>
                </a:solidFill>
              </a:defRPr>
            </a:lvl1pPr>
          </a:lstStyle>
          <a:p>
            <a:pPr lvl="0"/>
            <a:r>
              <a:rPr lang="en-US" dirty="0" smtClean="0"/>
              <a:t>Photographer’s Credit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21163" y="1970091"/>
            <a:ext cx="4140764" cy="3057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4969" y="813611"/>
            <a:ext cx="8597787" cy="465137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255977" y="319789"/>
            <a:ext cx="8615363" cy="48497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image and 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264025"/>
            <a:ext cx="3251200" cy="5984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/>
            </a:lvl1pPr>
          </a:lstStyle>
          <a:p>
            <a:r>
              <a:rPr lang="en-US" dirty="0" smtClean="0"/>
              <a:t>Header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4965701"/>
            <a:ext cx="3251200" cy="154146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406900" y="4965701"/>
            <a:ext cx="3251200" cy="154146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900" y="4264025"/>
            <a:ext cx="3251200" cy="59848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rgbClr val="3E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ZA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975600" y="4965701"/>
            <a:ext cx="3251200" cy="154146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975600" y="4264025"/>
            <a:ext cx="3251200" cy="59848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rgbClr val="3E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894137"/>
            <a:ext cx="3251200" cy="266700"/>
          </a:xfrm>
        </p:spPr>
        <p:txBody>
          <a:bodyPr>
            <a:normAutofit/>
          </a:bodyPr>
          <a:lstStyle>
            <a:lvl1pPr marL="0" indent="0" algn="ctr">
              <a:buNone/>
              <a:defRPr sz="1100" baseline="0">
                <a:solidFill>
                  <a:srgbClr val="999C99"/>
                </a:solidFill>
              </a:defRPr>
            </a:lvl1pPr>
          </a:lstStyle>
          <a:p>
            <a:pPr lvl="0"/>
            <a:r>
              <a:rPr lang="en-US" dirty="0" err="1" smtClean="0"/>
              <a:t>Photogtrapher’s</a:t>
            </a:r>
            <a:r>
              <a:rPr lang="en-US" dirty="0" smtClean="0"/>
              <a:t> Credit</a:t>
            </a:r>
            <a:endParaRPr lang="en-ZA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406900" y="3894137"/>
            <a:ext cx="3251200" cy="266700"/>
          </a:xfrm>
        </p:spPr>
        <p:txBody>
          <a:bodyPr>
            <a:normAutofit/>
          </a:bodyPr>
          <a:lstStyle>
            <a:lvl1pPr marL="0" indent="0" algn="ctr">
              <a:buNone/>
              <a:defRPr sz="1100" baseline="0">
                <a:solidFill>
                  <a:srgbClr val="999C99"/>
                </a:solidFill>
              </a:defRPr>
            </a:lvl1pPr>
          </a:lstStyle>
          <a:p>
            <a:pPr lvl="0"/>
            <a:r>
              <a:rPr lang="en-US" dirty="0" err="1" smtClean="0"/>
              <a:t>Photogtrapher’s</a:t>
            </a:r>
            <a:r>
              <a:rPr lang="en-US" dirty="0" smtClean="0"/>
              <a:t> Credit</a:t>
            </a:r>
            <a:endParaRPr lang="en-ZA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975600" y="3894137"/>
            <a:ext cx="3251200" cy="266700"/>
          </a:xfrm>
        </p:spPr>
        <p:txBody>
          <a:bodyPr>
            <a:normAutofit/>
          </a:bodyPr>
          <a:lstStyle>
            <a:lvl1pPr marL="0" indent="0" algn="ctr">
              <a:buNone/>
              <a:defRPr sz="1100" baseline="0">
                <a:solidFill>
                  <a:srgbClr val="999C99"/>
                </a:solidFill>
              </a:defRPr>
            </a:lvl1pPr>
          </a:lstStyle>
          <a:p>
            <a:pPr lvl="0"/>
            <a:r>
              <a:rPr lang="en-US" dirty="0" err="1" smtClean="0"/>
              <a:t>Photogtrapher’s</a:t>
            </a:r>
            <a:r>
              <a:rPr lang="en-US" dirty="0" smtClean="0"/>
              <a:t> Credit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28686" y="1490681"/>
            <a:ext cx="3262313" cy="2319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418037" y="1490681"/>
            <a:ext cx="3262313" cy="2319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976968" y="1490681"/>
            <a:ext cx="3262313" cy="2319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264969" y="813611"/>
            <a:ext cx="8597787" cy="465137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7" name="Content Placeholder 23"/>
          <p:cNvSpPr>
            <a:spLocks noGrp="1"/>
          </p:cNvSpPr>
          <p:nvPr>
            <p:ph sz="quarter" idx="24" hasCustomPrompt="1"/>
          </p:nvPr>
        </p:nvSpPr>
        <p:spPr>
          <a:xfrm>
            <a:off x="255977" y="319789"/>
            <a:ext cx="8615363" cy="48497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2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2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88899"/>
            <a:ext cx="12192000" cy="695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8969"/>
            <a:ext cx="12192000" cy="1270000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1260475"/>
            <a:ext cx="12192000" cy="56102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ZA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4969" y="813611"/>
            <a:ext cx="8597787" cy="465137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0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255977" y="319789"/>
            <a:ext cx="8615363" cy="48497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9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14298" y="-88899"/>
            <a:ext cx="12306300" cy="695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4298" y="-76199"/>
            <a:ext cx="12306300" cy="6946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331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59508" y="1636443"/>
            <a:ext cx="8030165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GB" sz="3600" b="1" kern="1200" dirty="0" smtClean="0">
                <a:solidFill>
                  <a:srgbClr val="3E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Header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859519" y="2505075"/>
            <a:ext cx="1017656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lang="en-GB" sz="1600" kern="1200" baseline="0" dirty="0" smtClean="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Click to add list of points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4969" y="813611"/>
            <a:ext cx="8597787" cy="465137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0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255977" y="319789"/>
            <a:ext cx="8615363" cy="48497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3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19800" y="1257300"/>
            <a:ext cx="6172200" cy="5600700"/>
          </a:xfrm>
          <a:prstGeom prst="rect">
            <a:avLst/>
          </a:prstGeom>
          <a:solidFill>
            <a:srgbClr val="E3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5189" y="1681163"/>
            <a:ext cx="4354512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65200" y="2505075"/>
            <a:ext cx="435451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ZA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23089" y="1681163"/>
            <a:ext cx="4354512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923100" y="2505075"/>
            <a:ext cx="435451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Z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64969" y="813611"/>
            <a:ext cx="8597787" cy="465137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5" name="Content Placeholder 23"/>
          <p:cNvSpPr>
            <a:spLocks noGrp="1"/>
          </p:cNvSpPr>
          <p:nvPr>
            <p:ph sz="quarter" idx="21" hasCustomPrompt="1"/>
          </p:nvPr>
        </p:nvSpPr>
        <p:spPr>
          <a:xfrm>
            <a:off x="255977" y="319789"/>
            <a:ext cx="8615363" cy="48497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1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23089" y="1681163"/>
            <a:ext cx="4354512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923100" y="2505075"/>
            <a:ext cx="4354513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850903" y="1681163"/>
            <a:ext cx="4406900" cy="4508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Click icon to add chart</a:t>
            </a:r>
            <a:endParaRPr lang="en-ZA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4969" y="813611"/>
            <a:ext cx="8597787" cy="465137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0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255977" y="319789"/>
            <a:ext cx="8615363" cy="48497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2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/images with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131581" y="1257300"/>
            <a:ext cx="4060419" cy="5600700"/>
          </a:xfrm>
          <a:prstGeom prst="rect">
            <a:avLst/>
          </a:prstGeom>
          <a:solidFill>
            <a:srgbClr val="E3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 userDrawn="1"/>
        </p:nvSpPr>
        <p:spPr>
          <a:xfrm>
            <a:off x="4060421" y="1257300"/>
            <a:ext cx="4060419" cy="5600700"/>
          </a:xfrm>
          <a:prstGeom prst="rect">
            <a:avLst/>
          </a:prstGeom>
          <a:solidFill>
            <a:srgbClr val="F5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656479" y="1681163"/>
            <a:ext cx="29845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8656476" y="2505075"/>
            <a:ext cx="2984501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4232377" y="1681163"/>
            <a:ext cx="3690257" cy="4508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Click icon to add chart</a:t>
            </a:r>
            <a:endParaRPr lang="en-ZA"/>
          </a:p>
        </p:txBody>
      </p:sp>
      <p:sp>
        <p:nvSpPr>
          <p:cNvPr id="11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171955" y="1681163"/>
            <a:ext cx="3690257" cy="4508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Click icon to add chart</a:t>
            </a:r>
            <a:endParaRPr lang="en-ZA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4969" y="813611"/>
            <a:ext cx="8597787" cy="465137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5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255977" y="319789"/>
            <a:ext cx="8615363" cy="48497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8969"/>
            <a:ext cx="12192000" cy="1270000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6159500" y="3481405"/>
            <a:ext cx="5041901" cy="187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15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0" r:id="rId4"/>
    <p:sldLayoutId id="2147483661" r:id="rId5"/>
    <p:sldLayoutId id="2147483665" r:id="rId6"/>
    <p:sldLayoutId id="2147483653" r:id="rId7"/>
    <p:sldLayoutId id="2147483654" r:id="rId8"/>
    <p:sldLayoutId id="2147483662" r:id="rId9"/>
    <p:sldLayoutId id="2147483655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smtClean="0">
          <a:solidFill>
            <a:srgbClr val="FFFFFF"/>
          </a:solidFill>
          <a:latin typeface="Verdana"/>
          <a:ea typeface="+mn-ea"/>
          <a:cs typeface="Verdana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3E3C3B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E3C3B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E3C3B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E3C3B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E3C3B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DD828C-D3F1-5C4B-B273-549398F6D4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C9E59D-8C2E-AE44-B549-AF1720C22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chart" Target="../charts/chart1.xml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2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>
          <a:xfrm>
            <a:off x="232121" y="3225807"/>
            <a:ext cx="4654551" cy="5619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Jesse Harber</a:t>
            </a:r>
          </a:p>
          <a:p>
            <a:r>
              <a:rPr lang="en-US" dirty="0" smtClean="0"/>
              <a:t>Gauteng </a:t>
            </a:r>
            <a:r>
              <a:rPr lang="en-US" dirty="0"/>
              <a:t>City-Region Observatory (GCRO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Author’s Name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2121" y="209552"/>
            <a:ext cx="5486303" cy="164782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Gauteng City-Region </a:t>
            </a:r>
            <a:r>
              <a:rPr lang="en-US" sz="2800" dirty="0" smtClean="0"/>
              <a:t>Observatory: providing the evidence for evidence-based policymaking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32122" y="2033517"/>
            <a:ext cx="5459009" cy="9922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BRICS+ City Lab II Colloquium</a:t>
            </a:r>
            <a:br>
              <a:rPr lang="en-US" dirty="0" smtClean="0"/>
            </a:br>
            <a:r>
              <a:rPr lang="en-US" dirty="0" smtClean="0"/>
              <a:t>8 December 2016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2"/>
          <a:stretch/>
        </p:blipFill>
        <p:spPr/>
      </p:pic>
    </p:spTree>
    <p:extLst>
      <p:ext uri="{BB962C8B-B14F-4D97-AF65-F5344CB8AC3E}">
        <p14:creationId xmlns:p14="http://schemas.microsoft.com/office/powerpoint/2010/main" val="14497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ZA" dirty="0" smtClean="0"/>
              <a:t>Innovation accessibility</a:t>
            </a:r>
            <a:endParaRPr lang="en-ZA" dirty="0"/>
          </a:p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 smtClean="0"/>
              <a:t>Open access via GCRO website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1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6411"/>
            <a:ext cx="5984781" cy="3020998"/>
          </a:xfrm>
        </p:spPr>
      </p:pic>
      <p:pic>
        <p:nvPicPr>
          <p:cNvPr id="25" name="Content Placeholder 24" descr="Screen Clipping"/>
          <p:cNvPicPr>
            <a:picLocks noGrp="1" noChangeAspect="1"/>
          </p:cNvPicPr>
          <p:nvPr>
            <p:ph sz="half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431" y="1663708"/>
            <a:ext cx="5912452" cy="477519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87" y="5404514"/>
            <a:ext cx="3848668" cy="9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4001" y="157163"/>
            <a:ext cx="9613331" cy="63976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Interactive </a:t>
            </a:r>
            <a:r>
              <a:rPr lang="en-US" altLang="en-US" dirty="0" err="1" smtClean="0">
                <a:ea typeface="MS PGothic" pitchFamily="34" charset="-128"/>
              </a:rPr>
              <a:t>visualisations</a:t>
            </a:r>
            <a:r>
              <a:rPr lang="en-US" altLang="en-US" dirty="0" smtClean="0">
                <a:ea typeface="MS PGothic" pitchFamily="34" charset="-128"/>
              </a:rPr>
              <a:t> and Vignettes</a:t>
            </a:r>
          </a:p>
        </p:txBody>
      </p:sp>
      <p:sp>
        <p:nvSpPr>
          <p:cNvPr id="1843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4003" y="684216"/>
            <a:ext cx="6464300" cy="446087"/>
          </a:xfrm>
        </p:spPr>
        <p:txBody>
          <a:bodyPr anchor="ctr">
            <a:normAutofit/>
          </a:bodyPr>
          <a:lstStyle/>
          <a:p>
            <a:r>
              <a:rPr lang="en-US" dirty="0"/>
              <a:t>The Gauteng City-Region Observatory – </a:t>
            </a:r>
            <a:r>
              <a:rPr lang="en-US" dirty="0" smtClean="0"/>
              <a:t>Innovative outputs</a:t>
            </a:r>
            <a:endParaRPr lang="en-US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684379"/>
            <a:ext cx="5431809" cy="436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0007436\Google Drive\Data and visualisation\Vignettes\Making an informal life in Gauteng\Final\GCRO_Vignette 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296" y="1684380"/>
            <a:ext cx="6361293" cy="44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48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28720" y="2210937"/>
            <a:ext cx="4354513" cy="3978726"/>
          </a:xfrm>
        </p:spPr>
        <p:txBody>
          <a:bodyPr>
            <a:normAutofit/>
          </a:bodyPr>
          <a:lstStyle/>
          <a:p>
            <a:r>
              <a:rPr lang="en-ZA" sz="1800" dirty="0" smtClean="0"/>
              <a:t>Biennial Quality of life survey</a:t>
            </a:r>
          </a:p>
          <a:p>
            <a:r>
              <a:rPr lang="en-ZA" sz="1800" dirty="0"/>
              <a:t>Mobile app-based mobility mapping</a:t>
            </a:r>
          </a:p>
          <a:p>
            <a:r>
              <a:rPr lang="en-ZA" sz="1800" dirty="0" smtClean="0"/>
              <a:t>Ethnographies of the state</a:t>
            </a:r>
          </a:p>
          <a:p>
            <a:r>
              <a:rPr lang="en-ZA" sz="1800" dirty="0" err="1" smtClean="0"/>
              <a:t>CityLabs</a:t>
            </a:r>
            <a:endParaRPr lang="en-ZA" sz="1800" dirty="0" smtClean="0"/>
          </a:p>
          <a:p>
            <a:r>
              <a:rPr lang="en-ZA" sz="1800" dirty="0" smtClean="0"/>
              <a:t>Indicators and benchmarking</a:t>
            </a:r>
          </a:p>
          <a:p>
            <a:r>
              <a:rPr lang="en-ZA" sz="1800" dirty="0" smtClean="0"/>
              <a:t>Spatial statistics modelling</a:t>
            </a:r>
          </a:p>
          <a:p>
            <a:r>
              <a:rPr lang="en-ZA" sz="1800" dirty="0" smtClean="0"/>
              <a:t>Surveys</a:t>
            </a:r>
          </a:p>
          <a:p>
            <a:r>
              <a:rPr lang="en-ZA" sz="1800" dirty="0" smtClean="0"/>
              <a:t>Photo essays</a:t>
            </a:r>
          </a:p>
          <a:p>
            <a:endParaRPr lang="en-ZA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769" y="1405737"/>
            <a:ext cx="3543827" cy="3492785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The Gauteng City-Region Observatory</a:t>
            </a:r>
            <a:endParaRPr lang="en-ZA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ZA" dirty="0" smtClean="0"/>
              <a:t>Innovative data collection</a:t>
            </a:r>
            <a:endParaRPr lang="en-Z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52" y="3195869"/>
            <a:ext cx="3662149" cy="36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81095" y="1658487"/>
            <a:ext cx="4354513" cy="2703963"/>
          </a:xfrm>
        </p:spPr>
        <p:txBody>
          <a:bodyPr>
            <a:normAutofit/>
          </a:bodyPr>
          <a:lstStyle/>
          <a:p>
            <a:endParaRPr lang="en-ZA" sz="1800" dirty="0" smtClean="0"/>
          </a:p>
          <a:p>
            <a:r>
              <a:rPr lang="en-ZA" sz="1800" dirty="0" smtClean="0"/>
              <a:t>Pilot </a:t>
            </a:r>
            <a:r>
              <a:rPr lang="en-ZA" sz="1800" dirty="0"/>
              <a:t>new </a:t>
            </a:r>
            <a:r>
              <a:rPr lang="en-ZA" sz="1800" dirty="0" smtClean="0"/>
              <a:t>approaches </a:t>
            </a:r>
          </a:p>
          <a:p>
            <a:r>
              <a:rPr lang="en-ZA" sz="1800" dirty="0" smtClean="0"/>
              <a:t>What do we want to know</a:t>
            </a:r>
          </a:p>
          <a:p>
            <a:r>
              <a:rPr lang="en-ZA" sz="1800" dirty="0" smtClean="0"/>
              <a:t>Adaptive thinking</a:t>
            </a:r>
          </a:p>
          <a:p>
            <a:r>
              <a:rPr lang="en-ZA" sz="1800" dirty="0" smtClean="0"/>
              <a:t>Different modes of action</a:t>
            </a:r>
          </a:p>
          <a:p>
            <a:endParaRPr lang="en-ZA" sz="1800" dirty="0" smtClean="0"/>
          </a:p>
          <a:p>
            <a:endParaRPr lang="en-ZA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The Gauteng City-Region Observatory</a:t>
            </a:r>
            <a:endParaRPr lang="en-ZA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ZA" dirty="0" smtClean="0"/>
              <a:t>Innovative Research Solutions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97" y="1386653"/>
            <a:ext cx="3924299" cy="4633148"/>
          </a:xfrm>
          <a:prstGeom prst="rect">
            <a:avLst/>
          </a:prstGeom>
          <a:ln>
            <a:solidFill>
              <a:srgbClr val="999C99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15"/>
          <a:stretch/>
        </p:blipFill>
        <p:spPr bwMode="auto">
          <a:xfrm>
            <a:off x="5479177" y="1453329"/>
            <a:ext cx="4674469" cy="32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162834"/>
              </p:ext>
            </p:extLst>
          </p:nvPr>
        </p:nvGraphicFramePr>
        <p:xfrm>
          <a:off x="6667498" y="4695827"/>
          <a:ext cx="5303758" cy="196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Content Placeholder 14"/>
          <p:cNvPicPr>
            <a:picLocks noGrp="1" noChangeAspect="1"/>
          </p:cNvPicPr>
          <p:nvPr>
            <p:ph sz="half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1" y="1492473"/>
            <a:ext cx="1834256" cy="1807837"/>
          </a:xfrm>
        </p:spPr>
      </p:pic>
      <p:sp>
        <p:nvSpPr>
          <p:cNvPr id="3" name="TextBox 2"/>
          <p:cNvSpPr txBox="1"/>
          <p:nvPr/>
        </p:nvSpPr>
        <p:spPr>
          <a:xfrm>
            <a:off x="666749" y="4552951"/>
            <a:ext cx="52482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i="1" dirty="0" smtClean="0">
                <a:latin typeface="Georgia" panose="02040502050405020303" pitchFamily="18" charset="0"/>
              </a:rPr>
              <a:t>Capitalizing </a:t>
            </a:r>
            <a:r>
              <a:rPr lang="en-ZA" b="1" i="1" dirty="0">
                <a:latin typeface="Georgia" panose="02040502050405020303" pitchFamily="18" charset="0"/>
              </a:rPr>
              <a:t>on </a:t>
            </a:r>
            <a:r>
              <a:rPr lang="en-ZA" b="1" i="1" dirty="0" smtClean="0">
                <a:latin typeface="Georgia" panose="02040502050405020303" pitchFamily="18" charset="0"/>
              </a:rPr>
              <a:t>emerging tech</a:t>
            </a:r>
            <a:r>
              <a:rPr lang="en-ZA" b="1" i="1" dirty="0">
                <a:latin typeface="Georgia" panose="02040502050405020303" pitchFamily="18" charset="0"/>
              </a:rPr>
              <a:t> innovation </a:t>
            </a:r>
            <a:endParaRPr lang="en-ZA" b="1" i="1" dirty="0" smtClean="0">
              <a:latin typeface="Georgia" panose="02040502050405020303" pitchFamily="18" charset="0"/>
            </a:endParaRPr>
          </a:p>
          <a:p>
            <a:r>
              <a:rPr lang="en-ZA" b="1" i="1" dirty="0" smtClean="0">
                <a:latin typeface="Georgia" panose="02040502050405020303" pitchFamily="18" charset="0"/>
              </a:rPr>
              <a:t>to </a:t>
            </a:r>
            <a:r>
              <a:rPr lang="en-ZA" b="1" i="1" dirty="0">
                <a:latin typeface="Georgia" panose="02040502050405020303" pitchFamily="18" charset="0"/>
              </a:rPr>
              <a:t>develop innovation </a:t>
            </a:r>
            <a:r>
              <a:rPr lang="en-ZA" b="1" i="1" dirty="0" smtClean="0">
                <a:latin typeface="Georgia" panose="02040502050405020303" pitchFamily="18" charset="0"/>
              </a:rPr>
              <a:t>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Georgia" panose="02040502050405020303" pitchFamily="18" charset="0"/>
              </a:rPr>
              <a:t>SMART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Georgia" panose="02040502050405020303" pitchFamily="18" charset="0"/>
              </a:rPr>
              <a:t>Green </a:t>
            </a:r>
            <a:r>
              <a:rPr lang="en-ZA" sz="1600" dirty="0">
                <a:latin typeface="Georgia" panose="02040502050405020303" pitchFamily="18" charset="0"/>
              </a:rPr>
              <a:t>Infrastructure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>
                <a:latin typeface="Georgia" panose="02040502050405020303" pitchFamily="18" charset="0"/>
              </a:rPr>
              <a:t>MyJozi</a:t>
            </a:r>
            <a:r>
              <a:rPr lang="en-ZA" sz="1600" dirty="0">
                <a:latin typeface="Georgia" panose="02040502050405020303" pitchFamily="18" charset="0"/>
              </a:rPr>
              <a:t> Moves </a:t>
            </a:r>
            <a:endParaRPr lang="en-ZA" sz="16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 smtClean="0">
                <a:latin typeface="Georgia" panose="02040502050405020303" pitchFamily="18" charset="0"/>
              </a:rPr>
              <a:t>QoL</a:t>
            </a:r>
            <a:r>
              <a:rPr lang="en-ZA" sz="1600" dirty="0" smtClean="0">
                <a:latin typeface="Georgia" panose="02040502050405020303" pitchFamily="18" charset="0"/>
              </a:rPr>
              <a:t> </a:t>
            </a:r>
            <a:endParaRPr lang="en-ZA" sz="1600" dirty="0">
              <a:latin typeface="Georgia" panose="02040502050405020303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4002" y="157163"/>
            <a:ext cx="8689973" cy="63976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Promote </a:t>
            </a:r>
            <a:r>
              <a:rPr lang="en-US" altLang="en-US" dirty="0">
                <a:ea typeface="MS PGothic" pitchFamily="34" charset="-128"/>
              </a:rPr>
              <a:t>i</a:t>
            </a:r>
            <a:r>
              <a:rPr lang="en-US" altLang="en-US" dirty="0" smtClean="0">
                <a:ea typeface="MS PGothic" pitchFamily="34" charset="-128"/>
              </a:rPr>
              <a:t>nnovative </a:t>
            </a:r>
            <a:r>
              <a:rPr lang="en-US" altLang="en-US" dirty="0">
                <a:ea typeface="MS PGothic" pitchFamily="34" charset="-128"/>
              </a:rPr>
              <a:t>t</a:t>
            </a:r>
            <a:r>
              <a:rPr lang="en-US" altLang="en-US" dirty="0" smtClean="0">
                <a:ea typeface="MS PGothic" pitchFamily="34" charset="-128"/>
              </a:rPr>
              <a:t>hinking for the GCR</a:t>
            </a:r>
          </a:p>
        </p:txBody>
      </p:sp>
      <p:sp>
        <p:nvSpPr>
          <p:cNvPr id="1638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4003" y="684216"/>
            <a:ext cx="6464300" cy="446087"/>
          </a:xfrm>
        </p:spPr>
        <p:txBody>
          <a:bodyPr anchor="ctr"/>
          <a:lstStyle/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222" y="2783005"/>
            <a:ext cx="3814741" cy="263344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4" y="1364053"/>
            <a:ext cx="3924299" cy="4633148"/>
          </a:xfrm>
          <a:prstGeom prst="rect">
            <a:avLst/>
          </a:prstGeom>
          <a:ln>
            <a:solidFill>
              <a:srgbClr val="999C99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435" y="1364053"/>
            <a:ext cx="3140367" cy="463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/>
              <a:t>Many direct contributions to government frameworks;</a:t>
            </a:r>
          </a:p>
          <a:p>
            <a:r>
              <a:rPr lang="en-ZA" dirty="0"/>
              <a:t>Influencing high-level positions on key issues;</a:t>
            </a:r>
          </a:p>
          <a:p>
            <a:r>
              <a:rPr lang="en-ZA" dirty="0"/>
              <a:t>Brokering dialogue between government agencies;</a:t>
            </a:r>
          </a:p>
          <a:p>
            <a:r>
              <a:rPr lang="en-ZA" dirty="0"/>
              <a:t>Increasing appetite for GCRO 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ZA" dirty="0" smtClean="0"/>
              <a:t>However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ZA" dirty="0"/>
              <a:t>Do we reach street-level bureaucrats?</a:t>
            </a:r>
          </a:p>
          <a:p>
            <a:r>
              <a:rPr lang="en-ZA" dirty="0"/>
              <a:t>No linear, cause-and-effect relationship between research and policy or decision-making;</a:t>
            </a:r>
          </a:p>
          <a:p>
            <a:r>
              <a:rPr lang="en-ZA" dirty="0"/>
              <a:t>Multiple intervening variables – endogenous and exogenous factors;</a:t>
            </a:r>
          </a:p>
          <a:p>
            <a:r>
              <a:rPr lang="en-ZA" dirty="0"/>
              <a:t>GCRO aims to ‘saturate’ the public sphere: a ‘knowledge ecology’.</a:t>
            </a:r>
          </a:p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ZA" dirty="0"/>
              <a:t>Gauteng City-Region Observatory (GCRO)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ZA" dirty="0" smtClean="0"/>
              <a:t>Do we influence government?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69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ZA" dirty="0" smtClean="0"/>
              <a:t>An example from 2015 </a:t>
            </a:r>
            <a:r>
              <a:rPr lang="en-ZA" dirty="0" err="1" smtClean="0"/>
              <a:t>QoL</a:t>
            </a:r>
            <a:r>
              <a:rPr lang="en-ZA" dirty="0" smtClean="0"/>
              <a:t> IV</a:t>
            </a:r>
            <a:endParaRPr lang="en-ZA" dirty="0"/>
          </a:p>
        </p:txBody>
      </p:sp>
      <p:graphicFrame>
        <p:nvGraphicFramePr>
          <p:cNvPr id="16" name="Picture Placeholder 15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749389756"/>
              </p:ext>
            </p:extLst>
          </p:nvPr>
        </p:nvGraphicFramePr>
        <p:xfrm>
          <a:off x="0" y="1260475"/>
          <a:ext cx="12192000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ZA" dirty="0" smtClean="0"/>
              <a:t>An example from 2015 </a:t>
            </a:r>
            <a:r>
              <a:rPr lang="en-ZA" dirty="0" err="1" smtClean="0"/>
              <a:t>QoL</a:t>
            </a:r>
            <a:r>
              <a:rPr lang="en-ZA" dirty="0" smtClean="0"/>
              <a:t> IV</a:t>
            </a:r>
            <a:endParaRPr lang="en-ZA" dirty="0"/>
          </a:p>
        </p:txBody>
      </p:sp>
      <p:graphicFrame>
        <p:nvGraphicFramePr>
          <p:cNvPr id="16" name="Picture Placeholder 15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21648479"/>
              </p:ext>
            </p:extLst>
          </p:nvPr>
        </p:nvGraphicFramePr>
        <p:xfrm>
          <a:off x="0" y="1260475"/>
          <a:ext cx="12192000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3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ZA" dirty="0" smtClean="0"/>
              <a:t>An example from 2015 </a:t>
            </a:r>
            <a:r>
              <a:rPr lang="en-ZA" dirty="0" err="1" smtClean="0"/>
              <a:t>QoL</a:t>
            </a:r>
            <a:r>
              <a:rPr lang="en-ZA" dirty="0" smtClean="0"/>
              <a:t> IV</a:t>
            </a:r>
            <a:endParaRPr lang="en-ZA" dirty="0"/>
          </a:p>
        </p:txBody>
      </p:sp>
      <p:graphicFrame>
        <p:nvGraphicFramePr>
          <p:cNvPr id="16" name="Picture Placeholder 15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2087278156"/>
              </p:ext>
            </p:extLst>
          </p:nvPr>
        </p:nvGraphicFramePr>
        <p:xfrm>
          <a:off x="0" y="1260475"/>
          <a:ext cx="12192000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2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ZA" dirty="0" smtClean="0"/>
              <a:t>An example from 2015 </a:t>
            </a:r>
            <a:r>
              <a:rPr lang="en-ZA" dirty="0" err="1" smtClean="0"/>
              <a:t>QoL</a:t>
            </a:r>
            <a:r>
              <a:rPr lang="en-ZA" dirty="0" smtClean="0"/>
              <a:t> IV</a:t>
            </a:r>
            <a:endParaRPr lang="en-ZA" dirty="0"/>
          </a:p>
        </p:txBody>
      </p:sp>
      <p:graphicFrame>
        <p:nvGraphicFramePr>
          <p:cNvPr id="8" name="Picture Placeholder 7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782679689"/>
              </p:ext>
            </p:extLst>
          </p:nvPr>
        </p:nvGraphicFramePr>
        <p:xfrm>
          <a:off x="0" y="1260475"/>
          <a:ext cx="12192000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4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800" dirty="0" smtClean="0"/>
              <a:t>Context</a:t>
            </a:r>
            <a:endParaRPr lang="en-US" sz="1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The Gauteng City-Region (GCR)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1"/>
          </p:nvPr>
        </p:nvSpPr>
        <p:spPr>
          <a:xfrm>
            <a:off x="6162675" y="3345778"/>
            <a:ext cx="5924931" cy="3121696"/>
          </a:xfrm>
        </p:spPr>
        <p:txBody>
          <a:bodyPr numCol="2">
            <a:normAutofit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ZA" b="1" dirty="0" smtClean="0"/>
              <a:t>An </a:t>
            </a:r>
            <a:r>
              <a:rPr lang="en-ZA" b="1" dirty="0"/>
              <a:t>academic proposition: </a:t>
            </a:r>
            <a:r>
              <a:rPr lang="en-ZA" dirty="0" smtClean="0"/>
              <a:t>from 2000s. Scott; </a:t>
            </a:r>
            <a:r>
              <a:rPr lang="en-ZA" dirty="0" err="1" smtClean="0"/>
              <a:t>Storper</a:t>
            </a:r>
            <a:endParaRPr lang="en-ZA" dirty="0"/>
          </a:p>
          <a:p>
            <a:pPr marL="228600" lvl="1">
              <a:spcBef>
                <a:spcPts val="1000"/>
              </a:spcBef>
            </a:pPr>
            <a:r>
              <a:rPr lang="en-ZA" dirty="0" smtClean="0"/>
              <a:t>One formulation: a city and the region surrounding it</a:t>
            </a:r>
          </a:p>
          <a:p>
            <a:pPr marL="228600" lvl="1">
              <a:spcBef>
                <a:spcPts val="1000"/>
              </a:spcBef>
            </a:pPr>
            <a:r>
              <a:rPr lang="en-ZA" dirty="0" smtClean="0"/>
              <a:t>More generally: </a:t>
            </a:r>
            <a:r>
              <a:rPr lang="en-ZA" dirty="0" err="1" smtClean="0"/>
              <a:t>conurban</a:t>
            </a:r>
            <a:r>
              <a:rPr lang="en-ZA" dirty="0" smtClean="0"/>
              <a:t> interdependency and institutional fragmentation</a:t>
            </a:r>
          </a:p>
          <a:p>
            <a:pPr marL="228600" lvl="1">
              <a:spcBef>
                <a:spcPts val="1000"/>
              </a:spcBef>
            </a:pPr>
            <a:r>
              <a:rPr lang="en-ZA" dirty="0" smtClean="0"/>
              <a:t>A function of particular institutional arrangements</a:t>
            </a:r>
            <a:endParaRPr lang="en-ZA" b="1" dirty="0"/>
          </a:p>
          <a:p>
            <a:pPr marL="0" lvl="1" indent="0">
              <a:spcBef>
                <a:spcPts val="1000"/>
              </a:spcBef>
              <a:buNone/>
            </a:pPr>
            <a:endParaRPr lang="en-ZA" b="1" dirty="0" smtClean="0"/>
          </a:p>
          <a:p>
            <a:pPr marL="0" lvl="1" indent="0">
              <a:spcBef>
                <a:spcPts val="1000"/>
              </a:spcBef>
              <a:buNone/>
            </a:pPr>
            <a:endParaRPr lang="en-ZA" b="1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ZA" b="1" dirty="0" smtClean="0"/>
              <a:t>A political proposition: </a:t>
            </a:r>
            <a:r>
              <a:rPr lang="en-ZA" dirty="0" smtClean="0"/>
              <a:t>improved intergovernmental co-ordination</a:t>
            </a:r>
          </a:p>
          <a:p>
            <a:pPr marL="228600" lvl="1">
              <a:spcBef>
                <a:spcPts val="1000"/>
              </a:spcBef>
            </a:pPr>
            <a:r>
              <a:rPr lang="en-ZA" dirty="0" smtClean="0"/>
              <a:t>What institutional arrangement fits the GCR?</a:t>
            </a:r>
          </a:p>
          <a:p>
            <a:pPr marL="228600" lvl="1">
              <a:spcBef>
                <a:spcPts val="1000"/>
              </a:spcBef>
            </a:pPr>
            <a:r>
              <a:rPr lang="en-ZA" dirty="0" smtClean="0"/>
              <a:t>Given </a:t>
            </a:r>
            <a:r>
              <a:rPr lang="en-ZA" dirty="0"/>
              <a:t>the city-region’s challenges and opportunities, shape the right government </a:t>
            </a:r>
            <a:r>
              <a:rPr lang="en-ZA" dirty="0" smtClean="0"/>
              <a:t>agenda</a:t>
            </a:r>
          </a:p>
          <a:p>
            <a:r>
              <a:rPr lang="en-ZA" dirty="0" smtClean="0"/>
              <a:t>Extreme (degenerate?) case: such integration that the city-region becomes a city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" name="Chart Placeholder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7050"/>
            <a:ext cx="6034899" cy="4633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4100" y="1435100"/>
            <a:ext cx="595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An actually-existing urban reality</a:t>
            </a:r>
            <a:r>
              <a:rPr lang="en-ZA" dirty="0"/>
              <a:t>, with dynamics (spatial, economic, social, environmental, etc. that need to be </a:t>
            </a:r>
            <a:r>
              <a:rPr lang="en-ZA" dirty="0" smtClean="0"/>
              <a:t>understood)</a:t>
            </a:r>
          </a:p>
          <a:p>
            <a:pPr marL="285750" indent="-285750">
              <a:buFont typeface="Arial" charset="0"/>
              <a:buChar char="•"/>
            </a:pPr>
            <a:r>
              <a:rPr lang="en-ZA" dirty="0" smtClean="0"/>
              <a:t>Cluster </a:t>
            </a:r>
            <a:r>
              <a:rPr lang="en-ZA" dirty="0"/>
              <a:t>of </a:t>
            </a:r>
            <a:r>
              <a:rPr lang="en-ZA" dirty="0" smtClean="0"/>
              <a:t>conurbations</a:t>
            </a:r>
          </a:p>
          <a:p>
            <a:pPr marL="285750" indent="-285750">
              <a:buFont typeface="Arial" charset="0"/>
              <a:buChar char="•"/>
            </a:pPr>
            <a:r>
              <a:rPr lang="en-ZA" dirty="0" smtClean="0"/>
              <a:t>Holds </a:t>
            </a:r>
            <a:r>
              <a:rPr lang="en-ZA" dirty="0"/>
              <a:t>roughly a quarter of the South African population and a third of the national economy</a:t>
            </a:r>
          </a:p>
        </p:txBody>
      </p:sp>
    </p:spTree>
    <p:extLst>
      <p:ext uri="{BB962C8B-B14F-4D97-AF65-F5344CB8AC3E}">
        <p14:creationId xmlns:p14="http://schemas.microsoft.com/office/powerpoint/2010/main" val="41809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ZA" dirty="0" smtClean="0"/>
              <a:t>Internet access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ZA" dirty="0"/>
              <a:t>An example from 2015 </a:t>
            </a:r>
            <a:r>
              <a:rPr lang="en-ZA" dirty="0" err="1"/>
              <a:t>QoL</a:t>
            </a:r>
            <a:r>
              <a:rPr lang="en-ZA" dirty="0"/>
              <a:t> IV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"/>
          <a:stretch/>
        </p:blipFill>
        <p:spPr>
          <a:xfrm>
            <a:off x="495300" y="1287593"/>
            <a:ext cx="11183248" cy="5579252"/>
          </a:xfrm>
        </p:spPr>
      </p:pic>
    </p:spTree>
    <p:extLst>
      <p:ext uri="{BB962C8B-B14F-4D97-AF65-F5344CB8AC3E}">
        <p14:creationId xmlns:p14="http://schemas.microsoft.com/office/powerpoint/2010/main" val="11601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5350" y="1278748"/>
            <a:ext cx="7819117" cy="5773607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Internet use to find public transport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ZA" dirty="0"/>
              <a:t>An example from 2015 </a:t>
            </a:r>
            <a:r>
              <a:rPr lang="en-ZA" dirty="0" err="1"/>
              <a:t>QoL</a:t>
            </a:r>
            <a:r>
              <a:rPr lang="en-ZA" dirty="0"/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14784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1384" y="505030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GCRO logo with crests_B&amp;W_RGB_whit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9434" y="2178066"/>
            <a:ext cx="12601437" cy="2104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 rot="10800000">
            <a:off x="-1434164" y="-190614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RO-S-1042131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3315" y="-1"/>
            <a:ext cx="13255316" cy="6977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248742" y="3761674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Event_Brand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9" y="5735771"/>
            <a:ext cx="2172252" cy="1151764"/>
          </a:xfrm>
          <a:prstGeom prst="rect">
            <a:avLst/>
          </a:prstGeom>
        </p:spPr>
      </p:pic>
      <p:pic>
        <p:nvPicPr>
          <p:cNvPr id="5" name="Picture 4" descr="GCRO logo_on black_RGB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129" y="5906765"/>
            <a:ext cx="4258305" cy="980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1434165" y="-190614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RO-S-1103067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1384" y="-59066"/>
            <a:ext cx="13019017" cy="6946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1384" y="3681884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Event_Brand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9" y="5735771"/>
            <a:ext cx="2172252" cy="1151764"/>
          </a:xfrm>
          <a:prstGeom prst="rect">
            <a:avLst/>
          </a:prstGeom>
        </p:spPr>
      </p:pic>
      <p:pic>
        <p:nvPicPr>
          <p:cNvPr id="5" name="Picture 4" descr="GCRO logo_on black_RGB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134" y="5906765"/>
            <a:ext cx="4258305" cy="980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1434164" y="-190614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RO-S-1103020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273" y="-74792"/>
            <a:ext cx="12996056" cy="7005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1384" y="3681884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Event_Brand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9" y="5735771"/>
            <a:ext cx="2172252" cy="1151764"/>
          </a:xfrm>
          <a:prstGeom prst="rect">
            <a:avLst/>
          </a:prstGeom>
        </p:spPr>
      </p:pic>
      <p:pic>
        <p:nvPicPr>
          <p:cNvPr id="5" name="Picture 4" descr="GCRO logo_on black_RGB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129" y="5906765"/>
            <a:ext cx="4258305" cy="980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1434165" y="-190614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RO-N-1045583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80" y="-59066"/>
            <a:ext cx="12904163" cy="6946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61384" y="3681884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Event_Brand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9" y="5735771"/>
            <a:ext cx="2172252" cy="1151764"/>
          </a:xfrm>
          <a:prstGeom prst="rect">
            <a:avLst/>
          </a:prstGeom>
        </p:spPr>
      </p:pic>
      <p:pic>
        <p:nvPicPr>
          <p:cNvPr id="6" name="Picture 5" descr="GCRO logo_on black_RGB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129" y="5906765"/>
            <a:ext cx="4258305" cy="9807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>
            <a:off x="-1434165" y="-190614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RO-S-1102300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46" y="-45394"/>
            <a:ext cx="12982929" cy="6942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1384" y="3681884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Event_Brand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9" y="5735771"/>
            <a:ext cx="2172252" cy="1151764"/>
          </a:xfrm>
          <a:prstGeom prst="rect">
            <a:avLst/>
          </a:prstGeom>
        </p:spPr>
      </p:pic>
      <p:pic>
        <p:nvPicPr>
          <p:cNvPr id="5" name="Picture 4" descr="GCRO logo_on black_RGB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129" y="5906765"/>
            <a:ext cx="4258305" cy="980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1434165" y="-190614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RO-S-1137247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018" y="-84774"/>
            <a:ext cx="12969802" cy="7015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1384" y="3681884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Event_Brand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9" y="5735771"/>
            <a:ext cx="2172252" cy="1151764"/>
          </a:xfrm>
          <a:prstGeom prst="rect">
            <a:avLst/>
          </a:prstGeom>
        </p:spPr>
      </p:pic>
      <p:pic>
        <p:nvPicPr>
          <p:cNvPr id="5" name="Picture 4" descr="GCRO logo_on black_RGB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129" y="5906765"/>
            <a:ext cx="4258305" cy="980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1434165" y="-190614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RO-S-1134503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1384" y="-74929"/>
            <a:ext cx="12992764" cy="6970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1384" y="3681884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Event_Brand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9" y="5735771"/>
            <a:ext cx="2172252" cy="1151764"/>
          </a:xfrm>
          <a:prstGeom prst="rect">
            <a:avLst/>
          </a:prstGeom>
        </p:spPr>
      </p:pic>
      <p:pic>
        <p:nvPicPr>
          <p:cNvPr id="5" name="Picture 4" descr="GCRO logo_on black_RGB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129" y="5906765"/>
            <a:ext cx="4258305" cy="980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1434165" y="-190614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45" y="3521399"/>
            <a:ext cx="4354512" cy="94223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ZA" sz="1800" dirty="0" smtClean="0"/>
              <a:t>Context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/>
          </p:nvPr>
        </p:nvSpPr>
        <p:spPr>
          <a:xfrm>
            <a:off x="255987" y="319789"/>
            <a:ext cx="9673321" cy="484977"/>
          </a:xfrm>
        </p:spPr>
        <p:txBody>
          <a:bodyPr>
            <a:noAutofit/>
          </a:bodyPr>
          <a:lstStyle/>
          <a:p>
            <a:r>
              <a:rPr lang="en-ZA" dirty="0" smtClean="0"/>
              <a:t>The Gauteng City-Region Observatory (GCRO)</a:t>
            </a:r>
            <a:endParaRPr lang="en-ZA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1"/>
          </p:nvPr>
        </p:nvSpPr>
        <p:spPr>
          <a:xfrm>
            <a:off x="6923100" y="1678675"/>
            <a:ext cx="4472793" cy="4510988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/>
              <a:t>A </a:t>
            </a:r>
            <a:r>
              <a:rPr lang="en-ZA" b="1" dirty="0"/>
              <a:t>case study of an effort to generate scholarly work to inform public sector decision-making and policy</a:t>
            </a:r>
            <a:r>
              <a:rPr lang="en-ZA" b="1" dirty="0" smtClean="0"/>
              <a:t>.</a:t>
            </a:r>
          </a:p>
          <a:p>
            <a:pPr marL="0" indent="0">
              <a:buNone/>
            </a:pPr>
            <a:endParaRPr lang="en-ZA" b="1" dirty="0"/>
          </a:p>
          <a:p>
            <a:r>
              <a:rPr lang="en-ZA" dirty="0"/>
              <a:t>GCRO is an institutional collaboration between:</a:t>
            </a:r>
          </a:p>
          <a:p>
            <a:pPr lvl="1"/>
            <a:r>
              <a:rPr lang="en-ZA" dirty="0"/>
              <a:t>University of Johannesburg (UJ), </a:t>
            </a:r>
          </a:p>
          <a:p>
            <a:pPr lvl="1"/>
            <a:r>
              <a:rPr lang="en-ZA" dirty="0"/>
              <a:t>University of the Witwatersrand (Wits), </a:t>
            </a:r>
          </a:p>
          <a:p>
            <a:pPr lvl="1"/>
            <a:r>
              <a:rPr lang="en-ZA" dirty="0"/>
              <a:t>Gauteng Provincial Government, and </a:t>
            </a:r>
          </a:p>
          <a:p>
            <a:pPr lvl="1"/>
            <a:r>
              <a:rPr lang="en-ZA" dirty="0"/>
              <a:t>Organised local government in Gauteng</a:t>
            </a:r>
          </a:p>
          <a:p>
            <a:pPr lvl="1"/>
            <a:endParaRPr lang="en-ZA" dirty="0"/>
          </a:p>
          <a:p>
            <a:r>
              <a:rPr lang="en-ZA" dirty="0"/>
              <a:t>A purpose-designed vehicle for policy-oriented research.</a:t>
            </a:r>
          </a:p>
          <a:p>
            <a:endParaRPr lang="en-ZA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45" y="1514645"/>
            <a:ext cx="6133841" cy="18836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9132" y="5210383"/>
            <a:ext cx="514830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700" i="1" dirty="0">
                <a:latin typeface="Georgia" panose="02040502050405020303" pitchFamily="18" charset="0"/>
              </a:rPr>
              <a:t>GCRO helps to build the knowledge base that government, business, labour, civil society and residents all need to shape appropriate strategies that will advance a competitive, integrated, sustainable and inclusive Gauteng City-Region. </a:t>
            </a:r>
          </a:p>
        </p:txBody>
      </p:sp>
    </p:spTree>
    <p:extLst>
      <p:ext uri="{BB962C8B-B14F-4D97-AF65-F5344CB8AC3E}">
        <p14:creationId xmlns:p14="http://schemas.microsoft.com/office/powerpoint/2010/main" val="12035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RO-N-110414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401" y="-78757"/>
            <a:ext cx="13009184" cy="70252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1384" y="3681884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Event_Brand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9" y="5735771"/>
            <a:ext cx="2172252" cy="1151764"/>
          </a:xfrm>
          <a:prstGeom prst="rect">
            <a:avLst/>
          </a:prstGeom>
        </p:spPr>
      </p:pic>
      <p:pic>
        <p:nvPicPr>
          <p:cNvPr id="5" name="Picture 4" descr="GCRO logo_on black_RGB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129" y="5906765"/>
            <a:ext cx="4258305" cy="980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1434165" y="-1906143"/>
            <a:ext cx="13626167" cy="3215496"/>
          </a:xfrm>
          <a:prstGeom prst="rect">
            <a:avLst/>
          </a:prstGeom>
          <a:gradFill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Projects\Photos\QoL 4 Launch\AP_160630_1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474" y="1281795"/>
            <a:ext cx="3581280" cy="24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6923100" y="1498600"/>
            <a:ext cx="4354513" cy="4691063"/>
          </a:xfrm>
        </p:spPr>
        <p:txBody>
          <a:bodyPr>
            <a:normAutofit lnSpcReduction="10000"/>
          </a:bodyPr>
          <a:lstStyle/>
          <a:p>
            <a:r>
              <a:rPr lang="en-ZA" dirty="0"/>
              <a:t>Core funding from provincial government</a:t>
            </a:r>
          </a:p>
          <a:p>
            <a:r>
              <a:rPr lang="en-ZA" dirty="0"/>
              <a:t>In-kind support from the </a:t>
            </a:r>
            <a:r>
              <a:rPr lang="en-ZA" dirty="0" smtClean="0"/>
              <a:t>universities incl. space</a:t>
            </a:r>
            <a:endParaRPr lang="en-ZA" dirty="0"/>
          </a:p>
          <a:p>
            <a:r>
              <a:rPr lang="en-ZA" dirty="0" smtClean="0"/>
              <a:t>Guaranteed </a:t>
            </a:r>
            <a:r>
              <a:rPr lang="en-ZA" dirty="0"/>
              <a:t>academic freedom</a:t>
            </a:r>
          </a:p>
          <a:p>
            <a:r>
              <a:rPr lang="en-ZA" dirty="0"/>
              <a:t>Primary “client” is provincial government</a:t>
            </a:r>
          </a:p>
          <a:p>
            <a:r>
              <a:rPr lang="en-ZA" dirty="0"/>
              <a:t>Most outputs to be fully publicly </a:t>
            </a:r>
            <a:r>
              <a:rPr lang="en-ZA" dirty="0" smtClean="0"/>
              <a:t>available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sz="1800" b="1" dirty="0" smtClean="0">
                <a:latin typeface="Verdana" charset="0"/>
                <a:ea typeface="Verdana" charset="0"/>
                <a:cs typeface="Verdana" charset="0"/>
              </a:rPr>
              <a:t>Specific Roles</a:t>
            </a:r>
            <a:endParaRPr lang="en-ZA" sz="1800" b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ZA" dirty="0" smtClean="0"/>
              <a:t>On-request </a:t>
            </a:r>
            <a:r>
              <a:rPr lang="en-ZA" dirty="0"/>
              <a:t>policy support </a:t>
            </a:r>
            <a:r>
              <a:rPr lang="en-ZA" dirty="0" smtClean="0"/>
              <a:t>work</a:t>
            </a:r>
          </a:p>
          <a:p>
            <a:r>
              <a:rPr lang="en-ZA" dirty="0"/>
              <a:t>Government – academia </a:t>
            </a:r>
            <a:r>
              <a:rPr lang="en-ZA" dirty="0" smtClean="0"/>
              <a:t>portal</a:t>
            </a:r>
            <a:endParaRPr lang="en-ZA" dirty="0"/>
          </a:p>
          <a:p>
            <a:r>
              <a:rPr lang="en-ZA" dirty="0"/>
              <a:t>Data, data </a:t>
            </a:r>
            <a:r>
              <a:rPr lang="en-ZA" dirty="0" smtClean="0"/>
              <a:t>infrastructure</a:t>
            </a:r>
          </a:p>
          <a:p>
            <a:r>
              <a:rPr lang="en-ZA" dirty="0"/>
              <a:t>Medium to longer-term applied </a:t>
            </a:r>
            <a:r>
              <a:rPr lang="en-ZA" dirty="0" smtClean="0"/>
              <a:t>research (on request or self-initiated)</a:t>
            </a:r>
          </a:p>
          <a:p>
            <a:r>
              <a:rPr lang="en-ZA" dirty="0"/>
              <a:t>Academic </a:t>
            </a:r>
            <a:r>
              <a:rPr lang="en-ZA" dirty="0" smtClean="0"/>
              <a:t>contributions</a:t>
            </a:r>
          </a:p>
          <a:p>
            <a:r>
              <a:rPr lang="en-ZA" dirty="0"/>
              <a:t>Partnership and network building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ZA" dirty="0"/>
              <a:t>Gauteng City-Region Observatory (GCRO)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ZA" dirty="0" smtClean="0"/>
              <a:t>GCRO as a research partnership	</a:t>
            </a:r>
            <a:endParaRPr lang="en-ZA" dirty="0"/>
          </a:p>
        </p:txBody>
      </p:sp>
      <p:pic>
        <p:nvPicPr>
          <p:cNvPr id="1026" name="Picture 2" descr="H:\Projects\Photos\QoL 4 Launch\AP_160630_1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389" y="3862316"/>
            <a:ext cx="2021932" cy="29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Projects\Photos\QoL 4 Launch\AP_160630_1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9224" y="3862316"/>
            <a:ext cx="2528012" cy="29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Projects\Photos\QoL 4 Launch\ap_160630_0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0271" y="1281794"/>
            <a:ext cx="1866824" cy="24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Bridging the divide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/>
              <a:t>How do we address intensely political issues without becoming positioned (and sunk) politically?</a:t>
            </a:r>
          </a:p>
          <a:p>
            <a:r>
              <a:rPr lang="en-ZA" dirty="0"/>
              <a:t>How do we inform debates and draw (evidenced) conclusions without being seen to be “playing politics”?</a:t>
            </a:r>
          </a:p>
          <a:p>
            <a:r>
              <a:rPr lang="en-ZA" dirty="0"/>
              <a:t>How do we play to both authorities – the scholarly and the governmental?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6923100" y="2533650"/>
            <a:ext cx="4354513" cy="3114675"/>
          </a:xfrm>
        </p:spPr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ZA" dirty="0"/>
              <a:t>Gauteng City-Region Observatory (GCRO)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ZA" dirty="0"/>
              <a:t>The </a:t>
            </a:r>
            <a:r>
              <a:rPr lang="en-ZA" dirty="0" smtClean="0"/>
              <a:t>quandary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60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RO PowerPoint_Example">
  <a:themeElements>
    <a:clrScheme name="GCRO Color Palette">
      <a:dk1>
        <a:srgbClr val="3E3B3C"/>
      </a:dk1>
      <a:lt1>
        <a:sysClr val="window" lastClr="FFFFFF"/>
      </a:lt1>
      <a:dk2>
        <a:srgbClr val="832A2A"/>
      </a:dk2>
      <a:lt2>
        <a:srgbClr val="FFFFFF"/>
      </a:lt2>
      <a:accent1>
        <a:srgbClr val="F07067"/>
      </a:accent1>
      <a:accent2>
        <a:srgbClr val="6593B8"/>
      </a:accent2>
      <a:accent3>
        <a:srgbClr val="DEC378"/>
      </a:accent3>
      <a:accent4>
        <a:srgbClr val="B396A1"/>
      </a:accent4>
      <a:accent5>
        <a:srgbClr val="A3C987"/>
      </a:accent5>
      <a:accent6>
        <a:srgbClr val="7ABE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CRO Palette">
    <a:dk1>
      <a:srgbClr val="3E3B3C"/>
    </a:dk1>
    <a:lt1>
      <a:sysClr val="window" lastClr="FFFFFF"/>
    </a:lt1>
    <a:dk2>
      <a:srgbClr val="832A2A"/>
    </a:dk2>
    <a:lt2>
      <a:srgbClr val="FFFFFF"/>
    </a:lt2>
    <a:accent1>
      <a:srgbClr val="F07067"/>
    </a:accent1>
    <a:accent2>
      <a:srgbClr val="6593B8"/>
    </a:accent2>
    <a:accent3>
      <a:srgbClr val="DEC378"/>
    </a:accent3>
    <a:accent4>
      <a:srgbClr val="B396A1"/>
    </a:accent4>
    <a:accent5>
      <a:srgbClr val="A3C987"/>
    </a:accent5>
    <a:accent6>
      <a:srgbClr val="7ABEBF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GCRO PowerPoint_Example.potx</Template>
  <TotalTime>14428</TotalTime>
  <Words>1289</Words>
  <Application>Microsoft Macintosh PowerPoint</Application>
  <PresentationFormat>Widescreen</PresentationFormat>
  <Paragraphs>177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Georgia</vt:lpstr>
      <vt:lpstr>Ideal Sans Light</vt:lpstr>
      <vt:lpstr>MS PGothic</vt:lpstr>
      <vt:lpstr>Verdana</vt:lpstr>
      <vt:lpstr>GCRO PowerPoint_Example</vt:lpstr>
      <vt:lpstr>Office Theme</vt:lpstr>
      <vt:lpstr>2_Office Theme</vt:lpstr>
      <vt:lpstr>3_Office Theme</vt:lpstr>
      <vt:lpstr>The Gauteng City-Region Observatory: providing the evidence for evidence-based policymaking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Adriaan van Niekerk</dc:creator>
  <cp:lastModifiedBy>Jesse Harber</cp:lastModifiedBy>
  <cp:revision>398</cp:revision>
  <cp:lastPrinted>2016-09-16T04:47:34Z</cp:lastPrinted>
  <dcterms:created xsi:type="dcterms:W3CDTF">2015-08-28T13:55:02Z</dcterms:created>
  <dcterms:modified xsi:type="dcterms:W3CDTF">2016-12-08T07:02:47Z</dcterms:modified>
</cp:coreProperties>
</file>