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6"/>
  </p:notesMasterIdLst>
  <p:sldIdLst>
    <p:sldId id="278" r:id="rId4"/>
    <p:sldId id="277" r:id="rId5"/>
    <p:sldId id="262" r:id="rId6"/>
    <p:sldId id="274" r:id="rId7"/>
    <p:sldId id="273" r:id="rId8"/>
    <p:sldId id="266" r:id="rId9"/>
    <p:sldId id="257" r:id="rId10"/>
    <p:sldId id="267" r:id="rId11"/>
    <p:sldId id="268" r:id="rId12"/>
    <p:sldId id="286" r:id="rId13"/>
    <p:sldId id="269" r:id="rId14"/>
    <p:sldId id="287" r:id="rId15"/>
    <p:sldId id="288" r:id="rId16"/>
    <p:sldId id="289" r:id="rId17"/>
    <p:sldId id="290" r:id="rId18"/>
    <p:sldId id="272" r:id="rId19"/>
    <p:sldId id="292" r:id="rId20"/>
    <p:sldId id="291" r:id="rId21"/>
    <p:sldId id="275" r:id="rId22"/>
    <p:sldId id="271" r:id="rId23"/>
    <p:sldId id="294" r:id="rId24"/>
    <p:sldId id="29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howGuides="1">
      <p:cViewPr>
        <p:scale>
          <a:sx n="60" d="100"/>
          <a:sy n="60" d="100"/>
        </p:scale>
        <p:origin x="-1578" y="-144"/>
      </p:cViewPr>
      <p:guideLst>
        <p:guide orient="horz" pos="2931"/>
        <p:guide pos="6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FEA2E-0FB2-4C78-B478-818DB343AAD2}" type="datetimeFigureOut">
              <a:rPr lang="en-ZA" smtClean="0"/>
              <a:t>2016/12/07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9B804-0DC0-4C1D-A15C-2307E62DC39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046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54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9838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7038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4238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1438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2A90CDD-5ED4-44AE-9BA8-4A7AC115BBC4}" type="slidenum">
              <a:rPr lang="en-ZA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</a:t>
            </a:fld>
            <a:endParaRPr lang="en-ZA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1) Sovereign</a:t>
            </a:r>
            <a:r>
              <a:rPr lang="en-ZA" baseline="0" dirty="0" smtClean="0"/>
              <a:t> provinces, 2) Regional governance not catered for in constitution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9B804-0DC0-4C1D-A15C-2307E62DC397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0804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1) Legal effect of RSDFs </a:t>
            </a:r>
            <a:r>
              <a:rPr lang="en-ZA" dirty="0" err="1" smtClean="0"/>
              <a:t>vis</a:t>
            </a:r>
            <a:r>
              <a:rPr lang="en-ZA" baseline="0" dirty="0" smtClean="0"/>
              <a:t> a </a:t>
            </a:r>
            <a:r>
              <a:rPr lang="en-ZA" baseline="0" dirty="0" err="1" smtClean="0"/>
              <a:t>vis</a:t>
            </a:r>
            <a:r>
              <a:rPr lang="en-ZA" baseline="0" dirty="0" smtClean="0"/>
              <a:t> MSDFs and MPT </a:t>
            </a:r>
            <a:r>
              <a:rPr lang="en-ZA" dirty="0" smtClean="0"/>
              <a:t>decision unclear; 2)</a:t>
            </a:r>
            <a:r>
              <a:rPr lang="en-ZA" baseline="0" dirty="0" smtClean="0"/>
              <a:t> RSDFs institutional and implementation arrangement unclear 3) adoption process unclear 4) SPLUMA Regulations required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9B804-0DC0-4C1D-A15C-2307E62DC397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280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733A1D4-FC0D-44D6-961D-6D1355588DDB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9A119F0-3541-4092-A24B-92B706C1B7B7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F90743BF-4E2A-435A-AD79-CD69E438A52F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01C64807-E95B-4C71-88A5-47D2C49E8C14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7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B405D4C-6191-453E-A297-798F0BABDDA3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A0EEF11B-DDD7-44F2-B508-6FDAA475A70D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8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CEA222B-5623-4A2F-AB0A-3B661C47C2F0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059774E-0004-4C04-B1EE-1147D8F2839B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31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56FBB66-3450-4BE0-ABF3-09509A0FC82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1A64385-1FA3-4E66-A267-DFFE7186A050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020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E2D6808-31FD-46D3-B8A1-B9A4258F0A1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E1CC5A1-D168-4633-99AA-DCBAE622C5CE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612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F232AC0B-152E-4A89-8FB3-C4B4477FDE1C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63B1148-C71F-4ADA-A64D-90166A96D450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7ECC1DC-7332-4C81-A2C7-A3484FB17DAE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E0637CE-EDF3-4D5C-A2DD-642078DC293E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12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8EBE887D-2671-4F6D-A03B-E65E8BE2FB0E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541351F-8833-4D0F-8C1D-6CF5BD14AF5A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43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EE89DF5-0EEC-4C6D-98FB-A13C8DF23F55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929AA4-5F83-4E3C-9635-C46F742DC910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73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8E9E0B6-C8A0-451E-A314-2B9C7F0452DC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2C1FBC5-71B0-4AAF-8F85-59FD4F3580B9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8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4FC87C2-2BF9-44AE-BF34-D405A64B8EFB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F96652C2-4833-45CB-80C5-7F2B95213D9E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76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98F4AAA-21CD-4376-9D62-36E7C73A2550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3DA6FB8-B30C-47CF-906C-9822DDC53804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47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9C9DFB8-A74A-4832-8B8D-2D8F949B4B04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E224C1C-A968-4FD6-AD41-4A7C0F65FD2F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87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B7CC1408-09C2-4CC7-AC6F-8018F920DC84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28EFFB-356F-4142-8C7D-C139B739940F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15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CEA222B-5623-4A2F-AB0A-3B661C47C2F0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059774E-0004-4C04-B1EE-1147D8F2839B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559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56FBB66-3450-4BE0-ABF3-09509A0FC82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1A64385-1FA3-4E66-A267-DFFE7186A050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09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E2D6808-31FD-46D3-B8A1-B9A4258F0A1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E1CC5A1-D168-4633-99AA-DCBAE622C5CE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98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F232AC0B-152E-4A89-8FB3-C4B4477FDE1C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63B1148-C71F-4ADA-A64D-90166A96D450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2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7ECC1DC-7332-4C81-A2C7-A3484FB17DAE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E0637CE-EDF3-4D5C-A2DD-642078DC293E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8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8EBE887D-2671-4F6D-A03B-E65E8BE2FB0E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541351F-8833-4D0F-8C1D-6CF5BD14AF5A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07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EE89DF5-0EEC-4C6D-98FB-A13C8DF23F55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929AA4-5F83-4E3C-9635-C46F742DC910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E7C821A-9936-43B6-A7C1-2F8D500BB215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BB2B8316-F8FC-4904-B9B7-072E6CD612C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7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8E9E0B6-C8A0-451E-A314-2B9C7F0452DC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2C1FBC5-71B0-4AAF-8F85-59FD4F3580B9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03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98F4AAA-21CD-4376-9D62-36E7C73A2550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3DA6FB8-B30C-47CF-906C-9822DDC53804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00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9C9DFB8-A74A-4832-8B8D-2D8F949B4B04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E224C1C-A968-4FD6-AD41-4A7C0F65FD2F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12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B7CC1408-09C2-4CC7-AC6F-8018F920DC84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28EFFB-356F-4142-8C7D-C139B739940F}" type="slidenum">
              <a:rPr lang="en-US" altLang="en-US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A43D4540-BAA4-4D45-A928-1B51A6964C3C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077CA191-EBB7-4EDC-81B8-37D9A0D299CE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3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AE003234-AA15-406F-BD50-AA517A91076C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802AB59C-B2B1-4D48-807D-68A71159898F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3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B1EE898-5928-4B71-B843-D0D1690BC039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6B4BA365-5147-4A4B-ADC0-935D7673173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4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D0B34AC-75F2-4956-977F-32797BC6DB45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A10D4DAD-B903-4E9B-AF10-6846D309850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5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A569D779-15FA-49E9-ACF0-5CBFEBC2568C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D320E3D-3C99-4E3A-9187-E3354A7ED732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6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B49EF5C-EC6B-4007-8499-2F0A6D9B5A93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12/7/2016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DDA79F7-8409-4F8C-A9C4-8270C67B0FA0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6475" y="831850"/>
            <a:ext cx="8013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6475" y="1412875"/>
            <a:ext cx="80137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836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6475" y="831850"/>
            <a:ext cx="8013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6475" y="1412875"/>
            <a:ext cx="80137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50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6475" y="831850"/>
            <a:ext cx="8013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6475" y="1412875"/>
            <a:ext cx="80137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38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Subtitle 2"/>
          <p:cNvSpPr>
            <a:spLocks noGrp="1"/>
          </p:cNvSpPr>
          <p:nvPr>
            <p:ph type="subTitle" idx="1"/>
          </p:nvPr>
        </p:nvSpPr>
        <p:spPr>
          <a:xfrm>
            <a:off x="2238375" y="5578475"/>
            <a:ext cx="6878638" cy="1825625"/>
          </a:xfrm>
        </p:spPr>
        <p:txBody>
          <a:bodyPr/>
          <a:lstStyle/>
          <a:p>
            <a:pPr algn="l" eaLnBrk="1" hangingPunct="1"/>
            <a:endParaRPr lang="en-US" altLang="en-US" sz="16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l" eaLnBrk="1" hangingPunct="1"/>
            <a:endParaRPr lang="en-US" altLang="en-US" sz="16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58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3" y="2144484"/>
            <a:ext cx="6953250" cy="2002532"/>
          </a:xfrm>
          <a:prstGeom prst="round2Diag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87" l="0" r="9959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53" y="2794620"/>
            <a:ext cx="3928672" cy="2620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672" y="404664"/>
            <a:ext cx="5132809" cy="57092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ln w="5080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Governing Complex Urban </a:t>
            </a:r>
            <a:r>
              <a:rPr lang="en-GB" sz="3600" b="1" dirty="0" smtClean="0">
                <a:ln w="5080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Agglomerations</a:t>
            </a:r>
          </a:p>
          <a:p>
            <a:pPr algn="ctr"/>
            <a:r>
              <a:rPr lang="en-GB" sz="2000" b="1" dirty="0" smtClean="0">
                <a:ln w="50800">
                  <a:noFill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of cities and city-regions </a:t>
            </a:r>
          </a:p>
          <a:p>
            <a:pPr algn="ctr"/>
            <a:endParaRPr lang="en-GB" sz="2000" b="1" dirty="0" smtClean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 smtClean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 smtClean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 smtClean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 smtClean="0">
              <a:ln w="50800">
                <a:noFill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b="1" dirty="0" smtClean="0">
              <a:ln w="508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b="1" dirty="0">
              <a:ln w="508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b="1" dirty="0" smtClean="0">
              <a:ln w="508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dirty="0" smtClean="0">
                <a:ln w="508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BRICS + City Lab International Colloquium</a:t>
            </a:r>
          </a:p>
          <a:p>
            <a:pPr algn="ctr"/>
            <a:r>
              <a:rPr lang="en-GB" b="1" dirty="0" smtClean="0">
                <a:ln w="508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Moscow: Russia</a:t>
            </a:r>
          </a:p>
          <a:p>
            <a:pPr algn="ctr"/>
            <a:r>
              <a:rPr lang="en-GB" b="1" dirty="0" smtClean="0">
                <a:ln w="508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Josiah Lodi: Gauteng Planning Division </a:t>
            </a:r>
            <a:endParaRPr lang="en-ZA" b="1" dirty="0">
              <a:ln w="508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coordination mechanisms: “Sector” Plans  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320074"/>
            <a:ext cx="5437733" cy="544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ZA" sz="20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Plans: </a:t>
            </a:r>
          </a:p>
          <a:p>
            <a:pPr lvl="1">
              <a:lnSpc>
                <a:spcPct val="150000"/>
              </a:lnSpc>
            </a:pP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Gauteng Spatial Development Framework 2030</a:t>
            </a:r>
          </a:p>
          <a:p>
            <a:pPr lvl="1">
              <a:lnSpc>
                <a:spcPct val="150000"/>
              </a:lnSpc>
            </a:pP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GCR Economic Development Plan </a:t>
            </a:r>
          </a:p>
          <a:p>
            <a:pPr lvl="1">
              <a:lnSpc>
                <a:spcPct val="150000"/>
              </a:lnSpc>
            </a:pPr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25 Year Gauteng Transport Master Plan </a:t>
            </a:r>
          </a:p>
          <a:p>
            <a:pPr lvl="1">
              <a:lnSpc>
                <a:spcPct val="150000"/>
              </a:lnSpc>
            </a:pPr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Gauteng </a:t>
            </a: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2055</a:t>
            </a:r>
          </a:p>
          <a:p>
            <a:pPr lvl="1">
              <a:lnSpc>
                <a:spcPct val="150000"/>
              </a:lnSpc>
            </a:pP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Social Development Strategy </a:t>
            </a:r>
          </a:p>
          <a:p>
            <a:pPr marL="1371600" lvl="3" indent="0">
              <a:buNone/>
            </a:pPr>
            <a:endParaRPr lang="en-ZA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ZA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ZA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6780205" y="2132856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lacking?</a:t>
            </a:r>
            <a:endParaRPr lang="en-ZA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64904"/>
            <a:ext cx="2784310" cy="2088232"/>
          </a:xfrm>
          <a:prstGeom prst="flowChartConnector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9632" y="4725144"/>
            <a:ext cx="3001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legitimate planning and coordination nerve centre to provide strategic leadership</a:t>
            </a:r>
            <a:endParaRPr lang="en-ZA" b="1" i="1" dirty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21082"/>
            <a:ext cx="1331640" cy="133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00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GB" sz="2200" b="1" dirty="0" smtClean="0">
                <a:ln w="127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Courts’ guidance on interpretation of powers &amp; functions</a:t>
            </a:r>
            <a:endParaRPr lang="en-ZA" sz="2200" dirty="0">
              <a:solidFill>
                <a:schemeClr val="bg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4387" y="1605777"/>
            <a:ext cx="6733877" cy="727650"/>
          </a:xfrm>
          <a:custGeom>
            <a:avLst/>
            <a:gdLst>
              <a:gd name="connsiteX0" fmla="*/ 0 w 8013700"/>
              <a:gd name="connsiteY0" fmla="*/ 0 h 727650"/>
              <a:gd name="connsiteX1" fmla="*/ 8013700 w 8013700"/>
              <a:gd name="connsiteY1" fmla="*/ 0 h 727650"/>
              <a:gd name="connsiteX2" fmla="*/ 8013700 w 8013700"/>
              <a:gd name="connsiteY2" fmla="*/ 727650 h 727650"/>
              <a:gd name="connsiteX3" fmla="*/ 0 w 8013700"/>
              <a:gd name="connsiteY3" fmla="*/ 727650 h 727650"/>
              <a:gd name="connsiteX4" fmla="*/ 0 w 8013700"/>
              <a:gd name="connsiteY4" fmla="*/ 0 h 7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3700" h="727650">
                <a:moveTo>
                  <a:pt x="0" y="0"/>
                </a:moveTo>
                <a:lnTo>
                  <a:pt x="8013700" y="0"/>
                </a:lnTo>
                <a:lnTo>
                  <a:pt x="8013700" y="727650"/>
                </a:lnTo>
                <a:lnTo>
                  <a:pt x="0" y="727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1952" tIns="229108" rIns="621952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govt. provides legal and policy framework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Provincial govt. directly implements 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15072" y="1443417"/>
            <a:ext cx="4713714" cy="324720"/>
          </a:xfrm>
          <a:custGeom>
            <a:avLst/>
            <a:gdLst>
              <a:gd name="connsiteX0" fmla="*/ 0 w 5609590"/>
              <a:gd name="connsiteY0" fmla="*/ 54121 h 324720"/>
              <a:gd name="connsiteX1" fmla="*/ 54121 w 5609590"/>
              <a:gd name="connsiteY1" fmla="*/ 0 h 324720"/>
              <a:gd name="connsiteX2" fmla="*/ 5555469 w 5609590"/>
              <a:gd name="connsiteY2" fmla="*/ 0 h 324720"/>
              <a:gd name="connsiteX3" fmla="*/ 5609590 w 5609590"/>
              <a:gd name="connsiteY3" fmla="*/ 54121 h 324720"/>
              <a:gd name="connsiteX4" fmla="*/ 5609590 w 5609590"/>
              <a:gd name="connsiteY4" fmla="*/ 270599 h 324720"/>
              <a:gd name="connsiteX5" fmla="*/ 5555469 w 5609590"/>
              <a:gd name="connsiteY5" fmla="*/ 324720 h 324720"/>
              <a:gd name="connsiteX6" fmla="*/ 54121 w 5609590"/>
              <a:gd name="connsiteY6" fmla="*/ 324720 h 324720"/>
              <a:gd name="connsiteX7" fmla="*/ 0 w 5609590"/>
              <a:gd name="connsiteY7" fmla="*/ 270599 h 324720"/>
              <a:gd name="connsiteX8" fmla="*/ 0 w 560959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959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555469" y="0"/>
                </a:lnTo>
                <a:cubicBezTo>
                  <a:pt x="5585359" y="0"/>
                  <a:pt x="5609590" y="24231"/>
                  <a:pt x="5609590" y="54121"/>
                </a:cubicBezTo>
                <a:lnTo>
                  <a:pt x="5609590" y="270599"/>
                </a:lnTo>
                <a:cubicBezTo>
                  <a:pt x="5609590" y="300489"/>
                  <a:pt x="5585359" y="324720"/>
                  <a:pt x="555546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881" tIns="15852" rIns="227881" bIns="15852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Concurrent National and Provincial (Schedule 4A)  </a:t>
            </a:r>
            <a:endParaRPr lang="en-ZA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14387" y="2555187"/>
            <a:ext cx="6733877" cy="1767150"/>
          </a:xfrm>
          <a:custGeom>
            <a:avLst/>
            <a:gdLst>
              <a:gd name="connsiteX0" fmla="*/ 0 w 8013700"/>
              <a:gd name="connsiteY0" fmla="*/ 0 h 1767150"/>
              <a:gd name="connsiteX1" fmla="*/ 8013700 w 8013700"/>
              <a:gd name="connsiteY1" fmla="*/ 0 h 1767150"/>
              <a:gd name="connsiteX2" fmla="*/ 8013700 w 8013700"/>
              <a:gd name="connsiteY2" fmla="*/ 1767150 h 1767150"/>
              <a:gd name="connsiteX3" fmla="*/ 0 w 8013700"/>
              <a:gd name="connsiteY3" fmla="*/ 1767150 h 1767150"/>
              <a:gd name="connsiteX4" fmla="*/ 0 w 8013700"/>
              <a:gd name="connsiteY4" fmla="*/ 0 h 17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3700" h="1767150">
                <a:moveTo>
                  <a:pt x="0" y="0"/>
                </a:moveTo>
                <a:lnTo>
                  <a:pt x="8013700" y="0"/>
                </a:lnTo>
                <a:lnTo>
                  <a:pt x="8013700" y="1767150"/>
                </a:lnTo>
                <a:lnTo>
                  <a:pt x="0" y="1767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1952" tIns="229108" rIns="621952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govt. provides legal and policy framework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Provincial govt. may provide legal and policy framework which may not conflict with the national framework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directly implements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may pass by-laws and make policies which may not conflict with national/provincial framework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Provincial govt. monitors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15072" y="2392827"/>
            <a:ext cx="4713714" cy="324720"/>
          </a:xfrm>
          <a:custGeom>
            <a:avLst/>
            <a:gdLst>
              <a:gd name="connsiteX0" fmla="*/ 0 w 5609590"/>
              <a:gd name="connsiteY0" fmla="*/ 54121 h 324720"/>
              <a:gd name="connsiteX1" fmla="*/ 54121 w 5609590"/>
              <a:gd name="connsiteY1" fmla="*/ 0 h 324720"/>
              <a:gd name="connsiteX2" fmla="*/ 5555469 w 5609590"/>
              <a:gd name="connsiteY2" fmla="*/ 0 h 324720"/>
              <a:gd name="connsiteX3" fmla="*/ 5609590 w 5609590"/>
              <a:gd name="connsiteY3" fmla="*/ 54121 h 324720"/>
              <a:gd name="connsiteX4" fmla="*/ 5609590 w 5609590"/>
              <a:gd name="connsiteY4" fmla="*/ 270599 h 324720"/>
              <a:gd name="connsiteX5" fmla="*/ 5555469 w 5609590"/>
              <a:gd name="connsiteY5" fmla="*/ 324720 h 324720"/>
              <a:gd name="connsiteX6" fmla="*/ 54121 w 5609590"/>
              <a:gd name="connsiteY6" fmla="*/ 324720 h 324720"/>
              <a:gd name="connsiteX7" fmla="*/ 0 w 5609590"/>
              <a:gd name="connsiteY7" fmla="*/ 270599 h 324720"/>
              <a:gd name="connsiteX8" fmla="*/ 0 w 560959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959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555469" y="0"/>
                </a:lnTo>
                <a:cubicBezTo>
                  <a:pt x="5585359" y="0"/>
                  <a:pt x="5609590" y="24231"/>
                  <a:pt x="5609590" y="54121"/>
                </a:cubicBezTo>
                <a:lnTo>
                  <a:pt x="5609590" y="270599"/>
                </a:lnTo>
                <a:cubicBezTo>
                  <a:pt x="5609590" y="300489"/>
                  <a:pt x="5585359" y="324720"/>
                  <a:pt x="555546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881" tIns="15852" rIns="227881" bIns="15852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matters (Schedule 4B)</a:t>
            </a:r>
            <a:endParaRPr lang="en-ZA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14387" y="4544097"/>
            <a:ext cx="6733877" cy="727650"/>
          </a:xfrm>
          <a:custGeom>
            <a:avLst/>
            <a:gdLst>
              <a:gd name="connsiteX0" fmla="*/ 0 w 8013700"/>
              <a:gd name="connsiteY0" fmla="*/ 0 h 727650"/>
              <a:gd name="connsiteX1" fmla="*/ 8013700 w 8013700"/>
              <a:gd name="connsiteY1" fmla="*/ 0 h 727650"/>
              <a:gd name="connsiteX2" fmla="*/ 8013700 w 8013700"/>
              <a:gd name="connsiteY2" fmla="*/ 727650 h 727650"/>
              <a:gd name="connsiteX3" fmla="*/ 0 w 8013700"/>
              <a:gd name="connsiteY3" fmla="*/ 727650 h 727650"/>
              <a:gd name="connsiteX4" fmla="*/ 0 w 8013700"/>
              <a:gd name="connsiteY4" fmla="*/ 0 h 7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3700" h="727650">
                <a:moveTo>
                  <a:pt x="0" y="0"/>
                </a:moveTo>
                <a:lnTo>
                  <a:pt x="8013700" y="0"/>
                </a:lnTo>
                <a:lnTo>
                  <a:pt x="8013700" y="727650"/>
                </a:lnTo>
                <a:lnTo>
                  <a:pt x="0" y="727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1952" tIns="229108" rIns="621952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Provincial govt. provides legal and policy framework and implements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by-laws and policies may not be in conflict </a:t>
            </a:r>
          </a:p>
        </p:txBody>
      </p:sp>
      <p:sp>
        <p:nvSpPr>
          <p:cNvPr id="28" name="Freeform 27"/>
          <p:cNvSpPr/>
          <p:nvPr/>
        </p:nvSpPr>
        <p:spPr>
          <a:xfrm>
            <a:off x="615072" y="4381737"/>
            <a:ext cx="4713714" cy="324720"/>
          </a:xfrm>
          <a:custGeom>
            <a:avLst/>
            <a:gdLst>
              <a:gd name="connsiteX0" fmla="*/ 0 w 5609590"/>
              <a:gd name="connsiteY0" fmla="*/ 54121 h 324720"/>
              <a:gd name="connsiteX1" fmla="*/ 54121 w 5609590"/>
              <a:gd name="connsiteY1" fmla="*/ 0 h 324720"/>
              <a:gd name="connsiteX2" fmla="*/ 5555469 w 5609590"/>
              <a:gd name="connsiteY2" fmla="*/ 0 h 324720"/>
              <a:gd name="connsiteX3" fmla="*/ 5609590 w 5609590"/>
              <a:gd name="connsiteY3" fmla="*/ 54121 h 324720"/>
              <a:gd name="connsiteX4" fmla="*/ 5609590 w 5609590"/>
              <a:gd name="connsiteY4" fmla="*/ 270599 h 324720"/>
              <a:gd name="connsiteX5" fmla="*/ 5555469 w 5609590"/>
              <a:gd name="connsiteY5" fmla="*/ 324720 h 324720"/>
              <a:gd name="connsiteX6" fmla="*/ 54121 w 5609590"/>
              <a:gd name="connsiteY6" fmla="*/ 324720 h 324720"/>
              <a:gd name="connsiteX7" fmla="*/ 0 w 5609590"/>
              <a:gd name="connsiteY7" fmla="*/ 270599 h 324720"/>
              <a:gd name="connsiteX8" fmla="*/ 0 w 560959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959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555469" y="0"/>
                </a:lnTo>
                <a:cubicBezTo>
                  <a:pt x="5585359" y="0"/>
                  <a:pt x="5609590" y="24231"/>
                  <a:pt x="5609590" y="54121"/>
                </a:cubicBezTo>
                <a:lnTo>
                  <a:pt x="5609590" y="270599"/>
                </a:lnTo>
                <a:cubicBezTo>
                  <a:pt x="5609590" y="300489"/>
                  <a:pt x="5585359" y="324720"/>
                  <a:pt x="555546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881" tIns="15852" rIns="227881" bIns="15852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Exclusive Provincial (Schedule 5A)</a:t>
            </a:r>
          </a:p>
        </p:txBody>
      </p:sp>
      <p:sp>
        <p:nvSpPr>
          <p:cNvPr id="29" name="Freeform 28"/>
          <p:cNvSpPr/>
          <p:nvPr/>
        </p:nvSpPr>
        <p:spPr>
          <a:xfrm>
            <a:off x="214387" y="5493507"/>
            <a:ext cx="6733877" cy="1143450"/>
          </a:xfrm>
          <a:custGeom>
            <a:avLst/>
            <a:gdLst>
              <a:gd name="connsiteX0" fmla="*/ 0 w 8013700"/>
              <a:gd name="connsiteY0" fmla="*/ 0 h 1143450"/>
              <a:gd name="connsiteX1" fmla="*/ 8013700 w 8013700"/>
              <a:gd name="connsiteY1" fmla="*/ 0 h 1143450"/>
              <a:gd name="connsiteX2" fmla="*/ 8013700 w 8013700"/>
              <a:gd name="connsiteY2" fmla="*/ 1143450 h 1143450"/>
              <a:gd name="connsiteX3" fmla="*/ 0 w 8013700"/>
              <a:gd name="connsiteY3" fmla="*/ 1143450 h 1143450"/>
              <a:gd name="connsiteX4" fmla="*/ 0 w 8013700"/>
              <a:gd name="connsiteY4" fmla="*/ 0 h 11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3700" h="1143450">
                <a:moveTo>
                  <a:pt x="0" y="0"/>
                </a:moveTo>
                <a:lnTo>
                  <a:pt x="8013700" y="0"/>
                </a:lnTo>
                <a:lnTo>
                  <a:pt x="8013700" y="1143450"/>
                </a:lnTo>
                <a:lnTo>
                  <a:pt x="0" y="1143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1952" tIns="229108" rIns="621952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Provincial govt. may provide legal and policy framework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implements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may pass by-laws and make policies which may not conflict with provincial framework</a:t>
            </a:r>
          </a:p>
        </p:txBody>
      </p:sp>
      <p:sp>
        <p:nvSpPr>
          <p:cNvPr id="30" name="Freeform 29"/>
          <p:cNvSpPr/>
          <p:nvPr/>
        </p:nvSpPr>
        <p:spPr>
          <a:xfrm>
            <a:off x="615072" y="5331147"/>
            <a:ext cx="4713714" cy="324720"/>
          </a:xfrm>
          <a:custGeom>
            <a:avLst/>
            <a:gdLst>
              <a:gd name="connsiteX0" fmla="*/ 0 w 5609590"/>
              <a:gd name="connsiteY0" fmla="*/ 54121 h 324720"/>
              <a:gd name="connsiteX1" fmla="*/ 54121 w 5609590"/>
              <a:gd name="connsiteY1" fmla="*/ 0 h 324720"/>
              <a:gd name="connsiteX2" fmla="*/ 5555469 w 5609590"/>
              <a:gd name="connsiteY2" fmla="*/ 0 h 324720"/>
              <a:gd name="connsiteX3" fmla="*/ 5609590 w 5609590"/>
              <a:gd name="connsiteY3" fmla="*/ 54121 h 324720"/>
              <a:gd name="connsiteX4" fmla="*/ 5609590 w 5609590"/>
              <a:gd name="connsiteY4" fmla="*/ 270599 h 324720"/>
              <a:gd name="connsiteX5" fmla="*/ 5555469 w 5609590"/>
              <a:gd name="connsiteY5" fmla="*/ 324720 h 324720"/>
              <a:gd name="connsiteX6" fmla="*/ 54121 w 5609590"/>
              <a:gd name="connsiteY6" fmla="*/ 324720 h 324720"/>
              <a:gd name="connsiteX7" fmla="*/ 0 w 5609590"/>
              <a:gd name="connsiteY7" fmla="*/ 270599 h 324720"/>
              <a:gd name="connsiteX8" fmla="*/ 0 w 560959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959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555469" y="0"/>
                </a:lnTo>
                <a:cubicBezTo>
                  <a:pt x="5585359" y="0"/>
                  <a:pt x="5609590" y="24231"/>
                  <a:pt x="5609590" y="54121"/>
                </a:cubicBezTo>
                <a:lnTo>
                  <a:pt x="5609590" y="270599"/>
                </a:lnTo>
                <a:cubicBezTo>
                  <a:pt x="5609590" y="300489"/>
                  <a:pt x="5585359" y="324720"/>
                  <a:pt x="555546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881" tIns="15852" rIns="227881" bIns="15852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matters (Schedule 5B)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48264" y="3105769"/>
            <a:ext cx="216023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Growth management, and land use/ land development management  is fundamental to municipal planning</a:t>
            </a:r>
          </a:p>
          <a:p>
            <a:pPr algn="ctr"/>
            <a:endParaRPr lang="en-ZA" sz="1400" i="1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ZA" sz="14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Provincial powers to make regulations on local govt. matters in Schedule 5B does not extend to the </a:t>
            </a:r>
            <a:r>
              <a:rPr lang="en-ZA" sz="16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where? </a:t>
            </a:r>
            <a:r>
              <a:rPr lang="en-ZA" sz="14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but  limited to the </a:t>
            </a:r>
            <a:r>
              <a:rPr lang="en-ZA" sz="16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how? </a:t>
            </a:r>
            <a:r>
              <a:rPr lang="en-ZA" sz="14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of  such matters</a:t>
            </a:r>
            <a:endParaRPr lang="en-ZA" sz="1600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600" y="4869160"/>
            <a:ext cx="7772400" cy="1500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3200" b="1" dirty="0" smtClean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Reflections on the current landscape </a:t>
            </a:r>
            <a:br>
              <a:rPr lang="en-GB" sz="3200" b="1" dirty="0" smtClean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4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Reflections and lessons  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Gauteng Planning Division best located to drive and coordinate </a:t>
            </a:r>
          </a:p>
          <a:p>
            <a:pPr>
              <a:lnSpc>
                <a:spcPct val="150000"/>
              </a:lnSpc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Too many centres and no LEADER 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wants to coordinate within their sector/silo</a:t>
            </a:r>
          </a:p>
          <a:p>
            <a:pPr>
              <a:lnSpc>
                <a:spcPct val="150000"/>
              </a:lnSpc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Politics drives the development agenda </a:t>
            </a:r>
          </a:p>
          <a:p>
            <a:pPr lvl="1">
              <a:lnSpc>
                <a:spcPct val="150000"/>
              </a:lnSpc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appetite to evidence based agenda setting (human settlements, </a:t>
            </a:r>
            <a:r>
              <a:rPr lang="en-ZA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Z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yferfontein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 hoc interaction with the private sector </a:t>
            </a:r>
          </a:p>
        </p:txBody>
      </p:sp>
    </p:spTree>
    <p:extLst>
      <p:ext uri="{BB962C8B-B14F-4D97-AF65-F5344CB8AC3E}">
        <p14:creationId xmlns:p14="http://schemas.microsoft.com/office/powerpoint/2010/main" val="909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Reflections and lessons  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 mismatch between articulated aspirations and practice (make everyone happy, scream the loudest) </a:t>
            </a:r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Disregard (little to no appetite) to exercise legal powers </a:t>
            </a:r>
          </a:p>
          <a:p>
            <a:pPr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Failure of IGR structure to yield real coordination </a:t>
            </a:r>
          </a:p>
          <a:p>
            <a:pPr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Chasing quick results in the urban planning/development arena</a:t>
            </a:r>
          </a:p>
          <a:p>
            <a:pPr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Two centres of power: who do politicians listen to?  </a:t>
            </a:r>
          </a:p>
        </p:txBody>
      </p:sp>
    </p:spTree>
    <p:extLst>
      <p:ext uri="{BB962C8B-B14F-4D97-AF65-F5344CB8AC3E}">
        <p14:creationId xmlns:p14="http://schemas.microsoft.com/office/powerpoint/2010/main" val="10806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Lessons and good practises: how it works elsewhere   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Lessons from the Western Cape province: 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Master the planning and budgeting cycle of government 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Joint (spheres, political, others) priority setting, resource allocation (money and people) and implementation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Targeted investment 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Willingness to realign and reprioritise resources 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“healthy” balance between top down and bottom up approaches 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approach and thinking </a:t>
            </a:r>
          </a:p>
          <a:p>
            <a:pPr lvl="1">
              <a:lnSpc>
                <a:spcPct val="150000"/>
              </a:lnSpc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Collective accountability, progress and feedback 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600" y="4725144"/>
            <a:ext cx="7772400" cy="1500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3200" b="1" dirty="0" smtClean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Action: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 </a:t>
            </a:r>
            <a:r>
              <a:rPr lang="en-GB" sz="1800" b="1" dirty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role of Gauteng Planning Division (GPD)</a:t>
            </a:r>
            <a:endParaRPr lang="en-Z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GSDF 2030 Implementation (</a:t>
            </a:r>
            <a:r>
              <a:rPr lang="en-GB" sz="1800" b="1" dirty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Strategic Spatial </a:t>
            </a:r>
            <a:r>
              <a:rPr lang="en-GB" sz="1800" b="1" dirty="0" smtClean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ln w="127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Spatial Development Frameworks (RSDFs)</a:t>
            </a:r>
            <a:endParaRPr lang="en-Z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Consolidation of GPD’s Role 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07822" y="1748716"/>
            <a:ext cx="1786256" cy="1786256"/>
          </a:xfrm>
          <a:custGeom>
            <a:avLst/>
            <a:gdLst>
              <a:gd name="connsiteX0" fmla="*/ 0 w 1786256"/>
              <a:gd name="connsiteY0" fmla="*/ 893128 h 1786256"/>
              <a:gd name="connsiteX1" fmla="*/ 893128 w 1786256"/>
              <a:gd name="connsiteY1" fmla="*/ 0 h 1786256"/>
              <a:gd name="connsiteX2" fmla="*/ 1786256 w 1786256"/>
              <a:gd name="connsiteY2" fmla="*/ 893128 h 1786256"/>
              <a:gd name="connsiteX3" fmla="*/ 893128 w 1786256"/>
              <a:gd name="connsiteY3" fmla="*/ 1786256 h 1786256"/>
              <a:gd name="connsiteX4" fmla="*/ 0 w 1786256"/>
              <a:gd name="connsiteY4" fmla="*/ 893128 h 178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256" h="1786256">
                <a:moveTo>
                  <a:pt x="0" y="893128"/>
                </a:moveTo>
                <a:cubicBezTo>
                  <a:pt x="0" y="399867"/>
                  <a:pt x="399867" y="0"/>
                  <a:pt x="893128" y="0"/>
                </a:cubicBezTo>
                <a:cubicBezTo>
                  <a:pt x="1386389" y="0"/>
                  <a:pt x="1786256" y="399867"/>
                  <a:pt x="1786256" y="893128"/>
                </a:cubicBezTo>
                <a:cubicBezTo>
                  <a:pt x="1786256" y="1386389"/>
                  <a:pt x="1386389" y="1786256"/>
                  <a:pt x="893128" y="1786256"/>
                </a:cubicBezTo>
                <a:cubicBezTo>
                  <a:pt x="399867" y="1786256"/>
                  <a:pt x="0" y="1386389"/>
                  <a:pt x="0" y="893128"/>
                </a:cubicBezTo>
                <a:close/>
              </a:path>
            </a:pathLst>
          </a:cu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81" tIns="283181" rIns="283181" bIns="283181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Planning</a:t>
            </a:r>
            <a:endParaRPr lang="en-ZA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939123" y="2123830"/>
            <a:ext cx="1036028" cy="1036028"/>
          </a:xfrm>
          <a:custGeom>
            <a:avLst/>
            <a:gdLst>
              <a:gd name="connsiteX0" fmla="*/ 137326 w 1036028"/>
              <a:gd name="connsiteY0" fmla="*/ 396177 h 1036028"/>
              <a:gd name="connsiteX1" fmla="*/ 396177 w 1036028"/>
              <a:gd name="connsiteY1" fmla="*/ 396177 h 1036028"/>
              <a:gd name="connsiteX2" fmla="*/ 396177 w 1036028"/>
              <a:gd name="connsiteY2" fmla="*/ 137326 h 1036028"/>
              <a:gd name="connsiteX3" fmla="*/ 639851 w 1036028"/>
              <a:gd name="connsiteY3" fmla="*/ 137326 h 1036028"/>
              <a:gd name="connsiteX4" fmla="*/ 639851 w 1036028"/>
              <a:gd name="connsiteY4" fmla="*/ 396177 h 1036028"/>
              <a:gd name="connsiteX5" fmla="*/ 898702 w 1036028"/>
              <a:gd name="connsiteY5" fmla="*/ 396177 h 1036028"/>
              <a:gd name="connsiteX6" fmla="*/ 898702 w 1036028"/>
              <a:gd name="connsiteY6" fmla="*/ 639851 h 1036028"/>
              <a:gd name="connsiteX7" fmla="*/ 639851 w 1036028"/>
              <a:gd name="connsiteY7" fmla="*/ 639851 h 1036028"/>
              <a:gd name="connsiteX8" fmla="*/ 639851 w 1036028"/>
              <a:gd name="connsiteY8" fmla="*/ 898702 h 1036028"/>
              <a:gd name="connsiteX9" fmla="*/ 396177 w 1036028"/>
              <a:gd name="connsiteY9" fmla="*/ 898702 h 1036028"/>
              <a:gd name="connsiteX10" fmla="*/ 396177 w 1036028"/>
              <a:gd name="connsiteY10" fmla="*/ 639851 h 1036028"/>
              <a:gd name="connsiteX11" fmla="*/ 137326 w 1036028"/>
              <a:gd name="connsiteY11" fmla="*/ 639851 h 1036028"/>
              <a:gd name="connsiteX12" fmla="*/ 137326 w 1036028"/>
              <a:gd name="connsiteY12" fmla="*/ 396177 h 103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6028" h="1036028">
                <a:moveTo>
                  <a:pt x="137326" y="396177"/>
                </a:moveTo>
                <a:lnTo>
                  <a:pt x="396177" y="396177"/>
                </a:lnTo>
                <a:lnTo>
                  <a:pt x="396177" y="137326"/>
                </a:lnTo>
                <a:lnTo>
                  <a:pt x="639851" y="137326"/>
                </a:lnTo>
                <a:lnTo>
                  <a:pt x="639851" y="396177"/>
                </a:lnTo>
                <a:lnTo>
                  <a:pt x="898702" y="396177"/>
                </a:lnTo>
                <a:lnTo>
                  <a:pt x="898702" y="639851"/>
                </a:lnTo>
                <a:lnTo>
                  <a:pt x="639851" y="639851"/>
                </a:lnTo>
                <a:lnTo>
                  <a:pt x="639851" y="898702"/>
                </a:lnTo>
                <a:lnTo>
                  <a:pt x="396177" y="898702"/>
                </a:lnTo>
                <a:lnTo>
                  <a:pt x="396177" y="639851"/>
                </a:lnTo>
                <a:lnTo>
                  <a:pt x="137326" y="639851"/>
                </a:lnTo>
                <a:lnTo>
                  <a:pt x="137326" y="39617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326" tIns="396177" rIns="137326" bIns="39617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ZA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120196" y="1748716"/>
            <a:ext cx="1786256" cy="1786256"/>
          </a:xfrm>
          <a:custGeom>
            <a:avLst/>
            <a:gdLst>
              <a:gd name="connsiteX0" fmla="*/ 0 w 1786256"/>
              <a:gd name="connsiteY0" fmla="*/ 893128 h 1786256"/>
              <a:gd name="connsiteX1" fmla="*/ 893128 w 1786256"/>
              <a:gd name="connsiteY1" fmla="*/ 0 h 1786256"/>
              <a:gd name="connsiteX2" fmla="*/ 1786256 w 1786256"/>
              <a:gd name="connsiteY2" fmla="*/ 893128 h 1786256"/>
              <a:gd name="connsiteX3" fmla="*/ 893128 w 1786256"/>
              <a:gd name="connsiteY3" fmla="*/ 1786256 h 1786256"/>
              <a:gd name="connsiteX4" fmla="*/ 0 w 1786256"/>
              <a:gd name="connsiteY4" fmla="*/ 893128 h 178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256" h="1786256">
                <a:moveTo>
                  <a:pt x="0" y="893128"/>
                </a:moveTo>
                <a:cubicBezTo>
                  <a:pt x="0" y="399867"/>
                  <a:pt x="399867" y="0"/>
                  <a:pt x="893128" y="0"/>
                </a:cubicBezTo>
                <a:cubicBezTo>
                  <a:pt x="1386389" y="0"/>
                  <a:pt x="1786256" y="399867"/>
                  <a:pt x="1786256" y="893128"/>
                </a:cubicBezTo>
                <a:cubicBezTo>
                  <a:pt x="1786256" y="1386389"/>
                  <a:pt x="1386389" y="1786256"/>
                  <a:pt x="893128" y="1786256"/>
                </a:cubicBezTo>
                <a:cubicBezTo>
                  <a:pt x="399867" y="1786256"/>
                  <a:pt x="0" y="1386389"/>
                  <a:pt x="0" y="893128"/>
                </a:cubicBezTo>
                <a:close/>
              </a:path>
            </a:pathLst>
          </a:cu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81" tIns="283181" rIns="283181" bIns="283181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 M&amp;E</a:t>
            </a:r>
            <a:endParaRPr lang="en-ZA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51497" y="2123830"/>
            <a:ext cx="1036028" cy="1036028"/>
          </a:xfrm>
          <a:custGeom>
            <a:avLst/>
            <a:gdLst>
              <a:gd name="connsiteX0" fmla="*/ 137326 w 1036028"/>
              <a:gd name="connsiteY0" fmla="*/ 213422 h 1036028"/>
              <a:gd name="connsiteX1" fmla="*/ 898702 w 1036028"/>
              <a:gd name="connsiteY1" fmla="*/ 213422 h 1036028"/>
              <a:gd name="connsiteX2" fmla="*/ 898702 w 1036028"/>
              <a:gd name="connsiteY2" fmla="*/ 457096 h 1036028"/>
              <a:gd name="connsiteX3" fmla="*/ 137326 w 1036028"/>
              <a:gd name="connsiteY3" fmla="*/ 457096 h 1036028"/>
              <a:gd name="connsiteX4" fmla="*/ 137326 w 1036028"/>
              <a:gd name="connsiteY4" fmla="*/ 213422 h 1036028"/>
              <a:gd name="connsiteX5" fmla="*/ 137326 w 1036028"/>
              <a:gd name="connsiteY5" fmla="*/ 578932 h 1036028"/>
              <a:gd name="connsiteX6" fmla="*/ 898702 w 1036028"/>
              <a:gd name="connsiteY6" fmla="*/ 578932 h 1036028"/>
              <a:gd name="connsiteX7" fmla="*/ 898702 w 1036028"/>
              <a:gd name="connsiteY7" fmla="*/ 822606 h 1036028"/>
              <a:gd name="connsiteX8" fmla="*/ 137326 w 1036028"/>
              <a:gd name="connsiteY8" fmla="*/ 822606 h 1036028"/>
              <a:gd name="connsiteX9" fmla="*/ 137326 w 1036028"/>
              <a:gd name="connsiteY9" fmla="*/ 578932 h 103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6028" h="1036028">
                <a:moveTo>
                  <a:pt x="137326" y="213422"/>
                </a:moveTo>
                <a:lnTo>
                  <a:pt x="898702" y="213422"/>
                </a:lnTo>
                <a:lnTo>
                  <a:pt x="898702" y="457096"/>
                </a:lnTo>
                <a:lnTo>
                  <a:pt x="137326" y="457096"/>
                </a:lnTo>
                <a:lnTo>
                  <a:pt x="137326" y="213422"/>
                </a:lnTo>
                <a:close/>
                <a:moveTo>
                  <a:pt x="137326" y="578932"/>
                </a:moveTo>
                <a:lnTo>
                  <a:pt x="898702" y="578932"/>
                </a:lnTo>
                <a:lnTo>
                  <a:pt x="898702" y="822606"/>
                </a:lnTo>
                <a:lnTo>
                  <a:pt x="137326" y="822606"/>
                </a:lnTo>
                <a:lnTo>
                  <a:pt x="137326" y="578932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326" tIns="213422" rIns="137326" bIns="21342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ZA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232570" y="1748716"/>
            <a:ext cx="1786256" cy="1786256"/>
          </a:xfrm>
          <a:custGeom>
            <a:avLst/>
            <a:gdLst>
              <a:gd name="connsiteX0" fmla="*/ 0 w 1786256"/>
              <a:gd name="connsiteY0" fmla="*/ 893128 h 1786256"/>
              <a:gd name="connsiteX1" fmla="*/ 893128 w 1786256"/>
              <a:gd name="connsiteY1" fmla="*/ 0 h 1786256"/>
              <a:gd name="connsiteX2" fmla="*/ 1786256 w 1786256"/>
              <a:gd name="connsiteY2" fmla="*/ 893128 h 1786256"/>
              <a:gd name="connsiteX3" fmla="*/ 893128 w 1786256"/>
              <a:gd name="connsiteY3" fmla="*/ 1786256 h 1786256"/>
              <a:gd name="connsiteX4" fmla="*/ 0 w 1786256"/>
              <a:gd name="connsiteY4" fmla="*/ 893128 h 178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256" h="1786256">
                <a:moveTo>
                  <a:pt x="0" y="893128"/>
                </a:moveTo>
                <a:cubicBezTo>
                  <a:pt x="0" y="399867"/>
                  <a:pt x="399867" y="0"/>
                  <a:pt x="893128" y="0"/>
                </a:cubicBezTo>
                <a:cubicBezTo>
                  <a:pt x="1386389" y="0"/>
                  <a:pt x="1786256" y="399867"/>
                  <a:pt x="1786256" y="893128"/>
                </a:cubicBezTo>
                <a:cubicBezTo>
                  <a:pt x="1786256" y="1386389"/>
                  <a:pt x="1386389" y="1786256"/>
                  <a:pt x="893128" y="1786256"/>
                </a:cubicBezTo>
                <a:cubicBezTo>
                  <a:pt x="399867" y="1786256"/>
                  <a:pt x="0" y="1386389"/>
                  <a:pt x="0" y="893128"/>
                </a:cubicBezTo>
                <a:close/>
              </a:path>
            </a:pathLst>
          </a:cu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81" tIns="283181" rIns="283181" bIns="283181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GPD</a:t>
            </a: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(Office of the Premier)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258" y="3661861"/>
            <a:ext cx="32908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Theoretical nerve centre to drive planning in the GCR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Fuzzy legal authority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Authority currently derived by proxy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Adaptive governance to amend and inform current policy </a:t>
            </a:r>
          </a:p>
          <a:p>
            <a:pPr>
              <a:spcAft>
                <a:spcPts val="1200"/>
              </a:spcAft>
            </a:pPr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2225" y="3655388"/>
            <a:ext cx="3031983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Clear authority and mandate in terms of legislation (PFMA etc.), national policy, and guidelines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Seek impact (service delivery and spatial transformation)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69511" y="3671563"/>
            <a:ext cx="2554856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Progressive consolidation of planning, monitoring, and evaluation at the centre</a:t>
            </a:r>
          </a:p>
        </p:txBody>
      </p:sp>
    </p:spTree>
    <p:extLst>
      <p:ext uri="{BB962C8B-B14F-4D97-AF65-F5344CB8AC3E}">
        <p14:creationId xmlns:p14="http://schemas.microsoft.com/office/powerpoint/2010/main" val="39276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Opportunities for Gauteng: how it could work </a:t>
            </a:r>
            <a:endParaRPr lang="en-Z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6" y="1268760"/>
            <a:ext cx="3275854" cy="5254625"/>
          </a:xfrm>
        </p:spPr>
        <p:txBody>
          <a:bodyPr/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auteng Spatial Development Framework (GSDF) to: </a:t>
            </a:r>
          </a:p>
          <a:p>
            <a:pPr lvl="1"/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Foster joint </a:t>
            </a: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(spheres, political, others) priority setting, resource allocation (money and people) and implementation</a:t>
            </a:r>
          </a:p>
          <a:p>
            <a:pPr lvl="1"/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Pursue targeted investment in space </a:t>
            </a: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ealign </a:t>
            </a: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and reprioritise resources </a:t>
            </a:r>
          </a:p>
          <a:p>
            <a:pPr lvl="1"/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collective </a:t>
            </a: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accountability, </a:t>
            </a:r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track progress </a:t>
            </a: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Z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feedback  </a:t>
            </a: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93" y="2420888"/>
            <a:ext cx="4896544" cy="328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36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spatial development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rameworks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475" y="1412875"/>
            <a:ext cx="4789661" cy="5254625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ompiling Regional Spatial Development Frameworks (RSDFs) for areas straddling 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sovereign 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jurisdictions </a:t>
            </a:r>
          </a:p>
          <a:p>
            <a:pPr marL="342900" lvl="1" indent="-342900">
              <a:lnSpc>
                <a:spcPct val="15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RSDFs will be used as instrument for engendering:</a:t>
            </a: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Z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Adaptive governance</a:t>
            </a: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Z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GCR agenda </a:t>
            </a:r>
            <a:r>
              <a:rPr lang="en-ZA" sz="1500" dirty="0">
                <a:latin typeface="Arial" panose="020B0604020202020204" pitchFamily="34" charset="0"/>
                <a:cs typeface="Arial" panose="020B0604020202020204" pitchFamily="34" charset="0"/>
              </a:rPr>
              <a:t>through coordination of land development and socio-economic </a:t>
            </a:r>
            <a:r>
              <a:rPr lang="en-Z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</a:p>
          <a:p>
            <a:pPr marL="342900" lvl="1" indent="-342900">
              <a:lnSpc>
                <a:spcPct val="15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legislative challenges yet; 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however we have begun discussions 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regarding the 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review of 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legal 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provisions 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RSDFs </a:t>
            </a:r>
            <a:r>
              <a:rPr lang="en-Z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Z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endParaRPr lang="en-ZA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Aft>
                <a:spcPts val="1200"/>
              </a:spcAft>
              <a:buNone/>
            </a:pPr>
            <a:endParaRPr lang="en-ZA" sz="14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t="3471" r="4694" b="2873"/>
          <a:stretch/>
        </p:blipFill>
        <p:spPr bwMode="auto">
          <a:xfrm>
            <a:off x="6707955" y="2703915"/>
            <a:ext cx="1668243" cy="136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2160" y="4768799"/>
            <a:ext cx="3059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i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Collaborative, flexible and learning-based approaches to governance, to </a:t>
            </a:r>
          </a:p>
          <a:p>
            <a:pPr algn="ctr"/>
            <a:r>
              <a:rPr lang="en-ZA" sz="1400" i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Improve the responses of urban agents to the continual challenges of complexity, uncertainty and fragmentation </a:t>
            </a:r>
            <a:endParaRPr lang="en-ZA" sz="1400" i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0664" y="2060848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ZA" sz="14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Adaptive governance </a:t>
            </a:r>
          </a:p>
        </p:txBody>
      </p:sp>
    </p:spTree>
    <p:extLst>
      <p:ext uri="{BB962C8B-B14F-4D97-AF65-F5344CB8AC3E}">
        <p14:creationId xmlns:p14="http://schemas.microsoft.com/office/powerpoint/2010/main" val="115824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1006475" y="945930"/>
            <a:ext cx="8013700" cy="297191"/>
          </a:xfrm>
        </p:spPr>
        <p:txBody>
          <a:bodyPr/>
          <a:lstStyle/>
          <a:p>
            <a:r>
              <a:rPr lang="en-ZA" altLang="en-US" sz="2400" b="1" dirty="0" smtClean="0">
                <a:latin typeface="Arial" charset="0"/>
                <a:ea typeface="MS PGothic" pitchFamily="34" charset="-128"/>
                <a:cs typeface="Arial" charset="0"/>
              </a:rPr>
              <a:t>Outline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971600" y="1268760"/>
            <a:ext cx="8013700" cy="5254625"/>
          </a:xfrm>
        </p:spPr>
        <p:txBody>
          <a:bodyPr/>
          <a:lstStyle/>
          <a:p>
            <a:pPr marL="0" indent="0">
              <a:buNone/>
            </a:pPr>
            <a:endParaRPr lang="en-US" altLang="en-US" sz="2000" dirty="0" smtClean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Introduction 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Complex Urban Agglomeration</a:t>
            </a:r>
          </a:p>
          <a:p>
            <a:pPr lvl="1">
              <a:lnSpc>
                <a:spcPct val="150000"/>
              </a:lnSpc>
            </a:pPr>
            <a:r>
              <a:rPr lang="en-US" altLang="en-US" sz="1800" b="1" dirty="0" smtClean="0">
                <a:latin typeface="Arial" charset="0"/>
                <a:cs typeface="Arial" charset="0"/>
              </a:rPr>
              <a:t>GCR governance  and coordination challenges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Reflections on the current landscape 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Planned Action</a:t>
            </a:r>
          </a:p>
          <a:p>
            <a:pPr lvl="1">
              <a:lnSpc>
                <a:spcPct val="150000"/>
              </a:lnSpc>
            </a:pPr>
            <a:r>
              <a:rPr lang="en-ZA" altLang="en-US" sz="1800" b="1" dirty="0" smtClean="0">
                <a:latin typeface="Arial" charset="0"/>
                <a:cs typeface="Arial" charset="0"/>
              </a:rPr>
              <a:t>GSDF 2030 Implementation (Integrated Strategic Spatial Planning)</a:t>
            </a:r>
          </a:p>
          <a:p>
            <a:pPr lvl="1">
              <a:lnSpc>
                <a:spcPct val="150000"/>
              </a:lnSpc>
            </a:pPr>
            <a:r>
              <a:rPr lang="en-ZA" altLang="en-US" sz="1800" b="1" dirty="0" smtClean="0">
                <a:latin typeface="Arial" charset="0"/>
                <a:cs typeface="Arial" charset="0"/>
              </a:rPr>
              <a:t>Regional Spatial Development Frameworks (RSDFs)</a:t>
            </a:r>
          </a:p>
          <a:p>
            <a:pPr lvl="1">
              <a:lnSpc>
                <a:spcPct val="150000"/>
              </a:lnSpc>
            </a:pPr>
            <a:r>
              <a:rPr lang="en-ZA" altLang="en-US" sz="1800" b="1" dirty="0" smtClean="0">
                <a:latin typeface="Arial" charset="0"/>
                <a:cs typeface="Arial" charset="0"/>
              </a:rPr>
              <a:t>Consolidation of the role of Gauteng Planning Division (GPD)</a:t>
            </a:r>
          </a:p>
          <a:p>
            <a:pPr>
              <a:lnSpc>
                <a:spcPct val="150000"/>
              </a:lnSpc>
            </a:pPr>
            <a:r>
              <a:rPr lang="en-ZA" altLang="en-US" sz="2000" b="1" dirty="0" smtClean="0">
                <a:latin typeface="Arial" charset="0"/>
                <a:cs typeface="Arial" charset="0"/>
              </a:rPr>
              <a:t>Conclusion 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A1038-B48C-48EE-861E-343A5AB7A9A0}" type="slidenum">
              <a:rPr lang="en-US" altLang="en-US" sz="180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GB" sz="1800" b="1" dirty="0" smtClean="0">
                <a:ln w="127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the Gauteng Spatial Development Framework 2030</a:t>
            </a:r>
            <a:endParaRPr lang="en-ZA" sz="1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925" y="1412875"/>
            <a:ext cx="2754250" cy="5254625"/>
          </a:xfrm>
        </p:spPr>
        <p:txBody>
          <a:bodyPr/>
          <a:lstStyle/>
          <a:p>
            <a:pPr marL="173038" indent="-173038">
              <a:spcAft>
                <a:spcPts val="600"/>
              </a:spcAft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focus areas based on spatial evidence of need and potential</a:t>
            </a:r>
          </a:p>
          <a:p>
            <a:pPr marL="173038" indent="-173038">
              <a:spcAft>
                <a:spcPts val="600"/>
              </a:spcAft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Overlapping with key municipal nodes and corridors</a:t>
            </a:r>
          </a:p>
          <a:p>
            <a:pPr marL="173038" indent="-173038">
              <a:spcAft>
                <a:spcPts val="600"/>
              </a:spcAft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ligned to provincial budget programme structure</a:t>
            </a:r>
          </a:p>
          <a:p>
            <a:pPr marL="173038" indent="-173038">
              <a:spcAft>
                <a:spcPts val="600"/>
              </a:spcAft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raft APPs + Budgets to be assessed annually for alignment with IDPs needs + Focus Areas</a:t>
            </a:r>
          </a:p>
          <a:p>
            <a:pPr marL="173038" indent="-173038">
              <a:spcAft>
                <a:spcPts val="600"/>
              </a:spcAft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Opportunities for joint implementation of programmes/project identified and facilitated</a:t>
            </a:r>
          </a:p>
          <a:p>
            <a:pPr marL="173038" indent="-173038">
              <a:spcAft>
                <a:spcPts val="600"/>
              </a:spcAft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 sector regard for municipal (UDB)</a:t>
            </a:r>
          </a:p>
          <a:p>
            <a:pPr marL="173038" indent="-173038">
              <a:spcAft>
                <a:spcPts val="600"/>
              </a:spcAft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GIS support for spatially integrated Provincial M&amp;E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9306" y="1568844"/>
            <a:ext cx="5805670" cy="4780850"/>
            <a:chOff x="71500" y="1444411"/>
            <a:chExt cx="5945116" cy="478085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1725" r="23851" b="3483"/>
            <a:stretch/>
          </p:blipFill>
          <p:spPr bwMode="auto">
            <a:xfrm>
              <a:off x="71500" y="1444411"/>
              <a:ext cx="5945116" cy="478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1500" y="1444411"/>
              <a:ext cx="1944216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ZA" sz="1600" b="1" dirty="0" smtClean="0">
                  <a:latin typeface="Arial Narrow" panose="020B0606020202030204" pitchFamily="34" charset="0"/>
                </a:rPr>
                <a:t>Focus  Area for Shared Economic Growth</a:t>
              </a:r>
              <a:endParaRPr lang="en-ZA" sz="16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6795" y="1568844"/>
            <a:ext cx="5866412" cy="4780850"/>
            <a:chOff x="179512" y="2420454"/>
            <a:chExt cx="6007317" cy="491205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" t="303" r="22560" b="2303"/>
            <a:stretch/>
          </p:blipFill>
          <p:spPr bwMode="auto">
            <a:xfrm>
              <a:off x="179512" y="2420454"/>
              <a:ext cx="6007317" cy="491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79512" y="2420454"/>
              <a:ext cx="1944216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ZA" sz="1600" b="1" dirty="0" smtClean="0">
                  <a:latin typeface="Arial Narrow" panose="020B0606020202030204" pitchFamily="34" charset="0"/>
                </a:rPr>
                <a:t>Focus  Area for Socio-economic Integration</a:t>
              </a:r>
              <a:endParaRPr lang="en-ZA" sz="16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4936" y="1572855"/>
            <a:ext cx="5888271" cy="4747810"/>
            <a:chOff x="6777563" y="2388996"/>
            <a:chExt cx="6029702" cy="493053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" r="23640" b="2191"/>
            <a:stretch/>
          </p:blipFill>
          <p:spPr bwMode="auto">
            <a:xfrm>
              <a:off x="6777563" y="2388996"/>
              <a:ext cx="6029702" cy="4930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777563" y="2398787"/>
              <a:ext cx="1944216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ZA" sz="1600" b="1" dirty="0" smtClean="0">
                  <a:latin typeface="Arial Narrow" panose="020B0606020202030204" pitchFamily="34" charset="0"/>
                </a:rPr>
                <a:t>Focus  Area for Economic Consolidation</a:t>
              </a:r>
              <a:endParaRPr lang="en-ZA" sz="16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1520" y="1582283"/>
            <a:ext cx="5891687" cy="4943061"/>
            <a:chOff x="6686945" y="2326012"/>
            <a:chExt cx="5981541" cy="488745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" t="2087" r="22406" b="1007"/>
            <a:stretch/>
          </p:blipFill>
          <p:spPr bwMode="auto">
            <a:xfrm>
              <a:off x="6686945" y="2326012"/>
              <a:ext cx="5981541" cy="488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695490" y="2326012"/>
              <a:ext cx="1944216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ZA" sz="1600" b="1" dirty="0" smtClean="0">
                  <a:latin typeface="Arial Narrow" panose="020B0606020202030204" pitchFamily="34" charset="0"/>
                </a:rPr>
                <a:t>Focus  Area for social and Local Economic Support</a:t>
              </a:r>
              <a:endParaRPr lang="en-ZA" sz="16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1521" y="1582284"/>
            <a:ext cx="5891686" cy="4943060"/>
            <a:chOff x="8310870" y="3573016"/>
            <a:chExt cx="6195201" cy="5041031"/>
          </a:xfrm>
        </p:grpSpPr>
        <p:pic>
          <p:nvPicPr>
            <p:cNvPr id="8" name="Picture 4" descr="Macintosh HD:Users:sanell:Dropbox:Maps (1):Strengthening and Enhancing Agricultural Production and Agro-Processin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1" t="9071" r="15224" b="3786"/>
            <a:stretch>
              <a:fillRect/>
            </a:stretch>
          </p:blipFill>
          <p:spPr bwMode="auto">
            <a:xfrm>
              <a:off x="8316416" y="3573016"/>
              <a:ext cx="6189655" cy="504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310870" y="3573016"/>
              <a:ext cx="1944216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ZA" sz="1600" b="1" dirty="0" smtClean="0">
                  <a:latin typeface="Arial Narrow" panose="020B0606020202030204" pitchFamily="34" charset="0"/>
                </a:rPr>
                <a:t>Focus  Area for Rural Enterprise </a:t>
              </a:r>
            </a:p>
            <a:p>
              <a:r>
                <a:rPr lang="en-ZA" sz="1600" b="1" dirty="0" smtClean="0">
                  <a:latin typeface="Arial Narrow" panose="020B0606020202030204" pitchFamily="34" charset="0"/>
                </a:rPr>
                <a:t>Support</a:t>
              </a:r>
              <a:endParaRPr lang="en-ZA" sz="16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6795" y="1572854"/>
            <a:ext cx="5886412" cy="4952489"/>
            <a:chOff x="-7101918" y="-1308931"/>
            <a:chExt cx="5886412" cy="495248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1" r="8914"/>
            <a:stretch/>
          </p:blipFill>
          <p:spPr bwMode="auto">
            <a:xfrm>
              <a:off x="-7101918" y="-1308931"/>
              <a:ext cx="5886412" cy="4952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05064" y="-969086"/>
              <a:ext cx="1140750" cy="347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5" descr="Macintosh HD:Users:sanell:Dropbox:Maps (1):Municipal Urban Growth Manageme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t="9195" r="15286" b="3825"/>
          <a:stretch>
            <a:fillRect/>
          </a:stretch>
        </p:blipFill>
        <p:spPr bwMode="auto">
          <a:xfrm>
            <a:off x="251520" y="1582284"/>
            <a:ext cx="5891686" cy="495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4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>
            <a:stCxn id="48135" idx="3"/>
            <a:endCxn id="36875" idx="1"/>
          </p:cNvCxnSpPr>
          <p:nvPr/>
        </p:nvCxnSpPr>
        <p:spPr>
          <a:xfrm flipV="1">
            <a:off x="2068513" y="2982913"/>
            <a:ext cx="1206500" cy="1387475"/>
          </a:xfrm>
          <a:prstGeom prst="line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1017588" y="877888"/>
            <a:ext cx="8013700" cy="427037"/>
          </a:xfrm>
        </p:spPr>
        <p:txBody>
          <a:bodyPr/>
          <a:lstStyle/>
          <a:p>
            <a:r>
              <a:rPr lang="en-ZA" altLang="en-US" sz="2200" b="1" dirty="0" smtClean="0">
                <a:latin typeface="Arial" charset="0"/>
                <a:cs typeface="Arial" charset="0"/>
              </a:rPr>
              <a:t> Spatial Development Interventions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950" y="1460500"/>
            <a:ext cx="1833563" cy="1076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ZA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1: 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 Economic Network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50" y="2786063"/>
            <a:ext cx="1833563" cy="831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ZA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2: 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Capitalising on Proximity</a:t>
            </a:r>
          </a:p>
        </p:txBody>
      </p:sp>
      <p:sp>
        <p:nvSpPr>
          <p:cNvPr id="48135" name="TextBox 12"/>
          <p:cNvSpPr txBox="1">
            <a:spLocks noChangeArrowheads="1"/>
          </p:cNvSpPr>
          <p:nvPr/>
        </p:nvSpPr>
        <p:spPr bwMode="auto">
          <a:xfrm>
            <a:off x="234950" y="3830638"/>
            <a:ext cx="1833563" cy="10779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ZA" altLang="en-US" sz="1600" b="1" dirty="0" smtClean="0">
                <a:solidFill>
                  <a:srgbClr val="000000"/>
                </a:solidFill>
                <a:latin typeface="Arial" charset="0"/>
              </a:rPr>
              <a:t>Strategy 3: </a:t>
            </a:r>
            <a:r>
              <a:rPr lang="en-ZA" altLang="en-US" sz="1600" dirty="0" smtClean="0">
                <a:solidFill>
                  <a:srgbClr val="000000"/>
                </a:solidFill>
                <a:latin typeface="Arial" charset="0"/>
              </a:rPr>
              <a:t>Managing New Settlement Development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950" y="5153025"/>
            <a:ext cx="1833563" cy="10779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ZA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4: 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Viable &amp; Productive Hinterland</a:t>
            </a:r>
          </a:p>
        </p:txBody>
      </p:sp>
      <p:sp>
        <p:nvSpPr>
          <p:cNvPr id="36872" name="Content Placeholder 2"/>
          <p:cNvSpPr>
            <a:spLocks noGrp="1"/>
          </p:cNvSpPr>
          <p:nvPr>
            <p:ph idx="1"/>
          </p:nvPr>
        </p:nvSpPr>
        <p:spPr>
          <a:xfrm>
            <a:off x="3275013" y="1341438"/>
            <a:ext cx="5716587" cy="3841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120000"/>
              </a:lnSpc>
              <a:buFont typeface="Arial" charset="0"/>
              <a:buNone/>
            </a:pPr>
            <a:r>
              <a:rPr lang="en-ZA" altLang="en-US" sz="1500" smtClean="0">
                <a:latin typeface="Arial" charset="0"/>
                <a:cs typeface="Arial" charset="0"/>
              </a:rPr>
              <a:t>1 – </a:t>
            </a:r>
            <a:r>
              <a:rPr lang="en-ZA" altLang="en-US" sz="1500" smtClean="0">
                <a:solidFill>
                  <a:srgbClr val="000000"/>
                </a:solidFill>
                <a:latin typeface="Arial" charset="0"/>
              </a:rPr>
              <a:t>Spatial integration and township regeneration</a:t>
            </a:r>
            <a:endParaRPr lang="en-ZA" altLang="en-US" sz="1500" smtClean="0">
              <a:latin typeface="Arial" charset="0"/>
              <a:cs typeface="Arial" charset="0"/>
            </a:endParaRPr>
          </a:p>
        </p:txBody>
      </p:sp>
      <p:sp>
        <p:nvSpPr>
          <p:cNvPr id="36873" name="Content Placeholder 2"/>
          <p:cNvSpPr txBox="1">
            <a:spLocks/>
          </p:cNvSpPr>
          <p:nvPr/>
        </p:nvSpPr>
        <p:spPr bwMode="auto">
          <a:xfrm>
            <a:off x="3275013" y="1822450"/>
            <a:ext cx="5716587" cy="41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2 – Expanding and integrating municipal BRT</a:t>
            </a:r>
          </a:p>
        </p:txBody>
      </p:sp>
      <p:sp>
        <p:nvSpPr>
          <p:cNvPr id="36874" name="Content Placeholder 2"/>
          <p:cNvSpPr txBox="1">
            <a:spLocks/>
          </p:cNvSpPr>
          <p:nvPr/>
        </p:nvSpPr>
        <p:spPr bwMode="auto">
          <a:xfrm>
            <a:off x="3275013" y="2333625"/>
            <a:ext cx="5716587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3 – Municipal nodal development, maintenance, enhancement</a:t>
            </a:r>
          </a:p>
        </p:txBody>
      </p:sp>
      <p:sp>
        <p:nvSpPr>
          <p:cNvPr id="36875" name="Content Placeholder 2"/>
          <p:cNvSpPr txBox="1">
            <a:spLocks/>
          </p:cNvSpPr>
          <p:nvPr/>
        </p:nvSpPr>
        <p:spPr bwMode="auto">
          <a:xfrm>
            <a:off x="3275013" y="2763838"/>
            <a:ext cx="5716587" cy="436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4 – Supporting municipal growth management</a:t>
            </a:r>
          </a:p>
        </p:txBody>
      </p:sp>
      <p:sp>
        <p:nvSpPr>
          <p:cNvPr id="36876" name="Content Placeholder 2"/>
          <p:cNvSpPr txBox="1">
            <a:spLocks/>
          </p:cNvSpPr>
          <p:nvPr/>
        </p:nvSpPr>
        <p:spPr bwMode="auto">
          <a:xfrm>
            <a:off x="3275013" y="3281363"/>
            <a:ext cx="571658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5 – Intensification of nodes, public transport routes &amp; stations</a:t>
            </a:r>
          </a:p>
        </p:txBody>
      </p:sp>
      <p:sp>
        <p:nvSpPr>
          <p:cNvPr id="36877" name="Content Placeholder 2"/>
          <p:cNvSpPr txBox="1">
            <a:spLocks/>
          </p:cNvSpPr>
          <p:nvPr/>
        </p:nvSpPr>
        <p:spPr bwMode="auto">
          <a:xfrm>
            <a:off x="3275013" y="3835400"/>
            <a:ext cx="571658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6 – </a:t>
            </a:r>
            <a:r>
              <a:rPr lang="en-ZA" altLang="en-US" sz="1500">
                <a:latin typeface="Arial" charset="0"/>
              </a:rPr>
              <a:t>Major road and rail network enhancement</a:t>
            </a:r>
          </a:p>
          <a:p>
            <a:pPr>
              <a:lnSpc>
                <a:spcPct val="120000"/>
              </a:lnSpc>
              <a:buFont typeface="Arial" charset="0"/>
              <a:buNone/>
            </a:pPr>
            <a:endParaRPr lang="en-ZA" altLang="en-US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8" name="Content Placeholder 2"/>
          <p:cNvSpPr txBox="1">
            <a:spLocks/>
          </p:cNvSpPr>
          <p:nvPr/>
        </p:nvSpPr>
        <p:spPr bwMode="auto">
          <a:xfrm>
            <a:off x="3251200" y="4314825"/>
            <a:ext cx="5737225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7 – Providing multi-pronged sustained support to outlying settlements</a:t>
            </a:r>
          </a:p>
        </p:txBody>
      </p:sp>
      <p:sp>
        <p:nvSpPr>
          <p:cNvPr id="36879" name="Content Placeholder 2"/>
          <p:cNvSpPr txBox="1">
            <a:spLocks/>
          </p:cNvSpPr>
          <p:nvPr/>
        </p:nvSpPr>
        <p:spPr bwMode="auto">
          <a:xfrm>
            <a:off x="3275013" y="4927600"/>
            <a:ext cx="5716587" cy="58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8 – Strengthening &amp; enhancing agricultural production and Agro-Processing</a:t>
            </a:r>
          </a:p>
        </p:txBody>
      </p:sp>
      <p:sp>
        <p:nvSpPr>
          <p:cNvPr id="36880" name="Content Placeholder 2"/>
          <p:cNvSpPr txBox="1">
            <a:spLocks/>
          </p:cNvSpPr>
          <p:nvPr/>
        </p:nvSpPr>
        <p:spPr bwMode="auto">
          <a:xfrm>
            <a:off x="3275013" y="6162675"/>
            <a:ext cx="5716587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10 – Boosting and optimising provincial tourism opportunities</a:t>
            </a:r>
          </a:p>
        </p:txBody>
      </p:sp>
      <p:sp>
        <p:nvSpPr>
          <p:cNvPr id="36881" name="Content Placeholder 2"/>
          <p:cNvSpPr txBox="1">
            <a:spLocks/>
          </p:cNvSpPr>
          <p:nvPr/>
        </p:nvSpPr>
        <p:spPr bwMode="auto">
          <a:xfrm>
            <a:off x="3275013" y="5562600"/>
            <a:ext cx="5716587" cy="55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None/>
            </a:pPr>
            <a:r>
              <a:rPr lang="en-ZA" altLang="en-US" sz="1500">
                <a:solidFill>
                  <a:srgbClr val="000000"/>
                </a:solidFill>
                <a:latin typeface="Arial" charset="0"/>
              </a:rPr>
              <a:t>9 – Actively pursuing environmental management and eco-system protection</a:t>
            </a:r>
          </a:p>
        </p:txBody>
      </p:sp>
      <p:cxnSp>
        <p:nvCxnSpPr>
          <p:cNvPr id="64" name="Straight Connector 63"/>
          <p:cNvCxnSpPr>
            <a:stCxn id="2" idx="3"/>
          </p:cNvCxnSpPr>
          <p:nvPr/>
        </p:nvCxnSpPr>
        <p:spPr>
          <a:xfrm flipV="1">
            <a:off x="2068513" y="1463675"/>
            <a:ext cx="1158875" cy="534988"/>
          </a:xfrm>
          <a:prstGeom prst="line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" idx="3"/>
            <a:endCxn id="36873" idx="1"/>
          </p:cNvCxnSpPr>
          <p:nvPr/>
        </p:nvCxnSpPr>
        <p:spPr>
          <a:xfrm>
            <a:off x="2068513" y="1998663"/>
            <a:ext cx="1206500" cy="30162"/>
          </a:xfrm>
          <a:prstGeom prst="line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" idx="3"/>
            <a:endCxn id="36874" idx="1"/>
          </p:cNvCxnSpPr>
          <p:nvPr/>
        </p:nvCxnSpPr>
        <p:spPr>
          <a:xfrm>
            <a:off x="2068513" y="1998663"/>
            <a:ext cx="1206500" cy="509587"/>
          </a:xfrm>
          <a:prstGeom prst="line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2" idx="3"/>
            <a:endCxn id="36875" idx="1"/>
          </p:cNvCxnSpPr>
          <p:nvPr/>
        </p:nvCxnSpPr>
        <p:spPr>
          <a:xfrm>
            <a:off x="2068513" y="1998663"/>
            <a:ext cx="1206500" cy="984250"/>
          </a:xfrm>
          <a:prstGeom prst="line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2" idx="3"/>
            <a:endCxn id="36876" idx="1"/>
          </p:cNvCxnSpPr>
          <p:nvPr/>
        </p:nvCxnSpPr>
        <p:spPr>
          <a:xfrm>
            <a:off x="2068513" y="1998663"/>
            <a:ext cx="1206500" cy="1516062"/>
          </a:xfrm>
          <a:prstGeom prst="line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2" idx="3"/>
            <a:endCxn id="36877" idx="1"/>
          </p:cNvCxnSpPr>
          <p:nvPr/>
        </p:nvCxnSpPr>
        <p:spPr>
          <a:xfrm>
            <a:off x="2068513" y="1998663"/>
            <a:ext cx="1206500" cy="2039937"/>
          </a:xfrm>
          <a:prstGeom prst="line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2" idx="3"/>
            <a:endCxn id="36872" idx="1"/>
          </p:cNvCxnSpPr>
          <p:nvPr/>
        </p:nvCxnSpPr>
        <p:spPr>
          <a:xfrm flipV="1">
            <a:off x="2068513" y="1533525"/>
            <a:ext cx="1206500" cy="1668463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2" idx="3"/>
            <a:endCxn id="36873" idx="1"/>
          </p:cNvCxnSpPr>
          <p:nvPr/>
        </p:nvCxnSpPr>
        <p:spPr>
          <a:xfrm flipV="1">
            <a:off x="2068513" y="2028825"/>
            <a:ext cx="1206500" cy="1173163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12" idx="3"/>
            <a:endCxn id="36874" idx="1"/>
          </p:cNvCxnSpPr>
          <p:nvPr/>
        </p:nvCxnSpPr>
        <p:spPr>
          <a:xfrm flipV="1">
            <a:off x="2068513" y="2508250"/>
            <a:ext cx="1206500" cy="693738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2" idx="3"/>
            <a:endCxn id="36876" idx="1"/>
          </p:cNvCxnSpPr>
          <p:nvPr/>
        </p:nvCxnSpPr>
        <p:spPr>
          <a:xfrm>
            <a:off x="2068513" y="3201988"/>
            <a:ext cx="1206500" cy="312737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2" idx="3"/>
            <a:endCxn id="36877" idx="1"/>
          </p:cNvCxnSpPr>
          <p:nvPr/>
        </p:nvCxnSpPr>
        <p:spPr>
          <a:xfrm>
            <a:off x="2068513" y="3201988"/>
            <a:ext cx="1206500" cy="836612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2" idx="3"/>
            <a:endCxn id="36878" idx="1"/>
          </p:cNvCxnSpPr>
          <p:nvPr/>
        </p:nvCxnSpPr>
        <p:spPr>
          <a:xfrm>
            <a:off x="2068513" y="3201988"/>
            <a:ext cx="1182687" cy="1382712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2" idx="3"/>
            <a:endCxn id="36879" idx="1"/>
          </p:cNvCxnSpPr>
          <p:nvPr/>
        </p:nvCxnSpPr>
        <p:spPr>
          <a:xfrm>
            <a:off x="2068513" y="3201988"/>
            <a:ext cx="1206500" cy="2016125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2" idx="3"/>
            <a:endCxn id="36880" idx="1"/>
          </p:cNvCxnSpPr>
          <p:nvPr/>
        </p:nvCxnSpPr>
        <p:spPr>
          <a:xfrm>
            <a:off x="2068513" y="3201988"/>
            <a:ext cx="1206500" cy="3151187"/>
          </a:xfrm>
          <a:prstGeom prst="line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4" idx="3"/>
            <a:endCxn id="36879" idx="1"/>
          </p:cNvCxnSpPr>
          <p:nvPr/>
        </p:nvCxnSpPr>
        <p:spPr>
          <a:xfrm flipV="1">
            <a:off x="2068513" y="5218113"/>
            <a:ext cx="1206500" cy="474662"/>
          </a:xfrm>
          <a:prstGeom prst="line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4" idx="3"/>
            <a:endCxn id="36881" idx="1"/>
          </p:cNvCxnSpPr>
          <p:nvPr/>
        </p:nvCxnSpPr>
        <p:spPr>
          <a:xfrm>
            <a:off x="2068513" y="5692775"/>
            <a:ext cx="1206500" cy="146050"/>
          </a:xfrm>
          <a:prstGeom prst="line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4" idx="3"/>
            <a:endCxn id="36880" idx="1"/>
          </p:cNvCxnSpPr>
          <p:nvPr/>
        </p:nvCxnSpPr>
        <p:spPr>
          <a:xfrm>
            <a:off x="2068513" y="5692775"/>
            <a:ext cx="1206500" cy="660400"/>
          </a:xfrm>
          <a:prstGeom prst="line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48135" idx="3"/>
            <a:endCxn id="36877" idx="1"/>
          </p:cNvCxnSpPr>
          <p:nvPr/>
        </p:nvCxnSpPr>
        <p:spPr>
          <a:xfrm flipV="1">
            <a:off x="2068513" y="4038600"/>
            <a:ext cx="1206500" cy="331788"/>
          </a:xfrm>
          <a:prstGeom prst="line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48135" idx="3"/>
            <a:endCxn id="36874" idx="1"/>
          </p:cNvCxnSpPr>
          <p:nvPr/>
        </p:nvCxnSpPr>
        <p:spPr>
          <a:xfrm flipV="1">
            <a:off x="2068513" y="2508250"/>
            <a:ext cx="1206500" cy="1862138"/>
          </a:xfrm>
          <a:prstGeom prst="line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48135" idx="3"/>
            <a:endCxn id="36881" idx="1"/>
          </p:cNvCxnSpPr>
          <p:nvPr/>
        </p:nvCxnSpPr>
        <p:spPr>
          <a:xfrm>
            <a:off x="2068513" y="4370388"/>
            <a:ext cx="1206500" cy="1468437"/>
          </a:xfrm>
          <a:prstGeom prst="line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48135" idx="3"/>
            <a:endCxn id="36878" idx="1"/>
          </p:cNvCxnSpPr>
          <p:nvPr/>
        </p:nvCxnSpPr>
        <p:spPr>
          <a:xfrm>
            <a:off x="2068513" y="4370388"/>
            <a:ext cx="1182687" cy="214312"/>
          </a:xfrm>
          <a:prstGeom prst="line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14" idx="3"/>
            <a:endCxn id="36878" idx="1"/>
          </p:cNvCxnSpPr>
          <p:nvPr/>
        </p:nvCxnSpPr>
        <p:spPr>
          <a:xfrm flipV="1">
            <a:off x="2068513" y="4584700"/>
            <a:ext cx="1182687" cy="1108075"/>
          </a:xfrm>
          <a:prstGeom prst="line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904" name="Slide Number Placeholder 3"/>
          <p:cNvSpPr txBox="1">
            <a:spLocks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448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Conclusion: Who is watching where we are going? 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 smtClean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 smtClean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 smtClean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 smtClean="0"/>
          </a:p>
          <a:p>
            <a:pPr marL="0" indent="0">
              <a:buNone/>
            </a:pPr>
            <a:endParaRPr lang="en-ZA" dirty="0"/>
          </a:p>
          <a:p>
            <a:pPr marL="0" indent="0" algn="ctr">
              <a:buNone/>
            </a:pPr>
            <a:r>
              <a:rPr lang="en-Z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“Anyone can say all the right things but still do nothing or do the opposite thereof if you don’t keep the big picture in mind “</a:t>
            </a:r>
            <a:endParaRPr lang="en-ZA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josiahl\AppData\Local\Microsoft\Windows\Temporary Internet Files\Content.Outlook\TFCM5NO1\IMG_03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87104"/>
            <a:ext cx="366469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iahl\AppData\Local\Microsoft\Windows\Temporary Internet Files\Content.Outlook\TFCM5NO1\IMG_03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69" y="1976462"/>
            <a:ext cx="41656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3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677052"/>
            <a:ext cx="7772400" cy="1500187"/>
          </a:xfrm>
        </p:spPr>
        <p:txBody>
          <a:bodyPr anchor="t"/>
          <a:lstStyle/>
          <a:p>
            <a:pPr>
              <a:defRPr/>
            </a:pPr>
            <a:r>
              <a:rPr lang="en-ZA" altLang="en-US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Introduction </a:t>
            </a:r>
            <a:endParaRPr lang="en-Z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1006475" y="890588"/>
            <a:ext cx="8013700" cy="427037"/>
          </a:xfrm>
        </p:spPr>
        <p:txBody>
          <a:bodyPr/>
          <a:lstStyle/>
          <a:p>
            <a:r>
              <a:rPr lang="en-ZA" altLang="en-US" sz="2400" b="1" dirty="0" smtClean="0">
                <a:latin typeface="Arial" charset="0"/>
                <a:cs typeface="Arial" charset="0"/>
              </a:rPr>
              <a:t>Introduction: Population Statistics</a:t>
            </a:r>
          </a:p>
        </p:txBody>
      </p:sp>
      <p:sp>
        <p:nvSpPr>
          <p:cNvPr id="115715" name="Slide Number Placeholder 3"/>
          <p:cNvSpPr txBox="1">
            <a:spLocks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F16B47-5FDC-412B-AC21-BA7110F4E236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5716" name="Picture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68" r="51696" b="44388"/>
          <a:stretch/>
        </p:blipFill>
        <p:spPr>
          <a:xfrm>
            <a:off x="323528" y="1556792"/>
            <a:ext cx="5788000" cy="3529879"/>
          </a:xfrm>
          <a:noFill/>
        </p:spPr>
      </p:pic>
      <p:sp>
        <p:nvSpPr>
          <p:cNvPr id="115717" name="Slide Number Placeholder 3"/>
          <p:cNvSpPr txBox="1">
            <a:spLocks/>
          </p:cNvSpPr>
          <p:nvPr/>
        </p:nvSpPr>
        <p:spPr bwMode="auto">
          <a:xfrm>
            <a:off x="7005638" y="65039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08D338-00B7-4804-A3B1-928255C29FF3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65502" y="3175248"/>
            <a:ext cx="1882080" cy="1511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47" y="2644623"/>
            <a:ext cx="3734084" cy="408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8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652963"/>
            <a:ext cx="7772400" cy="1500187"/>
          </a:xfrm>
        </p:spPr>
        <p:txBody>
          <a:bodyPr anchor="t"/>
          <a:lstStyle/>
          <a:p>
            <a:pPr>
              <a:defRPr/>
            </a:pPr>
            <a:r>
              <a:rPr lang="en-ZA" altLang="en-US" sz="3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Complex Urban Agglomeration</a:t>
            </a:r>
          </a:p>
          <a:p>
            <a:pPr>
              <a:defRPr/>
            </a:pPr>
            <a:r>
              <a:rPr lang="en-ZA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ZA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- </a:t>
            </a:r>
            <a:r>
              <a:rPr lang="en-ZA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C</a:t>
            </a:r>
            <a:r>
              <a:rPr lang="en-ZA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urrent</a:t>
            </a:r>
            <a:r>
              <a:rPr lang="en-ZA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ZA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GCR Governance  and Coordination Challenges</a:t>
            </a:r>
            <a:endParaRPr lang="en-Z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GCR governance and coordination landscape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937" y="5745648"/>
            <a:ext cx="4429621" cy="566306"/>
          </a:xfrm>
        </p:spPr>
        <p:txBody>
          <a:bodyPr/>
          <a:lstStyle/>
          <a:p>
            <a:r>
              <a:rPr lang="en-ZA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ideological differences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78821" y="5589240"/>
            <a:ext cx="1011822" cy="1121662"/>
            <a:chOff x="6133438" y="1346163"/>
            <a:chExt cx="2055797" cy="25868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438" y="1346163"/>
              <a:ext cx="970999" cy="15624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288" y="1648930"/>
              <a:ext cx="962376" cy="125965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44" b="26944"/>
            <a:stretch/>
          </p:blipFill>
          <p:spPr>
            <a:xfrm>
              <a:off x="6196009" y="2980593"/>
              <a:ext cx="1993226" cy="952463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43606" y="1559772"/>
            <a:ext cx="4429621" cy="5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Ambiguity in interpretation of powers and functions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3606" y="3037727"/>
            <a:ext cx="4429621" cy="5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Silo planning, budgeting, and implementation across spheres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75" y="1196752"/>
            <a:ext cx="1443869" cy="1443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43" y="2721078"/>
            <a:ext cx="1560702" cy="135599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043606" y="4518878"/>
            <a:ext cx="4429623" cy="5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Compliance-driven IGR; rubber stamping; too many centres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9167" r="50000" b="20119"/>
          <a:stretch/>
        </p:blipFill>
        <p:spPr>
          <a:xfrm>
            <a:off x="554048" y="1591930"/>
            <a:ext cx="528369" cy="5341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864" r="5297" b="22334"/>
          <a:stretch/>
        </p:blipFill>
        <p:spPr>
          <a:xfrm>
            <a:off x="664379" y="5825882"/>
            <a:ext cx="489558" cy="4752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9167" r="50000" b="20119"/>
          <a:stretch/>
        </p:blipFill>
        <p:spPr>
          <a:xfrm>
            <a:off x="582984" y="3132001"/>
            <a:ext cx="528369" cy="5341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9167" r="50000" b="20119"/>
          <a:stretch/>
        </p:blipFill>
        <p:spPr>
          <a:xfrm>
            <a:off x="625568" y="4604651"/>
            <a:ext cx="528369" cy="5341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6" y="4311348"/>
            <a:ext cx="1205884" cy="12058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57" y="4661795"/>
            <a:ext cx="570641" cy="5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pPr eaLnBrk="1" hangingPunct="1"/>
            <a:r>
              <a:rPr lang="en-ZA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Interpretation of powers and functions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3" y="5719891"/>
            <a:ext cx="1271306" cy="1271306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>
            <a:off x="1647391" y="2042442"/>
            <a:ext cx="3284649" cy="810494"/>
          </a:xfrm>
          <a:custGeom>
            <a:avLst/>
            <a:gdLst>
              <a:gd name="connsiteX0" fmla="*/ 130442 w 782637"/>
              <a:gd name="connsiteY0" fmla="*/ 0 h 3901440"/>
              <a:gd name="connsiteX1" fmla="*/ 652195 w 782637"/>
              <a:gd name="connsiteY1" fmla="*/ 0 h 3901440"/>
              <a:gd name="connsiteX2" fmla="*/ 782637 w 782637"/>
              <a:gd name="connsiteY2" fmla="*/ 130442 h 3901440"/>
              <a:gd name="connsiteX3" fmla="*/ 782637 w 782637"/>
              <a:gd name="connsiteY3" fmla="*/ 3901440 h 3901440"/>
              <a:gd name="connsiteX4" fmla="*/ 782637 w 782637"/>
              <a:gd name="connsiteY4" fmla="*/ 3901440 h 3901440"/>
              <a:gd name="connsiteX5" fmla="*/ 0 w 782637"/>
              <a:gd name="connsiteY5" fmla="*/ 3901440 h 3901440"/>
              <a:gd name="connsiteX6" fmla="*/ 0 w 782637"/>
              <a:gd name="connsiteY6" fmla="*/ 3901440 h 3901440"/>
              <a:gd name="connsiteX7" fmla="*/ 0 w 782637"/>
              <a:gd name="connsiteY7" fmla="*/ 130442 h 3901440"/>
              <a:gd name="connsiteX8" fmla="*/ 130442 w 782637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637" h="3901440">
                <a:moveTo>
                  <a:pt x="782637" y="650254"/>
                </a:moveTo>
                <a:lnTo>
                  <a:pt x="782637" y="3251186"/>
                </a:lnTo>
                <a:cubicBezTo>
                  <a:pt x="782637" y="3610309"/>
                  <a:pt x="770922" y="3901438"/>
                  <a:pt x="756470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756470" y="2"/>
                </a:lnTo>
                <a:cubicBezTo>
                  <a:pt x="770922" y="2"/>
                  <a:pt x="782637" y="291131"/>
                  <a:pt x="782637" y="65025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2030" rIns="285855" bIns="162031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promotion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Urban and rural development</a:t>
            </a: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79785" y="2042441"/>
            <a:ext cx="1512168" cy="810495"/>
          </a:xfrm>
          <a:custGeom>
            <a:avLst/>
            <a:gdLst>
              <a:gd name="connsiteX0" fmla="*/ 0 w 2194560"/>
              <a:gd name="connsiteY0" fmla="*/ 163053 h 978296"/>
              <a:gd name="connsiteX1" fmla="*/ 163053 w 2194560"/>
              <a:gd name="connsiteY1" fmla="*/ 0 h 978296"/>
              <a:gd name="connsiteX2" fmla="*/ 2031507 w 2194560"/>
              <a:gd name="connsiteY2" fmla="*/ 0 h 978296"/>
              <a:gd name="connsiteX3" fmla="*/ 2194560 w 2194560"/>
              <a:gd name="connsiteY3" fmla="*/ 163053 h 978296"/>
              <a:gd name="connsiteX4" fmla="*/ 2194560 w 2194560"/>
              <a:gd name="connsiteY4" fmla="*/ 815243 h 978296"/>
              <a:gd name="connsiteX5" fmla="*/ 2031507 w 2194560"/>
              <a:gd name="connsiteY5" fmla="*/ 978296 h 978296"/>
              <a:gd name="connsiteX6" fmla="*/ 163053 w 2194560"/>
              <a:gd name="connsiteY6" fmla="*/ 978296 h 978296"/>
              <a:gd name="connsiteX7" fmla="*/ 0 w 2194560"/>
              <a:gd name="connsiteY7" fmla="*/ 815243 h 978296"/>
              <a:gd name="connsiteX8" fmla="*/ 0 w 2194560"/>
              <a:gd name="connsiteY8" fmla="*/ 163053 h 9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978296">
                <a:moveTo>
                  <a:pt x="0" y="163053"/>
                </a:moveTo>
                <a:cubicBezTo>
                  <a:pt x="0" y="73001"/>
                  <a:pt x="73001" y="0"/>
                  <a:pt x="163053" y="0"/>
                </a:cubicBezTo>
                <a:lnTo>
                  <a:pt x="2031507" y="0"/>
                </a:lnTo>
                <a:cubicBezTo>
                  <a:pt x="2121559" y="0"/>
                  <a:pt x="2194560" y="73001"/>
                  <a:pt x="2194560" y="163053"/>
                </a:cubicBezTo>
                <a:lnTo>
                  <a:pt x="2194560" y="815243"/>
                </a:lnTo>
                <a:cubicBezTo>
                  <a:pt x="2194560" y="905295"/>
                  <a:pt x="2121559" y="978296"/>
                  <a:pt x="2031507" y="978296"/>
                </a:cubicBezTo>
                <a:lnTo>
                  <a:pt x="163053" y="978296"/>
                </a:lnTo>
                <a:cubicBezTo>
                  <a:pt x="73001" y="978296"/>
                  <a:pt x="0" y="905295"/>
                  <a:pt x="0" y="815243"/>
                </a:cubicBezTo>
                <a:lnTo>
                  <a:pt x="0" y="163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56" tIns="85856" rIns="123956" bIns="8585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Concurrent National &amp; Province </a:t>
            </a: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govt.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1647391" y="2909464"/>
            <a:ext cx="3284649" cy="404302"/>
          </a:xfrm>
          <a:custGeom>
            <a:avLst/>
            <a:gdLst>
              <a:gd name="connsiteX0" fmla="*/ 130442 w 782637"/>
              <a:gd name="connsiteY0" fmla="*/ 0 h 3901440"/>
              <a:gd name="connsiteX1" fmla="*/ 652195 w 782637"/>
              <a:gd name="connsiteY1" fmla="*/ 0 h 3901440"/>
              <a:gd name="connsiteX2" fmla="*/ 782637 w 782637"/>
              <a:gd name="connsiteY2" fmla="*/ 130442 h 3901440"/>
              <a:gd name="connsiteX3" fmla="*/ 782637 w 782637"/>
              <a:gd name="connsiteY3" fmla="*/ 3901440 h 3901440"/>
              <a:gd name="connsiteX4" fmla="*/ 782637 w 782637"/>
              <a:gd name="connsiteY4" fmla="*/ 3901440 h 3901440"/>
              <a:gd name="connsiteX5" fmla="*/ 0 w 782637"/>
              <a:gd name="connsiteY5" fmla="*/ 3901440 h 3901440"/>
              <a:gd name="connsiteX6" fmla="*/ 0 w 782637"/>
              <a:gd name="connsiteY6" fmla="*/ 3901440 h 3901440"/>
              <a:gd name="connsiteX7" fmla="*/ 0 w 782637"/>
              <a:gd name="connsiteY7" fmla="*/ 130442 h 3901440"/>
              <a:gd name="connsiteX8" fmla="*/ 130442 w 782637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637" h="3901440">
                <a:moveTo>
                  <a:pt x="782637" y="650254"/>
                </a:moveTo>
                <a:lnTo>
                  <a:pt x="782637" y="3251186"/>
                </a:lnTo>
                <a:cubicBezTo>
                  <a:pt x="782637" y="3610309"/>
                  <a:pt x="770922" y="3901438"/>
                  <a:pt x="756470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756470" y="2"/>
                </a:lnTo>
                <a:cubicBezTo>
                  <a:pt x="770922" y="2"/>
                  <a:pt x="782637" y="291131"/>
                  <a:pt x="782637" y="65025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2030" rIns="285855" bIns="162031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Provincial roads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79785" y="2881718"/>
            <a:ext cx="1512168" cy="404303"/>
          </a:xfrm>
          <a:custGeom>
            <a:avLst/>
            <a:gdLst>
              <a:gd name="connsiteX0" fmla="*/ 0 w 2194560"/>
              <a:gd name="connsiteY0" fmla="*/ 163053 h 978296"/>
              <a:gd name="connsiteX1" fmla="*/ 163053 w 2194560"/>
              <a:gd name="connsiteY1" fmla="*/ 0 h 978296"/>
              <a:gd name="connsiteX2" fmla="*/ 2031507 w 2194560"/>
              <a:gd name="connsiteY2" fmla="*/ 0 h 978296"/>
              <a:gd name="connsiteX3" fmla="*/ 2194560 w 2194560"/>
              <a:gd name="connsiteY3" fmla="*/ 163053 h 978296"/>
              <a:gd name="connsiteX4" fmla="*/ 2194560 w 2194560"/>
              <a:gd name="connsiteY4" fmla="*/ 815243 h 978296"/>
              <a:gd name="connsiteX5" fmla="*/ 2031507 w 2194560"/>
              <a:gd name="connsiteY5" fmla="*/ 978296 h 978296"/>
              <a:gd name="connsiteX6" fmla="*/ 163053 w 2194560"/>
              <a:gd name="connsiteY6" fmla="*/ 978296 h 978296"/>
              <a:gd name="connsiteX7" fmla="*/ 0 w 2194560"/>
              <a:gd name="connsiteY7" fmla="*/ 815243 h 978296"/>
              <a:gd name="connsiteX8" fmla="*/ 0 w 2194560"/>
              <a:gd name="connsiteY8" fmla="*/ 163053 h 9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978296">
                <a:moveTo>
                  <a:pt x="0" y="163053"/>
                </a:moveTo>
                <a:cubicBezTo>
                  <a:pt x="0" y="73001"/>
                  <a:pt x="73001" y="0"/>
                  <a:pt x="163053" y="0"/>
                </a:cubicBezTo>
                <a:lnTo>
                  <a:pt x="2031507" y="0"/>
                </a:lnTo>
                <a:cubicBezTo>
                  <a:pt x="2121559" y="0"/>
                  <a:pt x="2194560" y="73001"/>
                  <a:pt x="2194560" y="163053"/>
                </a:cubicBezTo>
                <a:lnTo>
                  <a:pt x="2194560" y="815243"/>
                </a:lnTo>
                <a:cubicBezTo>
                  <a:pt x="2194560" y="905295"/>
                  <a:pt x="2121559" y="978296"/>
                  <a:pt x="2031507" y="978296"/>
                </a:cubicBezTo>
                <a:lnTo>
                  <a:pt x="163053" y="978296"/>
                </a:lnTo>
                <a:cubicBezTo>
                  <a:pt x="73001" y="978296"/>
                  <a:pt x="0" y="905295"/>
                  <a:pt x="0" y="815243"/>
                </a:cubicBezTo>
                <a:lnTo>
                  <a:pt x="0" y="163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56" tIns="85856" rIns="123956" bIns="8585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Exclusive Provincial govt</a:t>
            </a: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647391" y="3385852"/>
            <a:ext cx="3284649" cy="1492461"/>
          </a:xfrm>
          <a:custGeom>
            <a:avLst/>
            <a:gdLst>
              <a:gd name="connsiteX0" fmla="*/ 130442 w 782637"/>
              <a:gd name="connsiteY0" fmla="*/ 0 h 3901440"/>
              <a:gd name="connsiteX1" fmla="*/ 652195 w 782637"/>
              <a:gd name="connsiteY1" fmla="*/ 0 h 3901440"/>
              <a:gd name="connsiteX2" fmla="*/ 782637 w 782637"/>
              <a:gd name="connsiteY2" fmla="*/ 130442 h 3901440"/>
              <a:gd name="connsiteX3" fmla="*/ 782637 w 782637"/>
              <a:gd name="connsiteY3" fmla="*/ 3901440 h 3901440"/>
              <a:gd name="connsiteX4" fmla="*/ 782637 w 782637"/>
              <a:gd name="connsiteY4" fmla="*/ 3901440 h 3901440"/>
              <a:gd name="connsiteX5" fmla="*/ 0 w 782637"/>
              <a:gd name="connsiteY5" fmla="*/ 3901440 h 3901440"/>
              <a:gd name="connsiteX6" fmla="*/ 0 w 782637"/>
              <a:gd name="connsiteY6" fmla="*/ 3901440 h 3901440"/>
              <a:gd name="connsiteX7" fmla="*/ 0 w 782637"/>
              <a:gd name="connsiteY7" fmla="*/ 130442 h 3901440"/>
              <a:gd name="connsiteX8" fmla="*/ 130442 w 782637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637" h="3901440">
                <a:moveTo>
                  <a:pt x="782637" y="650254"/>
                </a:moveTo>
                <a:lnTo>
                  <a:pt x="782637" y="3251186"/>
                </a:lnTo>
                <a:cubicBezTo>
                  <a:pt x="782637" y="3610309"/>
                  <a:pt x="770922" y="3901438"/>
                  <a:pt x="756470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756470" y="2"/>
                </a:lnTo>
                <a:cubicBezTo>
                  <a:pt x="770922" y="2"/>
                  <a:pt x="782637" y="291131"/>
                  <a:pt x="782637" y="650254"/>
                </a:cubicBezTo>
                <a:close/>
              </a:path>
            </a:pathLst>
          </a:custGeom>
          <a:solidFill>
            <a:srgbClr val="D0D8E8">
              <a:alpha val="94118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2031" rIns="285855" bIns="162030" numCol="1" spcCol="1270" anchor="ctr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Local tourism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 public transport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Elec. &amp; Gas reticulation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Storm water mgt. In built-up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otable water supply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 waste water &amp; sewage disposal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79785" y="3312210"/>
            <a:ext cx="1512168" cy="1567328"/>
          </a:xfrm>
          <a:custGeom>
            <a:avLst/>
            <a:gdLst>
              <a:gd name="connsiteX0" fmla="*/ 0 w 2194560"/>
              <a:gd name="connsiteY0" fmla="*/ 163053 h 978296"/>
              <a:gd name="connsiteX1" fmla="*/ 163053 w 2194560"/>
              <a:gd name="connsiteY1" fmla="*/ 0 h 978296"/>
              <a:gd name="connsiteX2" fmla="*/ 2031507 w 2194560"/>
              <a:gd name="connsiteY2" fmla="*/ 0 h 978296"/>
              <a:gd name="connsiteX3" fmla="*/ 2194560 w 2194560"/>
              <a:gd name="connsiteY3" fmla="*/ 163053 h 978296"/>
              <a:gd name="connsiteX4" fmla="*/ 2194560 w 2194560"/>
              <a:gd name="connsiteY4" fmla="*/ 815243 h 978296"/>
              <a:gd name="connsiteX5" fmla="*/ 2031507 w 2194560"/>
              <a:gd name="connsiteY5" fmla="*/ 978296 h 978296"/>
              <a:gd name="connsiteX6" fmla="*/ 163053 w 2194560"/>
              <a:gd name="connsiteY6" fmla="*/ 978296 h 978296"/>
              <a:gd name="connsiteX7" fmla="*/ 0 w 2194560"/>
              <a:gd name="connsiteY7" fmla="*/ 815243 h 978296"/>
              <a:gd name="connsiteX8" fmla="*/ 0 w 2194560"/>
              <a:gd name="connsiteY8" fmla="*/ 163053 h 9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978296">
                <a:moveTo>
                  <a:pt x="0" y="163053"/>
                </a:moveTo>
                <a:cubicBezTo>
                  <a:pt x="0" y="73001"/>
                  <a:pt x="73001" y="0"/>
                  <a:pt x="163053" y="0"/>
                </a:cubicBezTo>
                <a:lnTo>
                  <a:pt x="2031507" y="0"/>
                </a:lnTo>
                <a:cubicBezTo>
                  <a:pt x="2121559" y="0"/>
                  <a:pt x="2194560" y="73001"/>
                  <a:pt x="2194560" y="163053"/>
                </a:cubicBezTo>
                <a:lnTo>
                  <a:pt x="2194560" y="815243"/>
                </a:lnTo>
                <a:cubicBezTo>
                  <a:pt x="2194560" y="905295"/>
                  <a:pt x="2121559" y="978296"/>
                  <a:pt x="2031507" y="978296"/>
                </a:cubicBezTo>
                <a:lnTo>
                  <a:pt x="163053" y="978296"/>
                </a:lnTo>
                <a:cubicBezTo>
                  <a:pt x="73001" y="978296"/>
                  <a:pt x="0" y="905295"/>
                  <a:pt x="0" y="815243"/>
                </a:cubicBezTo>
                <a:lnTo>
                  <a:pt x="0" y="163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56" tIns="85856" rIns="123956" bIns="8585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(Schedule 4B)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1647391" y="4955680"/>
            <a:ext cx="3284649" cy="858737"/>
          </a:xfrm>
          <a:custGeom>
            <a:avLst/>
            <a:gdLst>
              <a:gd name="connsiteX0" fmla="*/ 130442 w 782637"/>
              <a:gd name="connsiteY0" fmla="*/ 0 h 3901440"/>
              <a:gd name="connsiteX1" fmla="*/ 652195 w 782637"/>
              <a:gd name="connsiteY1" fmla="*/ 0 h 3901440"/>
              <a:gd name="connsiteX2" fmla="*/ 782637 w 782637"/>
              <a:gd name="connsiteY2" fmla="*/ 130442 h 3901440"/>
              <a:gd name="connsiteX3" fmla="*/ 782637 w 782637"/>
              <a:gd name="connsiteY3" fmla="*/ 3901440 h 3901440"/>
              <a:gd name="connsiteX4" fmla="*/ 782637 w 782637"/>
              <a:gd name="connsiteY4" fmla="*/ 3901440 h 3901440"/>
              <a:gd name="connsiteX5" fmla="*/ 0 w 782637"/>
              <a:gd name="connsiteY5" fmla="*/ 3901440 h 3901440"/>
              <a:gd name="connsiteX6" fmla="*/ 0 w 782637"/>
              <a:gd name="connsiteY6" fmla="*/ 3901440 h 3901440"/>
              <a:gd name="connsiteX7" fmla="*/ 0 w 782637"/>
              <a:gd name="connsiteY7" fmla="*/ 130442 h 3901440"/>
              <a:gd name="connsiteX8" fmla="*/ 130442 w 782637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637" h="3901440">
                <a:moveTo>
                  <a:pt x="782637" y="650254"/>
                </a:moveTo>
                <a:lnTo>
                  <a:pt x="782637" y="3251186"/>
                </a:lnTo>
                <a:cubicBezTo>
                  <a:pt x="782637" y="3610309"/>
                  <a:pt x="770922" y="3901438"/>
                  <a:pt x="756470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756470" y="2"/>
                </a:lnTo>
                <a:cubicBezTo>
                  <a:pt x="770922" y="2"/>
                  <a:pt x="782637" y="291131"/>
                  <a:pt x="782637" y="65025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2031" rIns="285855" bIns="162030" numCol="1" spcCol="1270" anchor="ctr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Street trading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 roads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Solid waste disposal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79785" y="4955680"/>
            <a:ext cx="1512168" cy="858737"/>
          </a:xfrm>
          <a:custGeom>
            <a:avLst/>
            <a:gdLst>
              <a:gd name="connsiteX0" fmla="*/ 0 w 2194560"/>
              <a:gd name="connsiteY0" fmla="*/ 163053 h 978296"/>
              <a:gd name="connsiteX1" fmla="*/ 163053 w 2194560"/>
              <a:gd name="connsiteY1" fmla="*/ 0 h 978296"/>
              <a:gd name="connsiteX2" fmla="*/ 2031507 w 2194560"/>
              <a:gd name="connsiteY2" fmla="*/ 0 h 978296"/>
              <a:gd name="connsiteX3" fmla="*/ 2194560 w 2194560"/>
              <a:gd name="connsiteY3" fmla="*/ 163053 h 978296"/>
              <a:gd name="connsiteX4" fmla="*/ 2194560 w 2194560"/>
              <a:gd name="connsiteY4" fmla="*/ 815243 h 978296"/>
              <a:gd name="connsiteX5" fmla="*/ 2031507 w 2194560"/>
              <a:gd name="connsiteY5" fmla="*/ 978296 h 978296"/>
              <a:gd name="connsiteX6" fmla="*/ 163053 w 2194560"/>
              <a:gd name="connsiteY6" fmla="*/ 978296 h 978296"/>
              <a:gd name="connsiteX7" fmla="*/ 0 w 2194560"/>
              <a:gd name="connsiteY7" fmla="*/ 815243 h 978296"/>
              <a:gd name="connsiteX8" fmla="*/ 0 w 2194560"/>
              <a:gd name="connsiteY8" fmla="*/ 163053 h 9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978296">
                <a:moveTo>
                  <a:pt x="0" y="163053"/>
                </a:moveTo>
                <a:cubicBezTo>
                  <a:pt x="0" y="73001"/>
                  <a:pt x="73001" y="0"/>
                  <a:pt x="163053" y="0"/>
                </a:cubicBezTo>
                <a:lnTo>
                  <a:pt x="2031507" y="0"/>
                </a:lnTo>
                <a:cubicBezTo>
                  <a:pt x="2121559" y="0"/>
                  <a:pt x="2194560" y="73001"/>
                  <a:pt x="2194560" y="163053"/>
                </a:cubicBezTo>
                <a:lnTo>
                  <a:pt x="2194560" y="815243"/>
                </a:lnTo>
                <a:cubicBezTo>
                  <a:pt x="2194560" y="905295"/>
                  <a:pt x="2121559" y="978296"/>
                  <a:pt x="2031507" y="978296"/>
                </a:cubicBezTo>
                <a:lnTo>
                  <a:pt x="163053" y="978296"/>
                </a:lnTo>
                <a:cubicBezTo>
                  <a:pt x="73001" y="978296"/>
                  <a:pt x="0" y="905295"/>
                  <a:pt x="0" y="815243"/>
                </a:cubicBezTo>
                <a:lnTo>
                  <a:pt x="0" y="163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56" tIns="85856" rIns="123956" bIns="8585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(Schedule 5B)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1674" y="1628800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Economy and Infrastructure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623113" y="4362994"/>
            <a:ext cx="2485391" cy="916205"/>
          </a:xfrm>
          <a:custGeom>
            <a:avLst/>
            <a:gdLst>
              <a:gd name="connsiteX0" fmla="*/ 130442 w 782637"/>
              <a:gd name="connsiteY0" fmla="*/ 0 h 3901440"/>
              <a:gd name="connsiteX1" fmla="*/ 652195 w 782637"/>
              <a:gd name="connsiteY1" fmla="*/ 0 h 3901440"/>
              <a:gd name="connsiteX2" fmla="*/ 782637 w 782637"/>
              <a:gd name="connsiteY2" fmla="*/ 130442 h 3901440"/>
              <a:gd name="connsiteX3" fmla="*/ 782637 w 782637"/>
              <a:gd name="connsiteY3" fmla="*/ 3901440 h 3901440"/>
              <a:gd name="connsiteX4" fmla="*/ 782637 w 782637"/>
              <a:gd name="connsiteY4" fmla="*/ 3901440 h 3901440"/>
              <a:gd name="connsiteX5" fmla="*/ 0 w 782637"/>
              <a:gd name="connsiteY5" fmla="*/ 3901440 h 3901440"/>
              <a:gd name="connsiteX6" fmla="*/ 0 w 782637"/>
              <a:gd name="connsiteY6" fmla="*/ 3901440 h 3901440"/>
              <a:gd name="connsiteX7" fmla="*/ 0 w 782637"/>
              <a:gd name="connsiteY7" fmla="*/ 130442 h 3901440"/>
              <a:gd name="connsiteX8" fmla="*/ 130442 w 782637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637" h="3901440">
                <a:moveTo>
                  <a:pt x="782637" y="650254"/>
                </a:moveTo>
                <a:lnTo>
                  <a:pt x="782637" y="3251186"/>
                </a:lnTo>
                <a:cubicBezTo>
                  <a:pt x="782637" y="3610309"/>
                  <a:pt x="770922" y="3901438"/>
                  <a:pt x="756470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756470" y="2"/>
                </a:lnTo>
                <a:cubicBezTo>
                  <a:pt x="770922" y="2"/>
                  <a:pt x="782637" y="291131"/>
                  <a:pt x="782637" y="65025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2030" rIns="285855" bIns="162031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Health services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at all levels (excluding tertiary) 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4964560" y="4362993"/>
            <a:ext cx="1626804" cy="916206"/>
          </a:xfrm>
          <a:custGeom>
            <a:avLst/>
            <a:gdLst>
              <a:gd name="connsiteX0" fmla="*/ 0 w 2194560"/>
              <a:gd name="connsiteY0" fmla="*/ 163053 h 978296"/>
              <a:gd name="connsiteX1" fmla="*/ 163053 w 2194560"/>
              <a:gd name="connsiteY1" fmla="*/ 0 h 978296"/>
              <a:gd name="connsiteX2" fmla="*/ 2031507 w 2194560"/>
              <a:gd name="connsiteY2" fmla="*/ 0 h 978296"/>
              <a:gd name="connsiteX3" fmla="*/ 2194560 w 2194560"/>
              <a:gd name="connsiteY3" fmla="*/ 163053 h 978296"/>
              <a:gd name="connsiteX4" fmla="*/ 2194560 w 2194560"/>
              <a:gd name="connsiteY4" fmla="*/ 815243 h 978296"/>
              <a:gd name="connsiteX5" fmla="*/ 2031507 w 2194560"/>
              <a:gd name="connsiteY5" fmla="*/ 978296 h 978296"/>
              <a:gd name="connsiteX6" fmla="*/ 163053 w 2194560"/>
              <a:gd name="connsiteY6" fmla="*/ 978296 h 978296"/>
              <a:gd name="connsiteX7" fmla="*/ 0 w 2194560"/>
              <a:gd name="connsiteY7" fmla="*/ 815243 h 978296"/>
              <a:gd name="connsiteX8" fmla="*/ 0 w 2194560"/>
              <a:gd name="connsiteY8" fmla="*/ 163053 h 9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978296">
                <a:moveTo>
                  <a:pt x="0" y="163053"/>
                </a:moveTo>
                <a:cubicBezTo>
                  <a:pt x="0" y="73001"/>
                  <a:pt x="73001" y="0"/>
                  <a:pt x="163053" y="0"/>
                </a:cubicBezTo>
                <a:lnTo>
                  <a:pt x="2031507" y="0"/>
                </a:lnTo>
                <a:cubicBezTo>
                  <a:pt x="2121559" y="0"/>
                  <a:pt x="2194560" y="73001"/>
                  <a:pt x="2194560" y="163053"/>
                </a:cubicBezTo>
                <a:lnTo>
                  <a:pt x="2194560" y="815243"/>
                </a:lnTo>
                <a:cubicBezTo>
                  <a:pt x="2194560" y="905295"/>
                  <a:pt x="2121559" y="978296"/>
                  <a:pt x="2031507" y="978296"/>
                </a:cubicBezTo>
                <a:lnTo>
                  <a:pt x="163053" y="978296"/>
                </a:lnTo>
                <a:cubicBezTo>
                  <a:pt x="73001" y="978296"/>
                  <a:pt x="0" y="905295"/>
                  <a:pt x="0" y="815243"/>
                </a:cubicBezTo>
                <a:lnTo>
                  <a:pt x="0" y="163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56" tIns="85856" rIns="123956" bIns="8585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Concurrent National &amp; Province </a:t>
            </a: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govt.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623113" y="5397945"/>
            <a:ext cx="2485391" cy="589397"/>
          </a:xfrm>
          <a:custGeom>
            <a:avLst/>
            <a:gdLst>
              <a:gd name="connsiteX0" fmla="*/ 130442 w 782637"/>
              <a:gd name="connsiteY0" fmla="*/ 0 h 3901440"/>
              <a:gd name="connsiteX1" fmla="*/ 652195 w 782637"/>
              <a:gd name="connsiteY1" fmla="*/ 0 h 3901440"/>
              <a:gd name="connsiteX2" fmla="*/ 782637 w 782637"/>
              <a:gd name="connsiteY2" fmla="*/ 130442 h 3901440"/>
              <a:gd name="connsiteX3" fmla="*/ 782637 w 782637"/>
              <a:gd name="connsiteY3" fmla="*/ 3901440 h 3901440"/>
              <a:gd name="connsiteX4" fmla="*/ 782637 w 782637"/>
              <a:gd name="connsiteY4" fmla="*/ 3901440 h 3901440"/>
              <a:gd name="connsiteX5" fmla="*/ 0 w 782637"/>
              <a:gd name="connsiteY5" fmla="*/ 3901440 h 3901440"/>
              <a:gd name="connsiteX6" fmla="*/ 0 w 782637"/>
              <a:gd name="connsiteY6" fmla="*/ 3901440 h 3901440"/>
              <a:gd name="connsiteX7" fmla="*/ 0 w 782637"/>
              <a:gd name="connsiteY7" fmla="*/ 130442 h 3901440"/>
              <a:gd name="connsiteX8" fmla="*/ 130442 w 782637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637" h="3901440">
                <a:moveTo>
                  <a:pt x="782637" y="650254"/>
                </a:moveTo>
                <a:lnTo>
                  <a:pt x="782637" y="3251186"/>
                </a:lnTo>
                <a:cubicBezTo>
                  <a:pt x="782637" y="3610309"/>
                  <a:pt x="770922" y="3901438"/>
                  <a:pt x="756470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756470" y="2"/>
                </a:lnTo>
                <a:cubicBezTo>
                  <a:pt x="770922" y="2"/>
                  <a:pt x="782637" y="291131"/>
                  <a:pt x="782637" y="650254"/>
                </a:cubicBezTo>
                <a:close/>
              </a:path>
            </a:pathLst>
          </a:custGeom>
          <a:solidFill>
            <a:srgbClr val="D0D8E8">
              <a:alpha val="94118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2031" rIns="285855" bIns="162030" numCol="1" spcCol="1270" anchor="ctr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 health services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4964560" y="5355951"/>
            <a:ext cx="1626804" cy="618963"/>
          </a:xfrm>
          <a:custGeom>
            <a:avLst/>
            <a:gdLst>
              <a:gd name="connsiteX0" fmla="*/ 0 w 2194560"/>
              <a:gd name="connsiteY0" fmla="*/ 163053 h 978296"/>
              <a:gd name="connsiteX1" fmla="*/ 163053 w 2194560"/>
              <a:gd name="connsiteY1" fmla="*/ 0 h 978296"/>
              <a:gd name="connsiteX2" fmla="*/ 2031507 w 2194560"/>
              <a:gd name="connsiteY2" fmla="*/ 0 h 978296"/>
              <a:gd name="connsiteX3" fmla="*/ 2194560 w 2194560"/>
              <a:gd name="connsiteY3" fmla="*/ 163053 h 978296"/>
              <a:gd name="connsiteX4" fmla="*/ 2194560 w 2194560"/>
              <a:gd name="connsiteY4" fmla="*/ 815243 h 978296"/>
              <a:gd name="connsiteX5" fmla="*/ 2031507 w 2194560"/>
              <a:gd name="connsiteY5" fmla="*/ 978296 h 978296"/>
              <a:gd name="connsiteX6" fmla="*/ 163053 w 2194560"/>
              <a:gd name="connsiteY6" fmla="*/ 978296 h 978296"/>
              <a:gd name="connsiteX7" fmla="*/ 0 w 2194560"/>
              <a:gd name="connsiteY7" fmla="*/ 815243 h 978296"/>
              <a:gd name="connsiteX8" fmla="*/ 0 w 2194560"/>
              <a:gd name="connsiteY8" fmla="*/ 163053 h 9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978296">
                <a:moveTo>
                  <a:pt x="0" y="163053"/>
                </a:moveTo>
                <a:cubicBezTo>
                  <a:pt x="0" y="73001"/>
                  <a:pt x="73001" y="0"/>
                  <a:pt x="163053" y="0"/>
                </a:cubicBezTo>
                <a:lnTo>
                  <a:pt x="2031507" y="0"/>
                </a:lnTo>
                <a:cubicBezTo>
                  <a:pt x="2121559" y="0"/>
                  <a:pt x="2194560" y="73001"/>
                  <a:pt x="2194560" y="163053"/>
                </a:cubicBezTo>
                <a:lnTo>
                  <a:pt x="2194560" y="815243"/>
                </a:lnTo>
                <a:cubicBezTo>
                  <a:pt x="2194560" y="905295"/>
                  <a:pt x="2121559" y="978296"/>
                  <a:pt x="2031507" y="978296"/>
                </a:cubicBezTo>
                <a:lnTo>
                  <a:pt x="163053" y="978296"/>
                </a:lnTo>
                <a:cubicBezTo>
                  <a:pt x="73001" y="978296"/>
                  <a:pt x="0" y="905295"/>
                  <a:pt x="0" y="815243"/>
                </a:cubicBezTo>
                <a:lnTo>
                  <a:pt x="0" y="163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56" tIns="85856" rIns="123956" bIns="8585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(Schedule 4B)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623113" y="6103453"/>
            <a:ext cx="2485391" cy="637915"/>
          </a:xfrm>
          <a:custGeom>
            <a:avLst/>
            <a:gdLst>
              <a:gd name="connsiteX0" fmla="*/ 130442 w 782637"/>
              <a:gd name="connsiteY0" fmla="*/ 0 h 3901440"/>
              <a:gd name="connsiteX1" fmla="*/ 652195 w 782637"/>
              <a:gd name="connsiteY1" fmla="*/ 0 h 3901440"/>
              <a:gd name="connsiteX2" fmla="*/ 782637 w 782637"/>
              <a:gd name="connsiteY2" fmla="*/ 130442 h 3901440"/>
              <a:gd name="connsiteX3" fmla="*/ 782637 w 782637"/>
              <a:gd name="connsiteY3" fmla="*/ 3901440 h 3901440"/>
              <a:gd name="connsiteX4" fmla="*/ 782637 w 782637"/>
              <a:gd name="connsiteY4" fmla="*/ 3901440 h 3901440"/>
              <a:gd name="connsiteX5" fmla="*/ 0 w 782637"/>
              <a:gd name="connsiteY5" fmla="*/ 3901440 h 3901440"/>
              <a:gd name="connsiteX6" fmla="*/ 0 w 782637"/>
              <a:gd name="connsiteY6" fmla="*/ 3901440 h 3901440"/>
              <a:gd name="connsiteX7" fmla="*/ 0 w 782637"/>
              <a:gd name="connsiteY7" fmla="*/ 130442 h 3901440"/>
              <a:gd name="connsiteX8" fmla="*/ 130442 w 782637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637" h="3901440">
                <a:moveTo>
                  <a:pt x="782637" y="650254"/>
                </a:moveTo>
                <a:lnTo>
                  <a:pt x="782637" y="3251186"/>
                </a:lnTo>
                <a:cubicBezTo>
                  <a:pt x="782637" y="3610309"/>
                  <a:pt x="770922" y="3901438"/>
                  <a:pt x="756470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756470" y="2"/>
                </a:lnTo>
                <a:cubicBezTo>
                  <a:pt x="770922" y="2"/>
                  <a:pt x="782637" y="291131"/>
                  <a:pt x="782637" y="65025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2031" rIns="285855" bIns="162030" numCol="1" spcCol="1270" anchor="ctr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 parks and recreation</a:t>
            </a: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places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964560" y="6103453"/>
            <a:ext cx="1626804" cy="637915"/>
          </a:xfrm>
          <a:custGeom>
            <a:avLst/>
            <a:gdLst>
              <a:gd name="connsiteX0" fmla="*/ 0 w 2194560"/>
              <a:gd name="connsiteY0" fmla="*/ 163053 h 978296"/>
              <a:gd name="connsiteX1" fmla="*/ 163053 w 2194560"/>
              <a:gd name="connsiteY1" fmla="*/ 0 h 978296"/>
              <a:gd name="connsiteX2" fmla="*/ 2031507 w 2194560"/>
              <a:gd name="connsiteY2" fmla="*/ 0 h 978296"/>
              <a:gd name="connsiteX3" fmla="*/ 2194560 w 2194560"/>
              <a:gd name="connsiteY3" fmla="*/ 163053 h 978296"/>
              <a:gd name="connsiteX4" fmla="*/ 2194560 w 2194560"/>
              <a:gd name="connsiteY4" fmla="*/ 815243 h 978296"/>
              <a:gd name="connsiteX5" fmla="*/ 2031507 w 2194560"/>
              <a:gd name="connsiteY5" fmla="*/ 978296 h 978296"/>
              <a:gd name="connsiteX6" fmla="*/ 163053 w 2194560"/>
              <a:gd name="connsiteY6" fmla="*/ 978296 h 978296"/>
              <a:gd name="connsiteX7" fmla="*/ 0 w 2194560"/>
              <a:gd name="connsiteY7" fmla="*/ 815243 h 978296"/>
              <a:gd name="connsiteX8" fmla="*/ 0 w 2194560"/>
              <a:gd name="connsiteY8" fmla="*/ 163053 h 9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978296">
                <a:moveTo>
                  <a:pt x="0" y="163053"/>
                </a:moveTo>
                <a:cubicBezTo>
                  <a:pt x="0" y="73001"/>
                  <a:pt x="73001" y="0"/>
                  <a:pt x="163053" y="0"/>
                </a:cubicBezTo>
                <a:lnTo>
                  <a:pt x="2031507" y="0"/>
                </a:lnTo>
                <a:cubicBezTo>
                  <a:pt x="2121559" y="0"/>
                  <a:pt x="2194560" y="73001"/>
                  <a:pt x="2194560" y="163053"/>
                </a:cubicBezTo>
                <a:lnTo>
                  <a:pt x="2194560" y="815243"/>
                </a:lnTo>
                <a:cubicBezTo>
                  <a:pt x="2194560" y="905295"/>
                  <a:pt x="2121559" y="978296"/>
                  <a:pt x="2031507" y="978296"/>
                </a:cubicBezTo>
                <a:lnTo>
                  <a:pt x="163053" y="978296"/>
                </a:lnTo>
                <a:cubicBezTo>
                  <a:pt x="73001" y="978296"/>
                  <a:pt x="0" y="905295"/>
                  <a:pt x="0" y="815243"/>
                </a:cubicBezTo>
                <a:lnTo>
                  <a:pt x="0" y="163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56" tIns="85856" rIns="123956" bIns="8585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(Schedule 5B)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32040" y="4000096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Housing and Social Facilities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660492" y="2095007"/>
            <a:ext cx="2445132" cy="612866"/>
          </a:xfrm>
          <a:custGeom>
            <a:avLst/>
            <a:gdLst>
              <a:gd name="connsiteX0" fmla="*/ 174628 w 1047750"/>
              <a:gd name="connsiteY0" fmla="*/ 0 h 3901440"/>
              <a:gd name="connsiteX1" fmla="*/ 873122 w 1047750"/>
              <a:gd name="connsiteY1" fmla="*/ 0 h 3901440"/>
              <a:gd name="connsiteX2" fmla="*/ 1047750 w 1047750"/>
              <a:gd name="connsiteY2" fmla="*/ 174628 h 3901440"/>
              <a:gd name="connsiteX3" fmla="*/ 1047750 w 1047750"/>
              <a:gd name="connsiteY3" fmla="*/ 3901440 h 3901440"/>
              <a:gd name="connsiteX4" fmla="*/ 1047750 w 1047750"/>
              <a:gd name="connsiteY4" fmla="*/ 3901440 h 3901440"/>
              <a:gd name="connsiteX5" fmla="*/ 0 w 1047750"/>
              <a:gd name="connsiteY5" fmla="*/ 3901440 h 3901440"/>
              <a:gd name="connsiteX6" fmla="*/ 0 w 1047750"/>
              <a:gd name="connsiteY6" fmla="*/ 3901440 h 3901440"/>
              <a:gd name="connsiteX7" fmla="*/ 0 w 1047750"/>
              <a:gd name="connsiteY7" fmla="*/ 174628 h 3901440"/>
              <a:gd name="connsiteX8" fmla="*/ 174628 w 1047750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3901440">
                <a:moveTo>
                  <a:pt x="1047750" y="650252"/>
                </a:moveTo>
                <a:lnTo>
                  <a:pt x="1047750" y="3251188"/>
                </a:lnTo>
                <a:cubicBezTo>
                  <a:pt x="1047750" y="3610310"/>
                  <a:pt x="1026753" y="3901438"/>
                  <a:pt x="1000853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1000853" y="2"/>
                </a:lnTo>
                <a:cubicBezTo>
                  <a:pt x="1026753" y="2"/>
                  <a:pt x="1047750" y="291130"/>
                  <a:pt x="1047750" y="650252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3" rIns="298796" bIns="174973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Planning and Development 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010068" y="1998132"/>
            <a:ext cx="1581296" cy="766080"/>
          </a:xfrm>
          <a:custGeom>
            <a:avLst/>
            <a:gdLst>
              <a:gd name="connsiteX0" fmla="*/ 0 w 2194560"/>
              <a:gd name="connsiteY0" fmla="*/ 218286 h 1309687"/>
              <a:gd name="connsiteX1" fmla="*/ 218286 w 2194560"/>
              <a:gd name="connsiteY1" fmla="*/ 0 h 1309687"/>
              <a:gd name="connsiteX2" fmla="*/ 1976274 w 2194560"/>
              <a:gd name="connsiteY2" fmla="*/ 0 h 1309687"/>
              <a:gd name="connsiteX3" fmla="*/ 2194560 w 2194560"/>
              <a:gd name="connsiteY3" fmla="*/ 218286 h 1309687"/>
              <a:gd name="connsiteX4" fmla="*/ 2194560 w 2194560"/>
              <a:gd name="connsiteY4" fmla="*/ 1091401 h 1309687"/>
              <a:gd name="connsiteX5" fmla="*/ 1976274 w 2194560"/>
              <a:gd name="connsiteY5" fmla="*/ 1309687 h 1309687"/>
              <a:gd name="connsiteX6" fmla="*/ 218286 w 2194560"/>
              <a:gd name="connsiteY6" fmla="*/ 1309687 h 1309687"/>
              <a:gd name="connsiteX7" fmla="*/ 0 w 2194560"/>
              <a:gd name="connsiteY7" fmla="*/ 1091401 h 1309687"/>
              <a:gd name="connsiteX8" fmla="*/ 0 w 2194560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976274" y="0"/>
                </a:lnTo>
                <a:cubicBezTo>
                  <a:pt x="2096830" y="0"/>
                  <a:pt x="2194560" y="97730"/>
                  <a:pt x="2194560" y="218286"/>
                </a:cubicBezTo>
                <a:lnTo>
                  <a:pt x="2194560" y="1091401"/>
                </a:lnTo>
                <a:cubicBezTo>
                  <a:pt x="2194560" y="1211957"/>
                  <a:pt x="2096830" y="1309687"/>
                  <a:pt x="1976274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134" tIns="102034" rIns="140134" bIns="10203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Concurrent National &amp; Province govt.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660492" y="2897320"/>
            <a:ext cx="2445132" cy="428324"/>
          </a:xfrm>
          <a:custGeom>
            <a:avLst/>
            <a:gdLst>
              <a:gd name="connsiteX0" fmla="*/ 174628 w 1047750"/>
              <a:gd name="connsiteY0" fmla="*/ 0 h 3901440"/>
              <a:gd name="connsiteX1" fmla="*/ 873122 w 1047750"/>
              <a:gd name="connsiteY1" fmla="*/ 0 h 3901440"/>
              <a:gd name="connsiteX2" fmla="*/ 1047750 w 1047750"/>
              <a:gd name="connsiteY2" fmla="*/ 174628 h 3901440"/>
              <a:gd name="connsiteX3" fmla="*/ 1047750 w 1047750"/>
              <a:gd name="connsiteY3" fmla="*/ 3901440 h 3901440"/>
              <a:gd name="connsiteX4" fmla="*/ 1047750 w 1047750"/>
              <a:gd name="connsiteY4" fmla="*/ 3901440 h 3901440"/>
              <a:gd name="connsiteX5" fmla="*/ 0 w 1047750"/>
              <a:gd name="connsiteY5" fmla="*/ 3901440 h 3901440"/>
              <a:gd name="connsiteX6" fmla="*/ 0 w 1047750"/>
              <a:gd name="connsiteY6" fmla="*/ 3901440 h 3901440"/>
              <a:gd name="connsiteX7" fmla="*/ 0 w 1047750"/>
              <a:gd name="connsiteY7" fmla="*/ 174628 h 3901440"/>
              <a:gd name="connsiteX8" fmla="*/ 174628 w 1047750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3901440">
                <a:moveTo>
                  <a:pt x="1047750" y="650252"/>
                </a:moveTo>
                <a:lnTo>
                  <a:pt x="1047750" y="3251188"/>
                </a:lnTo>
                <a:cubicBezTo>
                  <a:pt x="1047750" y="3610310"/>
                  <a:pt x="1026753" y="3901438"/>
                  <a:pt x="1000853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1000853" y="2"/>
                </a:lnTo>
                <a:cubicBezTo>
                  <a:pt x="1026753" y="2"/>
                  <a:pt x="1047750" y="291130"/>
                  <a:pt x="1047750" y="650252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3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Provincial Planning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0068" y="2821588"/>
            <a:ext cx="1581296" cy="535404"/>
          </a:xfrm>
          <a:custGeom>
            <a:avLst/>
            <a:gdLst>
              <a:gd name="connsiteX0" fmla="*/ 0 w 2194560"/>
              <a:gd name="connsiteY0" fmla="*/ 218286 h 1309687"/>
              <a:gd name="connsiteX1" fmla="*/ 218286 w 2194560"/>
              <a:gd name="connsiteY1" fmla="*/ 0 h 1309687"/>
              <a:gd name="connsiteX2" fmla="*/ 1976274 w 2194560"/>
              <a:gd name="connsiteY2" fmla="*/ 0 h 1309687"/>
              <a:gd name="connsiteX3" fmla="*/ 2194560 w 2194560"/>
              <a:gd name="connsiteY3" fmla="*/ 218286 h 1309687"/>
              <a:gd name="connsiteX4" fmla="*/ 2194560 w 2194560"/>
              <a:gd name="connsiteY4" fmla="*/ 1091401 h 1309687"/>
              <a:gd name="connsiteX5" fmla="*/ 1976274 w 2194560"/>
              <a:gd name="connsiteY5" fmla="*/ 1309687 h 1309687"/>
              <a:gd name="connsiteX6" fmla="*/ 218286 w 2194560"/>
              <a:gd name="connsiteY6" fmla="*/ 1309687 h 1309687"/>
              <a:gd name="connsiteX7" fmla="*/ 0 w 2194560"/>
              <a:gd name="connsiteY7" fmla="*/ 1091401 h 1309687"/>
              <a:gd name="connsiteX8" fmla="*/ 0 w 2194560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976274" y="0"/>
                </a:lnTo>
                <a:cubicBezTo>
                  <a:pt x="2096830" y="0"/>
                  <a:pt x="2194560" y="97730"/>
                  <a:pt x="2194560" y="218286"/>
                </a:cubicBezTo>
                <a:lnTo>
                  <a:pt x="2194560" y="1091401"/>
                </a:lnTo>
                <a:cubicBezTo>
                  <a:pt x="2194560" y="1211957"/>
                  <a:pt x="2096830" y="1309687"/>
                  <a:pt x="1976274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134" tIns="102034" rIns="140134" bIns="10203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Exclusive Provincial govt.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663372" y="3452698"/>
            <a:ext cx="2445132" cy="482342"/>
          </a:xfrm>
          <a:custGeom>
            <a:avLst/>
            <a:gdLst>
              <a:gd name="connsiteX0" fmla="*/ 174628 w 1047750"/>
              <a:gd name="connsiteY0" fmla="*/ 0 h 3901440"/>
              <a:gd name="connsiteX1" fmla="*/ 873122 w 1047750"/>
              <a:gd name="connsiteY1" fmla="*/ 0 h 3901440"/>
              <a:gd name="connsiteX2" fmla="*/ 1047750 w 1047750"/>
              <a:gd name="connsiteY2" fmla="*/ 174628 h 3901440"/>
              <a:gd name="connsiteX3" fmla="*/ 1047750 w 1047750"/>
              <a:gd name="connsiteY3" fmla="*/ 3901440 h 3901440"/>
              <a:gd name="connsiteX4" fmla="*/ 1047750 w 1047750"/>
              <a:gd name="connsiteY4" fmla="*/ 3901440 h 3901440"/>
              <a:gd name="connsiteX5" fmla="*/ 0 w 1047750"/>
              <a:gd name="connsiteY5" fmla="*/ 3901440 h 3901440"/>
              <a:gd name="connsiteX6" fmla="*/ 0 w 1047750"/>
              <a:gd name="connsiteY6" fmla="*/ 3901440 h 3901440"/>
              <a:gd name="connsiteX7" fmla="*/ 0 w 1047750"/>
              <a:gd name="connsiteY7" fmla="*/ 174628 h 3901440"/>
              <a:gd name="connsiteX8" fmla="*/ 174628 w 1047750"/>
              <a:gd name="connsiteY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3901440">
                <a:moveTo>
                  <a:pt x="1047750" y="650252"/>
                </a:moveTo>
                <a:lnTo>
                  <a:pt x="1047750" y="3251188"/>
                </a:lnTo>
                <a:cubicBezTo>
                  <a:pt x="1047750" y="3610310"/>
                  <a:pt x="1026753" y="3901438"/>
                  <a:pt x="1000853" y="3901438"/>
                </a:cubicBezTo>
                <a:lnTo>
                  <a:pt x="0" y="3901438"/>
                </a:lnTo>
                <a:lnTo>
                  <a:pt x="0" y="3901438"/>
                </a:lnTo>
                <a:lnTo>
                  <a:pt x="0" y="2"/>
                </a:lnTo>
                <a:lnTo>
                  <a:pt x="0" y="2"/>
                </a:lnTo>
                <a:lnTo>
                  <a:pt x="1000853" y="2"/>
                </a:lnTo>
                <a:cubicBezTo>
                  <a:pt x="1026753" y="2"/>
                  <a:pt x="1047750" y="291130"/>
                  <a:pt x="1047750" y="650252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3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 Planning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10068" y="3388754"/>
            <a:ext cx="1581296" cy="602926"/>
          </a:xfrm>
          <a:custGeom>
            <a:avLst/>
            <a:gdLst>
              <a:gd name="connsiteX0" fmla="*/ 0 w 2194560"/>
              <a:gd name="connsiteY0" fmla="*/ 218286 h 1309687"/>
              <a:gd name="connsiteX1" fmla="*/ 218286 w 2194560"/>
              <a:gd name="connsiteY1" fmla="*/ 0 h 1309687"/>
              <a:gd name="connsiteX2" fmla="*/ 1976274 w 2194560"/>
              <a:gd name="connsiteY2" fmla="*/ 0 h 1309687"/>
              <a:gd name="connsiteX3" fmla="*/ 2194560 w 2194560"/>
              <a:gd name="connsiteY3" fmla="*/ 218286 h 1309687"/>
              <a:gd name="connsiteX4" fmla="*/ 2194560 w 2194560"/>
              <a:gd name="connsiteY4" fmla="*/ 1091401 h 1309687"/>
              <a:gd name="connsiteX5" fmla="*/ 1976274 w 2194560"/>
              <a:gd name="connsiteY5" fmla="*/ 1309687 h 1309687"/>
              <a:gd name="connsiteX6" fmla="*/ 218286 w 2194560"/>
              <a:gd name="connsiteY6" fmla="*/ 1309687 h 1309687"/>
              <a:gd name="connsiteX7" fmla="*/ 0 w 2194560"/>
              <a:gd name="connsiteY7" fmla="*/ 1091401 h 1309687"/>
              <a:gd name="connsiteX8" fmla="*/ 0 w 2194560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0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976274" y="0"/>
                </a:lnTo>
                <a:cubicBezTo>
                  <a:pt x="2096830" y="0"/>
                  <a:pt x="2194560" y="97730"/>
                  <a:pt x="2194560" y="218286"/>
                </a:cubicBezTo>
                <a:lnTo>
                  <a:pt x="2194560" y="1091401"/>
                </a:lnTo>
                <a:cubicBezTo>
                  <a:pt x="2194560" y="1211957"/>
                  <a:pt x="2096830" y="1309687"/>
                  <a:pt x="1976274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134" tIns="102034" rIns="140134" bIns="10203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govt. (schedule 4B)</a:t>
            </a:r>
            <a:endParaRPr lang="en-ZA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extBox 14339"/>
          <p:cNvSpPr txBox="1"/>
          <p:nvPr/>
        </p:nvSpPr>
        <p:spPr>
          <a:xfrm>
            <a:off x="4932040" y="162880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7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8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43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" y="5574194"/>
            <a:ext cx="1477616" cy="1283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Silo planning, budgeting, and implementation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Sphere:</a:t>
            </a:r>
          </a:p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needs are gathered annually</a:t>
            </a:r>
          </a:p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Sector plans (road, water, etc.) + expenditure estimates are compiled into annual IDPs &amp; SDBIPs </a:t>
            </a:r>
          </a:p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SDBIPs are rolled out in line with community needs + long-term spatial vision (i.e. MSDFs)  </a:t>
            </a:r>
          </a:p>
          <a:p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ervice delivery targets and KPAs + Output &amp; outcome info. + Finance &amp; output info. submitted to Province </a:t>
            </a:r>
          </a:p>
          <a:p>
            <a:pPr marL="0" indent="0">
              <a:buNone/>
            </a:pPr>
            <a:endParaRPr lang="en-Z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Provincial Sphere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pronouncements + service delivery agreements with national ministers combines to inform departments’ APPs + Budget</a:t>
            </a:r>
          </a:p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APP projects and programmes seldom drawn to respond directly to IDP needs</a:t>
            </a:r>
          </a:p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APP targets implemented in municipalities often without regard for any spatial logic (MSDFs/ PSDF) </a:t>
            </a:r>
          </a:p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 info. submitted to premier’s office; financial info. 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ubmitted to national treasury via provincial treasury; policy outcome info. submitted to line ministers</a:t>
            </a:r>
          </a:p>
          <a:p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908720"/>
            <a:ext cx="8013700" cy="350168"/>
          </a:xfrm>
        </p:spPr>
        <p:txBody>
          <a:bodyPr/>
          <a:lstStyle/>
          <a:p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coordination mechanisms: Structures 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320074"/>
            <a:ext cx="5437733" cy="544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Z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IGR Structures: </a:t>
            </a:r>
            <a:endParaRPr lang="en-ZA" sz="20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1325" lvl="1" indent="-268288"/>
            <a:r>
              <a:rPr lang="en-ZA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  <a:endParaRPr lang="en-ZA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spcAft>
                <a:spcPts val="600"/>
              </a:spcAft>
            </a:pP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Provincial Executive Council </a:t>
            </a:r>
          </a:p>
          <a:p>
            <a:pPr marL="725488" lvl="2" indent="-284163">
              <a:spcAft>
                <a:spcPts val="600"/>
              </a:spcAft>
            </a:pP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Premier’s </a:t>
            </a:r>
            <a:r>
              <a:rPr lang="en-Z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Forum (PCF)</a:t>
            </a:r>
          </a:p>
          <a:p>
            <a:pPr marL="725488" lvl="2" indent="-284163">
              <a:spcAft>
                <a:spcPts val="600"/>
              </a:spcAft>
            </a:pPr>
            <a:r>
              <a:rPr lang="en-Z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 MMC Forum </a:t>
            </a: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 sector)</a:t>
            </a:r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spcAft>
                <a:spcPts val="600"/>
              </a:spcAft>
            </a:pP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Gauteng Infrastructure Coordination Council </a:t>
            </a:r>
          </a:p>
          <a:p>
            <a:pPr marL="441325" lvl="1" indent="-268288"/>
            <a:r>
              <a:rPr lang="en-ZA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en-ZA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spcAft>
                <a:spcPts val="600"/>
              </a:spcAft>
            </a:pP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Departments (</a:t>
            </a:r>
            <a:r>
              <a:rPr lang="en-ZA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</a:t>
            </a: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Forum</a:t>
            </a:r>
          </a:p>
          <a:p>
            <a:pPr marL="725488" lvl="2" indent="-284163">
              <a:spcAft>
                <a:spcPts val="600"/>
              </a:spcAft>
            </a:pP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Financial Officer’s (CFO) Forum </a:t>
            </a:r>
          </a:p>
          <a:p>
            <a:pPr marL="725488" lvl="2" indent="-284163">
              <a:spcAft>
                <a:spcPts val="600"/>
              </a:spcAft>
            </a:pP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Information Officer’s (CIO) Forum  </a:t>
            </a:r>
          </a:p>
          <a:p>
            <a:pPr marL="725488" lvl="2" indent="-284163">
              <a:spcAft>
                <a:spcPts val="600"/>
              </a:spcAft>
            </a:pP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Gauteng </a:t>
            </a:r>
            <a:r>
              <a:rPr lang="en-Z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</a:t>
            </a:r>
            <a:r>
              <a:rPr lang="en-Z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Committee</a:t>
            </a:r>
            <a:endParaRPr lang="en-GB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spcAft>
                <a:spcPts val="600"/>
              </a:spcAft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Gauteng 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Technical Steering Committee </a:t>
            </a:r>
            <a:endParaRPr lang="en-GB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spcAft>
                <a:spcPts val="600"/>
              </a:spcAft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Gauteng Planning Forum </a:t>
            </a:r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spcAft>
                <a:spcPts val="600"/>
              </a:spcAft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Gauteng GIS Forum </a:t>
            </a:r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spcAft>
                <a:spcPts val="600"/>
              </a:spcAft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Gauteng 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SPLUMA </a:t>
            </a: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725488" lvl="2" indent="-284163">
              <a:spcAft>
                <a:spcPts val="600"/>
              </a:spcAft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Monitoring &amp; Evaluation (PME) Forum etc. </a:t>
            </a:r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ZA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ZA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6780205" y="2132856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lacking?</a:t>
            </a:r>
            <a:endParaRPr lang="en-ZA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64904"/>
            <a:ext cx="2784310" cy="2088232"/>
          </a:xfrm>
          <a:prstGeom prst="flowChartConnector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9632" y="4725144"/>
            <a:ext cx="3001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legitimate planning and coordination nerve centre to provide strategic leadership</a:t>
            </a:r>
            <a:endParaRPr lang="en-ZA" b="1" i="1" dirty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21082"/>
            <a:ext cx="1331640" cy="133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6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1501</Words>
  <Application>Microsoft Office PowerPoint</Application>
  <PresentationFormat>On-screen Show (4:3)</PresentationFormat>
  <Paragraphs>245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Office Theme</vt:lpstr>
      <vt:lpstr>2_Office Theme</vt:lpstr>
      <vt:lpstr>PowerPoint Presentation</vt:lpstr>
      <vt:lpstr>Outline</vt:lpstr>
      <vt:lpstr>PowerPoint Presentation</vt:lpstr>
      <vt:lpstr>Introduction: Population Statistics</vt:lpstr>
      <vt:lpstr>PowerPoint Presentation</vt:lpstr>
      <vt:lpstr>Current GCR governance and coordination landscape</vt:lpstr>
      <vt:lpstr>Interpretation of powers and functions</vt:lpstr>
      <vt:lpstr>Silo planning, budgeting, and implementation</vt:lpstr>
      <vt:lpstr>Existing coordination mechanisms: Structures </vt:lpstr>
      <vt:lpstr>Existing coordination mechanisms: “Sector” Plans  </vt:lpstr>
      <vt:lpstr>Courts’ guidance on interpretation of powers &amp; functions</vt:lpstr>
      <vt:lpstr>PowerPoint Presentation</vt:lpstr>
      <vt:lpstr>Reflections and lessons  </vt:lpstr>
      <vt:lpstr>Reflections and lessons  </vt:lpstr>
      <vt:lpstr>Lessons and good practises: how it works elsewhere   </vt:lpstr>
      <vt:lpstr>PowerPoint Presentation</vt:lpstr>
      <vt:lpstr>Consolidation of GPD’s Role </vt:lpstr>
      <vt:lpstr>Opportunities for Gauteng: how it could work </vt:lpstr>
      <vt:lpstr>Regional spatial development frameworks</vt:lpstr>
      <vt:lpstr>Implementation of the Gauteng Spatial Development Framework 2030</vt:lpstr>
      <vt:lpstr> Spatial Development Interventions</vt:lpstr>
      <vt:lpstr>Conclusion: Who is watching where we are going?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Adetunji, Adebayo (GPDPR)</dc:creator>
  <cp:lastModifiedBy>Josiah Lodi</cp:lastModifiedBy>
  <cp:revision>83</cp:revision>
  <dcterms:created xsi:type="dcterms:W3CDTF">2016-12-01T08:46:53Z</dcterms:created>
  <dcterms:modified xsi:type="dcterms:W3CDTF">2016-12-07T09:53:46Z</dcterms:modified>
</cp:coreProperties>
</file>