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3" r:id="rId5"/>
    <p:sldId id="260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9" d="100"/>
          <a:sy n="49" d="100"/>
        </p:scale>
        <p:origin x="-2868" y="-14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987" y="1540241"/>
            <a:ext cx="9418320" cy="6165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/>
              <a:t>Assessing the Role of Urban Form on Youth Unemployment in </a:t>
            </a:r>
            <a:r>
              <a:rPr lang="en-GB" sz="3200" dirty="0"/>
              <a:t>South Africa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6998" y="3148777"/>
            <a:ext cx="2659265" cy="40044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Kwanda Lande</a:t>
            </a: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3166155" y="3757641"/>
            <a:ext cx="6000952" cy="7835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BRICS</a:t>
            </a:r>
            <a:r>
              <a:rPr lang="en-US" sz="2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+ CITY LAB II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COLLOQUIUM</a:t>
            </a:r>
            <a:endParaRPr lang="en-GB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3" b="19739"/>
          <a:stretch/>
        </p:blipFill>
        <p:spPr>
          <a:xfrm>
            <a:off x="3166155" y="4541231"/>
            <a:ext cx="6000952" cy="13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0736"/>
            <a:ext cx="5235910" cy="798022"/>
          </a:xfrm>
        </p:spPr>
        <p:txBody>
          <a:bodyPr>
            <a:normAutofit/>
          </a:bodyPr>
          <a:lstStyle/>
          <a:p>
            <a:r>
              <a:rPr lang="en-GB" sz="24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00086"/>
            <a:ext cx="5527964" cy="51576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High </a:t>
            </a:r>
            <a:r>
              <a:rPr lang="en-US" dirty="0"/>
              <a:t>youth unemployment rate is not only a pressing socioeconomic problem - </a:t>
            </a:r>
            <a:r>
              <a:rPr lang="en-US" dirty="0" smtClean="0"/>
              <a:t>its a </a:t>
            </a:r>
            <a:r>
              <a:rPr lang="en-US" dirty="0"/>
              <a:t>ticking time bomb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Urban </a:t>
            </a:r>
            <a:r>
              <a:rPr lang="en-US" dirty="0"/>
              <a:t>youth unemployment is estimated at 36.6</a:t>
            </a:r>
            <a:r>
              <a:rPr lang="en-US" dirty="0" smtClean="0"/>
              <a:t>%.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Youth </a:t>
            </a:r>
            <a:r>
              <a:rPr lang="en-US" dirty="0"/>
              <a:t>unemployment in South Africa have been attributed to a combination of challenges facing </a:t>
            </a:r>
            <a:r>
              <a:rPr lang="en-US" dirty="0" err="1"/>
              <a:t>labour</a:t>
            </a:r>
            <a:r>
              <a:rPr lang="en-US" dirty="0"/>
              <a:t> market participants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focus </a:t>
            </a:r>
            <a:r>
              <a:rPr lang="en-US" dirty="0" smtClean="0"/>
              <a:t>is </a:t>
            </a:r>
            <a:r>
              <a:rPr lang="en-US" dirty="0"/>
              <a:t>on the </a:t>
            </a:r>
            <a:r>
              <a:rPr lang="en-US" dirty="0" smtClean="0"/>
              <a:t>role of “spatial constraints” </a:t>
            </a:r>
            <a:r>
              <a:rPr lang="en-US" dirty="0"/>
              <a:t>experienced by young people from poor neighborhood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37" y="614796"/>
            <a:ext cx="4219575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" r="6562"/>
          <a:stretch/>
        </p:blipFill>
        <p:spPr>
          <a:xfrm>
            <a:off x="6734937" y="3914574"/>
            <a:ext cx="436418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016" y="558565"/>
            <a:ext cx="9475401" cy="457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Accessibility and Unemployment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854" y="1302328"/>
            <a:ext cx="5028091" cy="5070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Young people from poor neighborhood experience accessibility issues to places of employment.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 greatest proportion of growth in employment opportunities are taking place at a distance from the residential location of poor neighborhoods.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Young people from poor neighborhoods live </a:t>
            </a:r>
            <a:r>
              <a:rPr lang="en-US" sz="2000" dirty="0"/>
              <a:t>in communities with weak or non-existence of public </a:t>
            </a:r>
            <a:r>
              <a:rPr lang="en-US" sz="2000" dirty="0" smtClean="0"/>
              <a:t>transportation. Hustle 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954" y="1302328"/>
            <a:ext cx="4032330" cy="2646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26" y="4064472"/>
            <a:ext cx="3994957" cy="26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66" y="490751"/>
            <a:ext cx="9558530" cy="62345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Local </a:t>
            </a:r>
            <a:r>
              <a:rPr lang="en-US" sz="2400" b="1" dirty="0"/>
              <a:t>N</a:t>
            </a:r>
            <a:r>
              <a:rPr lang="en-US" sz="2400" b="1" dirty="0" smtClean="0"/>
              <a:t>etworks and Unemployment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163" y="1482432"/>
            <a:ext cx="5568419" cy="50707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rgbClr val="6F6F74"/>
              </a:buClr>
            </a:pPr>
            <a:r>
              <a:rPr lang="en-US" dirty="0">
                <a:solidFill>
                  <a:srgbClr val="000000"/>
                </a:solidFill>
              </a:rPr>
              <a:t>The struggle of developing local networks to link with job </a:t>
            </a:r>
            <a:r>
              <a:rPr lang="en-US" dirty="0" smtClean="0">
                <a:solidFill>
                  <a:srgbClr val="000000"/>
                </a:solidFill>
              </a:rPr>
              <a:t>opportunities, to provide </a:t>
            </a:r>
            <a:r>
              <a:rPr lang="en-US" dirty="0">
                <a:solidFill>
                  <a:srgbClr val="000000"/>
                </a:solidFill>
              </a:rPr>
              <a:t>knowledge of where the best locations are to look for work.</a:t>
            </a:r>
          </a:p>
          <a:p>
            <a:pPr lvl="0">
              <a:lnSpc>
                <a:spcPct val="150000"/>
              </a:lnSpc>
              <a:buClr>
                <a:srgbClr val="6F6F74"/>
              </a:buClr>
            </a:pPr>
            <a:r>
              <a:rPr lang="en-US" dirty="0">
                <a:solidFill>
                  <a:srgbClr val="000000"/>
                </a:solidFill>
              </a:rPr>
              <a:t>Local networks are important since businesses recruitment strategies, especially small business, rely heavily on referrals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0">
              <a:lnSpc>
                <a:spcPct val="150000"/>
              </a:lnSpc>
              <a:buClr>
                <a:srgbClr val="6F6F74"/>
              </a:buClr>
            </a:pPr>
            <a:r>
              <a:rPr lang="en-US" dirty="0" smtClean="0">
                <a:solidFill>
                  <a:srgbClr val="000000"/>
                </a:solidFill>
              </a:rPr>
              <a:t>Privileged </a:t>
            </a:r>
            <a:r>
              <a:rPr lang="en-US" dirty="0">
                <a:solidFill>
                  <a:srgbClr val="000000"/>
                </a:solidFill>
              </a:rPr>
              <a:t>youth </a:t>
            </a:r>
            <a:r>
              <a:rPr lang="en-US" dirty="0" smtClean="0">
                <a:solidFill>
                  <a:srgbClr val="000000"/>
                </a:solidFill>
              </a:rPr>
              <a:t>groups </a:t>
            </a:r>
            <a:r>
              <a:rPr lang="en-US" dirty="0">
                <a:solidFill>
                  <a:srgbClr val="000000"/>
                </a:solidFill>
              </a:rPr>
              <a:t>– which have more access to transportation </a:t>
            </a:r>
            <a:r>
              <a:rPr lang="en-US" dirty="0" smtClean="0">
                <a:solidFill>
                  <a:srgbClr val="000000"/>
                </a:solidFill>
              </a:rPr>
              <a:t>and connections </a:t>
            </a:r>
            <a:r>
              <a:rPr lang="en-US" dirty="0">
                <a:solidFill>
                  <a:srgbClr val="000000"/>
                </a:solidFill>
              </a:rPr>
              <a:t>with people who are employed </a:t>
            </a:r>
            <a:r>
              <a:rPr lang="en-US" dirty="0" smtClean="0">
                <a:solidFill>
                  <a:srgbClr val="000000"/>
                </a:solidFill>
              </a:rPr>
              <a:t>– “spatial constraints” to them are insignificant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89" y="1252255"/>
            <a:ext cx="4091271" cy="27655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62" y="4130814"/>
            <a:ext cx="4102798" cy="256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10" y="507362"/>
            <a:ext cx="9692640" cy="63837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Looking </a:t>
            </a:r>
            <a:r>
              <a:rPr lang="en-US" sz="2400" b="1" dirty="0"/>
              <a:t>ahead: Youth in Governance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33230"/>
            <a:ext cx="8879655" cy="492027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Youth </a:t>
            </a:r>
            <a:r>
              <a:rPr lang="en-US" dirty="0"/>
              <a:t>should not only be addressed as a specific </a:t>
            </a:r>
            <a:r>
              <a:rPr lang="en-US" dirty="0" smtClean="0"/>
              <a:t>category, </a:t>
            </a:r>
            <a:r>
              <a:rPr lang="en-US" dirty="0"/>
              <a:t>it should also be addressed as different </a:t>
            </a:r>
            <a:r>
              <a:rPr lang="en-US" dirty="0" smtClean="0"/>
              <a:t>groups because youth challenges are experienced differently.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better align difference in experiences, the incorporation </a:t>
            </a:r>
            <a:r>
              <a:rPr lang="en-US" dirty="0"/>
              <a:t>of youth participation in planning processes </a:t>
            </a:r>
            <a:r>
              <a:rPr lang="en-US" dirty="0" smtClean="0"/>
              <a:t>is significant.</a:t>
            </a:r>
          </a:p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 smtClean="0"/>
              <a:t>South </a:t>
            </a:r>
            <a:r>
              <a:rPr lang="en-US" dirty="0"/>
              <a:t>Africa there has been </a:t>
            </a:r>
            <a:r>
              <a:rPr lang="en-US" dirty="0" smtClean="0"/>
              <a:t>a focus </a:t>
            </a:r>
            <a:r>
              <a:rPr lang="en-US" dirty="0"/>
              <a:t>on youth, for example, the establishment of the National Youth Development Agency (NYDA</a:t>
            </a:r>
            <a:r>
              <a:rPr lang="en-US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attention </a:t>
            </a:r>
            <a:r>
              <a:rPr lang="en-US" dirty="0"/>
              <a:t>to youth is not translating into meaningful changes in the lives of a significant proportion young people.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Finding </a:t>
            </a:r>
            <a:r>
              <a:rPr lang="en-US" dirty="0"/>
              <a:t>case </a:t>
            </a:r>
            <a:r>
              <a:rPr lang="en-US" dirty="0" smtClean="0"/>
              <a:t>experiences, </a:t>
            </a:r>
            <a:r>
              <a:rPr lang="en-US" dirty="0"/>
              <a:t>internationally </a:t>
            </a:r>
            <a:r>
              <a:rPr lang="en-US" dirty="0" smtClean="0"/>
              <a:t>of youth </a:t>
            </a:r>
            <a:r>
              <a:rPr lang="en-US" dirty="0"/>
              <a:t>participation in planning </a:t>
            </a:r>
            <a:r>
              <a:rPr lang="en-US" dirty="0" smtClean="0"/>
              <a:t>to be explored </a:t>
            </a:r>
            <a:r>
              <a:rPr lang="en-US" dirty="0"/>
              <a:t>for good </a:t>
            </a:r>
            <a:r>
              <a:rPr lang="en-US" dirty="0" smtClean="0"/>
              <a:t>practice that might be applied in the South African context.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244" y="2714822"/>
            <a:ext cx="4145700" cy="816654"/>
          </a:xfrm>
        </p:spPr>
        <p:txBody>
          <a:bodyPr/>
          <a:lstStyle/>
          <a:p>
            <a:r>
              <a:rPr lang="en-GB" b="1" dirty="0" smtClean="0"/>
              <a:t>Thank You!!!!!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939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92339"/>
            <a:ext cx="9503110" cy="75645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Reference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527" y="1103586"/>
            <a:ext cx="9586237" cy="5567291"/>
          </a:xfrm>
        </p:spPr>
        <p:txBody>
          <a:bodyPr>
            <a:noAutofit/>
          </a:bodyPr>
          <a:lstStyle/>
          <a:p>
            <a:r>
              <a:rPr lang="en-GB" sz="1200" dirty="0" smtClean="0"/>
              <a:t>Harrison (2013)</a:t>
            </a:r>
            <a:r>
              <a:rPr lang="en-US" sz="1200" dirty="0"/>
              <a:t> </a:t>
            </a:r>
            <a:r>
              <a:rPr lang="en-US" sz="1200" i="1" dirty="0"/>
              <a:t>South Africa’s “cities of hope”: Assessing the role of cities in creating opportunity for young people</a:t>
            </a:r>
            <a:r>
              <a:rPr lang="en-US" sz="1200" dirty="0"/>
              <a:t>, Paper prepared for the Centre for Development and Enterprise, commissioned for Cities of Hope project, June 2013.</a:t>
            </a:r>
            <a:endParaRPr lang="en-US" sz="1200" dirty="0" smtClean="0"/>
          </a:p>
          <a:p>
            <a:r>
              <a:rPr lang="en-US" sz="1200" dirty="0" err="1" smtClean="0"/>
              <a:t>Holzer</a:t>
            </a:r>
            <a:r>
              <a:rPr lang="en-US" sz="1200" dirty="0" smtClean="0"/>
              <a:t>, H. J., </a:t>
            </a:r>
            <a:r>
              <a:rPr lang="en-US" sz="1200" dirty="0" err="1" smtClean="0"/>
              <a:t>Ihlanfeldt</a:t>
            </a:r>
            <a:r>
              <a:rPr lang="en-US" sz="1200" dirty="0" smtClean="0"/>
              <a:t>, K. R., and </a:t>
            </a:r>
            <a:r>
              <a:rPr lang="en-US" sz="1200" dirty="0" err="1" smtClean="0"/>
              <a:t>Sjoquist</a:t>
            </a:r>
            <a:r>
              <a:rPr lang="en-US" sz="1200" dirty="0" smtClean="0"/>
              <a:t>, D. (1994) Work, Search, and Travel among White and Black Youth, </a:t>
            </a:r>
            <a:r>
              <a:rPr lang="en-US" sz="1200" i="1" dirty="0" smtClean="0"/>
              <a:t>Journal of Urban Economics</a:t>
            </a:r>
            <a:r>
              <a:rPr lang="en-US" sz="1200" dirty="0" smtClean="0"/>
              <a:t>, 35, 320-345.</a:t>
            </a:r>
          </a:p>
          <a:p>
            <a:r>
              <a:rPr lang="en-US" sz="1200" dirty="0" smtClean="0"/>
              <a:t>Hinks</a:t>
            </a:r>
            <a:r>
              <a:rPr lang="en-US" sz="1200" dirty="0"/>
              <a:t>, T. (2008</a:t>
            </a:r>
            <a:r>
              <a:rPr lang="en-US" sz="1200" dirty="0" smtClean="0"/>
              <a:t>) </a:t>
            </a:r>
            <a:r>
              <a:rPr lang="en-US" sz="1200" dirty="0"/>
              <a:t>Poverty, Networks and Location Determinants of Job Search in South </a:t>
            </a:r>
            <a:r>
              <a:rPr lang="en-US" sz="1200" dirty="0" smtClean="0"/>
              <a:t>Africa. Journal </a:t>
            </a:r>
            <a:r>
              <a:rPr lang="en-US" sz="1200" dirty="0"/>
              <a:t>of International Development, 20, 117-131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Banerjee</a:t>
            </a:r>
            <a:r>
              <a:rPr lang="en-US" sz="1200" dirty="0"/>
              <a:t>, A., </a:t>
            </a:r>
            <a:r>
              <a:rPr lang="en-US" sz="1200" dirty="0" err="1"/>
              <a:t>Galiani</a:t>
            </a:r>
            <a:r>
              <a:rPr lang="en-US" sz="1200" dirty="0"/>
              <a:t>, S., </a:t>
            </a:r>
            <a:r>
              <a:rPr lang="en-US" sz="1200" dirty="0" err="1"/>
              <a:t>Levinsohn</a:t>
            </a:r>
            <a:r>
              <a:rPr lang="en-US" sz="1200" dirty="0"/>
              <a:t>, J., McLaren, Z., and </a:t>
            </a:r>
            <a:r>
              <a:rPr lang="en-US" sz="1200" dirty="0" err="1"/>
              <a:t>Woolard</a:t>
            </a:r>
            <a:r>
              <a:rPr lang="en-US" sz="1200" dirty="0"/>
              <a:t>, I. (2008). Why </a:t>
            </a:r>
            <a:r>
              <a:rPr lang="en-US" sz="1200" dirty="0" smtClean="0"/>
              <a:t>has Unemployment </a:t>
            </a:r>
            <a:r>
              <a:rPr lang="en-US" sz="1200" dirty="0"/>
              <a:t>Risen in the New South Africa? </a:t>
            </a:r>
            <a:r>
              <a:rPr lang="en-US" sz="1200" i="1" dirty="0"/>
              <a:t>The Economics of Transition</a:t>
            </a:r>
            <a:r>
              <a:rPr lang="en-US" sz="1200" dirty="0"/>
              <a:t>, 16(4), 715–740.</a:t>
            </a:r>
            <a:endParaRPr lang="fr-FR" sz="1200" dirty="0" smtClean="0"/>
          </a:p>
          <a:p>
            <a:r>
              <a:rPr lang="en-GB" sz="1200" dirty="0" err="1" smtClean="0"/>
              <a:t>Hoekman</a:t>
            </a:r>
            <a:r>
              <a:rPr lang="en-GB" sz="1200" dirty="0" smtClean="0"/>
              <a:t>, G. (2015) </a:t>
            </a:r>
            <a:r>
              <a:rPr lang="en-US" sz="1200" i="1" dirty="0"/>
              <a:t>The Spatial Mismatch Hypothesis and the use of </a:t>
            </a:r>
            <a:r>
              <a:rPr lang="en-US" sz="1200" i="1" dirty="0" smtClean="0"/>
              <a:t>social networks </a:t>
            </a:r>
            <a:r>
              <a:rPr lang="en-US" sz="1200" i="1" dirty="0"/>
              <a:t>for job search in Cape Town</a:t>
            </a:r>
            <a:r>
              <a:rPr lang="en-US" sz="1200" dirty="0"/>
              <a:t>, A minor dissertation submitted in partial fulfilment of the requirements for </a:t>
            </a:r>
            <a:r>
              <a:rPr lang="en-US" sz="1200" dirty="0" smtClean="0"/>
              <a:t>the award </a:t>
            </a:r>
            <a:r>
              <a:rPr lang="en-US" sz="1200" dirty="0"/>
              <a:t>of the degree of Master of Philosophy in Development Studies, Faculty of the </a:t>
            </a:r>
            <a:r>
              <a:rPr lang="en-US" sz="1200" dirty="0" smtClean="0"/>
              <a:t>Humanities University </a:t>
            </a:r>
            <a:r>
              <a:rPr lang="en-US" sz="1200" dirty="0"/>
              <a:t>of Cape </a:t>
            </a:r>
            <a:r>
              <a:rPr lang="en-US" sz="1200" dirty="0" smtClean="0"/>
              <a:t>Town.</a:t>
            </a:r>
          </a:p>
          <a:p>
            <a:r>
              <a:rPr lang="en-GB" sz="1200" dirty="0" err="1" smtClean="0"/>
              <a:t>Rospabe</a:t>
            </a:r>
            <a:r>
              <a:rPr lang="en-GB" sz="1200" dirty="0" smtClean="0"/>
              <a:t>, S. and </a:t>
            </a:r>
            <a:r>
              <a:rPr lang="en-GB" sz="1200" dirty="0" err="1" smtClean="0"/>
              <a:t>Selod</a:t>
            </a:r>
            <a:r>
              <a:rPr lang="en-GB" sz="1200" dirty="0" smtClean="0"/>
              <a:t>, H. (2003)</a:t>
            </a:r>
            <a:r>
              <a:rPr lang="en-US" sz="1200" dirty="0"/>
              <a:t> </a:t>
            </a:r>
            <a:r>
              <a:rPr lang="en-US" sz="1200" i="1" dirty="0"/>
              <a:t>Does City Structure cause Unemployment </a:t>
            </a:r>
            <a:r>
              <a:rPr lang="en-US" sz="1200" i="1" dirty="0" smtClean="0"/>
              <a:t>? The </a:t>
            </a:r>
            <a:r>
              <a:rPr lang="en-US" sz="1200" i="1" dirty="0"/>
              <a:t>case study of Cape Town</a:t>
            </a:r>
            <a:r>
              <a:rPr lang="en-US" sz="1200" dirty="0"/>
              <a:t>, Paper presented at the World Bank Urban Research </a:t>
            </a:r>
            <a:r>
              <a:rPr lang="en-US" sz="1200" dirty="0" smtClean="0"/>
              <a:t>Symposium, Urban </a:t>
            </a:r>
            <a:r>
              <a:rPr lang="en-US" sz="1200" dirty="0"/>
              <a:t>Development for Economic growth and Poverty Reduction, December 15-17, </a:t>
            </a:r>
            <a:r>
              <a:rPr lang="en-US" sz="1200" dirty="0" smtClean="0"/>
              <a:t>2003, Washington</a:t>
            </a:r>
            <a:r>
              <a:rPr lang="en-US" sz="1200" dirty="0"/>
              <a:t>, D.C., </a:t>
            </a:r>
            <a:r>
              <a:rPr lang="en-US" sz="1200" dirty="0" smtClean="0"/>
              <a:t>USA</a:t>
            </a:r>
          </a:p>
          <a:p>
            <a:r>
              <a:rPr lang="en-US" sz="1200" dirty="0" err="1"/>
              <a:t>Seekings</a:t>
            </a:r>
            <a:r>
              <a:rPr lang="en-US" sz="1200" dirty="0"/>
              <a:t>, J. (2010) </a:t>
            </a:r>
            <a:r>
              <a:rPr lang="en-US" sz="1200" i="1" dirty="0"/>
              <a:t>Race, class and inequality in the South African City</a:t>
            </a:r>
            <a:r>
              <a:rPr lang="en-US" sz="1200" dirty="0"/>
              <a:t>. In The Blackwell Companion to the City, Bridge, G. and Watson, S. (</a:t>
            </a:r>
            <a:r>
              <a:rPr lang="en-US" sz="1200" dirty="0" err="1"/>
              <a:t>eds</a:t>
            </a:r>
            <a:r>
              <a:rPr lang="en-US" sz="1200" dirty="0"/>
              <a:t>), (new edition, </a:t>
            </a:r>
            <a:r>
              <a:rPr lang="en-US" sz="1200" dirty="0" smtClean="0"/>
              <a:t>Blackwell</a:t>
            </a:r>
          </a:p>
          <a:p>
            <a:r>
              <a:rPr lang="en-US" sz="1200" dirty="0"/>
              <a:t>Martin, R. (2004). Can Black workers escape spatial mismatch? Employment shifts, population shifts, and Black unemployment in American cities. </a:t>
            </a:r>
            <a:r>
              <a:rPr lang="en-US" sz="1200" i="1" dirty="0"/>
              <a:t>Journal of Urban </a:t>
            </a:r>
            <a:r>
              <a:rPr lang="en-US" sz="1200" i="1" dirty="0" smtClean="0"/>
              <a:t>Economics,</a:t>
            </a:r>
            <a:r>
              <a:rPr lang="en-US" sz="1200" dirty="0" smtClean="0"/>
              <a:t> </a:t>
            </a:r>
            <a:r>
              <a:rPr lang="en-US" sz="1200" dirty="0"/>
              <a:t>55, 179-194</a:t>
            </a:r>
            <a:r>
              <a:rPr lang="en-US" sz="1200" dirty="0" smtClean="0"/>
              <a:t>.</a:t>
            </a:r>
          </a:p>
          <a:p>
            <a:r>
              <a:rPr lang="en-US" sz="1200" dirty="0" err="1" smtClean="0"/>
              <a:t>Gobillon</a:t>
            </a:r>
            <a:r>
              <a:rPr lang="en-US" sz="1200" dirty="0"/>
              <a:t>, L., </a:t>
            </a:r>
            <a:r>
              <a:rPr lang="en-US" sz="1200" dirty="0" err="1"/>
              <a:t>Selod</a:t>
            </a:r>
            <a:r>
              <a:rPr lang="en-US" sz="1200" dirty="0"/>
              <a:t>, H. and </a:t>
            </a:r>
            <a:r>
              <a:rPr lang="en-US" sz="1200" dirty="0" err="1"/>
              <a:t>Zenou</a:t>
            </a:r>
            <a:r>
              <a:rPr lang="en-US" sz="1200" dirty="0"/>
              <a:t>, Y. (2007). The mechanisms of spatial </a:t>
            </a:r>
            <a:r>
              <a:rPr lang="en-US" sz="1200" dirty="0" smtClean="0"/>
              <a:t>mismatch, </a:t>
            </a:r>
            <a:r>
              <a:rPr lang="en-US" sz="1200" i="1" dirty="0"/>
              <a:t>Urban </a:t>
            </a:r>
            <a:r>
              <a:rPr lang="en-US" sz="1200" i="1" dirty="0" smtClean="0"/>
              <a:t>Studies</a:t>
            </a:r>
            <a:r>
              <a:rPr lang="en-US" sz="1200" dirty="0" smtClean="0"/>
              <a:t>, </a:t>
            </a:r>
            <a:r>
              <a:rPr lang="en-US" sz="1200" dirty="0"/>
              <a:t>44, 2401-2427.</a:t>
            </a:r>
          </a:p>
          <a:p>
            <a:r>
              <a:rPr lang="en-US" sz="1200" dirty="0" err="1"/>
              <a:t>Hellerstein</a:t>
            </a:r>
            <a:r>
              <a:rPr lang="en-US" sz="1200" dirty="0"/>
              <a:t>, J., </a:t>
            </a:r>
            <a:r>
              <a:rPr lang="en-US" sz="1200" dirty="0" err="1"/>
              <a:t>Neumark</a:t>
            </a:r>
            <a:r>
              <a:rPr lang="en-US" sz="1200" dirty="0"/>
              <a:t>, D. and </a:t>
            </a:r>
            <a:r>
              <a:rPr lang="en-US" sz="1200" dirty="0" err="1"/>
              <a:t>McInerney</a:t>
            </a:r>
            <a:r>
              <a:rPr lang="en-US" sz="1200" dirty="0"/>
              <a:t>, M. (2008). Spatial mismatch or racial mismatch? </a:t>
            </a:r>
            <a:r>
              <a:rPr lang="en-US" sz="1200" i="1" dirty="0"/>
              <a:t>Journal of Urban </a:t>
            </a:r>
            <a:r>
              <a:rPr lang="en-US" sz="1200" i="1" dirty="0" smtClean="0"/>
              <a:t>Economics, </a:t>
            </a:r>
            <a:r>
              <a:rPr lang="en-US" sz="1200" dirty="0"/>
              <a:t>64, 464-479.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134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4521</TotalTime>
  <Words>744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View</vt:lpstr>
      <vt:lpstr>Assessing the Role of Urban Form on Youth Unemployment in South Africa</vt:lpstr>
      <vt:lpstr>Introduction</vt:lpstr>
      <vt:lpstr>Accessibility and Unemployment </vt:lpstr>
      <vt:lpstr>Local Networks and Unemployment </vt:lpstr>
      <vt:lpstr>Looking ahead: Youth in Governance </vt:lpstr>
      <vt:lpstr>Thank You!!!!!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Youth Unemployment in South Africa</dc:title>
  <dc:creator>kwanda lande</dc:creator>
  <cp:lastModifiedBy>MegaVovka</cp:lastModifiedBy>
  <cp:revision>41</cp:revision>
  <dcterms:created xsi:type="dcterms:W3CDTF">2016-11-30T11:18:37Z</dcterms:created>
  <dcterms:modified xsi:type="dcterms:W3CDTF">2016-12-04T09:38:56Z</dcterms:modified>
</cp:coreProperties>
</file>