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9" r:id="rId4"/>
    <p:sldId id="263" r:id="rId5"/>
    <p:sldId id="260" r:id="rId6"/>
    <p:sldId id="264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49" d="100"/>
          <a:sy n="49" d="100"/>
        </p:scale>
        <p:origin x="-2868" y="-14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9E016143-E03C-4CFD-AFDC-14E5BDEA754C}" type="datetimeFigureOut">
              <a:rPr lang="en-US" dirty="0"/>
              <a:t>12/4/2016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E54A-A8CA-48C1-9504-691B58049D29}" type="datetimeFigureOut">
              <a:rPr lang="en-US" dirty="0"/>
              <a:t>12/4/2016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06-BBF7-471C-9527-881CE2266695}" type="datetimeFigureOut">
              <a:rPr lang="en-US" dirty="0"/>
              <a:t>12/4/2016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063-DF36-4330-A365-08DA1FA5B7D6}" type="datetimeFigureOut">
              <a:rPr lang="en-US" dirty="0"/>
              <a:t>12/4/2016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7C6C-0F39-4D70-8E8D-FE5B9C95FA73}" type="datetimeFigureOut">
              <a:rPr lang="en-US" dirty="0"/>
              <a:t>12/4/2016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A4AC-08CC-42CE-BD01-C191750A04EC}" type="datetimeFigureOut">
              <a:rPr lang="en-US" dirty="0"/>
              <a:t>12/4/2016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A723-92A7-435B-B681-F25B092FEFEB}" type="datetimeFigureOut">
              <a:rPr lang="en-US" dirty="0"/>
              <a:t>12/4/2016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dirty="0"/>
              <a:t>12/4/2016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0651-31F4-45D2-98AE-A2108F41BC07}" type="datetimeFigureOut">
              <a:rPr lang="en-US" dirty="0"/>
              <a:t>12/4/2016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789A-C914-4DB1-8815-80B5EC7335C5}" type="datetimeFigureOut">
              <a:rPr lang="en-US" dirty="0"/>
              <a:t>12/4/2016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40AA-91A0-436F-8FDB-C0F939DCAE21}" type="datetimeFigureOut">
              <a:rPr lang="en-US" dirty="0"/>
              <a:t>12/4/2016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0E59FD0C-5451-4CA0-86AF-E70AE3279989}" type="datetimeFigureOut">
              <a:rPr lang="en-US" dirty="0"/>
              <a:t>12/4/2016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987" y="1540241"/>
            <a:ext cx="9418320" cy="616527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dirty="0" smtClean="0"/>
              <a:t>Assessing the Role of Urban Form on Youth Unemployment in </a:t>
            </a:r>
            <a:r>
              <a:rPr lang="en-GB" sz="3200" dirty="0"/>
              <a:t>South Africa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36998" y="3148777"/>
            <a:ext cx="2659265" cy="400445"/>
          </a:xfrm>
        </p:spPr>
        <p:txBody>
          <a:bodyPr>
            <a:normAutofit/>
          </a:bodyPr>
          <a:lstStyle/>
          <a:p>
            <a:r>
              <a:rPr lang="en-GB" sz="2000" dirty="0" smtClean="0"/>
              <a:t>Kwanda Lande</a:t>
            </a:r>
          </a:p>
        </p:txBody>
      </p:sp>
      <p:sp>
        <p:nvSpPr>
          <p:cNvPr id="5" name="Надпись 2"/>
          <p:cNvSpPr txBox="1">
            <a:spLocks noChangeArrowheads="1"/>
          </p:cNvSpPr>
          <p:nvPr/>
        </p:nvSpPr>
        <p:spPr bwMode="auto">
          <a:xfrm>
            <a:off x="3166155" y="3757641"/>
            <a:ext cx="6000952" cy="78359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BRICS</a:t>
            </a:r>
            <a:r>
              <a:rPr lang="en-US" sz="2800" b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+ CITY LAB II </a:t>
            </a:r>
            <a:r>
              <a:rPr lang="en-US" sz="2800" b="1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COLLOQUIUM</a:t>
            </a:r>
            <a:endParaRPr lang="en-GB" sz="28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53" b="19739"/>
          <a:stretch/>
        </p:blipFill>
        <p:spPr>
          <a:xfrm>
            <a:off x="3166155" y="4541231"/>
            <a:ext cx="6000952" cy="137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80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20736"/>
            <a:ext cx="5235910" cy="798022"/>
          </a:xfrm>
        </p:spPr>
        <p:txBody>
          <a:bodyPr>
            <a:normAutofit/>
          </a:bodyPr>
          <a:lstStyle/>
          <a:p>
            <a:r>
              <a:rPr lang="en-GB" sz="2400" b="1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00086"/>
            <a:ext cx="5527964" cy="5157687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High </a:t>
            </a:r>
            <a:r>
              <a:rPr lang="en-US" dirty="0"/>
              <a:t>youth unemployment rate is not only a pressing socioeconomic problem - </a:t>
            </a:r>
            <a:r>
              <a:rPr lang="en-US" dirty="0" smtClean="0"/>
              <a:t>its a </a:t>
            </a:r>
            <a:r>
              <a:rPr lang="en-US" dirty="0"/>
              <a:t>ticking time bomb</a:t>
            </a:r>
            <a:r>
              <a:rPr lang="en-US" dirty="0" smtClean="0"/>
              <a:t>.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Urban </a:t>
            </a:r>
            <a:r>
              <a:rPr lang="en-US" dirty="0"/>
              <a:t>youth unemployment is estimated at 36.6</a:t>
            </a:r>
            <a:r>
              <a:rPr lang="en-US" dirty="0" smtClean="0"/>
              <a:t>%.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Youth </a:t>
            </a:r>
            <a:r>
              <a:rPr lang="en-US" dirty="0"/>
              <a:t>unemployment in South Africa have been attributed to a combination of challenges facing </a:t>
            </a:r>
            <a:r>
              <a:rPr lang="en-US" dirty="0" err="1"/>
              <a:t>labour</a:t>
            </a:r>
            <a:r>
              <a:rPr lang="en-US" dirty="0"/>
              <a:t> market participants</a:t>
            </a:r>
            <a:r>
              <a:rPr lang="en-US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The focus </a:t>
            </a:r>
            <a:r>
              <a:rPr lang="en-US" dirty="0" smtClean="0"/>
              <a:t>is </a:t>
            </a:r>
            <a:r>
              <a:rPr lang="en-US" dirty="0"/>
              <a:t>on the </a:t>
            </a:r>
            <a:r>
              <a:rPr lang="en-US" dirty="0" smtClean="0"/>
              <a:t>role of “spatial constraints” </a:t>
            </a:r>
            <a:r>
              <a:rPr lang="en-US" dirty="0"/>
              <a:t>experienced by young people from poor neighborhood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4937" y="614796"/>
            <a:ext cx="4219575" cy="31623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4" r="6562"/>
          <a:stretch/>
        </p:blipFill>
        <p:spPr>
          <a:xfrm>
            <a:off x="6734937" y="3914574"/>
            <a:ext cx="4364181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82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016" y="558565"/>
            <a:ext cx="9475401" cy="4572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Accessibility and Unemployment </a:t>
            </a:r>
            <a:endParaRPr lang="en-GB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8854" y="1302328"/>
            <a:ext cx="5028091" cy="5070763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/>
              <a:t>Young people from poor neighborhood experience accessibility issues to places of employment.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The greatest proportion of growth in employment opportunities are taking place at a distance from the residential location of poor neighborhoods.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Young people from poor neighborhoods live </a:t>
            </a:r>
            <a:r>
              <a:rPr lang="en-US" sz="2000" dirty="0"/>
              <a:t>in communities with weak or non-existence of public </a:t>
            </a:r>
            <a:r>
              <a:rPr lang="en-US" sz="2000" dirty="0" smtClean="0"/>
              <a:t>transportation. Hustle </a:t>
            </a:r>
          </a:p>
          <a:p>
            <a:pPr>
              <a:lnSpc>
                <a:spcPct val="150000"/>
              </a:lnSpc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9954" y="1302328"/>
            <a:ext cx="4032330" cy="264621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7326" y="4064472"/>
            <a:ext cx="3994957" cy="2654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23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666" y="490751"/>
            <a:ext cx="9558530" cy="623454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Local </a:t>
            </a:r>
            <a:r>
              <a:rPr lang="en-US" sz="2400" b="1" dirty="0"/>
              <a:t>N</a:t>
            </a:r>
            <a:r>
              <a:rPr lang="en-US" sz="2400" b="1" dirty="0" smtClean="0"/>
              <a:t>etworks and Unemployment </a:t>
            </a:r>
            <a:endParaRPr lang="en-GB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4163" y="1482432"/>
            <a:ext cx="5568419" cy="5070763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Clr>
                <a:srgbClr val="6F6F74"/>
              </a:buClr>
            </a:pPr>
            <a:r>
              <a:rPr lang="en-US" dirty="0">
                <a:solidFill>
                  <a:srgbClr val="000000"/>
                </a:solidFill>
              </a:rPr>
              <a:t>The struggle of developing local networks to link with job </a:t>
            </a:r>
            <a:r>
              <a:rPr lang="en-US" dirty="0" smtClean="0">
                <a:solidFill>
                  <a:srgbClr val="000000"/>
                </a:solidFill>
              </a:rPr>
              <a:t>opportunities, to provide </a:t>
            </a:r>
            <a:r>
              <a:rPr lang="en-US" dirty="0">
                <a:solidFill>
                  <a:srgbClr val="000000"/>
                </a:solidFill>
              </a:rPr>
              <a:t>knowledge of where the best locations are to look for work.</a:t>
            </a:r>
          </a:p>
          <a:p>
            <a:pPr lvl="0">
              <a:lnSpc>
                <a:spcPct val="150000"/>
              </a:lnSpc>
              <a:buClr>
                <a:srgbClr val="6F6F74"/>
              </a:buClr>
            </a:pPr>
            <a:r>
              <a:rPr lang="en-US" dirty="0">
                <a:solidFill>
                  <a:srgbClr val="000000"/>
                </a:solidFill>
              </a:rPr>
              <a:t>Local networks are important since businesses recruitment strategies, especially small business, rely heavily on referrals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</a:p>
          <a:p>
            <a:pPr lvl="0">
              <a:lnSpc>
                <a:spcPct val="150000"/>
              </a:lnSpc>
              <a:buClr>
                <a:srgbClr val="6F6F74"/>
              </a:buClr>
            </a:pPr>
            <a:r>
              <a:rPr lang="en-US" dirty="0" smtClean="0">
                <a:solidFill>
                  <a:srgbClr val="000000"/>
                </a:solidFill>
              </a:rPr>
              <a:t>Privileged </a:t>
            </a:r>
            <a:r>
              <a:rPr lang="en-US" dirty="0">
                <a:solidFill>
                  <a:srgbClr val="000000"/>
                </a:solidFill>
              </a:rPr>
              <a:t>youth </a:t>
            </a:r>
            <a:r>
              <a:rPr lang="en-US" dirty="0" smtClean="0">
                <a:solidFill>
                  <a:srgbClr val="000000"/>
                </a:solidFill>
              </a:rPr>
              <a:t>groups </a:t>
            </a:r>
            <a:r>
              <a:rPr lang="en-US" dirty="0">
                <a:solidFill>
                  <a:srgbClr val="000000"/>
                </a:solidFill>
              </a:rPr>
              <a:t>– which have more access to transportation </a:t>
            </a:r>
            <a:r>
              <a:rPr lang="en-US" dirty="0" smtClean="0">
                <a:solidFill>
                  <a:srgbClr val="000000"/>
                </a:solidFill>
              </a:rPr>
              <a:t>and connections </a:t>
            </a:r>
            <a:r>
              <a:rPr lang="en-US" dirty="0">
                <a:solidFill>
                  <a:srgbClr val="000000"/>
                </a:solidFill>
              </a:rPr>
              <a:t>with people who are employed </a:t>
            </a:r>
            <a:r>
              <a:rPr lang="en-US" dirty="0" smtClean="0">
                <a:solidFill>
                  <a:srgbClr val="000000"/>
                </a:solidFill>
              </a:rPr>
              <a:t>– “spatial constraints” to them are insignificant</a:t>
            </a:r>
            <a:r>
              <a:rPr lang="en-US" dirty="0">
                <a:solidFill>
                  <a:srgbClr val="000000"/>
                </a:solidFill>
              </a:rPr>
              <a:t>.</a:t>
            </a:r>
            <a:endParaRPr lang="en-US" dirty="0" smtClean="0">
              <a:solidFill>
                <a:srgbClr val="0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2689" y="1252255"/>
            <a:ext cx="4091271" cy="276555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1162" y="4130814"/>
            <a:ext cx="4102798" cy="256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36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610" y="507362"/>
            <a:ext cx="9692640" cy="638377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Looking </a:t>
            </a:r>
            <a:r>
              <a:rPr lang="en-US" sz="2400" b="1" dirty="0"/>
              <a:t>ahead: Youth in Governance </a:t>
            </a:r>
            <a:endParaRPr lang="en-GB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433230"/>
            <a:ext cx="8879655" cy="4920274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Youth </a:t>
            </a:r>
            <a:r>
              <a:rPr lang="en-US" dirty="0"/>
              <a:t>should not only be addressed as a specific </a:t>
            </a:r>
            <a:r>
              <a:rPr lang="en-US" dirty="0" smtClean="0"/>
              <a:t>category, </a:t>
            </a:r>
            <a:r>
              <a:rPr lang="en-US" dirty="0"/>
              <a:t>it should also be addressed as different </a:t>
            </a:r>
            <a:r>
              <a:rPr lang="en-US" dirty="0" smtClean="0"/>
              <a:t>groups because youth challenges are experienced differently.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To better align difference in experiences, the incorporation </a:t>
            </a:r>
            <a:r>
              <a:rPr lang="en-US" dirty="0"/>
              <a:t>of youth participation in planning processes </a:t>
            </a:r>
            <a:r>
              <a:rPr lang="en-US" dirty="0" smtClean="0"/>
              <a:t>is significant.</a:t>
            </a:r>
          </a:p>
          <a:p>
            <a:pPr>
              <a:lnSpc>
                <a:spcPct val="150000"/>
              </a:lnSpc>
            </a:pPr>
            <a:r>
              <a:rPr lang="en-US" dirty="0"/>
              <a:t>In </a:t>
            </a:r>
            <a:r>
              <a:rPr lang="en-US" dirty="0" smtClean="0"/>
              <a:t>South </a:t>
            </a:r>
            <a:r>
              <a:rPr lang="en-US" dirty="0"/>
              <a:t>Africa there has been </a:t>
            </a:r>
            <a:r>
              <a:rPr lang="en-US" dirty="0" smtClean="0"/>
              <a:t>a focus </a:t>
            </a:r>
            <a:r>
              <a:rPr lang="en-US" dirty="0"/>
              <a:t>on youth, for example, the establishment of the National Youth Development Agency (NYDA</a:t>
            </a:r>
            <a:r>
              <a:rPr lang="en-US" dirty="0" smtClean="0"/>
              <a:t>).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attention </a:t>
            </a:r>
            <a:r>
              <a:rPr lang="en-US" dirty="0"/>
              <a:t>to youth is not translating into meaningful changes in the lives of a significant proportion young people.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Finding </a:t>
            </a:r>
            <a:r>
              <a:rPr lang="en-US" dirty="0"/>
              <a:t>case </a:t>
            </a:r>
            <a:r>
              <a:rPr lang="en-US" dirty="0" smtClean="0"/>
              <a:t>experiences, </a:t>
            </a:r>
            <a:r>
              <a:rPr lang="en-US" dirty="0"/>
              <a:t>internationally </a:t>
            </a:r>
            <a:r>
              <a:rPr lang="en-US" dirty="0" smtClean="0"/>
              <a:t>of youth </a:t>
            </a:r>
            <a:r>
              <a:rPr lang="en-US" dirty="0"/>
              <a:t>participation in planning </a:t>
            </a:r>
            <a:r>
              <a:rPr lang="en-US" dirty="0" smtClean="0"/>
              <a:t>to be explored </a:t>
            </a:r>
            <a:r>
              <a:rPr lang="en-US" dirty="0"/>
              <a:t>for good </a:t>
            </a:r>
            <a:r>
              <a:rPr lang="en-US" dirty="0" smtClean="0"/>
              <a:t>practice that might be applied in the South African context.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03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6244" y="2714822"/>
            <a:ext cx="4145700" cy="816654"/>
          </a:xfrm>
        </p:spPr>
        <p:txBody>
          <a:bodyPr/>
          <a:lstStyle/>
          <a:p>
            <a:r>
              <a:rPr lang="en-GB" b="1" dirty="0" smtClean="0"/>
              <a:t>Thank You!!!!!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99399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192339"/>
            <a:ext cx="9503110" cy="756458"/>
          </a:xfrm>
        </p:spPr>
        <p:txBody>
          <a:bodyPr>
            <a:normAutofit/>
          </a:bodyPr>
          <a:lstStyle/>
          <a:p>
            <a:r>
              <a:rPr lang="en-GB" sz="2400" b="1" dirty="0" smtClean="0"/>
              <a:t>Reference</a:t>
            </a:r>
            <a:r>
              <a:rPr lang="en-GB" sz="3200" dirty="0" smtClean="0"/>
              <a:t> 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9527" y="1103586"/>
            <a:ext cx="9586237" cy="5567291"/>
          </a:xfrm>
        </p:spPr>
        <p:txBody>
          <a:bodyPr>
            <a:noAutofit/>
          </a:bodyPr>
          <a:lstStyle/>
          <a:p>
            <a:r>
              <a:rPr lang="en-GB" sz="1200" dirty="0" smtClean="0"/>
              <a:t>Harrison (2013)</a:t>
            </a:r>
            <a:r>
              <a:rPr lang="en-US" sz="1200" dirty="0"/>
              <a:t> </a:t>
            </a:r>
            <a:r>
              <a:rPr lang="en-US" sz="1200" i="1" dirty="0"/>
              <a:t>South Africa’s “cities of hope”: Assessing the role of cities in creating opportunity for young people</a:t>
            </a:r>
            <a:r>
              <a:rPr lang="en-US" sz="1200" dirty="0"/>
              <a:t>, Paper prepared for the Centre for Development and Enterprise, commissioned for Cities of Hope project, June 2013.</a:t>
            </a:r>
            <a:endParaRPr lang="en-US" sz="1200" dirty="0" smtClean="0"/>
          </a:p>
          <a:p>
            <a:r>
              <a:rPr lang="en-US" sz="1200" dirty="0" err="1" smtClean="0"/>
              <a:t>Holzer</a:t>
            </a:r>
            <a:r>
              <a:rPr lang="en-US" sz="1200" dirty="0" smtClean="0"/>
              <a:t>, H. J., </a:t>
            </a:r>
            <a:r>
              <a:rPr lang="en-US" sz="1200" dirty="0" err="1" smtClean="0"/>
              <a:t>Ihlanfeldt</a:t>
            </a:r>
            <a:r>
              <a:rPr lang="en-US" sz="1200" dirty="0" smtClean="0"/>
              <a:t>, K. R., and </a:t>
            </a:r>
            <a:r>
              <a:rPr lang="en-US" sz="1200" dirty="0" err="1" smtClean="0"/>
              <a:t>Sjoquist</a:t>
            </a:r>
            <a:r>
              <a:rPr lang="en-US" sz="1200" dirty="0" smtClean="0"/>
              <a:t>, D. (1994) Work, Search, and Travel among White and Black Youth, </a:t>
            </a:r>
            <a:r>
              <a:rPr lang="en-US" sz="1200" i="1" dirty="0" smtClean="0"/>
              <a:t>Journal of Urban Economics</a:t>
            </a:r>
            <a:r>
              <a:rPr lang="en-US" sz="1200" dirty="0" smtClean="0"/>
              <a:t>, 35, 320-345.</a:t>
            </a:r>
          </a:p>
          <a:p>
            <a:r>
              <a:rPr lang="en-US" sz="1200" dirty="0" smtClean="0"/>
              <a:t>Hinks</a:t>
            </a:r>
            <a:r>
              <a:rPr lang="en-US" sz="1200" dirty="0"/>
              <a:t>, T. (2008</a:t>
            </a:r>
            <a:r>
              <a:rPr lang="en-US" sz="1200" dirty="0" smtClean="0"/>
              <a:t>) </a:t>
            </a:r>
            <a:r>
              <a:rPr lang="en-US" sz="1200" dirty="0"/>
              <a:t>Poverty, Networks and Location Determinants of Job Search in South </a:t>
            </a:r>
            <a:r>
              <a:rPr lang="en-US" sz="1200" dirty="0" smtClean="0"/>
              <a:t>Africa. Journal </a:t>
            </a:r>
            <a:r>
              <a:rPr lang="en-US" sz="1200" dirty="0"/>
              <a:t>of International Development, 20, 117-131</a:t>
            </a:r>
            <a:r>
              <a:rPr lang="en-US" sz="1200" dirty="0" smtClean="0"/>
              <a:t>.</a:t>
            </a:r>
          </a:p>
          <a:p>
            <a:r>
              <a:rPr lang="en-US" sz="1200" dirty="0" smtClean="0"/>
              <a:t>Banerjee</a:t>
            </a:r>
            <a:r>
              <a:rPr lang="en-US" sz="1200" dirty="0"/>
              <a:t>, A., </a:t>
            </a:r>
            <a:r>
              <a:rPr lang="en-US" sz="1200" dirty="0" err="1"/>
              <a:t>Galiani</a:t>
            </a:r>
            <a:r>
              <a:rPr lang="en-US" sz="1200" dirty="0"/>
              <a:t>, S., </a:t>
            </a:r>
            <a:r>
              <a:rPr lang="en-US" sz="1200" dirty="0" err="1"/>
              <a:t>Levinsohn</a:t>
            </a:r>
            <a:r>
              <a:rPr lang="en-US" sz="1200" dirty="0"/>
              <a:t>, J., McLaren, Z., and </a:t>
            </a:r>
            <a:r>
              <a:rPr lang="en-US" sz="1200" dirty="0" err="1"/>
              <a:t>Woolard</a:t>
            </a:r>
            <a:r>
              <a:rPr lang="en-US" sz="1200" dirty="0"/>
              <a:t>, I. (2008). Why </a:t>
            </a:r>
            <a:r>
              <a:rPr lang="en-US" sz="1200" dirty="0" smtClean="0"/>
              <a:t>has Unemployment </a:t>
            </a:r>
            <a:r>
              <a:rPr lang="en-US" sz="1200" dirty="0"/>
              <a:t>Risen in the New South Africa? </a:t>
            </a:r>
            <a:r>
              <a:rPr lang="en-US" sz="1200" i="1" dirty="0"/>
              <a:t>The Economics of Transition</a:t>
            </a:r>
            <a:r>
              <a:rPr lang="en-US" sz="1200" dirty="0"/>
              <a:t>, 16(4), 715–740.</a:t>
            </a:r>
            <a:endParaRPr lang="fr-FR" sz="1200" dirty="0" smtClean="0"/>
          </a:p>
          <a:p>
            <a:r>
              <a:rPr lang="en-GB" sz="1200" dirty="0" err="1" smtClean="0"/>
              <a:t>Hoekman</a:t>
            </a:r>
            <a:r>
              <a:rPr lang="en-GB" sz="1200" dirty="0" smtClean="0"/>
              <a:t>, G. (2015) </a:t>
            </a:r>
            <a:r>
              <a:rPr lang="en-US" sz="1200" i="1" dirty="0"/>
              <a:t>The Spatial Mismatch Hypothesis and the use of </a:t>
            </a:r>
            <a:r>
              <a:rPr lang="en-US" sz="1200" i="1" dirty="0" smtClean="0"/>
              <a:t>social networks </a:t>
            </a:r>
            <a:r>
              <a:rPr lang="en-US" sz="1200" i="1" dirty="0"/>
              <a:t>for job search in Cape Town</a:t>
            </a:r>
            <a:r>
              <a:rPr lang="en-US" sz="1200" dirty="0"/>
              <a:t>, A minor dissertation submitted in partial fulfilment of the requirements for </a:t>
            </a:r>
            <a:r>
              <a:rPr lang="en-US" sz="1200" dirty="0" smtClean="0"/>
              <a:t>the award </a:t>
            </a:r>
            <a:r>
              <a:rPr lang="en-US" sz="1200" dirty="0"/>
              <a:t>of the degree of Master of Philosophy in Development Studies, Faculty of the </a:t>
            </a:r>
            <a:r>
              <a:rPr lang="en-US" sz="1200" dirty="0" smtClean="0"/>
              <a:t>Humanities University </a:t>
            </a:r>
            <a:r>
              <a:rPr lang="en-US" sz="1200" dirty="0"/>
              <a:t>of Cape </a:t>
            </a:r>
            <a:r>
              <a:rPr lang="en-US" sz="1200" dirty="0" smtClean="0"/>
              <a:t>Town.</a:t>
            </a:r>
          </a:p>
          <a:p>
            <a:r>
              <a:rPr lang="en-GB" sz="1200" dirty="0" err="1" smtClean="0"/>
              <a:t>Rospabe</a:t>
            </a:r>
            <a:r>
              <a:rPr lang="en-GB" sz="1200" dirty="0" smtClean="0"/>
              <a:t>, S. and </a:t>
            </a:r>
            <a:r>
              <a:rPr lang="en-GB" sz="1200" dirty="0" err="1" smtClean="0"/>
              <a:t>Selod</a:t>
            </a:r>
            <a:r>
              <a:rPr lang="en-GB" sz="1200" dirty="0" smtClean="0"/>
              <a:t>, H. (2003)</a:t>
            </a:r>
            <a:r>
              <a:rPr lang="en-US" sz="1200" dirty="0"/>
              <a:t> </a:t>
            </a:r>
            <a:r>
              <a:rPr lang="en-US" sz="1200" i="1" dirty="0"/>
              <a:t>Does City Structure cause Unemployment </a:t>
            </a:r>
            <a:r>
              <a:rPr lang="en-US" sz="1200" i="1" dirty="0" smtClean="0"/>
              <a:t>? The </a:t>
            </a:r>
            <a:r>
              <a:rPr lang="en-US" sz="1200" i="1" dirty="0"/>
              <a:t>case study of Cape Town</a:t>
            </a:r>
            <a:r>
              <a:rPr lang="en-US" sz="1200" dirty="0"/>
              <a:t>, Paper presented at the World Bank Urban Research </a:t>
            </a:r>
            <a:r>
              <a:rPr lang="en-US" sz="1200" dirty="0" smtClean="0"/>
              <a:t>Symposium, Urban </a:t>
            </a:r>
            <a:r>
              <a:rPr lang="en-US" sz="1200" dirty="0"/>
              <a:t>Development for Economic growth and Poverty Reduction, December 15-17, </a:t>
            </a:r>
            <a:r>
              <a:rPr lang="en-US" sz="1200" dirty="0" smtClean="0"/>
              <a:t>2003, Washington</a:t>
            </a:r>
            <a:r>
              <a:rPr lang="en-US" sz="1200" dirty="0"/>
              <a:t>, D.C., </a:t>
            </a:r>
            <a:r>
              <a:rPr lang="en-US" sz="1200" dirty="0" smtClean="0"/>
              <a:t>USA</a:t>
            </a:r>
          </a:p>
          <a:p>
            <a:r>
              <a:rPr lang="en-US" sz="1200" dirty="0" err="1"/>
              <a:t>Seekings</a:t>
            </a:r>
            <a:r>
              <a:rPr lang="en-US" sz="1200" dirty="0"/>
              <a:t>, J. (2010) </a:t>
            </a:r>
            <a:r>
              <a:rPr lang="en-US" sz="1200" i="1" dirty="0"/>
              <a:t>Race, class and inequality in the South African City</a:t>
            </a:r>
            <a:r>
              <a:rPr lang="en-US" sz="1200" dirty="0"/>
              <a:t>. In The Blackwell Companion to the City, Bridge, G. and Watson, S. (</a:t>
            </a:r>
            <a:r>
              <a:rPr lang="en-US" sz="1200" dirty="0" err="1"/>
              <a:t>eds</a:t>
            </a:r>
            <a:r>
              <a:rPr lang="en-US" sz="1200" dirty="0"/>
              <a:t>), (new edition, </a:t>
            </a:r>
            <a:r>
              <a:rPr lang="en-US" sz="1200" dirty="0" smtClean="0"/>
              <a:t>Blackwell</a:t>
            </a:r>
          </a:p>
          <a:p>
            <a:r>
              <a:rPr lang="en-US" sz="1200" dirty="0"/>
              <a:t>Martin, R. (2004). Can Black workers escape spatial mismatch? Employment shifts, population shifts, and Black unemployment in American cities. </a:t>
            </a:r>
            <a:r>
              <a:rPr lang="en-US" sz="1200" i="1" dirty="0"/>
              <a:t>Journal of Urban </a:t>
            </a:r>
            <a:r>
              <a:rPr lang="en-US" sz="1200" i="1" dirty="0" smtClean="0"/>
              <a:t>Economics,</a:t>
            </a:r>
            <a:r>
              <a:rPr lang="en-US" sz="1200" dirty="0" smtClean="0"/>
              <a:t> </a:t>
            </a:r>
            <a:r>
              <a:rPr lang="en-US" sz="1200" dirty="0"/>
              <a:t>55, 179-194</a:t>
            </a:r>
            <a:r>
              <a:rPr lang="en-US" sz="1200" dirty="0" smtClean="0"/>
              <a:t>.</a:t>
            </a:r>
          </a:p>
          <a:p>
            <a:r>
              <a:rPr lang="en-US" sz="1200" dirty="0" err="1" smtClean="0"/>
              <a:t>Gobillon</a:t>
            </a:r>
            <a:r>
              <a:rPr lang="en-US" sz="1200" dirty="0"/>
              <a:t>, L., </a:t>
            </a:r>
            <a:r>
              <a:rPr lang="en-US" sz="1200" dirty="0" err="1"/>
              <a:t>Selod</a:t>
            </a:r>
            <a:r>
              <a:rPr lang="en-US" sz="1200" dirty="0"/>
              <a:t>, H. and </a:t>
            </a:r>
            <a:r>
              <a:rPr lang="en-US" sz="1200" dirty="0" err="1"/>
              <a:t>Zenou</a:t>
            </a:r>
            <a:r>
              <a:rPr lang="en-US" sz="1200" dirty="0"/>
              <a:t>, Y. (2007). The mechanisms of spatial </a:t>
            </a:r>
            <a:r>
              <a:rPr lang="en-US" sz="1200" dirty="0" smtClean="0"/>
              <a:t>mismatch, </a:t>
            </a:r>
            <a:r>
              <a:rPr lang="en-US" sz="1200" i="1" dirty="0"/>
              <a:t>Urban </a:t>
            </a:r>
            <a:r>
              <a:rPr lang="en-US" sz="1200" i="1" dirty="0" smtClean="0"/>
              <a:t>Studies</a:t>
            </a:r>
            <a:r>
              <a:rPr lang="en-US" sz="1200" dirty="0" smtClean="0"/>
              <a:t>, </a:t>
            </a:r>
            <a:r>
              <a:rPr lang="en-US" sz="1200" dirty="0"/>
              <a:t>44, 2401-2427.</a:t>
            </a:r>
          </a:p>
          <a:p>
            <a:r>
              <a:rPr lang="en-US" sz="1200" dirty="0" err="1"/>
              <a:t>Hellerstein</a:t>
            </a:r>
            <a:r>
              <a:rPr lang="en-US" sz="1200" dirty="0"/>
              <a:t>, J., </a:t>
            </a:r>
            <a:r>
              <a:rPr lang="en-US" sz="1200" dirty="0" err="1"/>
              <a:t>Neumark</a:t>
            </a:r>
            <a:r>
              <a:rPr lang="en-US" sz="1200" dirty="0"/>
              <a:t>, D. and </a:t>
            </a:r>
            <a:r>
              <a:rPr lang="en-US" sz="1200" dirty="0" err="1"/>
              <a:t>McInerney</a:t>
            </a:r>
            <a:r>
              <a:rPr lang="en-US" sz="1200" dirty="0"/>
              <a:t>, M. (2008). Spatial mismatch or racial mismatch? </a:t>
            </a:r>
            <a:r>
              <a:rPr lang="en-US" sz="1200" i="1" dirty="0"/>
              <a:t>Journal of Urban </a:t>
            </a:r>
            <a:r>
              <a:rPr lang="en-US" sz="1200" i="1" dirty="0" smtClean="0"/>
              <a:t>Economics, </a:t>
            </a:r>
            <a:r>
              <a:rPr lang="en-US" sz="1200" dirty="0"/>
              <a:t>64, 464-479.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91344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4521</TotalTime>
  <Words>744</Words>
  <Application>Microsoft Office PowerPoint</Application>
  <PresentationFormat>Произвольный</PresentationFormat>
  <Paragraphs>34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View</vt:lpstr>
      <vt:lpstr>Assessing the Role of Urban Form on Youth Unemployment in South Africa</vt:lpstr>
      <vt:lpstr>Introduction</vt:lpstr>
      <vt:lpstr>Accessibility and Unemployment </vt:lpstr>
      <vt:lpstr>Local Networks and Unemployment </vt:lpstr>
      <vt:lpstr>Looking ahead: Youth in Governance </vt:lpstr>
      <vt:lpstr>Thank You!!!!!</vt:lpstr>
      <vt:lpstr>Reference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Urban Youth Unemployment in South Africa</dc:title>
  <dc:creator>kwanda lande</dc:creator>
  <cp:lastModifiedBy>MegaVovka</cp:lastModifiedBy>
  <cp:revision>41</cp:revision>
  <dcterms:created xsi:type="dcterms:W3CDTF">2016-11-30T11:18:37Z</dcterms:created>
  <dcterms:modified xsi:type="dcterms:W3CDTF">2016-12-04T09:38:56Z</dcterms:modified>
</cp:coreProperties>
</file>