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5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B9458-5CC9-4E73-BCD4-9257EFC01F47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4F4E-9F88-49F8-8004-F4AC723B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0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4F4E-9F88-49F8-8004-F4AC723B9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528DAD8-7CC8-40E9-BCED-B53FDA9A263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7B78A2F-0966-4278-890C-1AD48DC23B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4095350" cy="4968552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Beyond </a:t>
            </a:r>
            <a:r>
              <a:rPr lang="en-ZA" dirty="0" smtClean="0">
                <a:solidFill>
                  <a:srgbClr val="FF0000"/>
                </a:solidFill>
              </a:rPr>
              <a:t>Creative </a:t>
            </a:r>
            <a:r>
              <a:rPr lang="en-ZA" dirty="0" smtClean="0">
                <a:solidFill>
                  <a:srgbClr val="FF0000"/>
                </a:solidFill>
              </a:rPr>
              <a:t>Consumption and </a:t>
            </a:r>
            <a:r>
              <a:rPr lang="en-ZA" dirty="0" smtClean="0">
                <a:solidFill>
                  <a:srgbClr val="FF0000"/>
                </a:solidFill>
              </a:rPr>
              <a:t>Destruction </a:t>
            </a:r>
            <a:r>
              <a:rPr lang="en-ZA" dirty="0" smtClean="0">
                <a:solidFill>
                  <a:srgbClr val="FF0000"/>
                </a:solidFill>
              </a:rPr>
              <a:t>in South Africa’s Marginalised Urban Areas: Lessons from </a:t>
            </a:r>
            <a:r>
              <a:rPr lang="en-ZA" dirty="0" smtClean="0">
                <a:solidFill>
                  <a:srgbClr val="FF0000"/>
                </a:solidFill>
              </a:rPr>
              <a:t>the </a:t>
            </a:r>
            <a:r>
              <a:rPr lang="en-ZA" i="1" dirty="0" err="1" smtClean="0">
                <a:solidFill>
                  <a:srgbClr val="FF0000"/>
                </a:solidFill>
              </a:rPr>
              <a:t>Izikhothane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rgbClr val="FF0000"/>
                </a:solidFill>
              </a:rPr>
              <a:t>Youth </a:t>
            </a:r>
            <a:r>
              <a:rPr lang="en-ZA" dirty="0" smtClean="0">
                <a:solidFill>
                  <a:srgbClr val="FF0000"/>
                </a:solidFill>
              </a:rPr>
              <a:t>Movement’s Aspirations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543176" cy="1728192"/>
          </a:xfrm>
        </p:spPr>
        <p:txBody>
          <a:bodyPr>
            <a:normAutofit fontScale="92500" lnSpcReduction="10000"/>
          </a:bodyPr>
          <a:lstStyle/>
          <a:p>
            <a:pPr marL="288000" algn="r"/>
            <a:r>
              <a:rPr lang="en-ZA" sz="1700" dirty="0" smtClean="0"/>
              <a:t>Adaptive and Transformative Governance for Large City Development</a:t>
            </a:r>
          </a:p>
          <a:p>
            <a:pPr marL="288000" algn="r"/>
            <a:r>
              <a:rPr lang="en-ZA" sz="1700" dirty="0" smtClean="0"/>
              <a:t>Youth Component </a:t>
            </a:r>
          </a:p>
          <a:p>
            <a:pPr algn="r"/>
            <a:r>
              <a:rPr lang="en-ZA" sz="1400" dirty="0" err="1" smtClean="0"/>
              <a:t>Thembani</a:t>
            </a:r>
            <a:r>
              <a:rPr lang="en-ZA" sz="1400" dirty="0" smtClean="0"/>
              <a:t> </a:t>
            </a:r>
            <a:r>
              <a:rPr lang="en-ZA" sz="1400" dirty="0" err="1" smtClean="0"/>
              <a:t>Mkhize</a:t>
            </a:r>
            <a:endParaRPr lang="en-ZA" sz="1400" dirty="0" smtClean="0"/>
          </a:p>
          <a:p>
            <a:pPr algn="r"/>
            <a:r>
              <a:rPr lang="en-ZA" sz="1400" dirty="0" smtClean="0"/>
              <a:t>Gauteng City-Region Observatory (GCRO)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90158"/>
            <a:ext cx="1718898" cy="90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96" y="2388581"/>
            <a:ext cx="1872208" cy="7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20" y="5301208"/>
            <a:ext cx="3541486" cy="49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648072"/>
          </a:xfrm>
        </p:spPr>
        <p:txBody>
          <a:bodyPr>
            <a:noAutofit/>
          </a:bodyPr>
          <a:lstStyle/>
          <a:p>
            <a:pPr algn="ctr"/>
            <a:r>
              <a:rPr lang="en-ZA" sz="2400" dirty="0" smtClean="0">
                <a:solidFill>
                  <a:srgbClr val="FF0000"/>
                </a:solidFill>
              </a:rPr>
              <a:t>Concluding Remarks: Appropriate Adaptive Governance Response(s)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12568"/>
          </a:xfrm>
        </p:spPr>
        <p:txBody>
          <a:bodyPr/>
          <a:lstStyle/>
          <a:p>
            <a:r>
              <a:rPr lang="en-ZA" dirty="0" smtClean="0"/>
              <a:t>How can energy of these identity-driven aspirational outpourings be positively re-directed? </a:t>
            </a:r>
          </a:p>
          <a:p>
            <a:pPr lvl="1"/>
            <a:r>
              <a:rPr lang="en-ZA" dirty="0" smtClean="0"/>
              <a:t>Close </a:t>
            </a:r>
            <a:r>
              <a:rPr lang="en-ZA" dirty="0" smtClean="0"/>
              <a:t>attention to real effects of affirmative action programmes for youths in </a:t>
            </a:r>
            <a:r>
              <a:rPr lang="en-ZA" dirty="0" smtClean="0"/>
              <a:t>previously marginalised areas?</a:t>
            </a:r>
            <a:endParaRPr lang="en-ZA" dirty="0" smtClean="0"/>
          </a:p>
          <a:p>
            <a:pPr lvl="1"/>
            <a:r>
              <a:rPr lang="en-ZA" dirty="0" smtClean="0"/>
              <a:t>Career guidance in contexts of poverty and/or </a:t>
            </a:r>
            <a:r>
              <a:rPr lang="en-ZA" dirty="0" smtClean="0"/>
              <a:t>inequality?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212976"/>
            <a:ext cx="4320480" cy="648072"/>
          </a:xfrm>
        </p:spPr>
        <p:txBody>
          <a:bodyPr>
            <a:noAutofit/>
          </a:bodyPr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Thank You!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608512"/>
          </a:xfrm>
        </p:spPr>
        <p:txBody>
          <a:bodyPr/>
          <a:lstStyle/>
          <a:p>
            <a:pPr marL="68580" indent="0" algn="ctr">
              <a:buNone/>
            </a:pPr>
            <a:r>
              <a:rPr lang="en-ZA" i="1" dirty="0"/>
              <a:t>In the </a:t>
            </a:r>
            <a:r>
              <a:rPr lang="en-ZA" i="1" dirty="0" err="1"/>
              <a:t>postcolony</a:t>
            </a:r>
            <a:r>
              <a:rPr lang="en-ZA" i="1" dirty="0"/>
              <a:t>, magnificence and the desire to shine are not the prerogative only of those who command. The people also want to be </a:t>
            </a:r>
            <a:r>
              <a:rPr lang="en-ZA" i="1" dirty="0" smtClean="0"/>
              <a:t>‘honoured’, </a:t>
            </a:r>
            <a:r>
              <a:rPr lang="en-ZA" i="1" dirty="0"/>
              <a:t>to </a:t>
            </a:r>
            <a:r>
              <a:rPr lang="en-ZA" i="1" dirty="0" smtClean="0"/>
              <a:t>‘shine’ </a:t>
            </a:r>
            <a:r>
              <a:rPr lang="en-ZA" i="1" dirty="0"/>
              <a:t>and to take part in celebrations … </a:t>
            </a:r>
            <a:r>
              <a:rPr lang="en-ZA" i="1" dirty="0" smtClean="0"/>
              <a:t>[</a:t>
            </a:r>
            <a:r>
              <a:rPr lang="en-ZA" i="1" dirty="0"/>
              <a:t>I</a:t>
            </a:r>
            <a:r>
              <a:rPr lang="en-ZA" i="1" dirty="0" smtClean="0"/>
              <a:t>]</a:t>
            </a:r>
            <a:r>
              <a:rPr lang="en-ZA" i="1" dirty="0" smtClean="0"/>
              <a:t>n </a:t>
            </a:r>
            <a:r>
              <a:rPr lang="en-ZA" i="1" dirty="0"/>
              <a:t>their desire for a certain majesty, the masses join in the madness and clothe themselves in cheap imitations of power to reproduce its epistemology.</a:t>
            </a:r>
          </a:p>
          <a:p>
            <a:pPr marL="68580" indent="0" algn="r">
              <a:buNone/>
            </a:pPr>
            <a:r>
              <a:rPr lang="en-ZA" dirty="0"/>
              <a:t>~</a:t>
            </a:r>
            <a:r>
              <a:rPr lang="en-ZA" dirty="0" err="1"/>
              <a:t>Ousmane</a:t>
            </a:r>
            <a:r>
              <a:rPr lang="en-ZA" dirty="0"/>
              <a:t> as cited in Thomas 2007: 155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692696"/>
            <a:ext cx="34563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Inspiration for (case) study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2000" y="1628800"/>
            <a:ext cx="3672408" cy="4605851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900" dirty="0" smtClean="0"/>
              <a:t>Rise of ‘culture of consumption’ in SA cities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600" dirty="0" smtClean="0"/>
              <a:t>Ubiquity of billboards – </a:t>
            </a:r>
            <a:r>
              <a:rPr lang="en-ZA" sz="2600" dirty="0" err="1" smtClean="0"/>
              <a:t>esp</a:t>
            </a:r>
            <a:r>
              <a:rPr lang="en-ZA" sz="2600" dirty="0" smtClean="0"/>
              <a:t> fashion billboards - encouraging hyper-consumerism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600" dirty="0" smtClean="0"/>
              <a:t>Proliferation of mega-shopping malls </a:t>
            </a:r>
            <a:r>
              <a:rPr lang="en-ZA" sz="2600" dirty="0" smtClean="0"/>
              <a:t>in formerly </a:t>
            </a:r>
            <a:r>
              <a:rPr lang="en-ZA" sz="2600" dirty="0" smtClean="0"/>
              <a:t>marginalised areas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600" dirty="0" smtClean="0"/>
              <a:t>Influx of international high street and high end clothing brands since 2010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900" dirty="0" err="1" smtClean="0"/>
              <a:t>Izikhothane</a:t>
            </a:r>
            <a:r>
              <a:rPr lang="en-ZA" sz="2900" dirty="0" smtClean="0"/>
              <a:t> have emerged and gained momentum against this backdrop</a:t>
            </a:r>
          </a:p>
          <a:p>
            <a:endParaRPr lang="en-ZA" dirty="0" smtClean="0"/>
          </a:p>
          <a:p>
            <a:pPr marL="365760" lvl="1" indent="0">
              <a:buNone/>
            </a:pPr>
            <a:r>
              <a:rPr lang="en-ZA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8" y="615238"/>
            <a:ext cx="1336889" cy="57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6" y="1194398"/>
            <a:ext cx="1016488" cy="53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1" y="611925"/>
            <a:ext cx="868490" cy="57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30" y="611925"/>
            <a:ext cx="1187912" cy="55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72" y="1165218"/>
            <a:ext cx="832570" cy="6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Image result for maponya mall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6" y="4404848"/>
            <a:ext cx="914593" cy="5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31805" y="1194398"/>
            <a:ext cx="2340837" cy="3354342"/>
            <a:chOff x="1470524" y="1194399"/>
            <a:chExt cx="2357084" cy="335434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904" y="1194399"/>
              <a:ext cx="927049" cy="57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524" y="2780928"/>
              <a:ext cx="2357084" cy="176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3277"/>
            <a:ext cx="1832675" cy="123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68" y="1803277"/>
            <a:ext cx="1850674" cy="12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10298"/>
            <a:ext cx="3573050" cy="183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33" y="3046317"/>
            <a:ext cx="1221572" cy="5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7" y="3607666"/>
            <a:ext cx="804074" cy="80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9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648072"/>
          </a:xfrm>
        </p:spPr>
        <p:txBody>
          <a:bodyPr>
            <a:normAutofit/>
          </a:bodyPr>
          <a:lstStyle/>
          <a:p>
            <a:pPr algn="ctr"/>
            <a:r>
              <a:rPr lang="en-ZA" sz="2800" dirty="0" smtClean="0">
                <a:solidFill>
                  <a:srgbClr val="FF0000"/>
                </a:solidFill>
              </a:rPr>
              <a:t>Who are </a:t>
            </a:r>
            <a:r>
              <a:rPr lang="en-ZA" sz="2800" i="1" dirty="0" err="1" smtClean="0">
                <a:solidFill>
                  <a:srgbClr val="FF0000"/>
                </a:solidFill>
              </a:rPr>
              <a:t>Izikhothane</a:t>
            </a:r>
            <a:r>
              <a:rPr lang="en-ZA" sz="2800" dirty="0" smtClean="0">
                <a:solidFill>
                  <a:srgbClr val="FF0000"/>
                </a:solidFill>
              </a:rPr>
              <a:t>? Defining Characteristics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3994728" cy="5112568"/>
          </a:xfrm>
        </p:spPr>
        <p:txBody>
          <a:bodyPr>
            <a:normAutofit lnSpcReduction="10000"/>
          </a:bodyPr>
          <a:lstStyle/>
          <a:p>
            <a:r>
              <a:rPr lang="en-ZA" sz="1800" dirty="0" smtClean="0"/>
              <a:t>Zulu slang for ‘lickers’</a:t>
            </a:r>
          </a:p>
          <a:p>
            <a:r>
              <a:rPr lang="en-ZA" sz="1800" dirty="0"/>
              <a:t>S</a:t>
            </a:r>
            <a:r>
              <a:rPr lang="en-ZA" sz="1800" dirty="0" smtClean="0"/>
              <a:t>ubculture usually comprised of young men from poor backgrounds who: </a:t>
            </a:r>
          </a:p>
          <a:p>
            <a:pPr lvl="1" algn="just"/>
            <a:r>
              <a:rPr lang="en-ZA" sz="1600" dirty="0" smtClean="0"/>
              <a:t>Adorn themselves in colourfully eccentric designer clothing </a:t>
            </a:r>
          </a:p>
          <a:p>
            <a:pPr lvl="1" algn="just"/>
            <a:r>
              <a:rPr lang="en-ZA" sz="1600" dirty="0" smtClean="0"/>
              <a:t>View showmanship, dandyism and ostentation as central day-to-day preoccupations </a:t>
            </a:r>
          </a:p>
          <a:p>
            <a:pPr lvl="1" algn="just"/>
            <a:r>
              <a:rPr lang="en-ZA" sz="1600" dirty="0" smtClean="0"/>
              <a:t>Are fatalistically obsessed with expensive designer labels, alcohol and food </a:t>
            </a:r>
          </a:p>
          <a:p>
            <a:pPr lvl="1" algn="just"/>
            <a:r>
              <a:rPr lang="en-ZA" sz="1600" dirty="0" smtClean="0"/>
              <a:t>Belong to dance ‘crews’ and partake in dance competitions/‘battles’ (</a:t>
            </a:r>
            <a:r>
              <a:rPr lang="en-ZA" sz="1600" i="1" dirty="0" err="1" smtClean="0"/>
              <a:t>Ukukhothana</a:t>
            </a:r>
            <a:r>
              <a:rPr lang="en-ZA" sz="1600" dirty="0" smtClean="0"/>
              <a:t>)</a:t>
            </a:r>
          </a:p>
          <a:p>
            <a:pPr lvl="1" algn="just"/>
            <a:r>
              <a:rPr lang="en-ZA" sz="1600" dirty="0" smtClean="0"/>
              <a:t>Social media and word of mouth to spread word of battles</a:t>
            </a:r>
            <a:endParaRPr lang="en-ZA" sz="1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152" y="1340768"/>
            <a:ext cx="4031304" cy="5184576"/>
          </a:xfrm>
        </p:spPr>
        <p:txBody>
          <a:bodyPr>
            <a:normAutofit/>
          </a:bodyPr>
          <a:lstStyle/>
          <a:p>
            <a:r>
              <a:rPr lang="en-ZA" sz="1800" dirty="0"/>
              <a:t>A</a:t>
            </a:r>
            <a:r>
              <a:rPr lang="en-ZA" sz="1800" dirty="0" smtClean="0"/>
              <a:t>ccumulation, consumption and </a:t>
            </a:r>
            <a:r>
              <a:rPr lang="en-ZA" sz="1800" dirty="0" smtClean="0"/>
              <a:t>intentional destruction </a:t>
            </a:r>
            <a:endParaRPr lang="en-ZA" sz="1800" dirty="0" smtClean="0"/>
          </a:p>
          <a:p>
            <a:pPr lvl="1"/>
            <a:r>
              <a:rPr lang="en-ZA" sz="1600" dirty="0" smtClean="0"/>
              <a:t>Burning of money and clothes; spilling of alcohol and fancy dessert</a:t>
            </a:r>
          </a:p>
          <a:p>
            <a:pPr lvl="1"/>
            <a:r>
              <a:rPr lang="en-ZA" sz="1600" dirty="0"/>
              <a:t>T</a:t>
            </a:r>
            <a:r>
              <a:rPr lang="en-ZA" sz="1600" dirty="0" smtClean="0"/>
              <a:t>o show ‘who can afford more’, to determine which party is ‘wealthier’ and/or who is the better ‘cheese boy’</a:t>
            </a:r>
          </a:p>
          <a:p>
            <a:pPr lvl="1"/>
            <a:r>
              <a:rPr lang="en-ZA" sz="1600" dirty="0" smtClean="0"/>
              <a:t>Winner elevates social standing - gains respect, (female) attention, superiority - albeit temporarily</a:t>
            </a:r>
          </a:p>
          <a:p>
            <a:r>
              <a:rPr lang="en-ZA" sz="1800" dirty="0" smtClean="0"/>
              <a:t>Inspired by</a:t>
            </a:r>
            <a:r>
              <a:rPr lang="en-ZA" sz="1800" dirty="0" smtClean="0"/>
              <a:t> </a:t>
            </a:r>
            <a:r>
              <a:rPr lang="en-ZA" sz="1800" dirty="0" smtClean="0"/>
              <a:t>‘Black Diamonds’, particularly Kenny Kunene (sushi King)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5533"/>
            <a:ext cx="1656184" cy="113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648072"/>
          </a:xfrm>
        </p:spPr>
        <p:txBody>
          <a:bodyPr>
            <a:norm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Who are </a:t>
            </a:r>
            <a:r>
              <a:rPr lang="en-ZA" sz="2800" i="1" dirty="0" err="1">
                <a:solidFill>
                  <a:srgbClr val="FF0000"/>
                </a:solidFill>
              </a:rPr>
              <a:t>Izikhothane</a:t>
            </a:r>
            <a:r>
              <a:rPr lang="en-ZA" sz="2800" dirty="0">
                <a:solidFill>
                  <a:srgbClr val="FF0000"/>
                </a:solidFill>
              </a:rPr>
              <a:t>? Defining Characteristics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2190585" cy="16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53" y="4819092"/>
            <a:ext cx="2614389" cy="169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29" y="4869160"/>
            <a:ext cx="2512022" cy="167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88" y="2914435"/>
            <a:ext cx="2539540" cy="1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35" y="4318505"/>
            <a:ext cx="1779059" cy="2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78" y="1335916"/>
            <a:ext cx="23762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56201"/>
            <a:ext cx="1100128" cy="73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57476"/>
            <a:ext cx="576064" cy="7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3503"/>
            <a:ext cx="922499" cy="7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02" y="1335917"/>
            <a:ext cx="2874676" cy="161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26155"/>
            <a:ext cx="2956658" cy="18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14435"/>
            <a:ext cx="2468281" cy="124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41" y="2920092"/>
            <a:ext cx="3384376" cy="1949481"/>
          </a:xfrm>
        </p:spPr>
      </p:pic>
    </p:spTree>
    <p:extLst>
      <p:ext uri="{BB962C8B-B14F-4D97-AF65-F5344CB8AC3E}">
        <p14:creationId xmlns:p14="http://schemas.microsoft.com/office/powerpoint/2010/main" val="34096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648072"/>
          </a:xfrm>
        </p:spPr>
        <p:txBody>
          <a:bodyPr>
            <a:normAutofit/>
          </a:bodyPr>
          <a:lstStyle/>
          <a:p>
            <a:r>
              <a:rPr lang="en-ZA" sz="2800" dirty="0">
                <a:solidFill>
                  <a:srgbClr val="FF0000"/>
                </a:solidFill>
              </a:rPr>
              <a:t>Who are </a:t>
            </a:r>
            <a:r>
              <a:rPr lang="en-ZA" sz="2800" i="1" dirty="0" err="1">
                <a:solidFill>
                  <a:srgbClr val="FF0000"/>
                </a:solidFill>
              </a:rPr>
              <a:t>Izikhothane</a:t>
            </a:r>
            <a:r>
              <a:rPr lang="en-ZA" sz="2800" dirty="0">
                <a:solidFill>
                  <a:srgbClr val="FF0000"/>
                </a:solidFill>
              </a:rPr>
              <a:t>? Defining Characteristics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249911"/>
            <a:ext cx="3240359" cy="190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61" y="2473611"/>
            <a:ext cx="1703843" cy="242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1" y="4437113"/>
            <a:ext cx="3581533" cy="212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" y="1223635"/>
            <a:ext cx="2141373" cy="321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08159"/>
            <a:ext cx="4608510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65" y="1249911"/>
            <a:ext cx="2846129" cy="185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6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400" dirty="0" smtClean="0">
                <a:solidFill>
                  <a:srgbClr val="FF0000"/>
                </a:solidFill>
              </a:rPr>
              <a:t>Problematic Aspects; Portrayal in Community and Popular Culture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88024" y="1556792"/>
            <a:ext cx="3888432" cy="5256584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Dismissed by community as shallow, materialistic attention seekers</a:t>
            </a:r>
          </a:p>
          <a:p>
            <a:r>
              <a:rPr lang="en-ZA" dirty="0"/>
              <a:t>Demonised by media, perhaps due to subculture’s paradoxes and </a:t>
            </a:r>
            <a:r>
              <a:rPr lang="en-ZA" dirty="0" smtClean="0"/>
              <a:t>fatal consequences</a:t>
            </a:r>
            <a:endParaRPr lang="en-ZA" dirty="0"/>
          </a:p>
          <a:p>
            <a:pPr lvl="1"/>
            <a:r>
              <a:rPr lang="en-ZA" dirty="0" smtClean="0"/>
              <a:t>‘Mad rush’ to keep up for youths from dire backgrounds</a:t>
            </a:r>
          </a:p>
          <a:p>
            <a:pPr lvl="1"/>
            <a:r>
              <a:rPr lang="en-ZA" dirty="0" smtClean="0"/>
              <a:t>Financial and economic strain on families</a:t>
            </a:r>
          </a:p>
          <a:p>
            <a:pPr lvl="1"/>
            <a:r>
              <a:rPr lang="en-ZA" dirty="0" smtClean="0"/>
              <a:t>Anomie: Member who committed </a:t>
            </a:r>
            <a:r>
              <a:rPr lang="en-ZA" dirty="0"/>
              <a:t>suicide after being pressured by peers to keep spending money even though family did not have the means</a:t>
            </a:r>
          </a:p>
          <a:p>
            <a:pPr lvl="1"/>
            <a:r>
              <a:rPr lang="en-ZA" dirty="0" smtClean="0"/>
              <a:t>Worries that </a:t>
            </a:r>
            <a:r>
              <a:rPr lang="en-ZA" dirty="0" smtClean="0"/>
              <a:t>sources </a:t>
            </a:r>
            <a:r>
              <a:rPr lang="en-ZA" dirty="0"/>
              <a:t>of money might be socially unacceptable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12305"/>
          <a:stretch/>
        </p:blipFill>
        <p:spPr bwMode="auto">
          <a:xfrm>
            <a:off x="467544" y="1700808"/>
            <a:ext cx="434649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800" dirty="0" smtClean="0">
                <a:solidFill>
                  <a:srgbClr val="FF0000"/>
                </a:solidFill>
              </a:rPr>
              <a:t>Socio-political Messages and Aspirations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40060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Form of </a:t>
            </a:r>
            <a:r>
              <a:rPr lang="en-ZA" b="1" dirty="0" smtClean="0"/>
              <a:t>escapism</a:t>
            </a:r>
            <a:r>
              <a:rPr lang="en-ZA" dirty="0" smtClean="0"/>
              <a:t> </a:t>
            </a:r>
          </a:p>
          <a:p>
            <a:pPr lvl="1"/>
            <a:r>
              <a:rPr lang="en-ZA" dirty="0"/>
              <a:t>F</a:t>
            </a:r>
            <a:r>
              <a:rPr lang="en-ZA" dirty="0" smtClean="0"/>
              <a:t>rom harsh realities of township life</a:t>
            </a:r>
          </a:p>
          <a:p>
            <a:pPr lvl="0">
              <a:buClr>
                <a:srgbClr val="94C600"/>
              </a:buClr>
            </a:pPr>
            <a:r>
              <a:rPr lang="en-ZA" b="1" dirty="0">
                <a:solidFill>
                  <a:srgbClr val="3E3D2D"/>
                </a:solidFill>
              </a:rPr>
              <a:t>Coping mechanism</a:t>
            </a:r>
          </a:p>
          <a:p>
            <a:pPr lvl="1">
              <a:buClr>
                <a:srgbClr val="94C600"/>
              </a:buClr>
            </a:pPr>
            <a:r>
              <a:rPr lang="en-ZA" dirty="0">
                <a:solidFill>
                  <a:srgbClr val="3E3D2D"/>
                </a:solidFill>
              </a:rPr>
              <a:t>A way of surviving amidst bleak circumstances of township life</a:t>
            </a:r>
          </a:p>
          <a:p>
            <a:pPr lvl="1">
              <a:buClr>
                <a:srgbClr val="94C600"/>
              </a:buClr>
            </a:pPr>
            <a:r>
              <a:rPr lang="en-ZA" dirty="0" smtClean="0">
                <a:solidFill>
                  <a:srgbClr val="3E3D2D"/>
                </a:solidFill>
              </a:rPr>
              <a:t>Youth’s way of “locating itself in </a:t>
            </a:r>
            <a:r>
              <a:rPr lang="en-ZA" dirty="0">
                <a:solidFill>
                  <a:srgbClr val="3E3D2D"/>
                </a:solidFill>
              </a:rPr>
              <a:t>a post-apartheid urban space that is awash with </a:t>
            </a:r>
            <a:r>
              <a:rPr lang="en-ZA" dirty="0" smtClean="0">
                <a:solidFill>
                  <a:srgbClr val="3E3D2D"/>
                </a:solidFill>
              </a:rPr>
              <a:t>consumerism” (Mchunu 2016: 2)</a:t>
            </a:r>
            <a:endParaRPr lang="en-ZA" b="1" dirty="0" smtClean="0"/>
          </a:p>
          <a:p>
            <a:r>
              <a:rPr lang="en-ZA" b="1" dirty="0" smtClean="0"/>
              <a:t>Subversion</a:t>
            </a:r>
            <a:r>
              <a:rPr lang="en-ZA" dirty="0" smtClean="0"/>
              <a:t> and </a:t>
            </a:r>
            <a:r>
              <a:rPr lang="en-ZA" b="1" dirty="0" smtClean="0"/>
              <a:t>excluding</a:t>
            </a:r>
            <a:r>
              <a:rPr lang="en-ZA" dirty="0" smtClean="0"/>
              <a:t> system that has </a:t>
            </a:r>
            <a:r>
              <a:rPr lang="en-ZA" dirty="0" smtClean="0"/>
              <a:t>excluded them</a:t>
            </a:r>
          </a:p>
          <a:p>
            <a:pPr lvl="1"/>
            <a:r>
              <a:rPr lang="en-ZA" dirty="0" smtClean="0"/>
              <a:t>Deemed unnecessary by a skills-driven, knowledge-based urban market hence have created their own enclave(s)</a:t>
            </a:r>
          </a:p>
          <a:p>
            <a:pPr lvl="1"/>
            <a:r>
              <a:rPr lang="en-ZA" dirty="0" smtClean="0"/>
              <a:t>Yet, paradoxically feed into this consumer-driven economy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800" dirty="0" smtClean="0">
                <a:solidFill>
                  <a:srgbClr val="FF0000"/>
                </a:solidFill>
              </a:rPr>
              <a:t>Socio-political Messages and Aspirations (cont’d)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rmAutofit/>
          </a:bodyPr>
          <a:lstStyle/>
          <a:p>
            <a:pPr lvl="0">
              <a:buClr>
                <a:srgbClr val="94C600"/>
              </a:buClr>
            </a:pPr>
            <a:r>
              <a:rPr lang="en-ZA" dirty="0">
                <a:solidFill>
                  <a:srgbClr val="3E3D2D"/>
                </a:solidFill>
              </a:rPr>
              <a:t>An attention seeking </a:t>
            </a:r>
            <a:r>
              <a:rPr lang="en-ZA" b="1" dirty="0">
                <a:solidFill>
                  <a:srgbClr val="3E3D2D"/>
                </a:solidFill>
              </a:rPr>
              <a:t>political statement </a:t>
            </a:r>
            <a:r>
              <a:rPr lang="en-ZA" dirty="0">
                <a:solidFill>
                  <a:srgbClr val="3E3D2D"/>
                </a:solidFill>
              </a:rPr>
              <a:t>to: </a:t>
            </a:r>
          </a:p>
          <a:p>
            <a:pPr lvl="1">
              <a:buClr>
                <a:srgbClr val="94C600"/>
              </a:buClr>
            </a:pPr>
            <a:r>
              <a:rPr lang="en-ZA" sz="2000" dirty="0">
                <a:solidFill>
                  <a:srgbClr val="3E3D2D"/>
                </a:solidFill>
              </a:rPr>
              <a:t>Politicians – “… when you listen to them – they want to act against politicians, whom they say are doing nothing for young people, and against Western products that symbolise White society” </a:t>
            </a:r>
          </a:p>
          <a:p>
            <a:pPr lvl="1">
              <a:buClr>
                <a:srgbClr val="94C600"/>
              </a:buClr>
            </a:pPr>
            <a:r>
              <a:rPr lang="en-ZA" sz="2000" dirty="0">
                <a:solidFill>
                  <a:srgbClr val="3E3D2D"/>
                </a:solidFill>
              </a:rPr>
              <a:t>Society at large – </a:t>
            </a:r>
            <a:r>
              <a:rPr lang="en-ZA" sz="2000" dirty="0" smtClean="0">
                <a:solidFill>
                  <a:srgbClr val="3E3D2D"/>
                </a:solidFill>
              </a:rPr>
              <a:t>‘We </a:t>
            </a:r>
            <a:r>
              <a:rPr lang="en-ZA" sz="2000" dirty="0">
                <a:solidFill>
                  <a:srgbClr val="3E3D2D"/>
                </a:solidFill>
              </a:rPr>
              <a:t>are as much citizens of this consumeristic global village as the </a:t>
            </a:r>
            <a:r>
              <a:rPr lang="en-ZA" sz="2000" dirty="0" smtClean="0">
                <a:solidFill>
                  <a:srgbClr val="3E3D2D"/>
                </a:solidFill>
              </a:rPr>
              <a:t>rich; we belong </a:t>
            </a:r>
            <a:r>
              <a:rPr lang="en-ZA" sz="2000" dirty="0">
                <a:solidFill>
                  <a:srgbClr val="3E3D2D"/>
                </a:solidFill>
              </a:rPr>
              <a:t>whether you like it or </a:t>
            </a:r>
            <a:r>
              <a:rPr lang="en-ZA" sz="2000" dirty="0" smtClean="0">
                <a:solidFill>
                  <a:srgbClr val="3E3D2D"/>
                </a:solidFill>
              </a:rPr>
              <a:t>not.’</a:t>
            </a:r>
          </a:p>
          <a:p>
            <a:pPr lvl="1">
              <a:buClr>
                <a:srgbClr val="94C600"/>
              </a:buClr>
            </a:pPr>
            <a:r>
              <a:rPr lang="en-ZA" sz="2000" dirty="0" smtClean="0">
                <a:solidFill>
                  <a:srgbClr val="3E3D2D"/>
                </a:solidFill>
              </a:rPr>
              <a:t>“A potent means of articulating youth identity in settings seemingly left behind by the ‘new South Africa’” (Howell and Vincent 2014: 60)?</a:t>
            </a:r>
            <a:endParaRPr lang="en-US" sz="2000" dirty="0">
              <a:solidFill>
                <a:srgbClr val="3E3D2D"/>
              </a:solidFill>
            </a:endParaRP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0063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648</Words>
  <Application>Microsoft Office PowerPoint</Application>
  <PresentationFormat>On-screen Show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Beyond Creative Consumption and Destruction in South Africa’s Marginalised Urban Areas: Lessons from the Izikhothane Youth Movement’s Aspirations</vt:lpstr>
      <vt:lpstr>PowerPoint Presentation</vt:lpstr>
      <vt:lpstr>Inspiration for (case) study</vt:lpstr>
      <vt:lpstr>Who are Izikhothane? Defining Characteristics</vt:lpstr>
      <vt:lpstr>Who are Izikhothane? Defining Characteristics</vt:lpstr>
      <vt:lpstr>Who are Izikhothane? Defining Characteristics</vt:lpstr>
      <vt:lpstr>Problematic Aspects; Portrayal in Community and Popular Culture</vt:lpstr>
      <vt:lpstr>Socio-political Messages and Aspirations</vt:lpstr>
      <vt:lpstr>Socio-political Messages and Aspirations (cont’d)</vt:lpstr>
      <vt:lpstr>Concluding Remarks: Appropriate Adaptive Governance Response(s)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60</cp:revision>
  <dcterms:created xsi:type="dcterms:W3CDTF">2016-11-23T05:14:25Z</dcterms:created>
  <dcterms:modified xsi:type="dcterms:W3CDTF">2016-12-02T13:39:09Z</dcterms:modified>
</cp:coreProperties>
</file>