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4.xml" ContentType="application/vnd.openxmlformats-officedocument.them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5.xml" ContentType="application/vnd.openxmlformats-officedocument.them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6.xml" ContentType="application/vnd.openxmlformats-officedocument.theme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7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8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0" r:id="rId2"/>
    <p:sldMasterId id="2147483666" r:id="rId3"/>
    <p:sldMasterId id="2147483670" r:id="rId4"/>
    <p:sldMasterId id="2147483676" r:id="rId5"/>
    <p:sldMasterId id="2147483681" r:id="rId6"/>
    <p:sldMasterId id="2147483745" r:id="rId7"/>
    <p:sldMasterId id="2147483757" r:id="rId8"/>
    <p:sldMasterId id="2147483769" r:id="rId9"/>
  </p:sldMasterIdLst>
  <p:notesMasterIdLst>
    <p:notesMasterId r:id="rId27"/>
  </p:notesMasterIdLst>
  <p:sldIdLst>
    <p:sldId id="270" r:id="rId10"/>
    <p:sldId id="311" r:id="rId11"/>
    <p:sldId id="314" r:id="rId12"/>
    <p:sldId id="309" r:id="rId13"/>
    <p:sldId id="318" r:id="rId14"/>
    <p:sldId id="312" r:id="rId15"/>
    <p:sldId id="315" r:id="rId16"/>
    <p:sldId id="308" r:id="rId17"/>
    <p:sldId id="313" r:id="rId18"/>
    <p:sldId id="310" r:id="rId19"/>
    <p:sldId id="316" r:id="rId20"/>
    <p:sldId id="317" r:id="rId21"/>
    <p:sldId id="321" r:id="rId22"/>
    <p:sldId id="319" r:id="rId23"/>
    <p:sldId id="320" r:id="rId24"/>
    <p:sldId id="304" r:id="rId25"/>
    <p:sldId id="276" r:id="rId26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Татьяна Б. Лыкова" initials="ТБЛ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Стиль из темы 2 - акцент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Стиль из темы 2 -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Стиль из темы 2 -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93D81CF-94F2-401A-BA57-92F5A7B2D0C5}" styleName="Средний стиль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1E171933-4619-4E11-9A3F-F7608DF75F80}" styleName="Средний стиль 1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17292A2E-F333-43FB-9621-5CBBE7FDCDCB}" styleName="Светлый стиль 2 -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2160" y="-4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commentAuthors" Target="commentAuthors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ABEA7C-3BF1-466A-842E-B93E12AEE6BA}" type="datetimeFigureOut">
              <a:rPr lang="ru-RU" smtClean="0"/>
              <a:t>30.07.2019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0D839E-1E6E-45CD-B179-6EEE596922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02166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0D839E-1E6E-45CD-B179-6EEE59692274}" type="slidenum">
              <a:rPr lang="ru-RU" smtClean="0">
                <a:solidFill>
                  <a:prstClr val="black"/>
                </a:solidFill>
              </a:rPr>
              <a:pPr/>
              <a:t>6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54586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0D839E-1E6E-45CD-B179-6EEE59692274}" type="slidenum">
              <a:rPr lang="ru-RU" smtClean="0">
                <a:solidFill>
                  <a:prstClr val="black"/>
                </a:solidFill>
              </a:rPr>
              <a:pPr/>
              <a:t>7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54586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0D839E-1E6E-45CD-B179-6EEE59692274}" type="slidenum">
              <a:rPr lang="ru-RU" smtClean="0">
                <a:solidFill>
                  <a:prstClr val="black"/>
                </a:solidFill>
              </a:rPr>
              <a:pPr/>
              <a:t>9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98609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 последнем</a:t>
            </a:r>
            <a:r>
              <a:rPr lang="ru-RU" baseline="0" dirty="0" smtClean="0"/>
              <a:t> предложения добавила – при необходимости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0D839E-1E6E-45CD-B179-6EEE59692274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67618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7" Type="http://schemas.openxmlformats.org/officeDocument/2006/relationships/image" Target="../media/image4.png"/><Relationship Id="rId2" Type="http://schemas.openxmlformats.org/officeDocument/2006/relationships/tags" Target="../tags/tag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3.jp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3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3.bin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7" Type="http://schemas.openxmlformats.org/officeDocument/2006/relationships/image" Target="../media/image6.jpg"/><Relationship Id="rId2" Type="http://schemas.openxmlformats.org/officeDocument/2006/relationships/tags" Target="../tags/tag4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5.jpe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5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5.bin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7" Type="http://schemas.openxmlformats.org/officeDocument/2006/relationships/image" Target="../media/image4.png"/><Relationship Id="rId2" Type="http://schemas.openxmlformats.org/officeDocument/2006/relationships/tags" Target="../tags/tag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3.jp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8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8.bin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7" Type="http://schemas.openxmlformats.org/officeDocument/2006/relationships/image" Target="../media/image4.png"/><Relationship Id="rId2" Type="http://schemas.openxmlformats.org/officeDocument/2006/relationships/tags" Target="../tags/tag10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3.jp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11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1.bin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7" Type="http://schemas.openxmlformats.org/officeDocument/2006/relationships/image" Target="../media/image6.jpg"/><Relationship Id="rId2" Type="http://schemas.openxmlformats.org/officeDocument/2006/relationships/tags" Target="../tags/tag12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2.bin"/><Relationship Id="rId4" Type="http://schemas.openxmlformats.org/officeDocument/2006/relationships/image" Target="../media/image5.jpe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13.xml"/><Relationship Id="rId1" Type="http://schemas.openxmlformats.org/officeDocument/2006/relationships/vmlDrawing" Target="../drawings/vmlDrawing13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3.bin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7" Type="http://schemas.openxmlformats.org/officeDocument/2006/relationships/image" Target="../media/image4.png"/><Relationship Id="rId2" Type="http://schemas.openxmlformats.org/officeDocument/2006/relationships/tags" Target="../tags/tag15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5.bin"/><Relationship Id="rId4" Type="http://schemas.openxmlformats.org/officeDocument/2006/relationships/image" Target="../media/image3.jp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16.xml"/><Relationship Id="rId1" Type="http://schemas.openxmlformats.org/officeDocument/2006/relationships/vmlDrawing" Target="../drawings/vmlDrawing16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6.bin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7" Type="http://schemas.openxmlformats.org/officeDocument/2006/relationships/image" Target="../media/image4.png"/><Relationship Id="rId2" Type="http://schemas.openxmlformats.org/officeDocument/2006/relationships/tags" Target="../tags/tag18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8.bin"/><Relationship Id="rId4" Type="http://schemas.openxmlformats.org/officeDocument/2006/relationships/image" Target="../media/image3.jp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19.xml"/><Relationship Id="rId1" Type="http://schemas.openxmlformats.org/officeDocument/2006/relationships/vmlDrawing" Target="../drawings/vmlDrawing19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9.bin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40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596AB-2143-4F19-925F-57537FE68442}" type="datetime1">
              <a:rPr lang="ru-RU" smtClean="0"/>
              <a:t>30.07.2019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06663-6524-4EA9-B00B-80A50C1FAF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88089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8B82F-B3C6-4D42-A620-85BF362CE0A1}" type="datetime1">
              <a:rPr lang="ru-RU" smtClean="0"/>
              <a:t>30.07.2019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06663-6524-4EA9-B00B-80A50C1FAF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25340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3EB45-285F-4A56-AC93-0FB437AB998F}" type="datetime1">
              <a:rPr lang="ru-RU" smtClean="0"/>
              <a:t>30.07.2019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06663-6524-4EA9-B00B-80A50C1FAF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66069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ьный слайд">
    <p:bg>
      <p:bgPr>
        <a:blipFill dpi="0" rotWithShape="1">
          <a:blip r:embed="rId4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Объект 9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85773125"/>
              </p:ext>
            </p:extLst>
          </p:nvPr>
        </p:nvGraphicFramePr>
        <p:xfrm>
          <a:off x="0" y="32"/>
          <a:ext cx="158750" cy="1587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7" name="think-cell Slide" r:id="rId5" imgW="360" imgH="360" progId="TCLayout.ActiveDocument.1">
                  <p:embed/>
                </p:oleObj>
              </mc:Choice>
              <mc:Fallback>
                <p:oleObj name="think-cell Slide" r:id="rId5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32"/>
                        <a:ext cx="158750" cy="15875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498465" y="2519999"/>
            <a:ext cx="4984615" cy="1080000"/>
          </a:xfrm>
          <a:prstGeom prst="rect">
            <a:avLst/>
          </a:prstGeom>
        </p:spPr>
        <p:txBody>
          <a:bodyPr/>
          <a:lstStyle>
            <a:lvl1pPr>
              <a:defRPr sz="2800" b="0">
                <a:solidFill>
                  <a:schemeClr val="tx2"/>
                </a:solidFill>
              </a:defRPr>
            </a:lvl1pPr>
          </a:lstStyle>
          <a:p>
            <a:r>
              <a:rPr lang="ru-RU" dirty="0" smtClean="0"/>
              <a:t>Тема презентации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498465" y="4068000"/>
            <a:ext cx="4984615" cy="216000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 algn="l">
              <a:buNone/>
              <a:defRPr sz="1400">
                <a:solidFill>
                  <a:schemeClr val="tx2"/>
                </a:solidFill>
              </a:defRPr>
            </a:lvl1pPr>
            <a:lvl2pPr marL="456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23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84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46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08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69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31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492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Содержание презентации</a:t>
            </a:r>
            <a:endParaRPr lang="ru-RU" dirty="0"/>
          </a:p>
        </p:txBody>
      </p:sp>
      <p:sp>
        <p:nvSpPr>
          <p:cNvPr id="20" name="Текст 19"/>
          <p:cNvSpPr>
            <a:spLocks noGrp="1"/>
          </p:cNvSpPr>
          <p:nvPr>
            <p:ph type="body" sz="quarter" idx="11" hasCustomPrompt="1"/>
          </p:nvPr>
        </p:nvSpPr>
        <p:spPr>
          <a:xfrm>
            <a:off x="498462" y="6300003"/>
            <a:ext cx="1800000" cy="2159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ru-RU" dirty="0" smtClean="0"/>
              <a:t>Метка</a:t>
            </a:r>
            <a:endParaRPr lang="ru-RU" dirty="0"/>
          </a:p>
        </p:txBody>
      </p:sp>
      <p:sp>
        <p:nvSpPr>
          <p:cNvPr id="8" name="Дата 3"/>
          <p:cNvSpPr>
            <a:spLocks noGrp="1"/>
          </p:cNvSpPr>
          <p:nvPr>
            <p:ph type="dt" sz="half" idx="10"/>
          </p:nvPr>
        </p:nvSpPr>
        <p:spPr>
          <a:xfrm>
            <a:off x="498462" y="4680000"/>
            <a:ext cx="1993846" cy="2160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 sz="1400">
                <a:solidFill>
                  <a:schemeClr val="tx2"/>
                </a:solidFill>
              </a:defRPr>
            </a:lvl1pPr>
          </a:lstStyle>
          <a:p>
            <a:pPr defTabSz="912324"/>
            <a:r>
              <a:rPr lang="ru-RU" smtClean="0">
                <a:solidFill>
                  <a:srgbClr val="0080C7"/>
                </a:solidFill>
              </a:rPr>
              <a:t>Докладчик</a:t>
            </a:r>
            <a:endParaRPr lang="ru-RU" dirty="0">
              <a:solidFill>
                <a:srgbClr val="0080C7"/>
              </a:solidFill>
            </a:endParaRPr>
          </a:p>
        </p:txBody>
      </p:sp>
      <p:pic>
        <p:nvPicPr>
          <p:cNvPr id="9" name="Изображение 5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489" y="348172"/>
            <a:ext cx="1102027" cy="1715127"/>
          </a:xfrm>
          <a:prstGeom prst="rect">
            <a:avLst/>
          </a:prstGeom>
        </p:spPr>
      </p:pic>
      <p:sp>
        <p:nvSpPr>
          <p:cNvPr id="11" name="Дата 3"/>
          <p:cNvSpPr txBox="1">
            <a:spLocks/>
          </p:cNvSpPr>
          <p:nvPr userDrawn="1"/>
        </p:nvSpPr>
        <p:spPr>
          <a:xfrm>
            <a:off x="3508497" y="4680000"/>
            <a:ext cx="1993846" cy="216000"/>
          </a:xfrm>
          <a:prstGeom prst="rect">
            <a:avLst/>
          </a:prstGeom>
        </p:spPr>
        <p:txBody>
          <a:bodyPr lIns="0" tIns="0" rIns="0" bIns="0" anchor="b" anchorCtr="0"/>
          <a:lstStyle>
            <a:defPPr>
              <a:defRPr lang="ru-RU"/>
            </a:defPPr>
            <a:lvl1pPr marL="0" algn="r" defTabSz="914296" rtl="0" eaLnBrk="1" latinLnBrk="0" hangingPunct="1"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148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96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45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92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40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888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36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184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2F1BEEF-A4A7-479D-8465-9115149B4495}" type="datetime4">
              <a:rPr lang="ru-RU" smtClean="0">
                <a:solidFill>
                  <a:srgbClr val="0080C7"/>
                </a:solidFill>
              </a:rPr>
              <a:pPr/>
              <a:t>30 июля 2019 г.</a:t>
            </a:fld>
            <a:endParaRPr lang="ru-RU" dirty="0">
              <a:solidFill>
                <a:srgbClr val="0080C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4346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ов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602450461"/>
              </p:ext>
            </p:extLst>
          </p:nvPr>
        </p:nvGraphicFramePr>
        <p:xfrm>
          <a:off x="1617" y="2119"/>
          <a:ext cx="1587" cy="2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1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617" y="2119"/>
                        <a:ext cx="1587" cy="21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/>
              <a:t>Вывод слайда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1" hasCustomPrompt="1"/>
          </p:nvPr>
        </p:nvSpPr>
        <p:spPr>
          <a:xfrm>
            <a:off x="250825" y="215902"/>
            <a:ext cx="8642350" cy="215900"/>
          </a:xfrm>
          <a:prstGeom prst="rect">
            <a:avLst/>
          </a:prstGeom>
        </p:spPr>
        <p:txBody>
          <a:bodyPr lIns="0" tIns="0" rIns="0" bIns="17959" anchor="b" anchorCtr="0"/>
          <a:lstStyle>
            <a:lvl1pPr>
              <a:spcBef>
                <a:spcPts val="0"/>
              </a:spcBef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Название раздела</a:t>
            </a:r>
            <a:endParaRPr lang="ru-RU" dirty="0"/>
          </a:p>
        </p:txBody>
      </p:sp>
      <p:sp>
        <p:nvSpPr>
          <p:cNvPr id="13" name="Текст 12"/>
          <p:cNvSpPr>
            <a:spLocks noGrp="1"/>
          </p:cNvSpPr>
          <p:nvPr>
            <p:ph type="body" sz="quarter" idx="13" hasCustomPrompt="1"/>
          </p:nvPr>
        </p:nvSpPr>
        <p:spPr>
          <a:xfrm>
            <a:off x="250825" y="6337300"/>
            <a:ext cx="8640000" cy="288000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spcBef>
                <a:spcPts val="300"/>
              </a:spcBef>
              <a:defRPr sz="800" baseline="0"/>
            </a:lvl1pPr>
          </a:lstStyle>
          <a:p>
            <a:pPr lvl="0"/>
            <a:r>
              <a:rPr lang="ru-RU" dirty="0" smtClean="0"/>
              <a:t>Примечания: 1 –</a:t>
            </a:r>
            <a:br>
              <a:rPr lang="ru-RU" dirty="0" smtClean="0"/>
            </a:br>
            <a:r>
              <a:rPr lang="ru-RU" dirty="0" smtClean="0"/>
              <a:t>Источники:</a:t>
            </a:r>
            <a:endParaRPr lang="ru-RU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252000" y="6688543"/>
            <a:ext cx="3600000" cy="123111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defTabSz="912324"/>
            <a:r>
              <a:rPr lang="en-US" sz="800" dirty="0" smtClean="0">
                <a:solidFill>
                  <a:srgbClr val="FFFFFF"/>
                </a:solidFill>
              </a:rPr>
              <a:t>© </a:t>
            </a:r>
            <a:r>
              <a:rPr lang="ru-RU" sz="800" dirty="0" smtClean="0">
                <a:solidFill>
                  <a:srgbClr val="FFFFFF"/>
                </a:solidFill>
              </a:rPr>
              <a:t>Центр стратегических разработок</a:t>
            </a:r>
            <a:endParaRPr lang="ru-RU" sz="800" dirty="0" smtClean="0">
              <a:solidFill>
                <a:srgbClr val="FFFFFF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21816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679655584"/>
              </p:ext>
            </p:extLst>
          </p:nvPr>
        </p:nvGraphicFramePr>
        <p:xfrm>
          <a:off x="1617" y="2133"/>
          <a:ext cx="1587" cy="21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75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617" y="2133"/>
                        <a:ext cx="1587" cy="211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184720"/>
          </a:xfrm>
          <a:prstGeom prst="rect">
            <a:avLst/>
          </a:prstGeom>
        </p:spPr>
      </p:pic>
      <p:sp>
        <p:nvSpPr>
          <p:cNvPr id="9" name="Прямоугольник 8"/>
          <p:cNvSpPr/>
          <p:nvPr userDrawn="1"/>
        </p:nvSpPr>
        <p:spPr>
          <a:xfrm>
            <a:off x="0" y="4857189"/>
            <a:ext cx="9144000" cy="2312435"/>
          </a:xfrm>
          <a:prstGeom prst="rect">
            <a:avLst/>
          </a:prstGeom>
          <a:solidFill>
            <a:schemeClr val="tx1">
              <a:lumMod val="50000"/>
              <a:lumOff val="50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016" tIns="53502" rIns="107016" bIns="53502" rtlCol="0" anchor="ctr"/>
          <a:lstStyle/>
          <a:p>
            <a:pPr algn="ctr" defTabSz="912428" fontAlgn="base">
              <a:spcBef>
                <a:spcPct val="0"/>
              </a:spcBef>
              <a:spcAft>
                <a:spcPct val="0"/>
              </a:spcAft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3314" name="Title Placeholder 1"/>
          <p:cNvSpPr>
            <a:spLocks noGrp="1"/>
          </p:cNvSpPr>
          <p:nvPr>
            <p:ph type="ctrTitle"/>
          </p:nvPr>
        </p:nvSpPr>
        <p:spPr>
          <a:xfrm>
            <a:off x="381000" y="5134532"/>
            <a:ext cx="6400800" cy="934701"/>
          </a:xfrm>
        </p:spPr>
        <p:txBody>
          <a:bodyPr/>
          <a:lstStyle>
            <a:lvl1pPr>
              <a:defRPr sz="4700" smtClean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244782"/>
            <a:ext cx="2133600" cy="475809"/>
          </a:xfrm>
          <a:prstGeom prst="rect">
            <a:avLst/>
          </a:prstGeom>
        </p:spPr>
        <p:txBody>
          <a:bodyPr lIns="91241" tIns="45618" rIns="91241" bIns="45618"/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defTabSz="912324">
              <a:defRPr/>
            </a:pPr>
            <a:fld id="{81620278-44FA-4F16-8CEF-C5A5699EEFE3}" type="datetimeFigureOut">
              <a:rPr lang="en-US">
                <a:solidFill>
                  <a:prstClr val="black">
                    <a:lumMod val="75000"/>
                    <a:lumOff val="25000"/>
                  </a:prstClr>
                </a:solidFill>
              </a:rPr>
              <a:pPr defTabSz="912324">
                <a:defRPr/>
              </a:pPr>
              <a:t>7/30/2019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244782"/>
            <a:ext cx="2895600" cy="475809"/>
          </a:xfrm>
          <a:prstGeom prst="rect">
            <a:avLst/>
          </a:prstGeom>
        </p:spPr>
        <p:txBody>
          <a:bodyPr lIns="91241" tIns="45618" rIns="91241" bIns="45618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defTabSz="912324">
              <a:defRPr/>
            </a:pPr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244782"/>
            <a:ext cx="2133600" cy="475809"/>
          </a:xfrm>
          <a:prstGeom prst="rect">
            <a:avLst/>
          </a:prstGeom>
        </p:spPr>
        <p:txBody>
          <a:bodyPr lIns="91241" tIns="45618" rIns="91241" bIns="45618"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defTabSz="912324">
              <a:defRPr/>
            </a:pPr>
            <a:fld id="{EB662D89-F514-4A6A-A2EB-6C2A43D69FDC}" type="slidenum">
              <a:rPr lang="en-US">
                <a:solidFill>
                  <a:prstClr val="black">
                    <a:lumMod val="75000"/>
                    <a:lumOff val="25000"/>
                  </a:prstClr>
                </a:solidFill>
              </a:rPr>
              <a:pPr defTabSz="912324">
                <a:defRPr/>
              </a:pPr>
              <a:t>‹#›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251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Базов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23244080"/>
              </p:ext>
            </p:extLst>
          </p:nvPr>
        </p:nvGraphicFramePr>
        <p:xfrm>
          <a:off x="1617" y="2133"/>
          <a:ext cx="1587" cy="21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99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617" y="2133"/>
                        <a:ext cx="1587" cy="211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/>
              <a:t>Вывод слайда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1" hasCustomPrompt="1"/>
          </p:nvPr>
        </p:nvSpPr>
        <p:spPr>
          <a:xfrm>
            <a:off x="250825" y="215902"/>
            <a:ext cx="8642350" cy="215900"/>
          </a:xfrm>
          <a:prstGeom prst="rect">
            <a:avLst/>
          </a:prstGeom>
        </p:spPr>
        <p:txBody>
          <a:bodyPr lIns="0" tIns="0" rIns="0" bIns="21068" anchor="b" anchorCtr="0"/>
          <a:lstStyle>
            <a:lvl1pPr>
              <a:spcBef>
                <a:spcPts val="0"/>
              </a:spcBef>
              <a:defRPr b="1">
                <a:solidFill>
                  <a:schemeClr val="tx2"/>
                </a:solidFill>
              </a:defRPr>
            </a:lvl1pPr>
          </a:lstStyle>
          <a:p>
            <a:pPr lvl="0"/>
            <a:r>
              <a:rPr lang="ru-RU" dirty="0"/>
              <a:t>Название раздела</a:t>
            </a: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2" hasCustomPrompt="1"/>
          </p:nvPr>
        </p:nvSpPr>
        <p:spPr>
          <a:xfrm>
            <a:off x="250825" y="6337300"/>
            <a:ext cx="8640000" cy="288000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spcBef>
                <a:spcPts val="264"/>
              </a:spcBef>
              <a:defRPr sz="7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Примечания: 1 –</a:t>
            </a:r>
            <a:br>
              <a:rPr lang="ru-RU" dirty="0"/>
            </a:br>
            <a:r>
              <a:rPr lang="ru-RU" dirty="0"/>
              <a:t>Источники:</a:t>
            </a:r>
          </a:p>
        </p:txBody>
      </p:sp>
    </p:spTree>
    <p:extLst>
      <p:ext uri="{BB962C8B-B14F-4D97-AF65-F5344CB8AC3E}">
        <p14:creationId xmlns:p14="http://schemas.microsoft.com/office/powerpoint/2010/main" val="40915435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ьный слайд">
    <p:bg>
      <p:bgPr>
        <a:blipFill dpi="0" rotWithShape="1">
          <a:blip r:embed="rId4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Объект 9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444503799"/>
              </p:ext>
            </p:extLst>
          </p:nvPr>
        </p:nvGraphicFramePr>
        <p:xfrm>
          <a:off x="0" y="14"/>
          <a:ext cx="158750" cy="1587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47" name="think-cell Slide" r:id="rId5" imgW="360" imgH="360" progId="TCLayout.ActiveDocument.1">
                  <p:embed/>
                </p:oleObj>
              </mc:Choice>
              <mc:Fallback>
                <p:oleObj name="think-cell Slide" r:id="rId5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4"/>
                        <a:ext cx="158750" cy="15875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498465" y="2519999"/>
            <a:ext cx="4984615" cy="1080000"/>
          </a:xfrm>
          <a:prstGeom prst="rect">
            <a:avLst/>
          </a:prstGeom>
        </p:spPr>
        <p:txBody>
          <a:bodyPr/>
          <a:lstStyle>
            <a:lvl1pPr>
              <a:defRPr sz="2800" b="0">
                <a:solidFill>
                  <a:schemeClr val="tx2"/>
                </a:solidFill>
              </a:defRPr>
            </a:lvl1pPr>
          </a:lstStyle>
          <a:p>
            <a:r>
              <a:rPr lang="ru-RU" dirty="0" smtClean="0"/>
              <a:t>Тема презентации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498465" y="4068000"/>
            <a:ext cx="4984615" cy="216000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 algn="l">
              <a:buNone/>
              <a:defRPr sz="1400">
                <a:solidFill>
                  <a:schemeClr val="tx2"/>
                </a:solidFill>
              </a:defRPr>
            </a:lvl1pPr>
            <a:lvl2pPr marL="4569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8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8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7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5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5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Содержание презентации</a:t>
            </a:r>
            <a:endParaRPr lang="ru-RU" dirty="0"/>
          </a:p>
        </p:txBody>
      </p:sp>
      <p:sp>
        <p:nvSpPr>
          <p:cNvPr id="20" name="Текст 19"/>
          <p:cNvSpPr>
            <a:spLocks noGrp="1"/>
          </p:cNvSpPr>
          <p:nvPr>
            <p:ph type="body" sz="quarter" idx="11" hasCustomPrompt="1"/>
          </p:nvPr>
        </p:nvSpPr>
        <p:spPr>
          <a:xfrm>
            <a:off x="498462" y="6300003"/>
            <a:ext cx="1800000" cy="2159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ru-RU" dirty="0" smtClean="0"/>
              <a:t>Метка</a:t>
            </a:r>
            <a:endParaRPr lang="ru-RU" dirty="0"/>
          </a:p>
        </p:txBody>
      </p:sp>
      <p:sp>
        <p:nvSpPr>
          <p:cNvPr id="8" name="Дата 3"/>
          <p:cNvSpPr>
            <a:spLocks noGrp="1"/>
          </p:cNvSpPr>
          <p:nvPr>
            <p:ph type="dt" sz="half" idx="10"/>
          </p:nvPr>
        </p:nvSpPr>
        <p:spPr>
          <a:xfrm>
            <a:off x="498462" y="4680000"/>
            <a:ext cx="1993846" cy="2160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 sz="1400">
                <a:solidFill>
                  <a:schemeClr val="tx2"/>
                </a:solidFill>
              </a:defRPr>
            </a:lvl1pPr>
          </a:lstStyle>
          <a:p>
            <a:pPr defTabSz="913880"/>
            <a:r>
              <a:rPr lang="ru-RU" smtClean="0">
                <a:solidFill>
                  <a:srgbClr val="0080C7"/>
                </a:solidFill>
              </a:rPr>
              <a:t>Докладчик</a:t>
            </a:r>
            <a:endParaRPr lang="ru-RU" dirty="0">
              <a:solidFill>
                <a:srgbClr val="0080C7"/>
              </a:solidFill>
            </a:endParaRPr>
          </a:p>
        </p:txBody>
      </p:sp>
      <p:pic>
        <p:nvPicPr>
          <p:cNvPr id="9" name="Изображение 5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471" y="348172"/>
            <a:ext cx="1102027" cy="1715127"/>
          </a:xfrm>
          <a:prstGeom prst="rect">
            <a:avLst/>
          </a:prstGeom>
        </p:spPr>
      </p:pic>
      <p:sp>
        <p:nvSpPr>
          <p:cNvPr id="11" name="Дата 3"/>
          <p:cNvSpPr txBox="1">
            <a:spLocks/>
          </p:cNvSpPr>
          <p:nvPr userDrawn="1"/>
        </p:nvSpPr>
        <p:spPr>
          <a:xfrm>
            <a:off x="3508497" y="4680000"/>
            <a:ext cx="1993846" cy="216000"/>
          </a:xfrm>
          <a:prstGeom prst="rect">
            <a:avLst/>
          </a:prstGeom>
        </p:spPr>
        <p:txBody>
          <a:bodyPr lIns="0" tIns="0" rIns="0" bIns="0" anchor="b" anchorCtr="0"/>
          <a:lstStyle>
            <a:defPPr>
              <a:defRPr lang="ru-RU"/>
            </a:defPPr>
            <a:lvl1pPr marL="0" algn="r" defTabSz="914296" rtl="0" eaLnBrk="1" latinLnBrk="0" hangingPunct="1"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148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96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45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92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40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888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36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184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2F1BEEF-A4A7-479D-8465-9115149B4495}" type="datetime4">
              <a:rPr lang="ru-RU" smtClean="0">
                <a:solidFill>
                  <a:srgbClr val="0080C7"/>
                </a:solidFill>
              </a:rPr>
              <a:pPr/>
              <a:t>30 июля 2019 г.</a:t>
            </a:fld>
            <a:endParaRPr lang="ru-RU" dirty="0">
              <a:solidFill>
                <a:srgbClr val="0080C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68601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ов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906429723"/>
              </p:ext>
            </p:extLst>
          </p:nvPr>
        </p:nvGraphicFramePr>
        <p:xfrm>
          <a:off x="1599" y="2119"/>
          <a:ext cx="1587" cy="2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71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99" y="2119"/>
                        <a:ext cx="1587" cy="21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/>
              <a:t>Вывод слайда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1" hasCustomPrompt="1"/>
          </p:nvPr>
        </p:nvSpPr>
        <p:spPr>
          <a:xfrm>
            <a:off x="250825" y="215902"/>
            <a:ext cx="8642350" cy="215900"/>
          </a:xfrm>
          <a:prstGeom prst="rect">
            <a:avLst/>
          </a:prstGeom>
        </p:spPr>
        <p:txBody>
          <a:bodyPr lIns="0" tIns="0" rIns="0" bIns="17989" anchor="b" anchorCtr="0"/>
          <a:lstStyle>
            <a:lvl1pPr>
              <a:spcBef>
                <a:spcPts val="0"/>
              </a:spcBef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Название раздела</a:t>
            </a:r>
            <a:endParaRPr lang="ru-RU" dirty="0"/>
          </a:p>
        </p:txBody>
      </p:sp>
      <p:sp>
        <p:nvSpPr>
          <p:cNvPr id="13" name="Текст 12"/>
          <p:cNvSpPr>
            <a:spLocks noGrp="1"/>
          </p:cNvSpPr>
          <p:nvPr>
            <p:ph type="body" sz="quarter" idx="13" hasCustomPrompt="1"/>
          </p:nvPr>
        </p:nvSpPr>
        <p:spPr>
          <a:xfrm>
            <a:off x="250825" y="6337300"/>
            <a:ext cx="8640000" cy="288000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spcBef>
                <a:spcPts val="300"/>
              </a:spcBef>
              <a:defRPr sz="800" baseline="0"/>
            </a:lvl1pPr>
          </a:lstStyle>
          <a:p>
            <a:pPr lvl="0"/>
            <a:r>
              <a:rPr lang="ru-RU" dirty="0" smtClean="0"/>
              <a:t>Примечания: 1 –</a:t>
            </a:r>
            <a:br>
              <a:rPr lang="ru-RU" dirty="0" smtClean="0"/>
            </a:br>
            <a:r>
              <a:rPr lang="ru-RU" dirty="0" smtClean="0"/>
              <a:t>Источники:</a:t>
            </a:r>
            <a:endParaRPr lang="ru-RU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252000" y="6688521"/>
            <a:ext cx="3600000" cy="123111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defTabSz="913880"/>
            <a:r>
              <a:rPr lang="en-US" sz="800" dirty="0" smtClean="0">
                <a:solidFill>
                  <a:srgbClr val="FFFFFF"/>
                </a:solidFill>
              </a:rPr>
              <a:t>© </a:t>
            </a:r>
            <a:r>
              <a:rPr lang="ru-RU" sz="800" dirty="0" smtClean="0">
                <a:solidFill>
                  <a:srgbClr val="FFFFFF"/>
                </a:solidFill>
              </a:rPr>
              <a:t>Центр стратегических разработок</a:t>
            </a:r>
            <a:endParaRPr lang="ru-RU" sz="800" dirty="0" smtClean="0">
              <a:solidFill>
                <a:srgbClr val="FFFFFF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28567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ьный слайд">
    <p:bg>
      <p:bgPr>
        <a:blipFill dpi="0" rotWithShape="1">
          <a:blip r:embed="rId4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Объект 9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99766152"/>
              </p:ext>
            </p:extLst>
          </p:nvPr>
        </p:nvGraphicFramePr>
        <p:xfrm>
          <a:off x="0" y="32"/>
          <a:ext cx="158750" cy="1587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9" name="think-cell Slide" r:id="rId5" imgW="360" imgH="360" progId="TCLayout.ActiveDocument.1">
                  <p:embed/>
                </p:oleObj>
              </mc:Choice>
              <mc:Fallback>
                <p:oleObj name="think-cell Slide" r:id="rId5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32"/>
                        <a:ext cx="158750" cy="15875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498465" y="2519999"/>
            <a:ext cx="4984615" cy="1080000"/>
          </a:xfrm>
          <a:prstGeom prst="rect">
            <a:avLst/>
          </a:prstGeom>
        </p:spPr>
        <p:txBody>
          <a:bodyPr/>
          <a:lstStyle>
            <a:lvl1pPr>
              <a:defRPr sz="2800" b="0">
                <a:solidFill>
                  <a:schemeClr val="tx2"/>
                </a:solidFill>
              </a:defRPr>
            </a:lvl1pPr>
          </a:lstStyle>
          <a:p>
            <a:r>
              <a:rPr lang="ru-RU" dirty="0" smtClean="0"/>
              <a:t>Тема презентации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498465" y="4068000"/>
            <a:ext cx="4984615" cy="216000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 algn="l">
              <a:buNone/>
              <a:defRPr sz="1400">
                <a:solidFill>
                  <a:schemeClr val="tx2"/>
                </a:solidFill>
              </a:defRPr>
            </a:lvl1pPr>
            <a:lvl2pPr marL="456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23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84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46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08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69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31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492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Содержание презентации</a:t>
            </a:r>
            <a:endParaRPr lang="ru-RU" dirty="0"/>
          </a:p>
        </p:txBody>
      </p:sp>
      <p:sp>
        <p:nvSpPr>
          <p:cNvPr id="20" name="Текст 19"/>
          <p:cNvSpPr>
            <a:spLocks noGrp="1"/>
          </p:cNvSpPr>
          <p:nvPr>
            <p:ph type="body" sz="quarter" idx="11" hasCustomPrompt="1"/>
          </p:nvPr>
        </p:nvSpPr>
        <p:spPr>
          <a:xfrm>
            <a:off x="498462" y="6300003"/>
            <a:ext cx="1800000" cy="2159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ru-RU" dirty="0" smtClean="0"/>
              <a:t>Метка</a:t>
            </a:r>
            <a:endParaRPr lang="ru-RU" dirty="0"/>
          </a:p>
        </p:txBody>
      </p:sp>
      <p:sp>
        <p:nvSpPr>
          <p:cNvPr id="8" name="Дата 3"/>
          <p:cNvSpPr>
            <a:spLocks noGrp="1"/>
          </p:cNvSpPr>
          <p:nvPr>
            <p:ph type="dt" sz="half" idx="10"/>
          </p:nvPr>
        </p:nvSpPr>
        <p:spPr>
          <a:xfrm>
            <a:off x="498462" y="4680000"/>
            <a:ext cx="1993846" cy="2160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 sz="1400">
                <a:solidFill>
                  <a:schemeClr val="tx2"/>
                </a:solidFill>
              </a:defRPr>
            </a:lvl1pPr>
          </a:lstStyle>
          <a:p>
            <a:pPr defTabSz="912324"/>
            <a:r>
              <a:rPr lang="ru-RU" smtClean="0">
                <a:solidFill>
                  <a:srgbClr val="0080C7"/>
                </a:solidFill>
              </a:rPr>
              <a:t>Докладчик</a:t>
            </a:r>
            <a:endParaRPr lang="ru-RU" dirty="0">
              <a:solidFill>
                <a:srgbClr val="0080C7"/>
              </a:solidFill>
            </a:endParaRPr>
          </a:p>
        </p:txBody>
      </p:sp>
      <p:pic>
        <p:nvPicPr>
          <p:cNvPr id="9" name="Изображение 5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484" y="348172"/>
            <a:ext cx="1102027" cy="1715127"/>
          </a:xfrm>
          <a:prstGeom prst="rect">
            <a:avLst/>
          </a:prstGeom>
        </p:spPr>
      </p:pic>
      <p:sp>
        <p:nvSpPr>
          <p:cNvPr id="11" name="Дата 3"/>
          <p:cNvSpPr txBox="1">
            <a:spLocks/>
          </p:cNvSpPr>
          <p:nvPr userDrawn="1"/>
        </p:nvSpPr>
        <p:spPr>
          <a:xfrm>
            <a:off x="3508497" y="4680000"/>
            <a:ext cx="1993846" cy="216000"/>
          </a:xfrm>
          <a:prstGeom prst="rect">
            <a:avLst/>
          </a:prstGeom>
        </p:spPr>
        <p:txBody>
          <a:bodyPr lIns="0" tIns="0" rIns="0" bIns="0" anchor="b" anchorCtr="0"/>
          <a:lstStyle>
            <a:defPPr>
              <a:defRPr lang="ru-RU"/>
            </a:defPPr>
            <a:lvl1pPr marL="0" algn="r" defTabSz="914296" rtl="0" eaLnBrk="1" latinLnBrk="0" hangingPunct="1"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148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96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45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92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40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888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36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184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2F1BEEF-A4A7-479D-8465-9115149B4495}" type="datetime4">
              <a:rPr lang="ru-RU" smtClean="0">
                <a:solidFill>
                  <a:srgbClr val="0080C7"/>
                </a:solidFill>
              </a:rPr>
              <a:pPr/>
              <a:t>30 июля 2019 г.</a:t>
            </a:fld>
            <a:endParaRPr lang="ru-RU" dirty="0">
              <a:solidFill>
                <a:srgbClr val="0080C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3651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ов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281979204"/>
              </p:ext>
            </p:extLst>
          </p:nvPr>
        </p:nvGraphicFramePr>
        <p:xfrm>
          <a:off x="1610" y="2119"/>
          <a:ext cx="1587" cy="2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43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610" y="2119"/>
                        <a:ext cx="1587" cy="21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/>
              <a:t>Вывод слайда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1" hasCustomPrompt="1"/>
          </p:nvPr>
        </p:nvSpPr>
        <p:spPr>
          <a:xfrm>
            <a:off x="250825" y="215902"/>
            <a:ext cx="8642350" cy="215900"/>
          </a:xfrm>
          <a:prstGeom prst="rect">
            <a:avLst/>
          </a:prstGeom>
        </p:spPr>
        <p:txBody>
          <a:bodyPr lIns="0" tIns="0" rIns="0" bIns="17959" anchor="b" anchorCtr="0"/>
          <a:lstStyle>
            <a:lvl1pPr>
              <a:spcBef>
                <a:spcPts val="0"/>
              </a:spcBef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Название раздела</a:t>
            </a:r>
            <a:endParaRPr lang="ru-RU" dirty="0"/>
          </a:p>
        </p:txBody>
      </p:sp>
      <p:sp>
        <p:nvSpPr>
          <p:cNvPr id="13" name="Текст 12"/>
          <p:cNvSpPr>
            <a:spLocks noGrp="1"/>
          </p:cNvSpPr>
          <p:nvPr>
            <p:ph type="body" sz="quarter" idx="13" hasCustomPrompt="1"/>
          </p:nvPr>
        </p:nvSpPr>
        <p:spPr>
          <a:xfrm>
            <a:off x="250825" y="6337300"/>
            <a:ext cx="8640000" cy="288000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spcBef>
                <a:spcPts val="300"/>
              </a:spcBef>
              <a:defRPr sz="800" baseline="0"/>
            </a:lvl1pPr>
          </a:lstStyle>
          <a:p>
            <a:pPr lvl="0"/>
            <a:r>
              <a:rPr lang="ru-RU" dirty="0" smtClean="0"/>
              <a:t>Примечания: 1 –</a:t>
            </a:r>
            <a:br>
              <a:rPr lang="ru-RU" dirty="0" smtClean="0"/>
            </a:br>
            <a:r>
              <a:rPr lang="ru-RU" dirty="0" smtClean="0"/>
              <a:t>Источники:</a:t>
            </a:r>
            <a:endParaRPr lang="ru-RU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252000" y="6688535"/>
            <a:ext cx="3600000" cy="123111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defTabSz="912324"/>
            <a:r>
              <a:rPr lang="en-US" sz="800" dirty="0" smtClean="0">
                <a:solidFill>
                  <a:srgbClr val="FFFFFF"/>
                </a:solidFill>
              </a:rPr>
              <a:t>© </a:t>
            </a:r>
            <a:r>
              <a:rPr lang="ru-RU" sz="800" dirty="0" smtClean="0">
                <a:solidFill>
                  <a:srgbClr val="FFFFFF"/>
                </a:solidFill>
              </a:rPr>
              <a:t>Центр стратегических разработок</a:t>
            </a:r>
            <a:endParaRPr lang="ru-RU" sz="800" dirty="0" smtClean="0">
              <a:solidFill>
                <a:srgbClr val="FFFFFF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19156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36A77-6759-4125-9A8A-1ACAC804D3C4}" type="datetime1">
              <a:rPr lang="ru-RU" smtClean="0"/>
              <a:t>30.07.2019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06663-6524-4EA9-B00B-80A50C1FAF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389877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231080315"/>
              </p:ext>
            </p:extLst>
          </p:nvPr>
        </p:nvGraphicFramePr>
        <p:xfrm>
          <a:off x="1610" y="2125"/>
          <a:ext cx="1587" cy="21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67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610" y="2125"/>
                        <a:ext cx="1587" cy="211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184720"/>
          </a:xfrm>
          <a:prstGeom prst="rect">
            <a:avLst/>
          </a:prstGeom>
        </p:spPr>
      </p:pic>
      <p:sp>
        <p:nvSpPr>
          <p:cNvPr id="9" name="Прямоугольник 8"/>
          <p:cNvSpPr/>
          <p:nvPr userDrawn="1"/>
        </p:nvSpPr>
        <p:spPr>
          <a:xfrm>
            <a:off x="0" y="4857180"/>
            <a:ext cx="9144000" cy="2312435"/>
          </a:xfrm>
          <a:prstGeom prst="rect">
            <a:avLst/>
          </a:prstGeom>
          <a:solidFill>
            <a:schemeClr val="tx1">
              <a:lumMod val="50000"/>
              <a:lumOff val="50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016" tIns="53502" rIns="107016" bIns="53502" rtlCol="0" anchor="ctr"/>
          <a:lstStyle/>
          <a:p>
            <a:pPr algn="ctr" defTabSz="912428" fontAlgn="base">
              <a:spcBef>
                <a:spcPct val="0"/>
              </a:spcBef>
              <a:spcAft>
                <a:spcPct val="0"/>
              </a:spcAft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3314" name="Title Placeholder 1"/>
          <p:cNvSpPr>
            <a:spLocks noGrp="1"/>
          </p:cNvSpPr>
          <p:nvPr>
            <p:ph type="ctrTitle"/>
          </p:nvPr>
        </p:nvSpPr>
        <p:spPr>
          <a:xfrm>
            <a:off x="381000" y="5134523"/>
            <a:ext cx="6400800" cy="934701"/>
          </a:xfrm>
        </p:spPr>
        <p:txBody>
          <a:bodyPr/>
          <a:lstStyle>
            <a:lvl1pPr>
              <a:defRPr sz="4700" smtClean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244774"/>
            <a:ext cx="2133600" cy="475809"/>
          </a:xfrm>
          <a:prstGeom prst="rect">
            <a:avLst/>
          </a:prstGeom>
        </p:spPr>
        <p:txBody>
          <a:bodyPr lIns="91241" tIns="45618" rIns="91241" bIns="45618"/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defTabSz="912324">
              <a:defRPr/>
            </a:pPr>
            <a:fld id="{81620278-44FA-4F16-8CEF-C5A5699EEFE3}" type="datetimeFigureOut">
              <a:rPr lang="en-US">
                <a:solidFill>
                  <a:prstClr val="black">
                    <a:lumMod val="75000"/>
                    <a:lumOff val="25000"/>
                  </a:prstClr>
                </a:solidFill>
              </a:rPr>
              <a:pPr defTabSz="912324">
                <a:defRPr/>
              </a:pPr>
              <a:t>7/30/2019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244774"/>
            <a:ext cx="2895600" cy="475809"/>
          </a:xfrm>
          <a:prstGeom prst="rect">
            <a:avLst/>
          </a:prstGeom>
        </p:spPr>
        <p:txBody>
          <a:bodyPr lIns="91241" tIns="45618" rIns="91241" bIns="45618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defTabSz="912324">
              <a:defRPr/>
            </a:pPr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244774"/>
            <a:ext cx="2133600" cy="475809"/>
          </a:xfrm>
          <a:prstGeom prst="rect">
            <a:avLst/>
          </a:prstGeom>
        </p:spPr>
        <p:txBody>
          <a:bodyPr lIns="91241" tIns="45618" rIns="91241" bIns="45618"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defTabSz="912324">
              <a:defRPr/>
            </a:pPr>
            <a:fld id="{EB662D89-F514-4A6A-A2EB-6C2A43D69FDC}" type="slidenum">
              <a:rPr lang="en-US">
                <a:solidFill>
                  <a:prstClr val="black">
                    <a:lumMod val="75000"/>
                    <a:lumOff val="25000"/>
                  </a:prstClr>
                </a:solidFill>
              </a:rPr>
              <a:pPr defTabSz="912324">
                <a:defRPr/>
              </a:pPr>
              <a:t>‹#›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248342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Базов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425381691"/>
              </p:ext>
            </p:extLst>
          </p:nvPr>
        </p:nvGraphicFramePr>
        <p:xfrm>
          <a:off x="1610" y="2125"/>
          <a:ext cx="1587" cy="21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91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610" y="2125"/>
                        <a:ext cx="1587" cy="211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/>
              <a:t>Вывод слайда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1" hasCustomPrompt="1"/>
          </p:nvPr>
        </p:nvSpPr>
        <p:spPr>
          <a:xfrm>
            <a:off x="250825" y="215902"/>
            <a:ext cx="8642350" cy="215900"/>
          </a:xfrm>
          <a:prstGeom prst="rect">
            <a:avLst/>
          </a:prstGeom>
        </p:spPr>
        <p:txBody>
          <a:bodyPr lIns="0" tIns="0" rIns="0" bIns="21068" anchor="b" anchorCtr="0"/>
          <a:lstStyle>
            <a:lvl1pPr>
              <a:spcBef>
                <a:spcPts val="0"/>
              </a:spcBef>
              <a:defRPr b="1">
                <a:solidFill>
                  <a:schemeClr val="tx2"/>
                </a:solidFill>
              </a:defRPr>
            </a:lvl1pPr>
          </a:lstStyle>
          <a:p>
            <a:pPr lvl="0"/>
            <a:r>
              <a:rPr lang="ru-RU" dirty="0"/>
              <a:t>Название раздела</a:t>
            </a: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2" hasCustomPrompt="1"/>
          </p:nvPr>
        </p:nvSpPr>
        <p:spPr>
          <a:xfrm>
            <a:off x="250825" y="6337300"/>
            <a:ext cx="8640000" cy="288000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spcBef>
                <a:spcPts val="264"/>
              </a:spcBef>
              <a:defRPr sz="7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Примечания: 1 –</a:t>
            </a:r>
            <a:br>
              <a:rPr lang="ru-RU" dirty="0"/>
            </a:br>
            <a:r>
              <a:rPr lang="ru-RU" dirty="0"/>
              <a:t>Источники:</a:t>
            </a:r>
          </a:p>
        </p:txBody>
      </p:sp>
    </p:spTree>
    <p:extLst>
      <p:ext uri="{BB962C8B-B14F-4D97-AF65-F5344CB8AC3E}">
        <p14:creationId xmlns:p14="http://schemas.microsoft.com/office/powerpoint/2010/main" val="23278553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ьный слайд">
    <p:bg>
      <p:bgPr>
        <a:blipFill dpi="0" rotWithShape="1">
          <a:blip r:embed="rId4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Объект 9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482360094"/>
              </p:ext>
            </p:extLst>
          </p:nvPr>
        </p:nvGraphicFramePr>
        <p:xfrm>
          <a:off x="0" y="9"/>
          <a:ext cx="158750" cy="1587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39" name="think-cell Slide" r:id="rId5" imgW="360" imgH="360" progId="TCLayout.ActiveDocument.1">
                  <p:embed/>
                </p:oleObj>
              </mc:Choice>
              <mc:Fallback>
                <p:oleObj name="think-cell Slide" r:id="rId5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9"/>
                        <a:ext cx="158750" cy="15875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498465" y="2519999"/>
            <a:ext cx="4984615" cy="1080000"/>
          </a:xfrm>
          <a:prstGeom prst="rect">
            <a:avLst/>
          </a:prstGeom>
        </p:spPr>
        <p:txBody>
          <a:bodyPr/>
          <a:lstStyle>
            <a:lvl1pPr>
              <a:defRPr sz="2400" b="0">
                <a:solidFill>
                  <a:schemeClr val="tx2"/>
                </a:solidFill>
              </a:defRPr>
            </a:lvl1pPr>
          </a:lstStyle>
          <a:p>
            <a:r>
              <a:rPr lang="ru-RU" dirty="0" smtClean="0"/>
              <a:t>Тема презентации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498465" y="4068000"/>
            <a:ext cx="4984615" cy="216000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 algn="l">
              <a:buNone/>
              <a:defRPr sz="1200">
                <a:solidFill>
                  <a:schemeClr val="tx2"/>
                </a:solidFill>
              </a:defRPr>
            </a:lvl1pPr>
            <a:lvl2pPr marL="3895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791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687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583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479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3374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7270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1166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Содержание презентации</a:t>
            </a:r>
            <a:endParaRPr lang="ru-RU" dirty="0"/>
          </a:p>
        </p:txBody>
      </p:sp>
      <p:sp>
        <p:nvSpPr>
          <p:cNvPr id="20" name="Текст 19"/>
          <p:cNvSpPr>
            <a:spLocks noGrp="1"/>
          </p:cNvSpPr>
          <p:nvPr>
            <p:ph type="body" sz="quarter" idx="11" hasCustomPrompt="1"/>
          </p:nvPr>
        </p:nvSpPr>
        <p:spPr>
          <a:xfrm>
            <a:off x="498462" y="6300003"/>
            <a:ext cx="1800000" cy="2159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pPr lvl="0"/>
            <a:r>
              <a:rPr lang="ru-RU" dirty="0" smtClean="0"/>
              <a:t>Метка</a:t>
            </a:r>
            <a:endParaRPr lang="ru-RU" dirty="0"/>
          </a:p>
        </p:txBody>
      </p:sp>
      <p:sp>
        <p:nvSpPr>
          <p:cNvPr id="8" name="Дата 3"/>
          <p:cNvSpPr>
            <a:spLocks noGrp="1"/>
          </p:cNvSpPr>
          <p:nvPr>
            <p:ph type="dt" sz="half" idx="10"/>
          </p:nvPr>
        </p:nvSpPr>
        <p:spPr>
          <a:xfrm>
            <a:off x="498462" y="4680000"/>
            <a:ext cx="1993846" cy="2160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pPr defTabSz="779163"/>
            <a:r>
              <a:rPr lang="ru-RU" dirty="0" smtClean="0">
                <a:solidFill>
                  <a:srgbClr val="0080C7"/>
                </a:solidFill>
              </a:rPr>
              <a:t>Докладчик</a:t>
            </a:r>
            <a:endParaRPr lang="ru-RU" dirty="0">
              <a:solidFill>
                <a:srgbClr val="0080C7"/>
              </a:solidFill>
            </a:endParaRPr>
          </a:p>
        </p:txBody>
      </p:sp>
      <p:pic>
        <p:nvPicPr>
          <p:cNvPr id="9" name="Изображение 5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463" y="348172"/>
            <a:ext cx="1102027" cy="1715127"/>
          </a:xfrm>
          <a:prstGeom prst="rect">
            <a:avLst/>
          </a:prstGeom>
        </p:spPr>
      </p:pic>
      <p:sp>
        <p:nvSpPr>
          <p:cNvPr id="11" name="Дата 3"/>
          <p:cNvSpPr txBox="1">
            <a:spLocks/>
          </p:cNvSpPr>
          <p:nvPr userDrawn="1"/>
        </p:nvSpPr>
        <p:spPr>
          <a:xfrm>
            <a:off x="3508497" y="4680000"/>
            <a:ext cx="1993846" cy="216000"/>
          </a:xfrm>
          <a:prstGeom prst="rect">
            <a:avLst/>
          </a:prstGeom>
        </p:spPr>
        <p:txBody>
          <a:bodyPr lIns="0" tIns="0" rIns="0" bIns="0" anchor="b" anchorCtr="0"/>
          <a:lstStyle>
            <a:defPPr>
              <a:defRPr lang="ru-RU"/>
            </a:defPPr>
            <a:lvl1pPr marL="0" algn="r" defTabSz="914296" rtl="0" eaLnBrk="1" latinLnBrk="0" hangingPunct="1"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148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96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45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92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40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888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36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184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2F1BEEF-A4A7-479D-8465-9115149B4495}" type="datetime4">
              <a:rPr lang="ru-RU" smtClean="0">
                <a:solidFill>
                  <a:srgbClr val="0080C7"/>
                </a:solidFill>
              </a:rPr>
              <a:pPr/>
              <a:t>30 июля 2019 г.</a:t>
            </a:fld>
            <a:endParaRPr lang="ru-RU" dirty="0">
              <a:solidFill>
                <a:srgbClr val="0080C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52822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ов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934749912"/>
              </p:ext>
            </p:extLst>
          </p:nvPr>
        </p:nvGraphicFramePr>
        <p:xfrm>
          <a:off x="1589" y="2119"/>
          <a:ext cx="1587" cy="2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63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9" y="2119"/>
                        <a:ext cx="1587" cy="21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/>
              <a:t>Вывод слайда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1" hasCustomPrompt="1"/>
          </p:nvPr>
        </p:nvSpPr>
        <p:spPr>
          <a:xfrm>
            <a:off x="250825" y="215902"/>
            <a:ext cx="8642350" cy="215900"/>
          </a:xfrm>
          <a:prstGeom prst="rect">
            <a:avLst/>
          </a:prstGeom>
        </p:spPr>
        <p:txBody>
          <a:bodyPr lIns="0" tIns="0" rIns="0" bIns="15338" anchor="b" anchorCtr="0"/>
          <a:lstStyle>
            <a:lvl1pPr>
              <a:spcBef>
                <a:spcPts val="0"/>
              </a:spcBef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Название раздела</a:t>
            </a:r>
            <a:endParaRPr lang="ru-RU" dirty="0"/>
          </a:p>
        </p:txBody>
      </p:sp>
      <p:sp>
        <p:nvSpPr>
          <p:cNvPr id="13" name="Текст 12"/>
          <p:cNvSpPr>
            <a:spLocks noGrp="1"/>
          </p:cNvSpPr>
          <p:nvPr>
            <p:ph type="body" sz="quarter" idx="13" hasCustomPrompt="1"/>
          </p:nvPr>
        </p:nvSpPr>
        <p:spPr>
          <a:xfrm>
            <a:off x="250825" y="6337300"/>
            <a:ext cx="8640000" cy="288000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spcBef>
                <a:spcPts val="256"/>
              </a:spcBef>
              <a:defRPr sz="700" baseline="0"/>
            </a:lvl1pPr>
          </a:lstStyle>
          <a:p>
            <a:pPr lvl="0"/>
            <a:r>
              <a:rPr lang="ru-RU" dirty="0" smtClean="0"/>
              <a:t>Примечания: 1 –</a:t>
            </a:r>
            <a:br>
              <a:rPr lang="ru-RU" dirty="0" smtClean="0"/>
            </a:br>
            <a:r>
              <a:rPr lang="ru-RU" dirty="0" smtClean="0"/>
              <a:t>Источники:</a:t>
            </a:r>
            <a:endParaRPr lang="ru-RU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252000" y="6688505"/>
            <a:ext cx="3600000" cy="123111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defTabSz="779163"/>
            <a:r>
              <a:rPr lang="en-US" sz="700" dirty="0" smtClean="0">
                <a:solidFill>
                  <a:srgbClr val="FFFFFF"/>
                </a:solidFill>
              </a:rPr>
              <a:t>© </a:t>
            </a:r>
            <a:r>
              <a:rPr lang="ru-RU" sz="700" dirty="0" smtClean="0">
                <a:solidFill>
                  <a:srgbClr val="FFFFFF"/>
                </a:solidFill>
              </a:rPr>
              <a:t>Центр стратегических разработок</a:t>
            </a:r>
            <a:endParaRPr lang="ru-RU" sz="700" dirty="0" smtClean="0">
              <a:solidFill>
                <a:srgbClr val="FFFFFF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415843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Базов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/>
              <a:t>Вывод слайда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1" hasCustomPrompt="1"/>
          </p:nvPr>
        </p:nvSpPr>
        <p:spPr>
          <a:xfrm>
            <a:off x="250825" y="215902"/>
            <a:ext cx="8642350" cy="215900"/>
          </a:xfrm>
          <a:prstGeom prst="rect">
            <a:avLst/>
          </a:prstGeom>
        </p:spPr>
        <p:txBody>
          <a:bodyPr lIns="0" tIns="0" rIns="0" bIns="15340" anchor="b" anchorCtr="0"/>
          <a:lstStyle>
            <a:lvl1pPr>
              <a:spcBef>
                <a:spcPts val="0"/>
              </a:spcBef>
              <a:defRPr b="1">
                <a:solidFill>
                  <a:schemeClr val="tx2"/>
                </a:solidFill>
              </a:defRPr>
            </a:lvl1pPr>
          </a:lstStyle>
          <a:p>
            <a:pPr lvl="0"/>
            <a:r>
              <a:rPr lang="ru-RU" dirty="0" smtClean="0"/>
              <a:t>Название раздела</a:t>
            </a:r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2" hasCustomPrompt="1"/>
          </p:nvPr>
        </p:nvSpPr>
        <p:spPr>
          <a:xfrm>
            <a:off x="250825" y="6337300"/>
            <a:ext cx="8640000" cy="288000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spcBef>
                <a:spcPts val="256"/>
              </a:spcBef>
              <a:defRPr sz="7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 smtClean="0"/>
              <a:t>Примечания:</a:t>
            </a:r>
            <a:r>
              <a:rPr lang="ru-RU" dirty="0"/>
              <a:t> </a:t>
            </a:r>
            <a:r>
              <a:rPr lang="ru-RU" dirty="0" smtClean="0"/>
              <a:t>1 –</a:t>
            </a:r>
            <a:br>
              <a:rPr lang="ru-RU" dirty="0" smtClean="0"/>
            </a:br>
            <a:r>
              <a:rPr lang="ru-RU" dirty="0" smtClean="0"/>
              <a:t>Источники:</a:t>
            </a:r>
          </a:p>
        </p:txBody>
      </p:sp>
    </p:spTree>
    <p:extLst>
      <p:ext uri="{BB962C8B-B14F-4D97-AF65-F5344CB8AC3E}">
        <p14:creationId xmlns:p14="http://schemas.microsoft.com/office/powerpoint/2010/main" val="274972990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ьный слайд">
    <p:bg>
      <p:bgPr>
        <a:blipFill dpi="0" rotWithShape="1">
          <a:blip r:embed="rId4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Объект 9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580680772"/>
              </p:ext>
            </p:extLst>
          </p:nvPr>
        </p:nvGraphicFramePr>
        <p:xfrm>
          <a:off x="0" y="2"/>
          <a:ext cx="158750" cy="1587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58" name="think-cell Slide" r:id="rId5" imgW="360" imgH="360" progId="TCLayout.ActiveDocument.1">
                  <p:embed/>
                </p:oleObj>
              </mc:Choice>
              <mc:Fallback>
                <p:oleObj name="think-cell Slide" r:id="rId5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2"/>
                        <a:ext cx="158750" cy="15875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498463" y="2519999"/>
            <a:ext cx="4984615" cy="1080000"/>
          </a:xfrm>
          <a:prstGeom prst="rect">
            <a:avLst/>
          </a:prstGeom>
        </p:spPr>
        <p:txBody>
          <a:bodyPr/>
          <a:lstStyle>
            <a:lvl1pPr>
              <a:defRPr sz="2400" b="0">
                <a:solidFill>
                  <a:schemeClr val="tx2"/>
                </a:solidFill>
              </a:defRPr>
            </a:lvl1pPr>
          </a:lstStyle>
          <a:p>
            <a:r>
              <a:rPr lang="ru-RU" dirty="0" smtClean="0"/>
              <a:t>Тема презентации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498463" y="4068000"/>
            <a:ext cx="4984615" cy="216000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 algn="l">
              <a:buNone/>
              <a:defRPr sz="1200">
                <a:solidFill>
                  <a:schemeClr val="tx2"/>
                </a:solidFill>
              </a:defRPr>
            </a:lvl1pPr>
            <a:lvl2pPr marL="3895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791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687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583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479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3374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7270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1166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Содержание презентации</a:t>
            </a:r>
            <a:endParaRPr lang="ru-RU" dirty="0"/>
          </a:p>
        </p:txBody>
      </p:sp>
      <p:sp>
        <p:nvSpPr>
          <p:cNvPr id="20" name="Текст 19"/>
          <p:cNvSpPr>
            <a:spLocks noGrp="1"/>
          </p:cNvSpPr>
          <p:nvPr>
            <p:ph type="body" sz="quarter" idx="11" hasCustomPrompt="1"/>
          </p:nvPr>
        </p:nvSpPr>
        <p:spPr>
          <a:xfrm>
            <a:off x="498462" y="6300001"/>
            <a:ext cx="1800000" cy="2159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pPr lvl="0"/>
            <a:r>
              <a:rPr lang="ru-RU" dirty="0" smtClean="0"/>
              <a:t>Метка</a:t>
            </a:r>
            <a:endParaRPr lang="ru-RU" dirty="0"/>
          </a:p>
        </p:txBody>
      </p:sp>
      <p:sp>
        <p:nvSpPr>
          <p:cNvPr id="8" name="Дата 3"/>
          <p:cNvSpPr>
            <a:spLocks noGrp="1"/>
          </p:cNvSpPr>
          <p:nvPr>
            <p:ph type="dt" sz="half" idx="10"/>
          </p:nvPr>
        </p:nvSpPr>
        <p:spPr>
          <a:xfrm>
            <a:off x="498462" y="4680000"/>
            <a:ext cx="1993846" cy="2160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pPr defTabSz="779163"/>
            <a:r>
              <a:rPr lang="ru-RU" dirty="0" smtClean="0">
                <a:solidFill>
                  <a:srgbClr val="0080C7"/>
                </a:solidFill>
              </a:rPr>
              <a:t>Докладчик</a:t>
            </a:r>
            <a:endParaRPr lang="ru-RU" dirty="0">
              <a:solidFill>
                <a:srgbClr val="0080C7"/>
              </a:solidFill>
            </a:endParaRPr>
          </a:p>
        </p:txBody>
      </p:sp>
      <p:pic>
        <p:nvPicPr>
          <p:cNvPr id="9" name="Изображение 5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463" y="348172"/>
            <a:ext cx="1102027" cy="1715127"/>
          </a:xfrm>
          <a:prstGeom prst="rect">
            <a:avLst/>
          </a:prstGeom>
        </p:spPr>
      </p:pic>
      <p:sp>
        <p:nvSpPr>
          <p:cNvPr id="11" name="Дата 3"/>
          <p:cNvSpPr txBox="1">
            <a:spLocks/>
          </p:cNvSpPr>
          <p:nvPr userDrawn="1"/>
        </p:nvSpPr>
        <p:spPr>
          <a:xfrm>
            <a:off x="3508497" y="4680000"/>
            <a:ext cx="1993846" cy="216000"/>
          </a:xfrm>
          <a:prstGeom prst="rect">
            <a:avLst/>
          </a:prstGeom>
        </p:spPr>
        <p:txBody>
          <a:bodyPr lIns="0" tIns="0" rIns="0" bIns="0" anchor="b" anchorCtr="0"/>
          <a:lstStyle>
            <a:defPPr>
              <a:defRPr lang="ru-RU"/>
            </a:defPPr>
            <a:lvl1pPr marL="0" algn="r" defTabSz="914296" rtl="0" eaLnBrk="1" latinLnBrk="0" hangingPunct="1"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148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96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45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92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40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888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36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184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2F1BEEF-A4A7-479D-8465-9115149B4495}" type="datetime4">
              <a:rPr lang="ru-RU" smtClean="0">
                <a:solidFill>
                  <a:srgbClr val="0080C7"/>
                </a:solidFill>
              </a:rPr>
              <a:pPr/>
              <a:t>30 июля 2019 г.</a:t>
            </a:fld>
            <a:endParaRPr lang="ru-RU" dirty="0">
              <a:solidFill>
                <a:srgbClr val="0080C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37146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ов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093988689"/>
              </p:ext>
            </p:extLst>
          </p:nvPr>
        </p:nvGraphicFramePr>
        <p:xfrm>
          <a:off x="1589" y="2119"/>
          <a:ext cx="1587" cy="2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82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9" y="2119"/>
                        <a:ext cx="1587" cy="21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/>
              <a:t>Вывод слайда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1" hasCustomPrompt="1"/>
          </p:nvPr>
        </p:nvSpPr>
        <p:spPr>
          <a:xfrm>
            <a:off x="250825" y="215902"/>
            <a:ext cx="8642350" cy="215900"/>
          </a:xfrm>
          <a:prstGeom prst="rect">
            <a:avLst/>
          </a:prstGeom>
        </p:spPr>
        <p:txBody>
          <a:bodyPr lIns="0" tIns="0" rIns="0" bIns="15338" anchor="b" anchorCtr="0"/>
          <a:lstStyle>
            <a:lvl1pPr>
              <a:spcBef>
                <a:spcPts val="0"/>
              </a:spcBef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Название раздела</a:t>
            </a:r>
            <a:endParaRPr lang="ru-RU" dirty="0"/>
          </a:p>
        </p:txBody>
      </p:sp>
      <p:sp>
        <p:nvSpPr>
          <p:cNvPr id="13" name="Текст 12"/>
          <p:cNvSpPr>
            <a:spLocks noGrp="1"/>
          </p:cNvSpPr>
          <p:nvPr>
            <p:ph type="body" sz="quarter" idx="13" hasCustomPrompt="1"/>
          </p:nvPr>
        </p:nvSpPr>
        <p:spPr>
          <a:xfrm>
            <a:off x="250825" y="6337300"/>
            <a:ext cx="8640000" cy="288000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spcBef>
                <a:spcPts val="256"/>
              </a:spcBef>
              <a:defRPr sz="700" baseline="0"/>
            </a:lvl1pPr>
          </a:lstStyle>
          <a:p>
            <a:pPr lvl="0"/>
            <a:r>
              <a:rPr lang="ru-RU" dirty="0" smtClean="0"/>
              <a:t>Примечания: 1 –</a:t>
            </a:r>
            <a:br>
              <a:rPr lang="ru-RU" dirty="0" smtClean="0"/>
            </a:br>
            <a:r>
              <a:rPr lang="ru-RU" dirty="0" smtClean="0"/>
              <a:t>Источники:</a:t>
            </a:r>
            <a:endParaRPr lang="ru-RU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252000" y="6688498"/>
            <a:ext cx="3600000" cy="123111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defTabSz="779163"/>
            <a:r>
              <a:rPr lang="en-US" sz="700" dirty="0" smtClean="0">
                <a:solidFill>
                  <a:srgbClr val="FFFFFF"/>
                </a:solidFill>
              </a:rPr>
              <a:t>© </a:t>
            </a:r>
            <a:r>
              <a:rPr lang="ru-RU" sz="700" dirty="0" smtClean="0">
                <a:solidFill>
                  <a:srgbClr val="FFFFFF"/>
                </a:solidFill>
              </a:rPr>
              <a:t>Центр стратегических разработок</a:t>
            </a:r>
            <a:endParaRPr lang="ru-RU" sz="700" dirty="0" smtClean="0">
              <a:solidFill>
                <a:srgbClr val="FFFFFF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007498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596AB-2143-4F19-925F-57537FE6844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30.07.2019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06663-6524-4EA9-B00B-80A50C1FAFA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090998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36A77-6759-4125-9A8A-1ACAC804D3C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30.07.2019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06663-6524-4EA9-B00B-80A50C1FAFA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288787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0F662-1CA9-42AA-AA6F-C66385D0C0B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30.07.2019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06663-6524-4EA9-B00B-80A50C1FAFA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22782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9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0F662-1CA9-42AA-AA6F-C66385D0C0BB}" type="datetime1">
              <a:rPr lang="ru-RU" smtClean="0"/>
              <a:t>30.07.2019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06663-6524-4EA9-B00B-80A50C1FAF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371526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1DF98-7637-4D84-9ADE-2946C029AB0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30.07.2019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06663-6524-4EA9-B00B-80A50C1FAFA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230913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FF4C9-601E-4496-891E-C0C819FA8F6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30.07.2019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06663-6524-4EA9-B00B-80A50C1FAFA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034282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AD60A-F875-4477-911C-3399D13E87F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30.07.2019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06663-6524-4EA9-B00B-80A50C1FAFA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559548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35C8E-F24B-4C7E-87A6-F8E41FDBB0A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30.07.2019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06663-6524-4EA9-B00B-80A50C1FAFA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573696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B3B5E-5234-4131-8DDA-4EFB1D37B9C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30.07.2019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06663-6524-4EA9-B00B-80A50C1FAFA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508219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EDB52-E467-49EB-9344-EEB0C81EAA3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30.07.2019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06663-6524-4EA9-B00B-80A50C1FAFA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046000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8B82F-B3C6-4D42-A620-85BF362CE0A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30.07.2019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06663-6524-4EA9-B00B-80A50C1FAFA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559831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3EB45-285F-4A56-AC93-0FB437AB998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30.07.2019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06663-6524-4EA9-B00B-80A50C1FAFA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082032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56216-AB26-403B-B0DD-9B5413109A0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30.07.2019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663940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E6F1B-83B0-44CF-A0CA-16CA543117E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30.07.2019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13427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1DF98-7637-4D84-9ADE-2946C029AB08}" type="datetime1">
              <a:rPr lang="ru-RU" smtClean="0"/>
              <a:t>30.07.2019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06663-6524-4EA9-B00B-80A50C1FAF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017057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4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9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3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58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72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87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0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16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FF2EB-E1E2-47CE-AB1A-9FAD3D5C669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30.07.2019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150707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F1199-C65B-4A3E-87C4-921006D63AA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30.07.2019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539422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5" indent="0">
              <a:buNone/>
              <a:defRPr sz="2000" b="1"/>
            </a:lvl2pPr>
            <a:lvl3pPr marL="914290" indent="0">
              <a:buNone/>
              <a:defRPr sz="1800" b="1"/>
            </a:lvl3pPr>
            <a:lvl4pPr marL="1371435" indent="0">
              <a:buNone/>
              <a:defRPr sz="1600" b="1"/>
            </a:lvl4pPr>
            <a:lvl5pPr marL="1828581" indent="0">
              <a:buNone/>
              <a:defRPr sz="1600" b="1"/>
            </a:lvl5pPr>
            <a:lvl6pPr marL="2285726" indent="0">
              <a:buNone/>
              <a:defRPr sz="1600" b="1"/>
            </a:lvl6pPr>
            <a:lvl7pPr marL="2742871" indent="0">
              <a:buNone/>
              <a:defRPr sz="1600" b="1"/>
            </a:lvl7pPr>
            <a:lvl8pPr marL="3200016" indent="0">
              <a:buNone/>
              <a:defRPr sz="1600" b="1"/>
            </a:lvl8pPr>
            <a:lvl9pPr marL="3657161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5" indent="0">
              <a:buNone/>
              <a:defRPr sz="2000" b="1"/>
            </a:lvl2pPr>
            <a:lvl3pPr marL="914290" indent="0">
              <a:buNone/>
              <a:defRPr sz="1800" b="1"/>
            </a:lvl3pPr>
            <a:lvl4pPr marL="1371435" indent="0">
              <a:buNone/>
              <a:defRPr sz="1600" b="1"/>
            </a:lvl4pPr>
            <a:lvl5pPr marL="1828581" indent="0">
              <a:buNone/>
              <a:defRPr sz="1600" b="1"/>
            </a:lvl5pPr>
            <a:lvl6pPr marL="2285726" indent="0">
              <a:buNone/>
              <a:defRPr sz="1600" b="1"/>
            </a:lvl6pPr>
            <a:lvl7pPr marL="2742871" indent="0">
              <a:buNone/>
              <a:defRPr sz="1600" b="1"/>
            </a:lvl7pPr>
            <a:lvl8pPr marL="3200016" indent="0">
              <a:buNone/>
              <a:defRPr sz="1600" b="1"/>
            </a:lvl8pPr>
            <a:lvl9pPr marL="3657161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F5911-D97F-46D0-A8C1-91775A83F27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30.07.2019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122302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A2A54-58B4-4243-AAB6-E7AC06CD066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30.07.2019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296875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51A4E-CA1D-4C29-86DF-883DCEEACC6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30.07.2019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786072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45" indent="0">
              <a:buNone/>
              <a:defRPr sz="1200"/>
            </a:lvl2pPr>
            <a:lvl3pPr marL="914290" indent="0">
              <a:buNone/>
              <a:defRPr sz="1000"/>
            </a:lvl3pPr>
            <a:lvl4pPr marL="1371435" indent="0">
              <a:buNone/>
              <a:defRPr sz="900"/>
            </a:lvl4pPr>
            <a:lvl5pPr marL="1828581" indent="0">
              <a:buNone/>
              <a:defRPr sz="900"/>
            </a:lvl5pPr>
            <a:lvl6pPr marL="2285726" indent="0">
              <a:buNone/>
              <a:defRPr sz="900"/>
            </a:lvl6pPr>
            <a:lvl7pPr marL="2742871" indent="0">
              <a:buNone/>
              <a:defRPr sz="900"/>
            </a:lvl7pPr>
            <a:lvl8pPr marL="3200016" indent="0">
              <a:buNone/>
              <a:defRPr sz="900"/>
            </a:lvl8pPr>
            <a:lvl9pPr marL="3657161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0BA1C-B21C-403B-ABCA-6072B2EC3CE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30.07.2019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101285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45" indent="0">
              <a:buNone/>
              <a:defRPr sz="2800"/>
            </a:lvl2pPr>
            <a:lvl3pPr marL="914290" indent="0">
              <a:buNone/>
              <a:defRPr sz="2400"/>
            </a:lvl3pPr>
            <a:lvl4pPr marL="1371435" indent="0">
              <a:buNone/>
              <a:defRPr sz="2000"/>
            </a:lvl4pPr>
            <a:lvl5pPr marL="1828581" indent="0">
              <a:buNone/>
              <a:defRPr sz="2000"/>
            </a:lvl5pPr>
            <a:lvl6pPr marL="2285726" indent="0">
              <a:buNone/>
              <a:defRPr sz="2000"/>
            </a:lvl6pPr>
            <a:lvl7pPr marL="2742871" indent="0">
              <a:buNone/>
              <a:defRPr sz="2000"/>
            </a:lvl7pPr>
            <a:lvl8pPr marL="3200016" indent="0">
              <a:buNone/>
              <a:defRPr sz="2000"/>
            </a:lvl8pPr>
            <a:lvl9pPr marL="3657161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45" indent="0">
              <a:buNone/>
              <a:defRPr sz="1200"/>
            </a:lvl2pPr>
            <a:lvl3pPr marL="914290" indent="0">
              <a:buNone/>
              <a:defRPr sz="1000"/>
            </a:lvl3pPr>
            <a:lvl4pPr marL="1371435" indent="0">
              <a:buNone/>
              <a:defRPr sz="900"/>
            </a:lvl4pPr>
            <a:lvl5pPr marL="1828581" indent="0">
              <a:buNone/>
              <a:defRPr sz="900"/>
            </a:lvl5pPr>
            <a:lvl6pPr marL="2285726" indent="0">
              <a:buNone/>
              <a:defRPr sz="900"/>
            </a:lvl6pPr>
            <a:lvl7pPr marL="2742871" indent="0">
              <a:buNone/>
              <a:defRPr sz="900"/>
            </a:lvl7pPr>
            <a:lvl8pPr marL="3200016" indent="0">
              <a:buNone/>
              <a:defRPr sz="900"/>
            </a:lvl8pPr>
            <a:lvl9pPr marL="3657161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A80DB-DF31-40D1-B5A2-B8354CF7678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30.07.2019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084542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DE789-44F7-434E-8C18-7AE8C71E12F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30.07.2019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715064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2CE67-803F-47EB-8FED-C154291AB2E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30.07.2019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193479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40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596AB-2143-4F19-925F-57537FE6844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30.07.2019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06663-6524-4EA9-B00B-80A50C1FAFA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56109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FF4C9-601E-4496-891E-C0C819FA8F68}" type="datetime1">
              <a:rPr lang="ru-RU" smtClean="0"/>
              <a:t>30.07.2019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06663-6524-4EA9-B00B-80A50C1FAF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814291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36A77-6759-4125-9A8A-1ACAC804D3C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30.07.2019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06663-6524-4EA9-B00B-80A50C1FAFA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095738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9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0F662-1CA9-42AA-AA6F-C66385D0C0B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30.07.2019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06663-6524-4EA9-B00B-80A50C1FAFA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463496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1DF98-7637-4D84-9ADE-2946C029AB0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30.07.2019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06663-6524-4EA9-B00B-80A50C1FAFA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365807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FF4C9-601E-4496-891E-C0C819FA8F6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30.07.2019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06663-6524-4EA9-B00B-80A50C1FAFA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628642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AD60A-F875-4477-911C-3399D13E87F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30.07.2019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06663-6524-4EA9-B00B-80A50C1FAFA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08650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35C8E-F24B-4C7E-87A6-F8E41FDBB0A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30.07.2019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06663-6524-4EA9-B00B-80A50C1FAFA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243449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1" y="273058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B3B5E-5234-4131-8DDA-4EFB1D37B9C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30.07.2019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06663-6524-4EA9-B00B-80A50C1FAFA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172981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43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EDB52-E467-49EB-9344-EEB0C81EAA3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30.07.2019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06663-6524-4EA9-B00B-80A50C1FAFA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003943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8B82F-B3C6-4D42-A620-85BF362CE0A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30.07.2019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06663-6524-4EA9-B00B-80A50C1FAFA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961775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3EB45-285F-4A56-AC93-0FB437AB998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30.07.2019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06663-6524-4EA9-B00B-80A50C1FAFA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49546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AD60A-F875-4477-911C-3399D13E87F1}" type="datetime1">
              <a:rPr lang="ru-RU" smtClean="0"/>
              <a:t>30.07.2019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06663-6524-4EA9-B00B-80A50C1FAF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78524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35C8E-F24B-4C7E-87A6-F8E41FDBB0AA}" type="datetime1">
              <a:rPr lang="ru-RU" smtClean="0"/>
              <a:t>30.07.2019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06663-6524-4EA9-B00B-80A50C1FAF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40715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1" y="273058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B3B5E-5234-4131-8DDA-4EFB1D37B9C2}" type="datetime1">
              <a:rPr lang="ru-RU" smtClean="0"/>
              <a:t>30.07.2019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06663-6524-4EA9-B00B-80A50C1FAF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06380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43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EDB52-E467-49EB-9344-EEB0C81EAA34}" type="datetime1">
              <a:rPr lang="ru-RU" smtClean="0"/>
              <a:t>30.07.2019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06663-6524-4EA9-B00B-80A50C1FAF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52885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g"/><Relationship Id="rId3" Type="http://schemas.openxmlformats.org/officeDocument/2006/relationships/slideLayout" Target="../slideLayouts/slideLayout14.xml"/><Relationship Id="rId7" Type="http://schemas.openxmlformats.org/officeDocument/2006/relationships/tags" Target="../tags/tag1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vmlDrawing" Target="../drawings/vmlDrawing1.vml"/><Relationship Id="rId5" Type="http://schemas.openxmlformats.org/officeDocument/2006/relationships/theme" Target="../theme/theme2.xml"/><Relationship Id="rId10" Type="http://schemas.openxmlformats.org/officeDocument/2006/relationships/image" Target="../media/image1.emf"/><Relationship Id="rId4" Type="http://schemas.openxmlformats.org/officeDocument/2006/relationships/slideLayout" Target="../slideLayouts/slideLayout15.xml"/><Relationship Id="rId9" Type="http://schemas.openxmlformats.org/officeDocument/2006/relationships/oleObject" Target="../embeddings/oleObject1.bin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theme" Target="../theme/theme3.xml"/><Relationship Id="rId7" Type="http://schemas.openxmlformats.org/officeDocument/2006/relationships/oleObject" Target="../embeddings/oleObject6.bin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.jpg"/><Relationship Id="rId5" Type="http://schemas.openxmlformats.org/officeDocument/2006/relationships/tags" Target="../tags/tag6.xml"/><Relationship Id="rId4" Type="http://schemas.openxmlformats.org/officeDocument/2006/relationships/vmlDrawing" Target="../drawings/vmlDrawing6.v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g"/><Relationship Id="rId3" Type="http://schemas.openxmlformats.org/officeDocument/2006/relationships/slideLayout" Target="../slideLayouts/slideLayout20.xml"/><Relationship Id="rId7" Type="http://schemas.openxmlformats.org/officeDocument/2006/relationships/tags" Target="../tags/tag9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vmlDrawing" Target="../drawings/vmlDrawing9.vml"/><Relationship Id="rId5" Type="http://schemas.openxmlformats.org/officeDocument/2006/relationships/theme" Target="../theme/theme4.xml"/><Relationship Id="rId10" Type="http://schemas.openxmlformats.org/officeDocument/2006/relationships/image" Target="../media/image1.emf"/><Relationship Id="rId4" Type="http://schemas.openxmlformats.org/officeDocument/2006/relationships/slideLayout" Target="../slideLayouts/slideLayout21.xml"/><Relationship Id="rId9" Type="http://schemas.openxmlformats.org/officeDocument/2006/relationships/oleObject" Target="../embeddings/oleObject9.bin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.bin"/><Relationship Id="rId3" Type="http://schemas.openxmlformats.org/officeDocument/2006/relationships/slideLayout" Target="../slideLayouts/slideLayout24.xml"/><Relationship Id="rId7" Type="http://schemas.openxmlformats.org/officeDocument/2006/relationships/image" Target="../media/image2.jpg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tags" Target="../tags/tag14.xml"/><Relationship Id="rId5" Type="http://schemas.openxmlformats.org/officeDocument/2006/relationships/vmlDrawing" Target="../drawings/vmlDrawing14.vml"/><Relationship Id="rId4" Type="http://schemas.openxmlformats.org/officeDocument/2006/relationships/theme" Target="../theme/theme5.xml"/><Relationship Id="rId9" Type="http://schemas.openxmlformats.org/officeDocument/2006/relationships/image" Target="../media/image1.emf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theme" Target="../theme/theme6.xml"/><Relationship Id="rId7" Type="http://schemas.openxmlformats.org/officeDocument/2006/relationships/oleObject" Target="../embeddings/oleObject17.bin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2.jpg"/><Relationship Id="rId5" Type="http://schemas.openxmlformats.org/officeDocument/2006/relationships/tags" Target="../tags/tag17.xml"/><Relationship Id="rId4" Type="http://schemas.openxmlformats.org/officeDocument/2006/relationships/vmlDrawing" Target="../drawings/vmlDrawing17.v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5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6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124E32-D72C-473A-91D7-74F4121341E0}" type="datetime1">
              <a:rPr lang="ru-RU" smtClean="0"/>
              <a:t>30.07.2019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6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6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B06663-6524-4EA9-B00B-80A50C1FAF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30429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Объект 14" hidden="1"/>
          <p:cNvGraphicFramePr>
            <a:graphicFrameLocks noChangeAspect="1"/>
          </p:cNvGraphicFramePr>
          <p:nvPr>
            <p:custDataLst>
              <p:tags r:id="rId7"/>
            </p:custDataLst>
            <p:extLst>
              <p:ext uri="{D42A27DB-BD31-4B8C-83A1-F6EECF244321}">
                <p14:modId xmlns:p14="http://schemas.microsoft.com/office/powerpoint/2010/main" val="779711822"/>
              </p:ext>
            </p:extLst>
          </p:nvPr>
        </p:nvGraphicFramePr>
        <p:xfrm>
          <a:off x="0" y="32"/>
          <a:ext cx="158750" cy="1587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3" name="think-cell Slide" r:id="rId9" imgW="360" imgH="360" progId="TCLayout.ActiveDocument.1">
                  <p:embed/>
                </p:oleObj>
              </mc:Choice>
              <mc:Fallback>
                <p:oleObj name="think-cell Slide" r:id="rId9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32"/>
                        <a:ext cx="158750" cy="15875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28"/>
          <p:cNvSpPr>
            <a:spLocks noChangeArrowheads="1"/>
          </p:cNvSpPr>
          <p:nvPr/>
        </p:nvSpPr>
        <p:spPr bwMode="auto">
          <a:xfrm>
            <a:off x="0" y="6642103"/>
            <a:ext cx="9144000" cy="215900"/>
          </a:xfrm>
          <a:prstGeom prst="rect">
            <a:avLst/>
          </a:prstGeom>
          <a:solidFill>
            <a:srgbClr val="5F606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822" tIns="71822" rIns="71822" bIns="71822" spcCol="0" rtlCol="0" anchor="ctr"/>
          <a:lstStyle/>
          <a:p>
            <a:pPr algn="ctr" defTabSz="912324"/>
            <a:endParaRPr lang="ru-RU" sz="1200">
              <a:solidFill>
                <a:srgbClr val="FFFFFF"/>
              </a:solidFill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250825" y="716755"/>
            <a:ext cx="8640000" cy="504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ru-RU" smtClean="0"/>
              <a:t>Вывод слайда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956070" y="6690967"/>
            <a:ext cx="125034" cy="123111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r" defTabSz="912324"/>
            <a:fld id="{8088333F-969B-4E2E-A6DA-00108481B495}" type="slidenum">
              <a:rPr lang="ru-RU" sz="800" b="1" smtClean="0">
                <a:solidFill>
                  <a:srgbClr val="FFFFFF"/>
                </a:solidFill>
              </a:rPr>
              <a:pPr algn="r" defTabSz="912324"/>
              <a:t>‹#›</a:t>
            </a:fld>
            <a:endParaRPr lang="ru-RU" sz="800" b="1" dirty="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17237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  <p:sldLayoutId id="2147483665" r:id="rId4"/>
  </p:sldLayoutIdLst>
  <p:hf hdr="0" ftr="0"/>
  <p:txStyles>
    <p:titleStyle>
      <a:lvl1pPr algn="l" defTabSz="912324" rtl="0" eaLnBrk="1" latinLnBrk="0" hangingPunct="1">
        <a:spcBef>
          <a:spcPct val="0"/>
        </a:spcBef>
        <a:buNone/>
        <a:defRPr sz="1800" kern="120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0" indent="0" algn="l" defTabSz="912324" rtl="0" eaLnBrk="1" latinLnBrk="0" hangingPunct="1">
        <a:spcBef>
          <a:spcPts val="600"/>
        </a:spcBef>
        <a:buClr>
          <a:schemeClr val="tx2"/>
        </a:buClr>
        <a:buFont typeface="Arial" pitchFamily="34" charset="0"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179597" indent="-179597" algn="l" defTabSz="912324" rtl="0" eaLnBrk="1" latinLnBrk="0" hangingPunct="1">
        <a:spcBef>
          <a:spcPts val="300"/>
        </a:spcBef>
        <a:buClr>
          <a:schemeClr val="tx2"/>
        </a:buClr>
        <a:buFont typeface="Wingdings" pitchFamily="2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359185" indent="-179597" algn="l" defTabSz="912324" rtl="0" eaLnBrk="1" latinLnBrk="0" hangingPunct="1">
        <a:spcBef>
          <a:spcPts val="300"/>
        </a:spcBef>
        <a:buClr>
          <a:schemeClr val="tx2"/>
        </a:buClr>
        <a:buFont typeface="Arial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538777" indent="-179597" algn="l" defTabSz="912324" rtl="0" eaLnBrk="1" latinLnBrk="0" hangingPunct="1">
        <a:spcBef>
          <a:spcPts val="300"/>
        </a:spcBef>
        <a:buClr>
          <a:schemeClr val="tx2"/>
        </a:buClr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18372" indent="-179597" algn="l" defTabSz="912324" rtl="0" eaLnBrk="1" latinLnBrk="0" hangingPunct="1">
        <a:spcBef>
          <a:spcPts val="300"/>
        </a:spcBef>
        <a:buClr>
          <a:schemeClr val="tx2"/>
        </a:buClr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08886" indent="-228075" algn="l" defTabSz="91232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5045" indent="-228075" algn="l" defTabSz="91232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1207" indent="-228075" algn="l" defTabSz="91232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77369" indent="-228075" algn="l" defTabSz="91232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23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160" algn="l" defTabSz="9123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2324" algn="l" defTabSz="9123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8481" algn="l" defTabSz="9123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4646" algn="l" defTabSz="9123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0806" algn="l" defTabSz="9123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6972" algn="l" defTabSz="9123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3127" algn="l" defTabSz="9123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49288" algn="l" defTabSz="9123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Объект 14" hidden="1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88993638"/>
              </p:ext>
            </p:extLst>
          </p:nvPr>
        </p:nvGraphicFramePr>
        <p:xfrm>
          <a:off x="0" y="14"/>
          <a:ext cx="158750" cy="1587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23" name="think-cell Slide" r:id="rId7" imgW="360" imgH="360" progId="TCLayout.ActiveDocument.1">
                  <p:embed/>
                </p:oleObj>
              </mc:Choice>
              <mc:Fallback>
                <p:oleObj name="think-cell Slide" r:id="rId7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4"/>
                        <a:ext cx="158750" cy="15875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28"/>
          <p:cNvSpPr>
            <a:spLocks noChangeArrowheads="1"/>
          </p:cNvSpPr>
          <p:nvPr/>
        </p:nvSpPr>
        <p:spPr bwMode="auto">
          <a:xfrm>
            <a:off x="0" y="6642103"/>
            <a:ext cx="9144000" cy="215900"/>
          </a:xfrm>
          <a:prstGeom prst="rect">
            <a:avLst/>
          </a:prstGeom>
          <a:solidFill>
            <a:srgbClr val="5F606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946" tIns="71946" rIns="71946" bIns="71946" spcCol="0" rtlCol="0" anchor="ctr"/>
          <a:lstStyle/>
          <a:p>
            <a:pPr algn="ctr" defTabSz="913880"/>
            <a:endParaRPr lang="ru-RU" sz="1200">
              <a:solidFill>
                <a:srgbClr val="FFFFFF"/>
              </a:solidFill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250825" y="716755"/>
            <a:ext cx="8640000" cy="504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ru-RU" smtClean="0"/>
              <a:t>Вывод слайда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956070" y="6690945"/>
            <a:ext cx="125034" cy="123111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r" defTabSz="913880"/>
            <a:fld id="{8088333F-969B-4E2E-A6DA-00108481B495}" type="slidenum">
              <a:rPr lang="ru-RU" sz="800" b="1" smtClean="0">
                <a:solidFill>
                  <a:srgbClr val="FFFFFF"/>
                </a:solidFill>
              </a:rPr>
              <a:pPr algn="r" defTabSz="913880"/>
              <a:t>‹#›</a:t>
            </a:fld>
            <a:endParaRPr lang="ru-RU" sz="800" b="1" dirty="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25788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</p:sldLayoutIdLst>
  <p:hf hdr="0" ftr="0"/>
  <p:txStyles>
    <p:titleStyle>
      <a:lvl1pPr algn="l" defTabSz="913880" rtl="0" eaLnBrk="1" latinLnBrk="0" hangingPunct="1">
        <a:spcBef>
          <a:spcPct val="0"/>
        </a:spcBef>
        <a:buNone/>
        <a:defRPr sz="1800" kern="120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0" indent="0" algn="l" defTabSz="913880" rtl="0" eaLnBrk="1" latinLnBrk="0" hangingPunct="1">
        <a:spcBef>
          <a:spcPts val="600"/>
        </a:spcBef>
        <a:buClr>
          <a:schemeClr val="tx2"/>
        </a:buClr>
        <a:buFont typeface="Arial" pitchFamily="34" charset="0"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179900" indent="-179900" algn="l" defTabSz="913880" rtl="0" eaLnBrk="1" latinLnBrk="0" hangingPunct="1">
        <a:spcBef>
          <a:spcPts val="300"/>
        </a:spcBef>
        <a:buClr>
          <a:schemeClr val="tx2"/>
        </a:buClr>
        <a:buFont typeface="Wingdings" pitchFamily="2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359795" indent="-179900" algn="l" defTabSz="913880" rtl="0" eaLnBrk="1" latinLnBrk="0" hangingPunct="1">
        <a:spcBef>
          <a:spcPts val="300"/>
        </a:spcBef>
        <a:buClr>
          <a:schemeClr val="tx2"/>
        </a:buClr>
        <a:buFont typeface="Arial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539695" indent="-179900" algn="l" defTabSz="913880" rtl="0" eaLnBrk="1" latinLnBrk="0" hangingPunct="1">
        <a:spcBef>
          <a:spcPts val="300"/>
        </a:spcBef>
        <a:buClr>
          <a:schemeClr val="tx2"/>
        </a:buClr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19590" indent="-179900" algn="l" defTabSz="913880" rtl="0" eaLnBrk="1" latinLnBrk="0" hangingPunct="1">
        <a:spcBef>
          <a:spcPts val="300"/>
        </a:spcBef>
        <a:buClr>
          <a:schemeClr val="tx2"/>
        </a:buClr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170" indent="-228468" algn="l" defTabSz="91388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110" indent="-228468" algn="l" defTabSz="91388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050" indent="-228468" algn="l" defTabSz="91388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3991" indent="-228468" algn="l" defTabSz="91388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38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41" algn="l" defTabSz="9138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880" algn="l" defTabSz="9138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820" algn="l" defTabSz="9138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761" algn="l" defTabSz="9138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700" algn="l" defTabSz="9138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640" algn="l" defTabSz="9138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580" algn="l" defTabSz="9138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521" algn="l" defTabSz="9138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Объект 14" hidden="1"/>
          <p:cNvGraphicFramePr>
            <a:graphicFrameLocks noChangeAspect="1"/>
          </p:cNvGraphicFramePr>
          <p:nvPr>
            <p:custDataLst>
              <p:tags r:id="rId7"/>
            </p:custDataLst>
            <p:extLst>
              <p:ext uri="{D42A27DB-BD31-4B8C-83A1-F6EECF244321}">
                <p14:modId xmlns:p14="http://schemas.microsoft.com/office/powerpoint/2010/main" val="1418202230"/>
              </p:ext>
            </p:extLst>
          </p:nvPr>
        </p:nvGraphicFramePr>
        <p:xfrm>
          <a:off x="0" y="32"/>
          <a:ext cx="158750" cy="1587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95" name="think-cell Slide" r:id="rId9" imgW="360" imgH="360" progId="TCLayout.ActiveDocument.1">
                  <p:embed/>
                </p:oleObj>
              </mc:Choice>
              <mc:Fallback>
                <p:oleObj name="think-cell Slide" r:id="rId9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32"/>
                        <a:ext cx="158750" cy="15875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28"/>
          <p:cNvSpPr>
            <a:spLocks noChangeArrowheads="1"/>
          </p:cNvSpPr>
          <p:nvPr/>
        </p:nvSpPr>
        <p:spPr bwMode="auto">
          <a:xfrm>
            <a:off x="0" y="6642103"/>
            <a:ext cx="9144000" cy="215900"/>
          </a:xfrm>
          <a:prstGeom prst="rect">
            <a:avLst/>
          </a:prstGeom>
          <a:solidFill>
            <a:srgbClr val="5F606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822" tIns="71822" rIns="71822" bIns="71822" spcCol="0" rtlCol="0" anchor="ctr"/>
          <a:lstStyle/>
          <a:p>
            <a:pPr algn="ctr" defTabSz="912324"/>
            <a:endParaRPr lang="ru-RU" sz="1200">
              <a:solidFill>
                <a:srgbClr val="FFFFFF"/>
              </a:solidFill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250825" y="716755"/>
            <a:ext cx="8640000" cy="504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ru-RU" smtClean="0"/>
              <a:t>Вывод слайда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956070" y="6690959"/>
            <a:ext cx="125034" cy="123111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r" defTabSz="912324"/>
            <a:fld id="{8088333F-969B-4E2E-A6DA-00108481B495}" type="slidenum">
              <a:rPr lang="ru-RU" sz="800" b="1" smtClean="0">
                <a:solidFill>
                  <a:srgbClr val="FFFFFF"/>
                </a:solidFill>
              </a:rPr>
              <a:pPr algn="r" defTabSz="912324"/>
              <a:t>‹#›</a:t>
            </a:fld>
            <a:endParaRPr lang="ru-RU" sz="800" b="1" dirty="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05325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4" r:id="rId3"/>
    <p:sldLayoutId id="2147483675" r:id="rId4"/>
  </p:sldLayoutIdLst>
  <p:hf hdr="0" ftr="0"/>
  <p:txStyles>
    <p:titleStyle>
      <a:lvl1pPr algn="l" defTabSz="912324" rtl="0" eaLnBrk="1" latinLnBrk="0" hangingPunct="1">
        <a:spcBef>
          <a:spcPct val="0"/>
        </a:spcBef>
        <a:buNone/>
        <a:defRPr sz="1800" kern="120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0" indent="0" algn="l" defTabSz="912324" rtl="0" eaLnBrk="1" latinLnBrk="0" hangingPunct="1">
        <a:spcBef>
          <a:spcPts val="600"/>
        </a:spcBef>
        <a:buClr>
          <a:schemeClr val="tx2"/>
        </a:buClr>
        <a:buFont typeface="Arial" pitchFamily="34" charset="0"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179597" indent="-179597" algn="l" defTabSz="912324" rtl="0" eaLnBrk="1" latinLnBrk="0" hangingPunct="1">
        <a:spcBef>
          <a:spcPts val="300"/>
        </a:spcBef>
        <a:buClr>
          <a:schemeClr val="tx2"/>
        </a:buClr>
        <a:buFont typeface="Wingdings" pitchFamily="2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359185" indent="-179597" algn="l" defTabSz="912324" rtl="0" eaLnBrk="1" latinLnBrk="0" hangingPunct="1">
        <a:spcBef>
          <a:spcPts val="300"/>
        </a:spcBef>
        <a:buClr>
          <a:schemeClr val="tx2"/>
        </a:buClr>
        <a:buFont typeface="Arial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538777" indent="-179597" algn="l" defTabSz="912324" rtl="0" eaLnBrk="1" latinLnBrk="0" hangingPunct="1">
        <a:spcBef>
          <a:spcPts val="300"/>
        </a:spcBef>
        <a:buClr>
          <a:schemeClr val="tx2"/>
        </a:buClr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18372" indent="-179597" algn="l" defTabSz="912324" rtl="0" eaLnBrk="1" latinLnBrk="0" hangingPunct="1">
        <a:spcBef>
          <a:spcPts val="300"/>
        </a:spcBef>
        <a:buClr>
          <a:schemeClr val="tx2"/>
        </a:buClr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08886" indent="-228075" algn="l" defTabSz="91232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5045" indent="-228075" algn="l" defTabSz="91232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1207" indent="-228075" algn="l" defTabSz="91232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77369" indent="-228075" algn="l" defTabSz="91232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23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160" algn="l" defTabSz="9123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2324" algn="l" defTabSz="9123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8481" algn="l" defTabSz="9123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4646" algn="l" defTabSz="9123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0806" algn="l" defTabSz="9123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6972" algn="l" defTabSz="9123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3127" algn="l" defTabSz="9123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49288" algn="l" defTabSz="9123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Объект 14" hidden="1"/>
          <p:cNvGraphicFramePr>
            <a:graphicFrameLocks noChangeAspect="1"/>
          </p:cNvGraphicFramePr>
          <p:nvPr>
            <p:custDataLst>
              <p:tags r:id="rId6"/>
            </p:custDataLst>
            <p:extLst>
              <p:ext uri="{D42A27DB-BD31-4B8C-83A1-F6EECF244321}">
                <p14:modId xmlns:p14="http://schemas.microsoft.com/office/powerpoint/2010/main" val="2175888949"/>
              </p:ext>
            </p:extLst>
          </p:nvPr>
        </p:nvGraphicFramePr>
        <p:xfrm>
          <a:off x="0" y="9"/>
          <a:ext cx="158750" cy="1587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15" name="think-cell Slide" r:id="rId8" imgW="360" imgH="360" progId="TCLayout.ActiveDocument.1">
                  <p:embed/>
                </p:oleObj>
              </mc:Choice>
              <mc:Fallback>
                <p:oleObj name="think-cell Slide" r:id="rId8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9"/>
                        <a:ext cx="158750" cy="15875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28"/>
          <p:cNvSpPr>
            <a:spLocks noChangeArrowheads="1"/>
          </p:cNvSpPr>
          <p:nvPr/>
        </p:nvSpPr>
        <p:spPr bwMode="auto">
          <a:xfrm>
            <a:off x="0" y="6642103"/>
            <a:ext cx="9144000" cy="215900"/>
          </a:xfrm>
          <a:prstGeom prst="rect">
            <a:avLst/>
          </a:prstGeom>
          <a:solidFill>
            <a:srgbClr val="5F606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1340" tIns="61340" rIns="61340" bIns="61340" spcCol="0" rtlCol="0" anchor="ctr"/>
          <a:lstStyle/>
          <a:p>
            <a:pPr algn="ctr" defTabSz="779163"/>
            <a:endParaRPr lang="ru-RU" sz="1000">
              <a:solidFill>
                <a:srgbClr val="FFFFFF"/>
              </a:solidFill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250825" y="716755"/>
            <a:ext cx="8640000" cy="504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ru-RU" smtClean="0"/>
              <a:t>Вывод слайда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956070" y="6690929"/>
            <a:ext cx="125034" cy="123111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r" defTabSz="779163"/>
            <a:fld id="{8088333F-969B-4E2E-A6DA-00108481B495}" type="slidenum">
              <a:rPr lang="ru-RU" sz="700" b="1" smtClean="0">
                <a:solidFill>
                  <a:srgbClr val="FFFFFF"/>
                </a:solidFill>
              </a:rPr>
              <a:pPr algn="r" defTabSz="779163"/>
              <a:t>‹#›</a:t>
            </a:fld>
            <a:endParaRPr lang="ru-RU" sz="700" b="1" dirty="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2535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</p:sldLayoutIdLst>
  <p:hf hdr="0" ftr="0"/>
  <p:txStyles>
    <p:titleStyle>
      <a:lvl1pPr algn="l" defTabSz="779163" rtl="0" eaLnBrk="1" latinLnBrk="0" hangingPunct="1">
        <a:spcBef>
          <a:spcPct val="0"/>
        </a:spcBef>
        <a:buNone/>
        <a:defRPr sz="1500" kern="120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0" indent="0" algn="l" defTabSz="779163" rtl="0" eaLnBrk="1" latinLnBrk="0" hangingPunct="1">
        <a:spcBef>
          <a:spcPts val="511"/>
        </a:spcBef>
        <a:buClr>
          <a:schemeClr val="tx2"/>
        </a:buClr>
        <a:buFont typeface="Arial" pitchFamily="34" charset="0"/>
        <a:buNone/>
        <a:defRPr sz="1000" kern="1200">
          <a:solidFill>
            <a:schemeClr val="tx1"/>
          </a:solidFill>
          <a:latin typeface="+mn-lt"/>
          <a:ea typeface="+mn-ea"/>
          <a:cs typeface="+mn-cs"/>
        </a:defRPr>
      </a:lvl1pPr>
      <a:lvl2pPr marL="153379" indent="-153379" algn="l" defTabSz="779163" rtl="0" eaLnBrk="1" latinLnBrk="0" hangingPunct="1">
        <a:spcBef>
          <a:spcPts val="256"/>
        </a:spcBef>
        <a:buClr>
          <a:schemeClr val="tx2"/>
        </a:buClr>
        <a:buFont typeface="Wingdings" pitchFamily="2" charset="2"/>
        <a:buChar char="§"/>
        <a:defRPr sz="1000" kern="1200">
          <a:solidFill>
            <a:schemeClr val="tx1"/>
          </a:solidFill>
          <a:latin typeface="+mn-lt"/>
          <a:ea typeface="+mn-ea"/>
          <a:cs typeface="+mn-cs"/>
        </a:defRPr>
      </a:lvl2pPr>
      <a:lvl3pPr marL="306757" indent="-153379" algn="l" defTabSz="779163" rtl="0" eaLnBrk="1" latinLnBrk="0" hangingPunct="1">
        <a:spcBef>
          <a:spcPts val="256"/>
        </a:spcBef>
        <a:buClr>
          <a:schemeClr val="tx2"/>
        </a:buClr>
        <a:buFont typeface="Arial" pitchFamily="34" charset="0"/>
        <a:buChar char="–"/>
        <a:defRPr sz="1000" kern="1200">
          <a:solidFill>
            <a:schemeClr val="tx1"/>
          </a:solidFill>
          <a:latin typeface="+mn-lt"/>
          <a:ea typeface="+mn-ea"/>
          <a:cs typeface="+mn-cs"/>
        </a:defRPr>
      </a:lvl3pPr>
      <a:lvl4pPr marL="460136" indent="-153379" algn="l" defTabSz="779163" rtl="0" eaLnBrk="1" latinLnBrk="0" hangingPunct="1">
        <a:spcBef>
          <a:spcPts val="256"/>
        </a:spcBef>
        <a:buClr>
          <a:schemeClr val="tx2"/>
        </a:buClr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613514" indent="-153379" algn="l" defTabSz="779163" rtl="0" eaLnBrk="1" latinLnBrk="0" hangingPunct="1">
        <a:spcBef>
          <a:spcPts val="256"/>
        </a:spcBef>
        <a:buClr>
          <a:schemeClr val="tx2"/>
        </a:buClr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2142698" indent="-194791" algn="l" defTabSz="779163" rtl="0" eaLnBrk="1" latinLnBrk="0" hangingPunct="1">
        <a:spcBef>
          <a:spcPct val="20000"/>
        </a:spcBef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32280" indent="-194791" algn="l" defTabSz="779163" rtl="0" eaLnBrk="1" latinLnBrk="0" hangingPunct="1">
        <a:spcBef>
          <a:spcPct val="20000"/>
        </a:spcBef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2921861" indent="-194791" algn="l" defTabSz="779163" rtl="0" eaLnBrk="1" latinLnBrk="0" hangingPunct="1">
        <a:spcBef>
          <a:spcPct val="20000"/>
        </a:spcBef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311443" indent="-194791" algn="l" defTabSz="779163" rtl="0" eaLnBrk="1" latinLnBrk="0" hangingPunct="1">
        <a:spcBef>
          <a:spcPct val="20000"/>
        </a:spcBef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77916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9582" algn="l" defTabSz="77916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79163" algn="l" defTabSz="77916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68745" algn="l" defTabSz="77916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58326" algn="l" defTabSz="77916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47908" algn="l" defTabSz="77916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337489" algn="l" defTabSz="77916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727071" algn="l" defTabSz="77916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116652" algn="l" defTabSz="77916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Объект 14" hidden="1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4139986167"/>
              </p:ext>
            </p:extLst>
          </p:nvPr>
        </p:nvGraphicFramePr>
        <p:xfrm>
          <a:off x="0" y="2"/>
          <a:ext cx="158750" cy="1587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34" name="think-cell Slide" r:id="rId7" imgW="360" imgH="360" progId="TCLayout.ActiveDocument.1">
                  <p:embed/>
                </p:oleObj>
              </mc:Choice>
              <mc:Fallback>
                <p:oleObj name="think-cell Slide" r:id="rId7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2"/>
                        <a:ext cx="158750" cy="15875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28"/>
          <p:cNvSpPr>
            <a:spLocks noChangeArrowheads="1"/>
          </p:cNvSpPr>
          <p:nvPr/>
        </p:nvSpPr>
        <p:spPr bwMode="auto">
          <a:xfrm>
            <a:off x="0" y="6642102"/>
            <a:ext cx="9144000" cy="215900"/>
          </a:xfrm>
          <a:prstGeom prst="rect">
            <a:avLst/>
          </a:prstGeom>
          <a:solidFill>
            <a:srgbClr val="5F606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1340" tIns="61340" rIns="61340" bIns="61340" spcCol="0" rtlCol="0" anchor="ctr"/>
          <a:lstStyle/>
          <a:p>
            <a:pPr algn="ctr" defTabSz="779163"/>
            <a:endParaRPr lang="ru-RU" sz="1000">
              <a:solidFill>
                <a:srgbClr val="FFFFFF"/>
              </a:solidFill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250825" y="716755"/>
            <a:ext cx="8640000" cy="504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ru-RU" smtClean="0"/>
              <a:t>Вывод слайда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956070" y="6690922"/>
            <a:ext cx="125034" cy="123111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r" defTabSz="779163"/>
            <a:fld id="{8088333F-969B-4E2E-A6DA-00108481B495}" type="slidenum">
              <a:rPr lang="ru-RU" sz="700" b="1" smtClean="0">
                <a:solidFill>
                  <a:srgbClr val="FFFFFF"/>
                </a:solidFill>
              </a:rPr>
              <a:pPr algn="r" defTabSz="779163"/>
              <a:t>‹#›</a:t>
            </a:fld>
            <a:endParaRPr lang="ru-RU" sz="700" b="1" dirty="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13074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</p:sldLayoutIdLst>
  <p:hf hdr="0" ftr="0"/>
  <p:txStyles>
    <p:titleStyle>
      <a:lvl1pPr algn="l" defTabSz="779163" rtl="0" eaLnBrk="1" latinLnBrk="0" hangingPunct="1">
        <a:spcBef>
          <a:spcPct val="0"/>
        </a:spcBef>
        <a:buNone/>
        <a:defRPr sz="1500" kern="120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0" indent="0" algn="l" defTabSz="779163" rtl="0" eaLnBrk="1" latinLnBrk="0" hangingPunct="1">
        <a:spcBef>
          <a:spcPts val="511"/>
        </a:spcBef>
        <a:buClr>
          <a:schemeClr val="tx2"/>
        </a:buClr>
        <a:buFont typeface="Arial" pitchFamily="34" charset="0"/>
        <a:buNone/>
        <a:defRPr sz="1000" kern="1200">
          <a:solidFill>
            <a:schemeClr val="tx1"/>
          </a:solidFill>
          <a:latin typeface="+mn-lt"/>
          <a:ea typeface="+mn-ea"/>
          <a:cs typeface="+mn-cs"/>
        </a:defRPr>
      </a:lvl1pPr>
      <a:lvl2pPr marL="153379" indent="-153379" algn="l" defTabSz="779163" rtl="0" eaLnBrk="1" latinLnBrk="0" hangingPunct="1">
        <a:spcBef>
          <a:spcPts val="256"/>
        </a:spcBef>
        <a:buClr>
          <a:schemeClr val="tx2"/>
        </a:buClr>
        <a:buFont typeface="Wingdings" pitchFamily="2" charset="2"/>
        <a:buChar char="§"/>
        <a:defRPr sz="1000" kern="1200">
          <a:solidFill>
            <a:schemeClr val="tx1"/>
          </a:solidFill>
          <a:latin typeface="+mn-lt"/>
          <a:ea typeface="+mn-ea"/>
          <a:cs typeface="+mn-cs"/>
        </a:defRPr>
      </a:lvl2pPr>
      <a:lvl3pPr marL="306757" indent="-153379" algn="l" defTabSz="779163" rtl="0" eaLnBrk="1" latinLnBrk="0" hangingPunct="1">
        <a:spcBef>
          <a:spcPts val="256"/>
        </a:spcBef>
        <a:buClr>
          <a:schemeClr val="tx2"/>
        </a:buClr>
        <a:buFont typeface="Arial" pitchFamily="34" charset="0"/>
        <a:buChar char="–"/>
        <a:defRPr sz="1000" kern="1200">
          <a:solidFill>
            <a:schemeClr val="tx1"/>
          </a:solidFill>
          <a:latin typeface="+mn-lt"/>
          <a:ea typeface="+mn-ea"/>
          <a:cs typeface="+mn-cs"/>
        </a:defRPr>
      </a:lvl3pPr>
      <a:lvl4pPr marL="460136" indent="-153379" algn="l" defTabSz="779163" rtl="0" eaLnBrk="1" latinLnBrk="0" hangingPunct="1">
        <a:spcBef>
          <a:spcPts val="256"/>
        </a:spcBef>
        <a:buClr>
          <a:schemeClr val="tx2"/>
        </a:buClr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613514" indent="-153379" algn="l" defTabSz="779163" rtl="0" eaLnBrk="1" latinLnBrk="0" hangingPunct="1">
        <a:spcBef>
          <a:spcPts val="256"/>
        </a:spcBef>
        <a:buClr>
          <a:schemeClr val="tx2"/>
        </a:buClr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2142698" indent="-194791" algn="l" defTabSz="779163" rtl="0" eaLnBrk="1" latinLnBrk="0" hangingPunct="1">
        <a:spcBef>
          <a:spcPct val="20000"/>
        </a:spcBef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32280" indent="-194791" algn="l" defTabSz="779163" rtl="0" eaLnBrk="1" latinLnBrk="0" hangingPunct="1">
        <a:spcBef>
          <a:spcPct val="20000"/>
        </a:spcBef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2921861" indent="-194791" algn="l" defTabSz="779163" rtl="0" eaLnBrk="1" latinLnBrk="0" hangingPunct="1">
        <a:spcBef>
          <a:spcPct val="20000"/>
        </a:spcBef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311443" indent="-194791" algn="l" defTabSz="779163" rtl="0" eaLnBrk="1" latinLnBrk="0" hangingPunct="1">
        <a:spcBef>
          <a:spcPct val="20000"/>
        </a:spcBef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77916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9582" algn="l" defTabSz="77916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79163" algn="l" defTabSz="77916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68745" algn="l" defTabSz="77916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58326" algn="l" defTabSz="77916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47908" algn="l" defTabSz="77916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337489" algn="l" defTabSz="77916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727071" algn="l" defTabSz="77916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116652" algn="l" defTabSz="77916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124E32-D72C-473A-91D7-74F4121341E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30.07.2019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B06663-6524-4EA9-B00B-80A50C1FAFA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64376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29" tIns="45715" rIns="91429" bIns="45715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29" tIns="45715" rIns="91429" bIns="45715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29" tIns="45715" rIns="91429" bIns="45715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290"/>
            <a:fld id="{3ACC6577-E1FE-4FCE-BA88-212FE7ED54B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290"/>
              <a:t>30.07.2019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29" tIns="45715" rIns="91429" bIns="45715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29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29" tIns="45715" rIns="91429" bIns="45715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290"/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290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49314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</p:sldLayoutIdLst>
  <p:hf hdr="0" ftr="0" dt="0"/>
  <p:txStyles>
    <p:titleStyle>
      <a:lvl1pPr algn="ctr" defTabSz="91429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59" indent="-342859" algn="l" defTabSz="91429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61" indent="-285716" algn="l" defTabSz="91429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63" indent="-228573" algn="l" defTabSz="91429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08" indent="-228573" algn="l" defTabSz="91429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53" indent="-228573" algn="l" defTabSz="91429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98" indent="-228573" algn="l" defTabSz="91429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43" indent="-228573" algn="l" defTabSz="91429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89" indent="-228573" algn="l" defTabSz="91429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34" indent="-228573" algn="l" defTabSz="91429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5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0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35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81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26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71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16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61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5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6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124E32-D72C-473A-91D7-74F4121341E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30.07.2019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6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6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B06663-6524-4EA9-B00B-80A50C1FAFA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7456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2" r:id="rId3"/>
    <p:sldLayoutId id="2147483773" r:id="rId4"/>
    <p:sldLayoutId id="2147483774" r:id="rId5"/>
    <p:sldLayoutId id="2147483775" r:id="rId6"/>
    <p:sldLayoutId id="2147483776" r:id="rId7"/>
    <p:sldLayoutId id="2147483777" r:id="rId8"/>
    <p:sldLayoutId id="2147483778" r:id="rId9"/>
    <p:sldLayoutId id="2147483779" r:id="rId10"/>
    <p:sldLayoutId id="2147483780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7.xml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7.xml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7.xml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7.xml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7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7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7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7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7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55243" y="2060848"/>
            <a:ext cx="853723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Предложения к Стратегии развития ЖКХ до 2035 </a:t>
            </a:r>
            <a:r>
              <a:rPr lang="ru-RU" sz="28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года: управление </a:t>
            </a:r>
            <a:r>
              <a:rPr lang="ru-RU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28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капитальный ремонт многоквартирных домов</a:t>
            </a:r>
            <a:endParaRPr lang="ru-RU" sz="28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3528" y="3933056"/>
            <a:ext cx="83529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Генцлер</a:t>
            </a:r>
            <a:r>
              <a:rPr lang="ru-RU" sz="2000" b="1" i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Ирина Валентиновна</a:t>
            </a:r>
            <a:r>
              <a:rPr lang="ru-RU" sz="2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i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директор направления «Городское хозяйство»</a:t>
            </a:r>
            <a:br>
              <a:rPr lang="ru-RU" sz="2000" i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i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Фонда «Институт экономики города»</a:t>
            </a:r>
            <a:endParaRPr lang="ru-RU" sz="2000" dirty="0"/>
          </a:p>
        </p:txBody>
      </p:sp>
      <p:grpSp>
        <p:nvGrpSpPr>
          <p:cNvPr id="2" name="Группа 1"/>
          <p:cNvGrpSpPr/>
          <p:nvPr/>
        </p:nvGrpSpPr>
        <p:grpSpPr>
          <a:xfrm>
            <a:off x="3203848" y="116632"/>
            <a:ext cx="5760640" cy="1538883"/>
            <a:chOff x="3203848" y="116632"/>
            <a:chExt cx="5760640" cy="1538883"/>
          </a:xfrm>
        </p:grpSpPr>
        <p:grpSp>
          <p:nvGrpSpPr>
            <p:cNvPr id="5" name="Группа 4"/>
            <p:cNvGrpSpPr/>
            <p:nvPr/>
          </p:nvGrpSpPr>
          <p:grpSpPr>
            <a:xfrm>
              <a:off x="3203848" y="116632"/>
              <a:ext cx="5688632" cy="1464947"/>
              <a:chOff x="3203848" y="116632"/>
              <a:chExt cx="5688632" cy="1464945"/>
            </a:xfrm>
          </p:grpSpPr>
          <p:pic>
            <p:nvPicPr>
              <p:cNvPr id="6" name="Picture 5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27984" y="116632"/>
                <a:ext cx="3672408" cy="14649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" name="TextBox 8"/>
              <p:cNvSpPr txBox="1"/>
              <p:nvPr/>
            </p:nvSpPr>
            <p:spPr>
              <a:xfrm>
                <a:off x="3203848" y="187384"/>
                <a:ext cx="5688632" cy="923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2000" b="1" dirty="0" smtClean="0">
                    <a:solidFill>
                      <a:srgbClr val="FFC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НАЗВАНИЕ </a:t>
                </a:r>
              </a:p>
              <a:p>
                <a:pPr algn="ctr"/>
                <a:r>
                  <a:rPr lang="ru-RU" sz="2000" b="1" dirty="0" smtClean="0">
                    <a:solidFill>
                      <a:srgbClr val="FFC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МЕРОПРИЯТИЯ</a:t>
                </a:r>
              </a:p>
              <a:p>
                <a:pPr algn="ctr"/>
                <a:r>
                  <a:rPr lang="ru-RU" sz="1400" b="1" dirty="0" smtClean="0">
                    <a:solidFill>
                      <a:srgbClr val="FFC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ДАТА, ГОРОД </a:t>
                </a:r>
                <a:endParaRPr lang="ru-RU" sz="1400" b="1" dirty="0">
                  <a:solidFill>
                    <a:srgbClr val="FFC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0" name="Группа 9"/>
            <p:cNvGrpSpPr/>
            <p:nvPr/>
          </p:nvGrpSpPr>
          <p:grpSpPr>
            <a:xfrm>
              <a:off x="3275856" y="116632"/>
              <a:ext cx="5688632" cy="1538883"/>
              <a:chOff x="3203848" y="116632"/>
              <a:chExt cx="5688632" cy="1538881"/>
            </a:xfrm>
          </p:grpSpPr>
          <p:pic>
            <p:nvPicPr>
              <p:cNvPr id="11" name="Picture 5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27984" y="116632"/>
                <a:ext cx="3672408" cy="14649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2" name="TextBox 11"/>
              <p:cNvSpPr txBox="1"/>
              <p:nvPr/>
            </p:nvSpPr>
            <p:spPr>
              <a:xfrm>
                <a:off x="3203848" y="116632"/>
                <a:ext cx="5688632" cy="15388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2000" b="1" dirty="0" smtClean="0">
                    <a:solidFill>
                      <a:srgbClr val="00B0F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Дискуссионный клуб</a:t>
                </a:r>
              </a:p>
              <a:p>
                <a:pPr algn="ctr"/>
                <a:r>
                  <a:rPr lang="ru-RU" sz="2000" b="1" dirty="0" smtClean="0">
                    <a:solidFill>
                      <a:srgbClr val="00B0F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«Стратегия развития ЖКХ до 2035 года: управление и капитальный ремонт многоквартирных домов»</a:t>
                </a:r>
              </a:p>
              <a:p>
                <a:pPr algn="ctr"/>
                <a:r>
                  <a:rPr lang="ru-RU" sz="1400" b="1" dirty="0" smtClean="0">
                    <a:solidFill>
                      <a:srgbClr val="00B0F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31 июля 2019 г., Москва, Фонд «Институт экономики города»</a:t>
                </a:r>
                <a:endParaRPr lang="ru-RU" sz="1400" b="1" dirty="0">
                  <a:solidFill>
                    <a:srgbClr val="00B0F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137084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7911" y="359407"/>
            <a:ext cx="90530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cap="all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Предложение: </a:t>
            </a:r>
            <a:r>
              <a:rPr lang="ru-RU" sz="28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изменить подход к государственному жилищному надзору </a:t>
            </a:r>
            <a:endParaRPr lang="ru-RU" sz="2800" dirty="0">
              <a:solidFill>
                <a:prstClr val="black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47493" y="1772816"/>
            <a:ext cx="8572980" cy="39241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ru-RU" b="1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Ограничить полномочия органов государственного жилищного надзора контролем соблюдения обязательных требований в отношении технического состояния жилых зданий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ru-RU" b="1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Определить обязательные требования к состоянию конструкций и инженерных систем в МКД, обеспечивающему безопасность проживания </a:t>
            </a:r>
            <a:r>
              <a:rPr lang="ru-RU" b="1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граждан</a:t>
            </a:r>
            <a:endParaRPr lang="ru-RU" b="1" dirty="0">
              <a:solidFill>
                <a:srgbClr val="1F49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ru-RU" b="1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 выявлении ненадлежащего состояния, возникновения риска угрозы безопасности проживания - направление сообществу / собственникам помещений в МКД предупреждений, предписаний об устранении нарушений, при возникновении угрозы безопасности –  иск в суд о запрете пользования помещениями в МКД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ru-RU" b="1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Пересмотреть и привести в соответствие с последствиями нарушений размеры административных </a:t>
            </a:r>
            <a:r>
              <a:rPr lang="ru-RU" b="1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штрафов  </a:t>
            </a:r>
            <a:endParaRPr lang="ru-RU" i="1" dirty="0" smtClean="0">
              <a:solidFill>
                <a:srgbClr val="1F49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06663-6524-4EA9-B00B-80A50C1FAFA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8225" y="6381750"/>
            <a:ext cx="485775" cy="47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21023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7911" y="359407"/>
            <a:ext cx="90530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cap="all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Актуальные проблемы региональных систем капитального ремонта МКД</a:t>
            </a:r>
            <a:endParaRPr lang="ru-RU" sz="2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7911" y="1610409"/>
            <a:ext cx="8958585" cy="5159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300"/>
              </a:spcBef>
              <a:buFont typeface="Wingdings" panose="05000000000000000000" pitchFamily="2" charset="2"/>
              <a:buChar char="q"/>
            </a:pPr>
            <a:r>
              <a:rPr lang="ru-RU" sz="1760" b="1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Региональные системы не обеспечивают достижение цели, ради которой были созданы (своевременность </a:t>
            </a:r>
            <a:r>
              <a:rPr lang="ru-RU" sz="1760" b="1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проведения капитального ремонта общего имущества в </a:t>
            </a:r>
            <a:r>
              <a:rPr lang="ru-RU" sz="1760" b="1" dirty="0" err="1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МКД</a:t>
            </a:r>
            <a:r>
              <a:rPr lang="ru-RU" sz="1760" b="1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в связи с ограниченностью финансовых ресурсов</a:t>
            </a:r>
          </a:p>
          <a:p>
            <a:pPr marL="285750" indent="-285750">
              <a:spcBef>
                <a:spcPts val="300"/>
              </a:spcBef>
              <a:buFont typeface="Wingdings" panose="05000000000000000000" pitchFamily="2" charset="2"/>
              <a:buChar char="q"/>
            </a:pPr>
            <a:r>
              <a:rPr lang="ru-RU" sz="1760" b="1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Региональные системы финансово </a:t>
            </a:r>
            <a:r>
              <a:rPr lang="ru-RU" sz="1760" b="1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неустойчивы </a:t>
            </a:r>
            <a:r>
              <a:rPr lang="ru-RU" sz="1760" b="1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связи с несбалансированностью установленных региональными программами обязательств по объемам ремонтов и имеющихся финансовых  ресурсов</a:t>
            </a:r>
          </a:p>
          <a:p>
            <a:pPr marL="285750" indent="-285750">
              <a:spcBef>
                <a:spcPts val="300"/>
              </a:spcBef>
              <a:buFont typeface="Wingdings" panose="05000000000000000000" pitchFamily="2" charset="2"/>
              <a:buChar char="q"/>
            </a:pPr>
            <a:r>
              <a:rPr lang="ru-RU" sz="1760" b="1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Система кредитования капитального ремонта не создана</a:t>
            </a:r>
            <a:endParaRPr lang="ru-RU" sz="1760" b="1" dirty="0">
              <a:solidFill>
                <a:srgbClr val="1F49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Bef>
                <a:spcPts val="300"/>
              </a:spcBef>
              <a:buFont typeface="Wingdings" panose="05000000000000000000" pitchFamily="2" charset="2"/>
              <a:buChar char="q"/>
            </a:pPr>
            <a:r>
              <a:rPr lang="ru-RU" sz="1760" b="1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Система «общего котла» поддерживает оппортунистическое поведение собственников, отстраняет </a:t>
            </a:r>
            <a:r>
              <a:rPr lang="ru-RU" sz="1760" b="1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управляющие </a:t>
            </a:r>
            <a:r>
              <a:rPr lang="ru-RU" sz="1760" b="1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организации от важнейшего вопроса управления МКД – капитального ремонта, модернизации </a:t>
            </a:r>
          </a:p>
          <a:p>
            <a:pPr marL="285750" indent="-285750">
              <a:spcBef>
                <a:spcPts val="300"/>
              </a:spcBef>
              <a:buFont typeface="Wingdings" panose="05000000000000000000" pitchFamily="2" charset="2"/>
              <a:buChar char="q"/>
            </a:pPr>
            <a:r>
              <a:rPr lang="ru-RU" sz="1760" b="1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Собственники помещений в МКД со специальными счетами ограничены в расходовании своих средств, не имеют доступа к заёмным средствам, находятся под угрозой перевода в «общий котел», нуждаются в поддержке </a:t>
            </a:r>
            <a:r>
              <a:rPr lang="ru-RU" sz="1760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(организационной, информационно-методической, технической, финансовой)</a:t>
            </a:r>
            <a:endParaRPr lang="ru-RU" sz="1760" dirty="0">
              <a:solidFill>
                <a:srgbClr val="1F49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Bef>
                <a:spcPts val="300"/>
              </a:spcBef>
              <a:buFont typeface="Wingdings" panose="05000000000000000000" pitchFamily="2" charset="2"/>
              <a:buChar char="q"/>
            </a:pPr>
            <a:r>
              <a:rPr lang="ru-RU" sz="1760" b="1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Собственники с низкими доходами не могут получить поддержку на уплату взносов сверх установленного минимального размера, поэтому могут блокировать принятие решений общего собрания о повышении взноса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06663-6524-4EA9-B00B-80A50C1FAFA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8225" y="6381750"/>
            <a:ext cx="485775" cy="47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17965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7911" y="359407"/>
            <a:ext cx="90530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cap="all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Предложения: </a:t>
            </a:r>
            <a:r>
              <a:rPr lang="ru-RU" sz="28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цель и задачи Стратегии - 2035 </a:t>
            </a:r>
          </a:p>
          <a:p>
            <a:pPr algn="ctr"/>
            <a:r>
              <a:rPr lang="ru-RU" sz="28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в сфере капитального ремонта МКД</a:t>
            </a:r>
            <a:endParaRPr lang="ru-RU" sz="2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8298" y="1556792"/>
            <a:ext cx="8938198" cy="4985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Font typeface="Wingdings" pitchFamily="2" charset="2"/>
              <a:buChar char="q"/>
            </a:pPr>
            <a:r>
              <a:rPr lang="ru-RU" b="1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Цель </a:t>
            </a:r>
            <a:r>
              <a:rPr lang="ru-RU" b="1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государственной политики </a:t>
            </a:r>
            <a:r>
              <a:rPr lang="ru-RU" sz="1760" b="1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сфере </a:t>
            </a:r>
            <a:r>
              <a:rPr lang="ru-RU" sz="1760" b="1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капитального ремонта многоквартирных домов </a:t>
            </a:r>
            <a:r>
              <a:rPr lang="ru-RU" sz="1760" b="1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ru-RU" sz="1760" b="1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устойчивые региональные системы, обеспечивающие своевременное проведение  капитального ремонта, качественное </a:t>
            </a:r>
            <a:r>
              <a:rPr lang="ru-RU" sz="1760" b="1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улучшение </a:t>
            </a:r>
            <a:r>
              <a:rPr lang="ru-RU" sz="1760" b="1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технического состояния и повышение </a:t>
            </a:r>
            <a:r>
              <a:rPr lang="ru-RU" sz="1760" b="1" dirty="0" err="1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энергоэффективности</a:t>
            </a:r>
            <a:r>
              <a:rPr lang="ru-RU" sz="1760" b="1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многоквартирных домов</a:t>
            </a:r>
            <a:endParaRPr lang="ru-RU" sz="1760" b="1" dirty="0">
              <a:solidFill>
                <a:srgbClr val="1F49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Bef>
                <a:spcPts val="300"/>
              </a:spcBef>
              <a:buFont typeface="Wingdings" pitchFamily="2" charset="2"/>
              <a:buChar char="q"/>
            </a:pPr>
            <a:r>
              <a:rPr lang="ru-RU" sz="1760" b="1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Задачи:</a:t>
            </a:r>
          </a:p>
          <a:p>
            <a:pPr marL="742950" lvl="1" indent="-285750">
              <a:spcBef>
                <a:spcPts val="300"/>
              </a:spcBef>
              <a:buFont typeface="Wingdings" panose="05000000000000000000" pitchFamily="2" charset="2"/>
              <a:buChar char="§"/>
            </a:pPr>
            <a:r>
              <a:rPr lang="ru-RU" sz="1600" b="1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создание благоприятных условий для развития системы формирования фондов капитального ремонта на специальном счёте</a:t>
            </a:r>
          </a:p>
          <a:p>
            <a:pPr marL="742950" lvl="1" indent="-285750">
              <a:spcBef>
                <a:spcPts val="300"/>
              </a:spcBef>
              <a:buFont typeface="Wingdings" panose="05000000000000000000" pitchFamily="2" charset="2"/>
              <a:buChar char="§"/>
            </a:pPr>
            <a:r>
              <a:rPr lang="ru-RU" sz="1600" b="1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поддержка собственников </a:t>
            </a:r>
            <a:r>
              <a:rPr lang="ru-RU" sz="1600" b="1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помещений </a:t>
            </a:r>
            <a:r>
              <a:rPr lang="ru-RU" sz="1600" b="1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многоквартирных домах со специальными счетами в проведении капитального ремонта</a:t>
            </a:r>
            <a:endParaRPr lang="ru-RU" sz="1600" b="1" dirty="0">
              <a:solidFill>
                <a:srgbClr val="1F49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spcBef>
                <a:spcPts val="300"/>
              </a:spcBef>
              <a:buFont typeface="Wingdings" panose="05000000000000000000" pitchFamily="2" charset="2"/>
              <a:buChar char="§"/>
            </a:pPr>
            <a:r>
              <a:rPr lang="ru-RU" sz="1600" b="1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обеспечение </a:t>
            </a:r>
            <a:r>
              <a:rPr lang="ru-RU" sz="1600" b="1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финансовой устойчивости деятельности региональных операторов капитального ремонта</a:t>
            </a:r>
            <a:endParaRPr lang="ru-RU" sz="1600" b="1" dirty="0">
              <a:solidFill>
                <a:srgbClr val="1F49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spcBef>
                <a:spcPts val="300"/>
              </a:spcBef>
              <a:buFont typeface="Wingdings" panose="05000000000000000000" pitchFamily="2" charset="2"/>
              <a:buChar char="§"/>
            </a:pPr>
            <a:r>
              <a:rPr lang="ru-RU" sz="1600" b="1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создание системы кредитования капитального ремонта многоквартирных домов</a:t>
            </a:r>
          </a:p>
          <a:p>
            <a:pPr marL="742950" lvl="1" indent="-285750">
              <a:spcBef>
                <a:spcPts val="300"/>
              </a:spcBef>
              <a:buFont typeface="Wingdings" panose="05000000000000000000" pitchFamily="2" charset="2"/>
              <a:buChar char="§"/>
            </a:pPr>
            <a:r>
              <a:rPr lang="ru-RU" sz="1600" b="1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постепенный переход от региональных программ как обязательств по проведению капитального ремонта к программам контроля за своевременностью проведения ремонта, стимулирования и поддержки участников системы </a:t>
            </a:r>
            <a:endParaRPr lang="ru-RU" sz="1600" b="1" dirty="0">
              <a:solidFill>
                <a:srgbClr val="1F49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06663-6524-4EA9-B00B-80A50C1FAFA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8225" y="6381750"/>
            <a:ext cx="485775" cy="47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94811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260654"/>
            <a:ext cx="842493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cap="all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Предложение: </a:t>
            </a:r>
            <a:r>
              <a:rPr lang="ru-RU" sz="28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содействие развитию  системы специальных счетов</a:t>
            </a:r>
          </a:p>
          <a:p>
            <a:endParaRPr lang="ru-RU" sz="2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29722" y="1614871"/>
            <a:ext cx="9036496" cy="50321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1950" indent="-361950">
              <a:spcAft>
                <a:spcPts val="300"/>
              </a:spcAft>
              <a:buFont typeface="Wingdings" pitchFamily="2" charset="2"/>
              <a:buChar char="q"/>
            </a:pPr>
            <a:r>
              <a:rPr lang="ru-RU" sz="1700" b="1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Определить идентификацию специального счёта по адресу МКД и порядок смены владельца специального счёта</a:t>
            </a:r>
          </a:p>
          <a:p>
            <a:pPr marL="361950" indent="-361950">
              <a:spcAft>
                <a:spcPts val="300"/>
              </a:spcAft>
              <a:buFont typeface="Wingdings" pitchFamily="2" charset="2"/>
              <a:buChar char="q"/>
            </a:pPr>
            <a:r>
              <a:rPr lang="ru-RU" sz="1700" b="1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Возможность расходовать средства, сформированные </a:t>
            </a:r>
            <a:r>
              <a:rPr lang="ru-RU" sz="1700" b="1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исходя из минимального взноса, </a:t>
            </a:r>
            <a:r>
              <a:rPr lang="ru-RU" sz="1700" b="1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любые необходимые работы по капитальному ремонту и энергосберегающие мероприятия</a:t>
            </a:r>
          </a:p>
          <a:p>
            <a:pPr marL="361950" indent="-361950">
              <a:spcAft>
                <a:spcPts val="300"/>
              </a:spcAft>
              <a:buFont typeface="Wingdings" pitchFamily="2" charset="2"/>
              <a:buChar char="q"/>
            </a:pPr>
            <a:r>
              <a:rPr lang="ru-RU" sz="1700" b="1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Устранить законодательные барьеры </a:t>
            </a:r>
            <a:r>
              <a:rPr lang="ru-RU" sz="1700" b="1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досрочного проведения </a:t>
            </a:r>
            <a:r>
              <a:rPr lang="ru-RU" sz="1700" b="1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капитального ремонта</a:t>
            </a:r>
          </a:p>
          <a:p>
            <a:pPr marL="361950" indent="-361950">
              <a:spcAft>
                <a:spcPts val="300"/>
              </a:spcAft>
              <a:buFont typeface="Wingdings" pitchFamily="2" charset="2"/>
              <a:buChar char="q"/>
            </a:pPr>
            <a:r>
              <a:rPr lang="ru-RU" sz="1700" b="1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Условие для перехода со специального счета «в </a:t>
            </a:r>
            <a:r>
              <a:rPr lang="ru-RU" sz="1700" b="1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общий котёл</a:t>
            </a:r>
            <a:r>
              <a:rPr lang="ru-RU" sz="1700" b="1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 по решению собственников – </a:t>
            </a:r>
            <a:r>
              <a:rPr lang="ru-RU" sz="1700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восстановление фонда капитального ремонта, израсходованного на работы, не предусмотренные региональной программой</a:t>
            </a:r>
          </a:p>
          <a:p>
            <a:pPr marL="361950" indent="-361950">
              <a:spcAft>
                <a:spcPts val="300"/>
              </a:spcAft>
              <a:buFont typeface="Wingdings" pitchFamily="2" charset="2"/>
              <a:buChar char="q"/>
            </a:pPr>
            <a:r>
              <a:rPr lang="ru-RU" sz="1700" b="1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Исключить перевод средств фонда капремонта со специального счёта в «общий котёл» по решению органов власти</a:t>
            </a:r>
          </a:p>
          <a:p>
            <a:pPr marL="361950" indent="-361950">
              <a:spcAft>
                <a:spcPts val="300"/>
              </a:spcAft>
              <a:buFont typeface="Wingdings" pitchFamily="2" charset="2"/>
              <a:buChar char="q"/>
            </a:pPr>
            <a:r>
              <a:rPr lang="ru-RU" sz="1700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 </a:t>
            </a:r>
            <a:r>
              <a:rPr lang="ru-RU" sz="1700" dirty="0" err="1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непроведении</a:t>
            </a:r>
            <a:r>
              <a:rPr lang="ru-RU" sz="1700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собственниками помещений в МКД со специальным счётом необходимых работ по капитальному ремонту </a:t>
            </a:r>
            <a:r>
              <a:rPr lang="ru-RU" sz="1700" b="1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возможность передачи функций технического заказчика </a:t>
            </a:r>
            <a:r>
              <a:rPr lang="ru-RU" sz="1700" b="1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капитального ремонта </a:t>
            </a:r>
            <a:r>
              <a:rPr lang="ru-RU" sz="1700" b="1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(или) финансового управляющего региональному оператору («внешнее </a:t>
            </a:r>
            <a:r>
              <a:rPr lang="ru-RU" sz="1700" b="1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управление</a:t>
            </a:r>
            <a:r>
              <a:rPr lang="ru-RU" sz="1700" b="1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») </a:t>
            </a:r>
          </a:p>
          <a:p>
            <a:pPr marL="361950" indent="-361950">
              <a:spcAft>
                <a:spcPts val="300"/>
              </a:spcAft>
              <a:buFont typeface="Wingdings" pitchFamily="2" charset="2"/>
              <a:buChar char="q"/>
            </a:pPr>
            <a:r>
              <a:rPr lang="ru-RU" sz="1700" b="1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Отменить срок исковой давности по долгам по взносам на капитальный ремонт</a:t>
            </a:r>
          </a:p>
        </p:txBody>
      </p:sp>
    </p:spTree>
    <p:extLst>
      <p:ext uri="{BB962C8B-B14F-4D97-AF65-F5344CB8AC3E}">
        <p14:creationId xmlns:p14="http://schemas.microsoft.com/office/powerpoint/2010/main" val="19124438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7911" y="359407"/>
            <a:ext cx="90530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cap="all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Предложения: </a:t>
            </a:r>
            <a:r>
              <a:rPr lang="ru-RU" sz="28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повышение финансовой устойчивости регионального оператора</a:t>
            </a:r>
            <a:endParaRPr lang="ru-RU" sz="2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65276" y="1610409"/>
            <a:ext cx="8958585" cy="4639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300"/>
              </a:spcAft>
              <a:buFont typeface="Wingdings" panose="05000000000000000000" pitchFamily="2" charset="2"/>
              <a:buChar char="q"/>
            </a:pPr>
            <a:r>
              <a:rPr lang="ru-RU" sz="1750" b="1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счёт средств от </a:t>
            </a:r>
            <a:r>
              <a:rPr lang="ru-RU" sz="1750" b="1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минимального </a:t>
            </a:r>
            <a:r>
              <a:rPr lang="ru-RU" sz="1750" b="1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взноса финансировать только </a:t>
            </a:r>
            <a:r>
              <a:rPr lang="ru-RU" sz="1750" b="1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«минимальный пакет» обязательных </a:t>
            </a:r>
            <a:r>
              <a:rPr lang="ru-RU" sz="1750" b="1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работ МКД в «общем котле»</a:t>
            </a:r>
            <a:endParaRPr lang="ru-RU" sz="1750" b="1" dirty="0">
              <a:solidFill>
                <a:srgbClr val="1F49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7700" lvl="1" indent="-285750">
              <a:spcAft>
                <a:spcPts val="300"/>
              </a:spcAft>
              <a:buFont typeface="Arial" pitchFamily="34" charset="0"/>
              <a:buChar char="•"/>
            </a:pPr>
            <a:r>
              <a:rPr lang="ru-RU" sz="1600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Другие работы по капитальному ремонту – </a:t>
            </a:r>
            <a:r>
              <a:rPr lang="ru-RU" sz="1600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только за </a:t>
            </a:r>
            <a:r>
              <a:rPr lang="ru-RU" sz="1600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счёт </a:t>
            </a:r>
            <a:r>
              <a:rPr lang="ru-RU" sz="1600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дополнительных взносов </a:t>
            </a:r>
            <a:r>
              <a:rPr lang="ru-RU" sz="1600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собственников, вносимых с момента принятия решения до полной оплаты выполненных работ</a:t>
            </a:r>
          </a:p>
          <a:p>
            <a:pPr marL="285750" lvl="1" indent="-285750">
              <a:spcAft>
                <a:spcPts val="300"/>
              </a:spcAft>
              <a:buFont typeface="Wingdings" panose="05000000000000000000" pitchFamily="2" charset="2"/>
              <a:buChar char="q"/>
            </a:pPr>
            <a:r>
              <a:rPr lang="ru-RU" sz="1750" b="1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Определить индикаторы </a:t>
            </a:r>
            <a:r>
              <a:rPr lang="ru-RU" sz="1750" b="1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требования </a:t>
            </a:r>
            <a:r>
              <a:rPr lang="ru-RU" sz="1750" b="1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 финансовой устойчивости региональных операторов, обязательность имитационного моделирования</a:t>
            </a:r>
          </a:p>
          <a:p>
            <a:pPr marL="285750" lvl="1" indent="-285750">
              <a:spcAft>
                <a:spcPts val="300"/>
              </a:spcAft>
              <a:buFont typeface="Wingdings" panose="05000000000000000000" pitchFamily="2" charset="2"/>
              <a:buChar char="q"/>
            </a:pPr>
            <a:r>
              <a:rPr lang="ru-RU" sz="1750" b="1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Установить условия и требования  к «внутренним заимствованиям» (из фондов капитального ремонта других МКД), порядок привлечения внешних заёмных средств при недостаточности накоплений в фонде МКД</a:t>
            </a:r>
          </a:p>
          <a:p>
            <a:pPr marL="0" lvl="1">
              <a:buFont typeface="Wingdings" panose="05000000000000000000" pitchFamily="2" charset="2"/>
              <a:buChar char="q"/>
            </a:pPr>
            <a:r>
              <a:rPr lang="ru-RU" sz="1750" b="1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Переход:</a:t>
            </a:r>
          </a:p>
          <a:p>
            <a:pPr marL="627063" lvl="2" indent="-265113">
              <a:buFont typeface="Wingdings" panose="05000000000000000000" pitchFamily="2" charset="2"/>
              <a:buChar char="§"/>
            </a:pPr>
            <a:r>
              <a:rPr lang="ru-RU" sz="1600" b="1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 системы учёта фондов капитального ремонта на счёте регионального оператора к отдельным банковским счетам фондов капитального ремонта каждого МКД, управляемых региональным оператором, начиная с новых МКД, не выбравших специальный счёт</a:t>
            </a:r>
          </a:p>
          <a:p>
            <a:pPr marL="627063" lvl="2" indent="-265113">
              <a:buFont typeface="Wingdings" panose="05000000000000000000" pitchFamily="2" charset="2"/>
              <a:buChar char="§"/>
            </a:pPr>
            <a:r>
              <a:rPr lang="ru-RU" sz="1600" b="1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 «внутренних заимствований» к заимствованиям на финансовом рынке </a:t>
            </a:r>
            <a:endParaRPr lang="ru-RU" sz="1600" b="1" dirty="0">
              <a:solidFill>
                <a:srgbClr val="1F49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06663-6524-4EA9-B00B-80A50C1FAFA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8225" y="6381750"/>
            <a:ext cx="485775" cy="47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60081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1503" y="260648"/>
            <a:ext cx="84249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ПРЕДЛОЖЕНИЕ: создание системы кредитования капитального ремонта</a:t>
            </a:r>
            <a:endParaRPr lang="ru-RU" sz="2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1796708"/>
            <a:ext cx="86409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>
              <a:solidFill>
                <a:srgbClr val="1F497D"/>
              </a:solidFill>
            </a:endParaRPr>
          </a:p>
          <a:p>
            <a:endParaRPr lang="ru-RU" dirty="0" smtClean="0">
              <a:solidFill>
                <a:srgbClr val="1F497D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06663-6524-4EA9-B00B-80A50C1FAFA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61503" y="1700809"/>
            <a:ext cx="8394066" cy="45397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600"/>
              </a:spcAft>
              <a:buFont typeface="Wingdings" pitchFamily="2" charset="2"/>
              <a:buChar char="q"/>
            </a:pPr>
            <a:r>
              <a:rPr lang="ru-RU" b="1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Законодательно отрегулировать особенности привлечения кредитов, займов собственниками помещений в МКД со специальным счётом:</a:t>
            </a:r>
          </a:p>
          <a:p>
            <a:pPr marL="914400" lvl="1" indent="-4572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sz="1600" b="1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кредит предоставляется всем собственникам (сообществу собственников)</a:t>
            </a:r>
          </a:p>
          <a:p>
            <a:pPr marL="914400" lvl="1" indent="-4572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sz="1600" b="1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заключение кредитного договора, договора займа представителем сообщества собственников, </a:t>
            </a:r>
            <a:r>
              <a:rPr lang="ru-RU" sz="1600" b="1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уполномоченным общим </a:t>
            </a:r>
            <a:r>
              <a:rPr lang="ru-RU" sz="1600" b="1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собранием</a:t>
            </a:r>
          </a:p>
          <a:p>
            <a:pPr marL="914400" lvl="1" indent="-4572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sz="1600" b="1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возникновение обязанности по договору у каждого собственника</a:t>
            </a:r>
          </a:p>
          <a:p>
            <a:pPr marL="914400" lvl="1" indent="-4572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sz="1600" b="1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исполнение обязанности по кредитному договору путем уплаты установленных взносов на капитальный ремонт</a:t>
            </a:r>
          </a:p>
          <a:p>
            <a:pPr marL="914400" lvl="1" indent="-4572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sz="1600" b="1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залог прав </a:t>
            </a:r>
            <a:r>
              <a:rPr lang="ru-RU" sz="1600" b="1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средства на специальном </a:t>
            </a:r>
            <a:r>
              <a:rPr lang="ru-RU" sz="1600" b="1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счёте и др.</a:t>
            </a:r>
          </a:p>
          <a:p>
            <a:pPr marL="457200" indent="-457200">
              <a:spcAft>
                <a:spcPts val="600"/>
              </a:spcAft>
              <a:buFont typeface="Wingdings" pitchFamily="2" charset="2"/>
              <a:buChar char="q"/>
            </a:pPr>
            <a:r>
              <a:rPr lang="ru-RU" b="1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Привлечь институты развития в жилищной сфере для создания и продвижения системы кредитования капитального ремонта</a:t>
            </a:r>
          </a:p>
          <a:p>
            <a:pPr marL="457200" indent="-457200">
              <a:buFont typeface="Wingdings" pitchFamily="2" charset="2"/>
              <a:buChar char="q"/>
            </a:pPr>
            <a:r>
              <a:rPr lang="ru-RU" b="1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Специальное регулирование Центральным Банком кредитов на капитальный </a:t>
            </a:r>
            <a:r>
              <a:rPr lang="ru-RU" b="1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ремонт (при необходимости)</a:t>
            </a:r>
            <a:endParaRPr lang="ru-RU" b="1" dirty="0">
              <a:solidFill>
                <a:srgbClr val="1F49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46478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51520" y="116632"/>
            <a:ext cx="87849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ИНСТИТУТ ЭКОНОМИКИ ГОРОДА</a:t>
            </a:r>
            <a:endParaRPr lang="ru-RU" sz="2400" b="1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51520" y="755230"/>
            <a:ext cx="42484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Фонд «ИЭГ</a:t>
            </a:r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 </a:t>
            </a:r>
            <a:r>
              <a:rPr lang="ru-RU" sz="1200" dirty="0">
                <a:solidFill>
                  <a:schemeClr val="bg1"/>
                </a:solidFill>
              </a:rPr>
              <a:t>—</a:t>
            </a:r>
            <a:r>
              <a:rPr lang="ru-RU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некоммерческая негосударственная организация, ведет деятельность по разработке социально-экономических предложений с 1995 года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4644008" y="755230"/>
            <a:ext cx="41764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ООО «ИЭГ</a:t>
            </a:r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 </a:t>
            </a:r>
            <a:r>
              <a:rPr lang="ru-RU" sz="1200" dirty="0">
                <a:solidFill>
                  <a:schemeClr val="bg1"/>
                </a:solidFill>
              </a:rPr>
              <a:t>—</a:t>
            </a:r>
            <a:r>
              <a:rPr lang="ru-RU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организация для работы над проектами государственных и коммерческих заказчиков, ведет деятельность с 2003 года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4802698" y="2798294"/>
            <a:ext cx="4010744" cy="127158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400"/>
            <a:endParaRPr lang="ru-RU" dirty="0" smtClean="0">
              <a:solidFill>
                <a:prstClr val="white"/>
              </a:solidFill>
            </a:endParaRPr>
          </a:p>
          <a:p>
            <a:pPr defTabSz="914400"/>
            <a:endParaRPr lang="ru-RU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914400"/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_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Реформы, концепции, программы</a:t>
            </a:r>
          </a:p>
          <a:p>
            <a:pPr defTabSz="914400"/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_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Инвестиционная деятельность </a:t>
            </a:r>
            <a:br>
              <a:rPr lang="ru-RU" sz="1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_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Конкурсы и проекты ГЧП </a:t>
            </a:r>
            <a:br>
              <a:rPr lang="ru-RU" sz="1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_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Развитие городов и регионов</a:t>
            </a:r>
          </a:p>
          <a:p>
            <a:pPr defTabSz="914400"/>
            <a:r>
              <a:rPr lang="ru-RU" dirty="0" smtClean="0">
                <a:solidFill>
                  <a:prstClr val="white"/>
                </a:solidFill>
              </a:rPr>
              <a:t> </a:t>
            </a:r>
            <a:r>
              <a:rPr lang="ru-RU" dirty="0">
                <a:solidFill>
                  <a:prstClr val="white"/>
                </a:solidFill>
              </a:rPr>
              <a:t/>
            </a:r>
            <a:br>
              <a:rPr lang="ru-RU" dirty="0">
                <a:solidFill>
                  <a:prstClr val="white"/>
                </a:solidFill>
              </a:rPr>
            </a:b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68775" y="4186515"/>
            <a:ext cx="348314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Фонд «ИЭГ» 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несколько лет подряд </a:t>
            </a:r>
            <a:b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входит 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ТОП-50 лучших независимых 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исследовательских центров мирового рейтинга </a:t>
            </a:r>
            <a:r>
              <a:rPr lang="ru-RU" sz="1400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Global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Think Tank </a:t>
            </a:r>
            <a:r>
              <a:rPr lang="ru-RU" sz="14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Index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двух категориях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Социальная 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политика и Ведущие центры Центральной и Восточной Европы </a:t>
            </a:r>
            <a:br>
              <a:rPr lang="ru-RU" sz="1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14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94570" y="1966255"/>
            <a:ext cx="391939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Участие в </a:t>
            </a: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разработке более </a:t>
            </a: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 законодательных </a:t>
            </a: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иных </a:t>
            </a: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нормативно-правовых </a:t>
            </a: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актов, </a:t>
            </a: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включая</a:t>
            </a:r>
            <a:endParaRPr lang="ru-RU" sz="14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79255" y="2798294"/>
            <a:ext cx="3934711" cy="1271583"/>
          </a:xfrm>
          <a:prstGeom prst="rect">
            <a:avLst/>
          </a:prstGeom>
          <a:solidFill>
            <a:srgbClr val="E59C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400"/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_ </a:t>
            </a:r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Градостроительный кодекс РФ </a:t>
            </a:r>
            <a:b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_ </a:t>
            </a:r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Жилищный кодекс РФ </a:t>
            </a:r>
            <a:b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_ </a:t>
            </a:r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214-ФЗ о долевом строительстве </a:t>
            </a:r>
            <a:b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_ </a:t>
            </a:r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Закон об ипотечных ценных бумагах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4743001" y="1968506"/>
            <a:ext cx="407044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Проекты по направлениям жилищного строительства, ЖКХ, муниципального развития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4932040" y="4381492"/>
            <a:ext cx="360040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Эффективные внедренные решения, учитывающие юридические и экономические аспекты и основанные на многолетнем опыте проведения прикладных исследований</a:t>
            </a:r>
          </a:p>
        </p:txBody>
      </p:sp>
      <p:sp>
        <p:nvSpPr>
          <p:cNvPr id="19" name="Shape 242"/>
          <p:cNvSpPr/>
          <p:nvPr/>
        </p:nvSpPr>
        <p:spPr>
          <a:xfrm>
            <a:off x="4156899" y="3059293"/>
            <a:ext cx="622049" cy="781007"/>
          </a:xfrm>
          <a:custGeom>
            <a:avLst/>
            <a:gdLst/>
            <a:ahLst/>
            <a:cxnLst/>
            <a:rect l="0" t="0" r="0" b="0"/>
            <a:pathLst>
              <a:path w="15290" h="16120" extrusionOk="0">
                <a:moveTo>
                  <a:pt x="7645" y="1"/>
                </a:moveTo>
                <a:lnTo>
                  <a:pt x="7303" y="25"/>
                </a:lnTo>
                <a:lnTo>
                  <a:pt x="7010" y="98"/>
                </a:lnTo>
                <a:lnTo>
                  <a:pt x="6766" y="172"/>
                </a:lnTo>
                <a:lnTo>
                  <a:pt x="6546" y="294"/>
                </a:lnTo>
                <a:lnTo>
                  <a:pt x="6351" y="391"/>
                </a:lnTo>
                <a:lnTo>
                  <a:pt x="6204" y="538"/>
                </a:lnTo>
                <a:lnTo>
                  <a:pt x="6058" y="660"/>
                </a:lnTo>
                <a:lnTo>
                  <a:pt x="5960" y="782"/>
                </a:lnTo>
                <a:lnTo>
                  <a:pt x="5569" y="856"/>
                </a:lnTo>
                <a:lnTo>
                  <a:pt x="5203" y="978"/>
                </a:lnTo>
                <a:lnTo>
                  <a:pt x="4885" y="1149"/>
                </a:lnTo>
                <a:lnTo>
                  <a:pt x="4617" y="1320"/>
                </a:lnTo>
                <a:lnTo>
                  <a:pt x="4372" y="1539"/>
                </a:lnTo>
                <a:lnTo>
                  <a:pt x="4177" y="1759"/>
                </a:lnTo>
                <a:lnTo>
                  <a:pt x="4030" y="2028"/>
                </a:lnTo>
                <a:lnTo>
                  <a:pt x="3908" y="2296"/>
                </a:lnTo>
                <a:lnTo>
                  <a:pt x="3811" y="2565"/>
                </a:lnTo>
                <a:lnTo>
                  <a:pt x="3737" y="2834"/>
                </a:lnTo>
                <a:lnTo>
                  <a:pt x="3689" y="3127"/>
                </a:lnTo>
                <a:lnTo>
                  <a:pt x="3640" y="3420"/>
                </a:lnTo>
                <a:lnTo>
                  <a:pt x="3640" y="3713"/>
                </a:lnTo>
                <a:lnTo>
                  <a:pt x="3640" y="3982"/>
                </a:lnTo>
                <a:lnTo>
                  <a:pt x="3689" y="4495"/>
                </a:lnTo>
                <a:lnTo>
                  <a:pt x="3689" y="4519"/>
                </a:lnTo>
                <a:lnTo>
                  <a:pt x="3566" y="4568"/>
                </a:lnTo>
                <a:lnTo>
                  <a:pt x="3469" y="4666"/>
                </a:lnTo>
                <a:lnTo>
                  <a:pt x="3395" y="4812"/>
                </a:lnTo>
                <a:lnTo>
                  <a:pt x="3322" y="4983"/>
                </a:lnTo>
                <a:lnTo>
                  <a:pt x="3273" y="5178"/>
                </a:lnTo>
                <a:lnTo>
                  <a:pt x="3249" y="5398"/>
                </a:lnTo>
                <a:lnTo>
                  <a:pt x="3224" y="5642"/>
                </a:lnTo>
                <a:lnTo>
                  <a:pt x="3249" y="5887"/>
                </a:lnTo>
                <a:lnTo>
                  <a:pt x="3298" y="6155"/>
                </a:lnTo>
                <a:lnTo>
                  <a:pt x="3347" y="6400"/>
                </a:lnTo>
                <a:lnTo>
                  <a:pt x="3444" y="6619"/>
                </a:lnTo>
                <a:lnTo>
                  <a:pt x="3542" y="6790"/>
                </a:lnTo>
                <a:lnTo>
                  <a:pt x="3640" y="6961"/>
                </a:lnTo>
                <a:lnTo>
                  <a:pt x="3762" y="7059"/>
                </a:lnTo>
                <a:lnTo>
                  <a:pt x="3884" y="7132"/>
                </a:lnTo>
                <a:lnTo>
                  <a:pt x="4030" y="7132"/>
                </a:lnTo>
                <a:lnTo>
                  <a:pt x="4104" y="7108"/>
                </a:lnTo>
                <a:lnTo>
                  <a:pt x="4275" y="7523"/>
                </a:lnTo>
                <a:lnTo>
                  <a:pt x="4494" y="7889"/>
                </a:lnTo>
                <a:lnTo>
                  <a:pt x="4714" y="8256"/>
                </a:lnTo>
                <a:lnTo>
                  <a:pt x="4983" y="8598"/>
                </a:lnTo>
                <a:lnTo>
                  <a:pt x="5252" y="8891"/>
                </a:lnTo>
                <a:lnTo>
                  <a:pt x="5545" y="9159"/>
                </a:lnTo>
                <a:lnTo>
                  <a:pt x="5862" y="9404"/>
                </a:lnTo>
                <a:lnTo>
                  <a:pt x="6180" y="9623"/>
                </a:lnTo>
                <a:lnTo>
                  <a:pt x="6180" y="10698"/>
                </a:lnTo>
                <a:lnTo>
                  <a:pt x="5667" y="10747"/>
                </a:lnTo>
                <a:lnTo>
                  <a:pt x="5081" y="10845"/>
                </a:lnTo>
                <a:lnTo>
                  <a:pt x="4519" y="10967"/>
                </a:lnTo>
                <a:lnTo>
                  <a:pt x="3957" y="11089"/>
                </a:lnTo>
                <a:lnTo>
                  <a:pt x="3420" y="11260"/>
                </a:lnTo>
                <a:lnTo>
                  <a:pt x="2931" y="11455"/>
                </a:lnTo>
                <a:lnTo>
                  <a:pt x="2467" y="11675"/>
                </a:lnTo>
                <a:lnTo>
                  <a:pt x="2028" y="11919"/>
                </a:lnTo>
                <a:lnTo>
                  <a:pt x="1637" y="12188"/>
                </a:lnTo>
                <a:lnTo>
                  <a:pt x="1271" y="12456"/>
                </a:lnTo>
                <a:lnTo>
                  <a:pt x="953" y="12774"/>
                </a:lnTo>
                <a:lnTo>
                  <a:pt x="684" y="13116"/>
                </a:lnTo>
                <a:lnTo>
                  <a:pt x="440" y="13458"/>
                </a:lnTo>
                <a:lnTo>
                  <a:pt x="269" y="13849"/>
                </a:lnTo>
                <a:lnTo>
                  <a:pt x="123" y="14239"/>
                </a:lnTo>
                <a:lnTo>
                  <a:pt x="49" y="14679"/>
                </a:lnTo>
                <a:lnTo>
                  <a:pt x="1" y="15119"/>
                </a:lnTo>
                <a:lnTo>
                  <a:pt x="49" y="15167"/>
                </a:lnTo>
                <a:lnTo>
                  <a:pt x="245" y="15265"/>
                </a:lnTo>
                <a:lnTo>
                  <a:pt x="416" y="15338"/>
                </a:lnTo>
                <a:lnTo>
                  <a:pt x="636" y="15436"/>
                </a:lnTo>
                <a:lnTo>
                  <a:pt x="904" y="15534"/>
                </a:lnTo>
                <a:lnTo>
                  <a:pt x="1271" y="15607"/>
                </a:lnTo>
                <a:lnTo>
                  <a:pt x="1710" y="15705"/>
                </a:lnTo>
                <a:lnTo>
                  <a:pt x="2223" y="15802"/>
                </a:lnTo>
                <a:lnTo>
                  <a:pt x="2834" y="15876"/>
                </a:lnTo>
                <a:lnTo>
                  <a:pt x="3566" y="15973"/>
                </a:lnTo>
                <a:lnTo>
                  <a:pt x="4397" y="16022"/>
                </a:lnTo>
                <a:lnTo>
                  <a:pt x="5325" y="16071"/>
                </a:lnTo>
                <a:lnTo>
                  <a:pt x="6399" y="16096"/>
                </a:lnTo>
                <a:lnTo>
                  <a:pt x="7621" y="16120"/>
                </a:lnTo>
                <a:lnTo>
                  <a:pt x="8817" y="16096"/>
                </a:lnTo>
                <a:lnTo>
                  <a:pt x="9892" y="16071"/>
                </a:lnTo>
                <a:lnTo>
                  <a:pt x="10844" y="16022"/>
                </a:lnTo>
                <a:lnTo>
                  <a:pt x="11675" y="15973"/>
                </a:lnTo>
                <a:lnTo>
                  <a:pt x="12408" y="15876"/>
                </a:lnTo>
                <a:lnTo>
                  <a:pt x="13018" y="15802"/>
                </a:lnTo>
                <a:lnTo>
                  <a:pt x="13555" y="15705"/>
                </a:lnTo>
                <a:lnTo>
                  <a:pt x="13995" y="15607"/>
                </a:lnTo>
                <a:lnTo>
                  <a:pt x="14361" y="15534"/>
                </a:lnTo>
                <a:lnTo>
                  <a:pt x="14654" y="15436"/>
                </a:lnTo>
                <a:lnTo>
                  <a:pt x="14874" y="15338"/>
                </a:lnTo>
                <a:lnTo>
                  <a:pt x="15045" y="15265"/>
                </a:lnTo>
                <a:lnTo>
                  <a:pt x="15216" y="15167"/>
                </a:lnTo>
                <a:lnTo>
                  <a:pt x="15289" y="15119"/>
                </a:lnTo>
                <a:lnTo>
                  <a:pt x="15241" y="14655"/>
                </a:lnTo>
                <a:lnTo>
                  <a:pt x="15167" y="14215"/>
                </a:lnTo>
                <a:lnTo>
                  <a:pt x="15045" y="13800"/>
                </a:lnTo>
                <a:lnTo>
                  <a:pt x="14874" y="13409"/>
                </a:lnTo>
                <a:lnTo>
                  <a:pt x="14630" y="13043"/>
                </a:lnTo>
                <a:lnTo>
                  <a:pt x="14361" y="12701"/>
                </a:lnTo>
                <a:lnTo>
                  <a:pt x="14044" y="12408"/>
                </a:lnTo>
                <a:lnTo>
                  <a:pt x="13678" y="12115"/>
                </a:lnTo>
                <a:lnTo>
                  <a:pt x="13287" y="11846"/>
                </a:lnTo>
                <a:lnTo>
                  <a:pt x="12847" y="11626"/>
                </a:lnTo>
                <a:lnTo>
                  <a:pt x="12359" y="11406"/>
                </a:lnTo>
                <a:lnTo>
                  <a:pt x="11846" y="11235"/>
                </a:lnTo>
                <a:lnTo>
                  <a:pt x="11284" y="11064"/>
                </a:lnTo>
                <a:lnTo>
                  <a:pt x="10698" y="10942"/>
                </a:lnTo>
                <a:lnTo>
                  <a:pt x="10063" y="10820"/>
                </a:lnTo>
                <a:lnTo>
                  <a:pt x="9428" y="10747"/>
                </a:lnTo>
                <a:lnTo>
                  <a:pt x="9110" y="10722"/>
                </a:lnTo>
                <a:lnTo>
                  <a:pt x="9110" y="9623"/>
                </a:lnTo>
                <a:lnTo>
                  <a:pt x="9428" y="9404"/>
                </a:lnTo>
                <a:lnTo>
                  <a:pt x="9745" y="9159"/>
                </a:lnTo>
                <a:lnTo>
                  <a:pt x="10039" y="8891"/>
                </a:lnTo>
                <a:lnTo>
                  <a:pt x="10332" y="8598"/>
                </a:lnTo>
                <a:lnTo>
                  <a:pt x="10576" y="8256"/>
                </a:lnTo>
                <a:lnTo>
                  <a:pt x="10796" y="7889"/>
                </a:lnTo>
                <a:lnTo>
                  <a:pt x="11015" y="7523"/>
                </a:lnTo>
                <a:lnTo>
                  <a:pt x="11186" y="7108"/>
                </a:lnTo>
                <a:lnTo>
                  <a:pt x="11260" y="7132"/>
                </a:lnTo>
                <a:lnTo>
                  <a:pt x="11406" y="7132"/>
                </a:lnTo>
                <a:lnTo>
                  <a:pt x="11528" y="7059"/>
                </a:lnTo>
                <a:lnTo>
                  <a:pt x="11650" y="6961"/>
                </a:lnTo>
                <a:lnTo>
                  <a:pt x="11748" y="6790"/>
                </a:lnTo>
                <a:lnTo>
                  <a:pt x="11846" y="6619"/>
                </a:lnTo>
                <a:lnTo>
                  <a:pt x="11944" y="6400"/>
                </a:lnTo>
                <a:lnTo>
                  <a:pt x="11992" y="6155"/>
                </a:lnTo>
                <a:lnTo>
                  <a:pt x="12041" y="5887"/>
                </a:lnTo>
                <a:lnTo>
                  <a:pt x="12066" y="5642"/>
                </a:lnTo>
                <a:lnTo>
                  <a:pt x="12041" y="5398"/>
                </a:lnTo>
                <a:lnTo>
                  <a:pt x="12017" y="5203"/>
                </a:lnTo>
                <a:lnTo>
                  <a:pt x="11968" y="5007"/>
                </a:lnTo>
                <a:lnTo>
                  <a:pt x="11919" y="4836"/>
                </a:lnTo>
                <a:lnTo>
                  <a:pt x="11846" y="4690"/>
                </a:lnTo>
                <a:lnTo>
                  <a:pt x="11748" y="4592"/>
                </a:lnTo>
                <a:lnTo>
                  <a:pt x="11626" y="4519"/>
                </a:lnTo>
                <a:lnTo>
                  <a:pt x="11699" y="4153"/>
                </a:lnTo>
                <a:lnTo>
                  <a:pt x="11724" y="3811"/>
                </a:lnTo>
                <a:lnTo>
                  <a:pt x="11724" y="3493"/>
                </a:lnTo>
                <a:lnTo>
                  <a:pt x="11724" y="3200"/>
                </a:lnTo>
                <a:lnTo>
                  <a:pt x="11699" y="2907"/>
                </a:lnTo>
                <a:lnTo>
                  <a:pt x="11650" y="2638"/>
                </a:lnTo>
                <a:lnTo>
                  <a:pt x="11577" y="2394"/>
                </a:lnTo>
                <a:lnTo>
                  <a:pt x="11504" y="2150"/>
                </a:lnTo>
                <a:lnTo>
                  <a:pt x="11406" y="1930"/>
                </a:lnTo>
                <a:lnTo>
                  <a:pt x="11309" y="1710"/>
                </a:lnTo>
                <a:lnTo>
                  <a:pt x="11186" y="1515"/>
                </a:lnTo>
                <a:lnTo>
                  <a:pt x="11040" y="1344"/>
                </a:lnTo>
                <a:lnTo>
                  <a:pt x="10893" y="1173"/>
                </a:lnTo>
                <a:lnTo>
                  <a:pt x="10747" y="1026"/>
                </a:lnTo>
                <a:lnTo>
                  <a:pt x="10429" y="758"/>
                </a:lnTo>
                <a:lnTo>
                  <a:pt x="10063" y="562"/>
                </a:lnTo>
                <a:lnTo>
                  <a:pt x="9697" y="367"/>
                </a:lnTo>
                <a:lnTo>
                  <a:pt x="9330" y="245"/>
                </a:lnTo>
                <a:lnTo>
                  <a:pt x="8964" y="147"/>
                </a:lnTo>
                <a:lnTo>
                  <a:pt x="8598" y="74"/>
                </a:lnTo>
                <a:lnTo>
                  <a:pt x="8256" y="25"/>
                </a:lnTo>
                <a:lnTo>
                  <a:pt x="7938" y="1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defTabSz="914400"/>
            <a:endParaRPr>
              <a:solidFill>
                <a:prstClr val="white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224710" y="6093296"/>
            <a:ext cx="6588732" cy="5283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ts val="1700"/>
              </a:lnSpc>
            </a:pP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МИССИЯ: содействие социально-экономическому</a:t>
            </a:r>
            <a:b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развитию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городов</a:t>
            </a:r>
          </a:p>
        </p:txBody>
      </p:sp>
    </p:spTree>
    <p:extLst>
      <p:ext uri="{BB962C8B-B14F-4D97-AF65-F5344CB8AC3E}">
        <p14:creationId xmlns:p14="http://schemas.microsoft.com/office/powerpoint/2010/main" val="4049410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4445274"/>
            <a:ext cx="9192362" cy="24277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7" r="-565"/>
          <a:stretch/>
        </p:blipFill>
        <p:spPr bwMode="auto">
          <a:xfrm>
            <a:off x="1620000" y="4445269"/>
            <a:ext cx="6372000" cy="2418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761497" y="2132856"/>
            <a:ext cx="799188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ru-RU" sz="32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Москва, ул. Тверская, 20, стр. 1</a:t>
            </a:r>
          </a:p>
          <a:p>
            <a:pPr algn="ctr"/>
            <a:r>
              <a:rPr lang="ru-RU" sz="32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Тел.: </a:t>
            </a:r>
            <a:r>
              <a:rPr lang="en-US" sz="3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+7</a:t>
            </a:r>
            <a:r>
              <a:rPr lang="ru-RU" sz="3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(495) 363 50 </a:t>
            </a:r>
            <a:r>
              <a:rPr lang="ru-RU" sz="32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47 </a:t>
            </a:r>
          </a:p>
          <a:p>
            <a:pPr algn="ctr"/>
            <a:r>
              <a:rPr lang="ru-RU" sz="3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mailbox@urbaneconomics.ru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813226" y="6402524"/>
            <a:ext cx="38884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www.urbaneconomics.ru</a:t>
            </a:r>
            <a:endParaRPr lang="ru-RU" sz="24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2" name="Группа 11"/>
          <p:cNvGrpSpPr/>
          <p:nvPr/>
        </p:nvGrpSpPr>
        <p:grpSpPr>
          <a:xfrm>
            <a:off x="2915816" y="116639"/>
            <a:ext cx="6120680" cy="1464945"/>
            <a:chOff x="2915816" y="116632"/>
            <a:chExt cx="6120680" cy="1464945"/>
          </a:xfrm>
        </p:grpSpPr>
        <p:pic>
          <p:nvPicPr>
            <p:cNvPr id="13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27984" y="116632"/>
              <a:ext cx="3672408" cy="14649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TextBox 13"/>
            <p:cNvSpPr txBox="1"/>
            <p:nvPr/>
          </p:nvSpPr>
          <p:spPr>
            <a:xfrm>
              <a:off x="2915816" y="510549"/>
              <a:ext cx="612068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600" b="1" dirty="0" smtClean="0">
                  <a:solidFill>
                    <a:srgbClr val="00B0F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НАШИ КОНТАКТЫ</a:t>
              </a:r>
              <a:endParaRPr lang="ru-RU" sz="24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9" name="Picture 2" descr="C:\Users\bychkov\Desktop\Институт экономики города\Бланки\презентация\Facebook-App-Icona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077072"/>
            <a:ext cx="279805" cy="279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C:\Users\bychkov\Desktop\Институт экономики города\Бланки\презентация\Twitter-Button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0097" y="4077072"/>
            <a:ext cx="279806" cy="279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https://rutcriado.files.wordpress.com/2013/07/youtube-logo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9903" y="4032206"/>
            <a:ext cx="511904" cy="361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68786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7911" y="359407"/>
            <a:ext cx="90530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cap="all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Достижение целей стратегии ЖКХ - 2020</a:t>
            </a:r>
            <a:endParaRPr lang="ru-RU" sz="2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47493" y="1688157"/>
            <a:ext cx="857298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b="1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Цели Стратегии развития ЖКХ до 2020 года достигнуты частично: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ru-RU" b="1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Собственники помещений в многоквартирных домах стали более информированными и активными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ru-RU" b="1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Развиваются советы МКД как представительные органы собственников помещений в МКД для </a:t>
            </a:r>
            <a:r>
              <a:rPr lang="ru-RU" b="1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взаимодействия с управляющими </a:t>
            </a:r>
            <a:r>
              <a:rPr lang="ru-RU" b="1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организациями, большая </a:t>
            </a:r>
            <a:r>
              <a:rPr lang="ru-RU" b="1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часть ТСЖ (ТСН) и ЖСК продолжают успешно работать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ru-RU" b="1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Создана система информационно-методической поддержки граждан - собственников жилья и их объединений с участием НКО</a:t>
            </a:r>
            <a:endParaRPr lang="ru-RU" b="1" dirty="0">
              <a:solidFill>
                <a:srgbClr val="1F49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ru-RU" b="1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Обязательные </a:t>
            </a:r>
            <a:r>
              <a:rPr lang="ru-RU" b="1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взносы на капитальный ремонт стали обычной практикой</a:t>
            </a:r>
          </a:p>
          <a:p>
            <a:pPr marL="342900" lvl="0" indent="-342900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ru-RU" b="1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Растёт интерес к специальному банковскому счёту </a:t>
            </a:r>
            <a:r>
              <a:rPr lang="ru-RU" b="1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формирования фонда капитального ремонта </a:t>
            </a:r>
            <a:endParaRPr lang="ru-RU" dirty="0" smtClean="0">
              <a:solidFill>
                <a:srgbClr val="1F49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ru-RU" i="1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Сфера управления многоквартирными домами и капитального ремонта по-прежнему остается проблемной и социально напряженной 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06663-6524-4EA9-B00B-80A50C1FAFA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8225" y="6381750"/>
            <a:ext cx="485775" cy="47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40473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7911" y="359407"/>
            <a:ext cx="90530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cap="all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Актуальные проблемы в управлении многоквартирными домами</a:t>
            </a:r>
            <a:endParaRPr lang="ru-RU" sz="2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65276" y="1610409"/>
            <a:ext cx="8958585" cy="51475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ru-RU" sz="1750" b="1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Сложный механизм совместного управления собственниками помещений</a:t>
            </a:r>
            <a:r>
              <a:rPr lang="en-US" sz="1750" b="1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50" b="1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МКД общим имуществом путем принятия </a:t>
            </a:r>
            <a:r>
              <a:rPr lang="ru-RU" sz="1750" b="1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решений </a:t>
            </a:r>
            <a:r>
              <a:rPr lang="ru-RU" sz="1750" b="1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общим собранием 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ru-RU" sz="1750" b="1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Отсутствует баланс </a:t>
            </a:r>
            <a:r>
              <a:rPr lang="ru-RU" sz="1750" b="1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интересов </a:t>
            </a:r>
            <a:r>
              <a:rPr lang="ru-RU" sz="1750" b="1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ответственности участников системы управления многоквартирными домами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ru-RU" sz="1750" b="1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Собственники помещений в МКД не являются полноправным «коллективным заказчиком» услуг и работ по управлению и содержанию общего имущества на рынке, их экономические интересы не защищены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ru-RU" sz="1750" b="1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рынке услуг по управлению МКД отсутствует ценовая конкуренция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ru-RU" sz="1750" b="1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Избыточное регулирование, </a:t>
            </a:r>
            <a:r>
              <a:rPr lang="ru-RU" sz="1750" b="1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постоянное увеличение обязательных </a:t>
            </a:r>
            <a:r>
              <a:rPr lang="ru-RU" sz="1750" b="1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требований к деятельности по управлению МКД приводят к росту затрат без повышения качества содержания МКД, ухудшению условий для малого бизнеса и ТСЖ, отказу от управления «проблемными» МКД</a:t>
            </a:r>
            <a:endParaRPr lang="ru-RU" sz="1750" b="1" dirty="0">
              <a:solidFill>
                <a:srgbClr val="1F49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ru-RU" sz="1750" b="1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Чрезмерный государственный жилищный надзор приводит к системе жалоб и предписаний вместо исполнения сторонами договорных обязательств</a:t>
            </a:r>
            <a:endParaRPr lang="ru-RU" sz="1750" b="1" dirty="0">
              <a:solidFill>
                <a:srgbClr val="1F49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ru-RU" i="1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Присутствие государства в сфере  управления многоквартирными домами неоправданно увеличивается 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06663-6524-4EA9-B00B-80A50C1FAFA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8225" y="6381750"/>
            <a:ext cx="485775" cy="47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63650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7911" y="359407"/>
            <a:ext cx="90530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cap="all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Предложения: </a:t>
            </a:r>
            <a:r>
              <a:rPr lang="ru-RU" sz="28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цель Стратегии - 2035 </a:t>
            </a:r>
          </a:p>
          <a:p>
            <a:pPr algn="ctr"/>
            <a:r>
              <a:rPr lang="ru-RU" sz="28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в сфере управления МКД</a:t>
            </a:r>
            <a:endParaRPr lang="ru-RU" sz="2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77650" y="1674244"/>
            <a:ext cx="8653619" cy="46320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Font typeface="Wingdings" pitchFamily="2" charset="2"/>
              <a:buChar char="q"/>
            </a:pPr>
            <a:r>
              <a:rPr lang="ru-RU" b="1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Предложения:</a:t>
            </a:r>
          </a:p>
          <a:p>
            <a:pPr marL="742950" lvl="1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ru-RU" i="1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Развивать </a:t>
            </a:r>
            <a:r>
              <a:rPr lang="ru-RU" i="1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рыночные отношения</a:t>
            </a:r>
          </a:p>
          <a:p>
            <a:pPr marL="742950" lvl="1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ru-RU" i="1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Способствовать  усилению </a:t>
            </a:r>
            <a:r>
              <a:rPr lang="ru-RU" i="1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роли собственников помещений в МКД </a:t>
            </a:r>
            <a:r>
              <a:rPr lang="ru-RU" i="1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 коллективного заказчика вместо увеличения </a:t>
            </a:r>
            <a:r>
              <a:rPr lang="ru-RU" i="1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государственно-муниципального </a:t>
            </a:r>
            <a:r>
              <a:rPr lang="ru-RU" i="1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присутствия в сфере управления многоквартирными домами</a:t>
            </a:r>
            <a:endParaRPr lang="ru-RU" b="1" dirty="0" smtClean="0">
              <a:solidFill>
                <a:srgbClr val="1F49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endParaRPr lang="ru-RU" b="1" dirty="0">
              <a:solidFill>
                <a:srgbClr val="1F49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Aft>
                <a:spcPts val="600"/>
              </a:spcAft>
              <a:buFont typeface="Wingdings" pitchFamily="2" charset="2"/>
              <a:buChar char="q"/>
            </a:pPr>
            <a:r>
              <a:rPr lang="ru-RU" b="1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Цель </a:t>
            </a:r>
            <a:r>
              <a:rPr lang="ru-RU" b="1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государственной политики в сфере управления многоквартирными домами </a:t>
            </a:r>
            <a:r>
              <a:rPr lang="ru-RU" i="1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ru-RU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устойчивая система эффективного управления многоквартирными домами сообществами собственников  помещений, привлекающими для оказания </a:t>
            </a:r>
            <a:r>
              <a:rPr lang="ru-RU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услуг и </a:t>
            </a:r>
            <a:r>
              <a:rPr lang="ru-RU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выполнения </a:t>
            </a:r>
            <a:r>
              <a:rPr lang="ru-RU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работ профессиональных исполнителей на </a:t>
            </a:r>
            <a:r>
              <a:rPr lang="ru-RU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рынке, обеспечивающая безопасное состояние многоквартирных домов и благоприятные условия проживания в них граждан</a:t>
            </a:r>
          </a:p>
          <a:p>
            <a:pPr>
              <a:spcAft>
                <a:spcPts val="600"/>
              </a:spcAft>
            </a:pPr>
            <a:endParaRPr lang="ru-RU" i="1" dirty="0" smtClean="0">
              <a:solidFill>
                <a:srgbClr val="1F49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06663-6524-4EA9-B00B-80A50C1FAFA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8225" y="6381750"/>
            <a:ext cx="485775" cy="47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44688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7911" y="359407"/>
            <a:ext cx="90530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cap="all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Предложения: </a:t>
            </a:r>
            <a:r>
              <a:rPr lang="ru-RU" sz="28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задачи Стратегии - 2035 </a:t>
            </a:r>
          </a:p>
          <a:p>
            <a:pPr algn="ctr"/>
            <a:r>
              <a:rPr lang="ru-RU" sz="28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в сфере управления МКД</a:t>
            </a:r>
            <a:endParaRPr lang="ru-RU" sz="2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77650" y="1674244"/>
            <a:ext cx="8653619" cy="43550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Создание условий для беспрепятственной реализации прав собственников помещений в МКД в отношении принадлежащего им общего имущества, представления и защиты общих интересов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Повышение роли собственников помещений в МКД как </a:t>
            </a:r>
            <a:r>
              <a:rPr lang="ru-RU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коллективного заказчика профессиональных услуг и работ на </a:t>
            </a:r>
            <a:r>
              <a:rPr lang="ru-RU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рынке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Обеспечение баланса ответственности за безопасное состояние многоквартирных домов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Развитие конкуренции на рынке услуг и работ по управлению, содержанию и ремонту многоквартирных домов, создание благоприятных условий для малого и среднего бизнеса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Поддержка </a:t>
            </a:r>
            <a:r>
              <a:rPr lang="ru-RU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системы повышения профессиональных компетенций </a:t>
            </a:r>
            <a:r>
              <a:rPr lang="ru-RU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управляющих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Снижение административного давления, сокращение  присутствия государства в сфере управления многоквартирными домами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06663-6524-4EA9-B00B-80A50C1FAFA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8225" y="6381750"/>
            <a:ext cx="485775" cy="47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71145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1196752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90"/>
            <a:endParaRPr lang="ru-RU">
              <a:solidFill>
                <a:prstClr val="white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8225" y="6381750"/>
            <a:ext cx="485775" cy="476250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6</a:t>
            </a:fld>
            <a:endParaRPr lang="ru-RU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107504" y="209327"/>
            <a:ext cx="8928992" cy="706090"/>
          </a:xfrm>
          <a:prstGeom prst="rect">
            <a:avLst/>
          </a:prstGeom>
          <a:noFill/>
        </p:spPr>
        <p:txBody>
          <a:bodyPr vert="horz" lIns="91429" tIns="45715" rIns="91429" bIns="45715" rtlCol="0" anchor="ctr">
            <a:noAutofit/>
          </a:bodyPr>
          <a:lstStyle>
            <a:lvl1pPr algn="ctr" defTabSz="91429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400">
              <a:lnSpc>
                <a:spcPct val="80000"/>
              </a:lnSpc>
              <a:spcBef>
                <a:spcPts val="0"/>
              </a:spcBef>
            </a:pPr>
            <a:r>
              <a:rPr lang="ru-RU" sz="24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ПРЕДЛОЖЕНИЯ: создание условий для эффективного управления собственниками принадлежащим им общим имуществом в многоквартирных домах</a:t>
            </a:r>
            <a:endParaRPr lang="ru-RU" sz="2400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EE102630-C61F-3D4A-B6D1-114B5A5DB866}"/>
              </a:ext>
            </a:extLst>
          </p:cNvPr>
          <p:cNvSpPr txBox="1"/>
          <p:nvPr/>
        </p:nvSpPr>
        <p:spPr>
          <a:xfrm>
            <a:off x="251520" y="1206817"/>
            <a:ext cx="8784976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b="1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Пересмотреть </a:t>
            </a:r>
            <a:r>
              <a:rPr lang="ru-RU" b="1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требования к принятию решений общим собранием </a:t>
            </a:r>
            <a:r>
              <a:rPr lang="ru-RU" b="1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собственников:</a:t>
            </a:r>
            <a:endParaRPr lang="ru-RU" b="1" dirty="0">
              <a:solidFill>
                <a:srgbClr val="1F49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ru-RU" sz="1700" b="1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любые доступные способы </a:t>
            </a:r>
            <a:r>
              <a:rPr lang="ru-RU" sz="1700" b="1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сообщения </a:t>
            </a:r>
            <a:r>
              <a:rPr lang="ru-RU" sz="1700" b="1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собственникам о собрании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ru-RU" sz="1700" b="1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сообщение </a:t>
            </a:r>
            <a:r>
              <a:rPr lang="ru-RU" sz="1700" b="1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 собрании должно содержать </a:t>
            </a:r>
            <a:r>
              <a:rPr lang="ru-RU" sz="1700" b="1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только вопросы повестки дня, но и предложения, поставленные на голосование</a:t>
            </a:r>
            <a:endParaRPr lang="ru-RU" sz="1700" b="1" dirty="0">
              <a:solidFill>
                <a:srgbClr val="1F49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ru-RU" sz="1700" b="1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любые способы голосования </a:t>
            </a:r>
            <a:r>
              <a:rPr lang="ru-RU" sz="1700" b="1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(передачи </a:t>
            </a:r>
            <a:r>
              <a:rPr lang="ru-RU" sz="1700" b="1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решений собственника) для любой формы собрания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ru-RU" sz="1700" b="1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снизить  требования к количеству голосов для </a:t>
            </a:r>
            <a:r>
              <a:rPr lang="ru-RU" sz="1700" b="1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принятия решений </a:t>
            </a:r>
            <a:r>
              <a:rPr lang="ru-RU" sz="1700" b="1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1700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квалифицированное </a:t>
            </a:r>
            <a:r>
              <a:rPr lang="ru-RU" sz="1700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большинство – 2/3 от общего числа голосов собственников в МКД – только для принятия решения о реконструкции, сносе </a:t>
            </a:r>
            <a:r>
              <a:rPr lang="ru-RU" sz="1700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МКД</a:t>
            </a:r>
            <a:r>
              <a:rPr lang="ru-RU" sz="1700" b="1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ru-RU" sz="1700" b="1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снизить кворум для повторного собрания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b="1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Определить вопросы, относящиеся к исключительной компетенции общего собрания, и право делегировать принятие решений по другим вопросам совету многоквартирного дома, правлению </a:t>
            </a:r>
            <a:r>
              <a:rPr lang="ru-RU" b="1" dirty="0" err="1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ТСЖ</a:t>
            </a:r>
            <a:endParaRPr lang="ru-RU" b="1" dirty="0" smtClean="0">
              <a:solidFill>
                <a:srgbClr val="1F49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b="1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Обеспечить свободный доступ к  реестру </a:t>
            </a:r>
            <a:r>
              <a:rPr lang="ru-RU" b="1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собственников </a:t>
            </a:r>
            <a:r>
              <a:rPr lang="ru-RU" b="1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помещений или отменить требование о реестре как обязательном приложении к протоколу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b="1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Упростить требования к оформлению протокола собрания, обеспечить архивное хранение документов собраний (электронных версий) </a:t>
            </a:r>
            <a:endParaRPr lang="ru-RU" b="1" dirty="0">
              <a:solidFill>
                <a:srgbClr val="1F49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81480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1196752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90"/>
            <a:endParaRPr lang="ru-RU">
              <a:solidFill>
                <a:prstClr val="white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8225" y="6381750"/>
            <a:ext cx="485775" cy="476250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7</a:t>
            </a:fld>
            <a:endParaRPr lang="ru-RU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107504" y="209327"/>
            <a:ext cx="8928992" cy="706090"/>
          </a:xfrm>
          <a:prstGeom prst="rect">
            <a:avLst/>
          </a:prstGeom>
          <a:noFill/>
        </p:spPr>
        <p:txBody>
          <a:bodyPr vert="horz" lIns="91429" tIns="45715" rIns="91429" bIns="45715" rtlCol="0" anchor="ctr">
            <a:noAutofit/>
          </a:bodyPr>
          <a:lstStyle>
            <a:lvl1pPr algn="ctr" defTabSz="91429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400">
              <a:lnSpc>
                <a:spcPct val="80000"/>
              </a:lnSpc>
              <a:spcBef>
                <a:spcPts val="0"/>
              </a:spcBef>
            </a:pPr>
            <a:r>
              <a:rPr lang="ru-RU" sz="28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ПРЕДЛОЖЕНИЯ: обеспечение прав и обязанностей «коллективного собственника»</a:t>
            </a:r>
            <a:endParaRPr lang="ru-RU" sz="2800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EE102630-C61F-3D4A-B6D1-114B5A5DB866}"/>
              </a:ext>
            </a:extLst>
          </p:cNvPr>
          <p:cNvSpPr txBox="1"/>
          <p:nvPr/>
        </p:nvSpPr>
        <p:spPr>
          <a:xfrm>
            <a:off x="251520" y="1206817"/>
            <a:ext cx="8784976" cy="50860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b="1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Определить статус всех собственников </a:t>
            </a:r>
            <a:r>
              <a:rPr lang="ru-RU" b="1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помещений в МКД как гражданско-правового </a:t>
            </a:r>
            <a:r>
              <a:rPr lang="ru-RU" b="1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сообщества, возникающего в силу закона, с правоспособностью</a:t>
            </a:r>
            <a:r>
              <a:rPr lang="ru-RU" b="1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близкой к </a:t>
            </a:r>
            <a:r>
              <a:rPr lang="ru-RU" b="1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юридическому лицу:</a:t>
            </a:r>
            <a:endParaRPr lang="ru-RU" sz="1700" b="1" dirty="0">
              <a:solidFill>
                <a:srgbClr val="1F49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ru-RU" sz="1700" b="1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право открыть в банке специальный (номинальный) счёт для формирования общих денежных средств сообщества – фонда содержания общего имущества в МКД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ru-RU" sz="1700" b="1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заключение договоров с третьими лицами представителем сообщества, уполномоченным решением общего собрания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ru-RU" sz="1700" b="1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оплата услуг и работ в соответствии с условиями договоров из средств фонда содержания МКД</a:t>
            </a:r>
          </a:p>
          <a:p>
            <a:pPr marL="285750" indent="-285750">
              <a:spcBef>
                <a:spcPts val="300"/>
              </a:spcBef>
              <a:buFont typeface="Wingdings" panose="05000000000000000000" pitchFamily="2" charset="2"/>
              <a:buChar char="q"/>
            </a:pPr>
            <a:r>
              <a:rPr lang="ru-RU" b="1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Определить ответственность сообщества собственников помещений в МКД за надлежащее (безопасное) состояние общего имущества </a:t>
            </a:r>
          </a:p>
          <a:p>
            <a:pPr marL="285750" indent="-285750">
              <a:spcBef>
                <a:spcPts val="300"/>
              </a:spcBef>
              <a:buFont typeface="Wingdings" panose="05000000000000000000" pitchFamily="2" charset="2"/>
              <a:buChar char="q"/>
            </a:pPr>
            <a:r>
              <a:rPr lang="ru-RU" b="1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Определить ответственность собственника помещения перед </a:t>
            </a:r>
            <a:r>
              <a:rPr lang="ru-RU" b="1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сообществом </a:t>
            </a:r>
            <a:r>
              <a:rPr lang="ru-RU" b="1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собственников при </a:t>
            </a:r>
            <a:r>
              <a:rPr lang="ru-RU" b="1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ненадлежащем исполнении обязанности по участию в общих расходах на содержание общего </a:t>
            </a:r>
            <a:r>
              <a:rPr lang="ru-RU" b="1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имущества, нарушении прав и интересов участников сообщества</a:t>
            </a:r>
          </a:p>
          <a:p>
            <a:pPr marL="285750" indent="-285750">
              <a:spcBef>
                <a:spcPts val="300"/>
              </a:spcBef>
              <a:buFont typeface="Wingdings" panose="05000000000000000000" pitchFamily="2" charset="2"/>
              <a:buChar char="q"/>
            </a:pPr>
            <a:r>
              <a:rPr lang="ru-RU" b="1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Договорное регулирование отношений с исполнителями услуг и работ по управлению, содержанию и текущему ремонту общего имущества</a:t>
            </a:r>
            <a:endParaRPr lang="ru-RU" b="1" dirty="0">
              <a:solidFill>
                <a:srgbClr val="1F49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94525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04" y="136334"/>
            <a:ext cx="863232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cap="all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Предложение:</a:t>
            </a:r>
            <a:r>
              <a:rPr lang="ru-RU" sz="28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заменить  «способы </a:t>
            </a:r>
            <a:r>
              <a:rPr lang="ru-RU" sz="28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управления </a:t>
            </a:r>
            <a:r>
              <a:rPr lang="ru-RU" sz="28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МКД» на систему отношений «заказчик – исполнитель»</a:t>
            </a:r>
            <a:endParaRPr 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06663-6524-4EA9-B00B-80A50C1FAFA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8225" y="6381750"/>
            <a:ext cx="485775" cy="476250"/>
          </a:xfrm>
          <a:prstGeom prst="rect">
            <a:avLst/>
          </a:prstGeom>
        </p:spPr>
      </p:pic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245595" y="1634286"/>
            <a:ext cx="7358886" cy="5000660"/>
            <a:chOff x="887" y="2311"/>
            <a:chExt cx="9529" cy="6763"/>
          </a:xfrm>
        </p:grpSpPr>
        <p:sp>
          <p:nvSpPr>
            <p:cNvPr id="1027" name="Поле 110"/>
            <p:cNvSpPr txBox="1">
              <a:spLocks noChangeArrowheads="1"/>
            </p:cNvSpPr>
            <p:nvPr/>
          </p:nvSpPr>
          <p:spPr bwMode="auto">
            <a:xfrm rot="16200000">
              <a:off x="-151" y="7511"/>
              <a:ext cx="2540" cy="463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ts val="1200"/>
                </a:spcBef>
                <a:spcAft>
                  <a:spcPct val="0"/>
                </a:spcAft>
              </a:pPr>
              <a:r>
                <a:rPr lang="ru-RU" sz="1100" b="1" cap="all" dirty="0" smtClean="0">
                  <a:solidFill>
                    <a:srgbClr val="000000"/>
                  </a:solidFill>
                  <a:latin typeface="Times New Roman" pitchFamily="18" charset="0"/>
                  <a:cs typeface="Arial" pitchFamily="34" charset="0"/>
                </a:rPr>
                <a:t>исполнитель</a:t>
              </a:r>
              <a:endParaRPr lang="ru-RU" cap="all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1028" name="Group 4"/>
            <p:cNvGrpSpPr>
              <a:grpSpLocks/>
            </p:cNvGrpSpPr>
            <p:nvPr/>
          </p:nvGrpSpPr>
          <p:grpSpPr bwMode="auto">
            <a:xfrm>
              <a:off x="2568" y="6525"/>
              <a:ext cx="6986" cy="2549"/>
              <a:chOff x="2568" y="6525"/>
              <a:chExt cx="6986" cy="2549"/>
            </a:xfrm>
          </p:grpSpPr>
          <p:sp>
            <p:nvSpPr>
              <p:cNvPr id="1029" name="Прямая соединительная линия 115"/>
              <p:cNvSpPr>
                <a:spLocks noChangeShapeType="1"/>
              </p:cNvSpPr>
              <p:nvPr/>
            </p:nvSpPr>
            <p:spPr bwMode="auto">
              <a:xfrm>
                <a:off x="4413" y="6525"/>
                <a:ext cx="3675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1030" name="Группа 118"/>
              <p:cNvGrpSpPr>
                <a:grpSpLocks/>
              </p:cNvGrpSpPr>
              <p:nvPr/>
            </p:nvGrpSpPr>
            <p:grpSpPr bwMode="auto">
              <a:xfrm>
                <a:off x="7503" y="7464"/>
                <a:ext cx="2051" cy="825"/>
                <a:chOff x="0" y="0"/>
                <a:chExt cx="13023" cy="5238"/>
              </a:xfrm>
            </p:grpSpPr>
            <p:sp>
              <p:nvSpPr>
                <p:cNvPr id="119" name="Поле 119"/>
                <p:cNvSpPr txBox="1">
                  <a:spLocks noChangeArrowheads="1"/>
                </p:cNvSpPr>
                <p:nvPr/>
              </p:nvSpPr>
              <p:spPr bwMode="auto">
                <a:xfrm>
                  <a:off x="0" y="0"/>
                  <a:ext cx="11118" cy="3429"/>
                </a:xfrm>
                <a:prstGeom prst="rect">
                  <a:avLst/>
                </a:prstGeom>
                <a:solidFill>
                  <a:srgbClr val="FFFFFF"/>
                </a:solidFill>
                <a:ln w="1905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20" name="Поле 120"/>
                <p:cNvSpPr txBox="1">
                  <a:spLocks noChangeArrowheads="1"/>
                </p:cNvSpPr>
                <p:nvPr/>
              </p:nvSpPr>
              <p:spPr bwMode="auto">
                <a:xfrm>
                  <a:off x="1047" y="762"/>
                  <a:ext cx="11119" cy="3429"/>
                </a:xfrm>
                <a:prstGeom prst="rect">
                  <a:avLst/>
                </a:prstGeom>
                <a:solidFill>
                  <a:srgbClr val="FFFFFF"/>
                </a:solidFill>
                <a:ln w="1905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21" name="Поле 121"/>
                <p:cNvSpPr txBox="1">
                  <a:spLocks noChangeArrowheads="1"/>
                </p:cNvSpPr>
                <p:nvPr/>
              </p:nvSpPr>
              <p:spPr bwMode="auto">
                <a:xfrm>
                  <a:off x="1905" y="1809"/>
                  <a:ext cx="11118" cy="3429"/>
                </a:xfrm>
                <a:prstGeom prst="rect">
                  <a:avLst/>
                </a:prstGeom>
                <a:solidFill>
                  <a:srgbClr val="FFFFFF"/>
                </a:solidFill>
                <a:ln w="1905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ts val="1000"/>
                    </a:spcAft>
                  </a:pPr>
                  <a:r>
                    <a:rPr lang="ru-RU" sz="1100" b="1" cap="all" dirty="0" smtClean="0">
                      <a:solidFill>
                        <a:srgbClr val="000000"/>
                      </a:solidFill>
                      <a:latin typeface="Times New Roman" pitchFamily="18" charset="0"/>
                      <a:cs typeface="Arial" pitchFamily="34" charset="0"/>
                    </a:rPr>
                    <a:t>Подрядчик</a:t>
                  </a:r>
                  <a:endParaRPr lang="ru-RU" cap="all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cxnSp>
            <p:nvCxnSpPr>
              <p:cNvPr id="1034" name="Прямая со стрелкой 122"/>
              <p:cNvCxnSpPr>
                <a:cxnSpLocks noChangeShapeType="1"/>
              </p:cNvCxnSpPr>
              <p:nvPr/>
            </p:nvCxnSpPr>
            <p:spPr bwMode="auto">
              <a:xfrm>
                <a:off x="4413" y="6550"/>
                <a:ext cx="0" cy="405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</p:cxnSp>
          <p:sp>
            <p:nvSpPr>
              <p:cNvPr id="1035" name="Поле 123"/>
              <p:cNvSpPr txBox="1">
                <a:spLocks noChangeArrowheads="1"/>
              </p:cNvSpPr>
              <p:nvPr/>
            </p:nvSpPr>
            <p:spPr bwMode="auto">
              <a:xfrm>
                <a:off x="2568" y="6960"/>
                <a:ext cx="3315" cy="975"/>
              </a:xfrm>
              <a:prstGeom prst="rect">
                <a:avLst/>
              </a:prstGeom>
              <a:solidFill>
                <a:srgbClr val="FFFFFF"/>
              </a:solidFill>
              <a:ln w="190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ru-RU" sz="1100" b="1" cap="all" dirty="0" smtClean="0">
                    <a:solidFill>
                      <a:srgbClr val="000000"/>
                    </a:solidFill>
                    <a:latin typeface="Times New Roman" pitchFamily="18" charset="0"/>
                    <a:cs typeface="Arial" pitchFamily="34" charset="0"/>
                  </a:rPr>
                  <a:t>Управляющая организация</a:t>
                </a:r>
                <a:r>
                  <a:rPr lang="ru-RU" sz="1100" b="1" dirty="0" smtClean="0">
                    <a:solidFill>
                      <a:srgbClr val="000000"/>
                    </a:solidFill>
                    <a:latin typeface="Times New Roman" pitchFamily="18" charset="0"/>
                    <a:cs typeface="Arial" pitchFamily="34" charset="0"/>
                  </a:rPr>
                  <a:t> – генеральный подрядчик</a:t>
                </a:r>
              </a:p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ru-RU" sz="1000" b="1" dirty="0" smtClean="0">
                    <a:solidFill>
                      <a:srgbClr val="000000"/>
                    </a:solidFill>
                    <a:latin typeface="Times New Roman" pitchFamily="18" charset="0"/>
                    <a:cs typeface="Arial" pitchFamily="34" charset="0"/>
                  </a:rPr>
                  <a:t>(по договору управления)</a:t>
                </a:r>
                <a:endParaRPr lang="ru-RU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grpSp>
            <p:nvGrpSpPr>
              <p:cNvPr id="1036" name="Группа 125"/>
              <p:cNvGrpSpPr>
                <a:grpSpLocks/>
              </p:cNvGrpSpPr>
              <p:nvPr/>
            </p:nvGrpSpPr>
            <p:grpSpPr bwMode="auto">
              <a:xfrm>
                <a:off x="3296" y="8251"/>
                <a:ext cx="2205" cy="823"/>
                <a:chOff x="0" y="0"/>
                <a:chExt cx="14027" cy="5238"/>
              </a:xfrm>
            </p:grpSpPr>
            <p:sp>
              <p:nvSpPr>
                <p:cNvPr id="126" name="Поле 126"/>
                <p:cNvSpPr txBox="1">
                  <a:spLocks noChangeArrowheads="1"/>
                </p:cNvSpPr>
                <p:nvPr/>
              </p:nvSpPr>
              <p:spPr bwMode="auto">
                <a:xfrm>
                  <a:off x="0" y="0"/>
                  <a:ext cx="11118" cy="3429"/>
                </a:xfrm>
                <a:prstGeom prst="rect">
                  <a:avLst/>
                </a:prstGeom>
                <a:solidFill>
                  <a:srgbClr val="FFFFFF"/>
                </a:solidFill>
                <a:ln w="1905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27" name="Поле 127"/>
                <p:cNvSpPr txBox="1">
                  <a:spLocks noChangeArrowheads="1"/>
                </p:cNvSpPr>
                <p:nvPr/>
              </p:nvSpPr>
              <p:spPr bwMode="auto">
                <a:xfrm>
                  <a:off x="1047" y="762"/>
                  <a:ext cx="11119" cy="3429"/>
                </a:xfrm>
                <a:prstGeom prst="rect">
                  <a:avLst/>
                </a:prstGeom>
                <a:solidFill>
                  <a:srgbClr val="FFFFFF"/>
                </a:solidFill>
                <a:ln w="1905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28" name="Поле 128"/>
                <p:cNvSpPr txBox="1">
                  <a:spLocks noChangeArrowheads="1"/>
                </p:cNvSpPr>
                <p:nvPr/>
              </p:nvSpPr>
              <p:spPr bwMode="auto">
                <a:xfrm>
                  <a:off x="1905" y="1809"/>
                  <a:ext cx="12122" cy="3429"/>
                </a:xfrm>
                <a:prstGeom prst="rect">
                  <a:avLst/>
                </a:prstGeom>
                <a:solidFill>
                  <a:srgbClr val="FFFFFF"/>
                </a:solidFill>
                <a:ln w="1905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ts val="1000"/>
                    </a:spcAft>
                  </a:pPr>
                  <a:r>
                    <a:rPr lang="ru-RU" sz="1100" b="1" cap="all" dirty="0" smtClean="0">
                      <a:solidFill>
                        <a:srgbClr val="000000"/>
                      </a:solidFill>
                      <a:latin typeface="Times New Roman" pitchFamily="18" charset="0"/>
                      <a:cs typeface="Arial" pitchFamily="34" charset="0"/>
                    </a:rPr>
                    <a:t>Субподрядчик</a:t>
                  </a:r>
                  <a:endParaRPr lang="ru-RU" b="1" cap="all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cxnSp>
            <p:nvCxnSpPr>
              <p:cNvPr id="1040" name="Прямая со стрелкой 143"/>
              <p:cNvCxnSpPr>
                <a:cxnSpLocks noChangeShapeType="1"/>
              </p:cNvCxnSpPr>
              <p:nvPr/>
            </p:nvCxnSpPr>
            <p:spPr bwMode="auto">
              <a:xfrm>
                <a:off x="8085" y="6555"/>
                <a:ext cx="0" cy="78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1041" name="Прямая со стрелкой 144"/>
              <p:cNvCxnSpPr>
                <a:cxnSpLocks noChangeShapeType="1"/>
              </p:cNvCxnSpPr>
              <p:nvPr/>
            </p:nvCxnSpPr>
            <p:spPr bwMode="auto">
              <a:xfrm>
                <a:off x="4308" y="7897"/>
                <a:ext cx="0" cy="405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</p:cxnSp>
        </p:grpSp>
        <p:grpSp>
          <p:nvGrpSpPr>
            <p:cNvPr id="1042" name="Group 18"/>
            <p:cNvGrpSpPr>
              <a:grpSpLocks/>
            </p:cNvGrpSpPr>
            <p:nvPr/>
          </p:nvGrpSpPr>
          <p:grpSpPr bwMode="auto">
            <a:xfrm>
              <a:off x="887" y="2311"/>
              <a:ext cx="9529" cy="4079"/>
              <a:chOff x="887" y="2311"/>
              <a:chExt cx="9529" cy="4079"/>
            </a:xfrm>
          </p:grpSpPr>
          <p:sp>
            <p:nvSpPr>
              <p:cNvPr id="1043" name="Прямая соединительная линия 142"/>
              <p:cNvSpPr>
                <a:spLocks noChangeShapeType="1"/>
              </p:cNvSpPr>
              <p:nvPr/>
            </p:nvSpPr>
            <p:spPr bwMode="auto">
              <a:xfrm flipV="1">
                <a:off x="888" y="6375"/>
                <a:ext cx="9528" cy="15"/>
              </a:xfrm>
              <a:prstGeom prst="line">
                <a:avLst/>
              </a:prstGeom>
              <a:noFill/>
              <a:ln w="25400">
                <a:solidFill>
                  <a:srgbClr val="0F243E"/>
                </a:solidFill>
                <a:prstDash val="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1044" name="Group 20"/>
              <p:cNvGrpSpPr>
                <a:grpSpLocks/>
              </p:cNvGrpSpPr>
              <p:nvPr/>
            </p:nvGrpSpPr>
            <p:grpSpPr bwMode="auto">
              <a:xfrm>
                <a:off x="887" y="2311"/>
                <a:ext cx="9286" cy="3831"/>
                <a:chOff x="887" y="2311"/>
                <a:chExt cx="9286" cy="3831"/>
              </a:xfrm>
            </p:grpSpPr>
            <p:sp>
              <p:nvSpPr>
                <p:cNvPr id="1045" name="Поле 109"/>
                <p:cNvSpPr txBox="1">
                  <a:spLocks noChangeArrowheads="1"/>
                </p:cNvSpPr>
                <p:nvPr/>
              </p:nvSpPr>
              <p:spPr bwMode="auto">
                <a:xfrm rot="16200000">
                  <a:off x="-692" y="3924"/>
                  <a:ext cx="3622" cy="463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ctr" fontAlgn="base">
                    <a:spcBef>
                      <a:spcPts val="1800"/>
                    </a:spcBef>
                  </a:pPr>
                  <a:r>
                    <a:rPr lang="ru-RU" sz="1200" b="1" cap="all" dirty="0" smtClean="0">
                      <a:solidFill>
                        <a:srgbClr val="000000"/>
                      </a:solidFill>
                      <a:latin typeface="Times New Roman" pitchFamily="18" charset="0"/>
                      <a:cs typeface="Arial" pitchFamily="34" charset="0"/>
                    </a:rPr>
                    <a:t>ЗАказчик</a:t>
                  </a:r>
                  <a:endParaRPr lang="ru-RU" sz="1200" cap="all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grpSp>
              <p:nvGrpSpPr>
                <p:cNvPr id="1046" name="Group 22"/>
                <p:cNvGrpSpPr>
                  <a:grpSpLocks/>
                </p:cNvGrpSpPr>
                <p:nvPr/>
              </p:nvGrpSpPr>
              <p:grpSpPr bwMode="auto">
                <a:xfrm>
                  <a:off x="2088" y="2311"/>
                  <a:ext cx="8085" cy="3831"/>
                  <a:chOff x="2088" y="2311"/>
                  <a:chExt cx="8085" cy="3831"/>
                </a:xfrm>
              </p:grpSpPr>
              <p:grpSp>
                <p:nvGrpSpPr>
                  <p:cNvPr id="1047" name="Group 23"/>
                  <p:cNvGrpSpPr>
                    <a:grpSpLocks/>
                  </p:cNvGrpSpPr>
                  <p:nvPr/>
                </p:nvGrpSpPr>
                <p:grpSpPr bwMode="auto">
                  <a:xfrm>
                    <a:off x="2088" y="5737"/>
                    <a:ext cx="8085" cy="405"/>
                    <a:chOff x="2088" y="5737"/>
                    <a:chExt cx="8085" cy="405"/>
                  </a:xfrm>
                </p:grpSpPr>
                <p:sp>
                  <p:nvSpPr>
                    <p:cNvPr id="1048" name="Прямая соединительная линия 132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103" y="6120"/>
                      <a:ext cx="8070" cy="15"/>
                    </a:xfrm>
                    <a:prstGeom prst="line">
                      <a:avLst/>
                    </a:prstGeom>
                    <a:noFill/>
                    <a:ln w="25400">
                      <a:solidFill>
                        <a:srgbClr val="0F243E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1049" name="Прямая соединительная линия 14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0173" y="5737"/>
                      <a:ext cx="0" cy="390"/>
                    </a:xfrm>
                    <a:prstGeom prst="line">
                      <a:avLst/>
                    </a:prstGeom>
                    <a:noFill/>
                    <a:ln w="25400">
                      <a:solidFill>
                        <a:srgbClr val="0F243E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1050" name="Прямая соединительная линия 14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088" y="5752"/>
                      <a:ext cx="0" cy="390"/>
                    </a:xfrm>
                    <a:prstGeom prst="line">
                      <a:avLst/>
                    </a:prstGeom>
                    <a:noFill/>
                    <a:ln w="25400">
                      <a:solidFill>
                        <a:srgbClr val="0F243E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>
                        <a:solidFill>
                          <a:prstClr val="black"/>
                        </a:solidFill>
                      </a:endParaRPr>
                    </a:p>
                  </p:txBody>
                </p:sp>
              </p:grpSp>
              <p:grpSp>
                <p:nvGrpSpPr>
                  <p:cNvPr id="1051" name="Group 27"/>
                  <p:cNvGrpSpPr>
                    <a:grpSpLocks/>
                  </p:cNvGrpSpPr>
                  <p:nvPr/>
                </p:nvGrpSpPr>
                <p:grpSpPr bwMode="auto">
                  <a:xfrm>
                    <a:off x="2253" y="2311"/>
                    <a:ext cx="7793" cy="3649"/>
                    <a:chOff x="2253" y="2311"/>
                    <a:chExt cx="7793" cy="3649"/>
                  </a:xfrm>
                </p:grpSpPr>
                <p:grpSp>
                  <p:nvGrpSpPr>
                    <p:cNvPr id="1052" name="Группа 71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593" y="2311"/>
                      <a:ext cx="3090" cy="660"/>
                      <a:chOff x="0" y="0"/>
                      <a:chExt cx="19621" cy="4191"/>
                    </a:xfrm>
                  </p:grpSpPr>
                  <p:grpSp>
                    <p:nvGrpSpPr>
                      <p:cNvPr id="72" name="Группа 72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0" y="0"/>
                        <a:ext cx="4191" cy="4191"/>
                        <a:chOff x="0" y="0"/>
                        <a:chExt cx="419100" cy="419100"/>
                      </a:xfrm>
                    </p:grpSpPr>
                    <p:grpSp>
                      <p:nvGrpSpPr>
                        <p:cNvPr id="73" name="Группа 73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0" y="19050"/>
                          <a:ext cx="133350" cy="400050"/>
                          <a:chOff x="0" y="0"/>
                          <a:chExt cx="133350" cy="400050"/>
                        </a:xfrm>
                      </p:grpSpPr>
                      <p:sp>
                        <p:nvSpPr>
                          <p:cNvPr id="74" name="Равнобедренный треугольник 74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0" y="161925"/>
                            <a:ext cx="133350" cy="238125"/>
                          </a:xfrm>
                          <a:prstGeom prst="triangle">
                            <a:avLst>
                              <a:gd name="adj" fmla="val 50000"/>
                            </a:avLst>
                          </a:prstGeom>
                          <a:solidFill>
                            <a:srgbClr val="4F81BD"/>
                          </a:solidFill>
                          <a:ln w="25400">
                            <a:solidFill>
                              <a:srgbClr val="385D8A"/>
                            </a:solidFill>
                            <a:miter lim="800000"/>
                            <a:headEnd/>
                            <a:tailEnd/>
                          </a:ln>
                        </p:spPr>
                        <p:txBody>
                          <a:bodyPr vert="horz" wrap="square" lIns="91440" tIns="45720" rIns="91440" bIns="45720" numCol="1" anchor="ctr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ru-RU">
                              <a:solidFill>
                                <a:prstClr val="black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75" name="Улыбающееся лицо 7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0" y="0"/>
                            <a:ext cx="133350" cy="133350"/>
                          </a:xfrm>
                          <a:prstGeom prst="smileyFace">
                            <a:avLst>
                              <a:gd name="adj" fmla="val 4653"/>
                            </a:avLst>
                          </a:prstGeom>
                          <a:solidFill>
                            <a:srgbClr val="4F81BD"/>
                          </a:solidFill>
                          <a:ln w="25400">
                            <a:solidFill>
                              <a:srgbClr val="385D8A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 vert="horz" wrap="square" lIns="91440" tIns="45720" rIns="91440" bIns="45720" numCol="1" anchor="ctr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ru-RU">
                              <a:solidFill>
                                <a:prstClr val="black"/>
                              </a:solidFill>
                            </a:endParaRPr>
                          </a:p>
                        </p:txBody>
                      </p:sp>
                    </p:grpSp>
                    <p:grpSp>
                      <p:nvGrpSpPr>
                        <p:cNvPr id="76" name="Группа 76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228600" y="0"/>
                          <a:ext cx="190500" cy="419100"/>
                          <a:chOff x="0" y="0"/>
                          <a:chExt cx="190500" cy="419100"/>
                        </a:xfrm>
                      </p:grpSpPr>
                      <p:sp>
                        <p:nvSpPr>
                          <p:cNvPr id="77" name="Улыбающееся лицо 7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9050" y="0"/>
                            <a:ext cx="142875" cy="133350"/>
                          </a:xfrm>
                          <a:prstGeom prst="smileyFace">
                            <a:avLst>
                              <a:gd name="adj" fmla="val 4653"/>
                            </a:avLst>
                          </a:prstGeom>
                          <a:solidFill>
                            <a:srgbClr val="4F81BD"/>
                          </a:solidFill>
                          <a:ln w="25400">
                            <a:solidFill>
                              <a:srgbClr val="385D8A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 vert="horz" wrap="square" lIns="91440" tIns="45720" rIns="91440" bIns="45720" numCol="1" anchor="ctr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ru-RU">
                              <a:solidFill>
                                <a:prstClr val="black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78" name="Равнобедренный треугольник 78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 flipV="1">
                            <a:off x="0" y="161925"/>
                            <a:ext cx="190500" cy="257175"/>
                          </a:xfrm>
                          <a:prstGeom prst="triangle">
                            <a:avLst>
                              <a:gd name="adj" fmla="val 50000"/>
                            </a:avLst>
                          </a:prstGeom>
                          <a:solidFill>
                            <a:srgbClr val="4F81BD"/>
                          </a:solidFill>
                          <a:ln w="25400">
                            <a:solidFill>
                              <a:srgbClr val="385D8A"/>
                            </a:solidFill>
                            <a:miter lim="800000"/>
                            <a:headEnd/>
                            <a:tailEnd/>
                          </a:ln>
                        </p:spPr>
                        <p:txBody>
                          <a:bodyPr vert="horz" wrap="square" lIns="91440" tIns="45720" rIns="91440" bIns="45720" numCol="1" anchor="ctr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ru-RU">
                              <a:solidFill>
                                <a:prstClr val="black"/>
                              </a:solidFill>
                            </a:endParaRPr>
                          </a:p>
                        </p:txBody>
                      </p:sp>
                    </p:grpSp>
                  </p:grpSp>
                  <p:grpSp>
                    <p:nvGrpSpPr>
                      <p:cNvPr id="79" name="Группа 79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4762" y="0"/>
                        <a:ext cx="14859" cy="4191"/>
                        <a:chOff x="0" y="0"/>
                        <a:chExt cx="14859" cy="4191"/>
                      </a:xfrm>
                    </p:grpSpPr>
                    <p:grpSp>
                      <p:nvGrpSpPr>
                        <p:cNvPr id="80" name="Группа 80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0" y="0"/>
                          <a:ext cx="4191" cy="4191"/>
                          <a:chOff x="0" y="0"/>
                          <a:chExt cx="419100" cy="419100"/>
                        </a:xfrm>
                      </p:grpSpPr>
                      <p:grpSp>
                        <p:nvGrpSpPr>
                          <p:cNvPr id="81" name="Группа 81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0" y="19050"/>
                            <a:ext cx="133350" cy="400050"/>
                            <a:chOff x="0" y="0"/>
                            <a:chExt cx="133350" cy="400050"/>
                          </a:xfrm>
                        </p:grpSpPr>
                        <p:sp>
                          <p:nvSpPr>
                            <p:cNvPr id="82" name="Равнобедренный треугольник 82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0" y="161925"/>
                              <a:ext cx="133350" cy="238125"/>
                            </a:xfrm>
                            <a:prstGeom prst="triangle">
                              <a:avLst>
                                <a:gd name="adj" fmla="val 50000"/>
                              </a:avLst>
                            </a:prstGeom>
                            <a:solidFill>
                              <a:srgbClr val="4F81BD"/>
                            </a:solidFill>
                            <a:ln w="25400">
                              <a:solidFill>
                                <a:srgbClr val="385D8A"/>
                              </a:solidFill>
                              <a:miter lim="800000"/>
                              <a:headEnd/>
                              <a:tailEnd/>
                            </a:ln>
                          </p:spPr>
                          <p:txBody>
                            <a:bodyPr vert="horz" wrap="square" lIns="91440" tIns="45720" rIns="91440" bIns="45720" numCol="1" anchor="ctr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endParaRPr lang="ru-RU">
                                <a:solidFill>
                                  <a:prstClr val="black"/>
                                </a:solidFill>
                              </a:endParaRPr>
                            </a:p>
                          </p:txBody>
                        </p:sp>
                        <p:sp>
                          <p:nvSpPr>
                            <p:cNvPr id="83" name="Улыбающееся лицо 83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0" y="0"/>
                              <a:ext cx="133350" cy="133350"/>
                            </a:xfrm>
                            <a:prstGeom prst="smileyFace">
                              <a:avLst>
                                <a:gd name="adj" fmla="val 4653"/>
                              </a:avLst>
                            </a:prstGeom>
                            <a:solidFill>
                              <a:srgbClr val="4F81BD"/>
                            </a:solidFill>
                            <a:ln w="25400">
                              <a:solidFill>
                                <a:srgbClr val="385D8A"/>
                              </a:solidFill>
                              <a:round/>
                              <a:headEnd/>
                              <a:tailEnd/>
                            </a:ln>
                          </p:spPr>
                          <p:txBody>
                            <a:bodyPr vert="horz" wrap="square" lIns="91440" tIns="45720" rIns="91440" bIns="45720" numCol="1" anchor="ctr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endParaRPr lang="ru-RU">
                                <a:solidFill>
                                  <a:prstClr val="black"/>
                                </a:solidFill>
                              </a:endParaRPr>
                            </a:p>
                          </p:txBody>
                        </p:sp>
                      </p:grpSp>
                      <p:grpSp>
                        <p:nvGrpSpPr>
                          <p:cNvPr id="84" name="Группа 84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228600" y="0"/>
                            <a:ext cx="190500" cy="419100"/>
                            <a:chOff x="0" y="0"/>
                            <a:chExt cx="190500" cy="419100"/>
                          </a:xfrm>
                        </p:grpSpPr>
                        <p:sp>
                          <p:nvSpPr>
                            <p:cNvPr id="85" name="Улыбающееся лицо 85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19050" y="0"/>
                              <a:ext cx="142875" cy="133350"/>
                            </a:xfrm>
                            <a:prstGeom prst="smileyFace">
                              <a:avLst>
                                <a:gd name="adj" fmla="val 4653"/>
                              </a:avLst>
                            </a:prstGeom>
                            <a:solidFill>
                              <a:srgbClr val="4F81BD"/>
                            </a:solidFill>
                            <a:ln w="25400">
                              <a:solidFill>
                                <a:srgbClr val="385D8A"/>
                              </a:solidFill>
                              <a:round/>
                              <a:headEnd/>
                              <a:tailEnd/>
                            </a:ln>
                          </p:spPr>
                          <p:txBody>
                            <a:bodyPr vert="horz" wrap="square" lIns="91440" tIns="45720" rIns="91440" bIns="45720" numCol="1" anchor="ctr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endParaRPr lang="ru-RU">
                                <a:solidFill>
                                  <a:prstClr val="black"/>
                                </a:solidFill>
                              </a:endParaRPr>
                            </a:p>
                          </p:txBody>
                        </p:sp>
                        <p:sp>
                          <p:nvSpPr>
                            <p:cNvPr id="86" name="Равнобедренный треугольник 86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 flipV="1">
                              <a:off x="0" y="161925"/>
                              <a:ext cx="190500" cy="257175"/>
                            </a:xfrm>
                            <a:prstGeom prst="triangle">
                              <a:avLst>
                                <a:gd name="adj" fmla="val 50000"/>
                              </a:avLst>
                            </a:prstGeom>
                            <a:solidFill>
                              <a:srgbClr val="4F81BD"/>
                            </a:solidFill>
                            <a:ln w="25400">
                              <a:solidFill>
                                <a:srgbClr val="385D8A"/>
                              </a:solidFill>
                              <a:miter lim="800000"/>
                              <a:headEnd/>
                              <a:tailEnd/>
                            </a:ln>
                          </p:spPr>
                          <p:txBody>
                            <a:bodyPr vert="horz" wrap="square" lIns="91440" tIns="45720" rIns="91440" bIns="45720" numCol="1" anchor="ctr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endParaRPr lang="ru-RU">
                                <a:solidFill>
                                  <a:prstClr val="black"/>
                                </a:solidFill>
                              </a:endParaRPr>
                            </a:p>
                          </p:txBody>
                        </p:sp>
                      </p:grpSp>
                    </p:grpSp>
                    <p:grpSp>
                      <p:nvGrpSpPr>
                        <p:cNvPr id="87" name="Группа 87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5334" y="0"/>
                          <a:ext cx="4191" cy="4191"/>
                          <a:chOff x="0" y="0"/>
                          <a:chExt cx="419100" cy="419100"/>
                        </a:xfrm>
                      </p:grpSpPr>
                      <p:grpSp>
                        <p:nvGrpSpPr>
                          <p:cNvPr id="88" name="Группа 88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0" y="19050"/>
                            <a:ext cx="133350" cy="400050"/>
                            <a:chOff x="0" y="0"/>
                            <a:chExt cx="133350" cy="400050"/>
                          </a:xfrm>
                        </p:grpSpPr>
                        <p:sp>
                          <p:nvSpPr>
                            <p:cNvPr id="89" name="Равнобедренный треугольник 89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0" y="161925"/>
                              <a:ext cx="133350" cy="238125"/>
                            </a:xfrm>
                            <a:prstGeom prst="triangle">
                              <a:avLst>
                                <a:gd name="adj" fmla="val 50000"/>
                              </a:avLst>
                            </a:prstGeom>
                            <a:solidFill>
                              <a:srgbClr val="4F81BD"/>
                            </a:solidFill>
                            <a:ln w="25400">
                              <a:solidFill>
                                <a:srgbClr val="385D8A"/>
                              </a:solidFill>
                              <a:miter lim="800000"/>
                              <a:headEnd/>
                              <a:tailEnd/>
                            </a:ln>
                          </p:spPr>
                          <p:txBody>
                            <a:bodyPr vert="horz" wrap="square" lIns="91440" tIns="45720" rIns="91440" bIns="45720" numCol="1" anchor="ctr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endParaRPr lang="ru-RU">
                                <a:solidFill>
                                  <a:prstClr val="black"/>
                                </a:solidFill>
                              </a:endParaRPr>
                            </a:p>
                          </p:txBody>
                        </p:sp>
                        <p:sp>
                          <p:nvSpPr>
                            <p:cNvPr id="90" name="Улыбающееся лицо 90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0" y="0"/>
                              <a:ext cx="133350" cy="133350"/>
                            </a:xfrm>
                            <a:prstGeom prst="smileyFace">
                              <a:avLst>
                                <a:gd name="adj" fmla="val 4653"/>
                              </a:avLst>
                            </a:prstGeom>
                            <a:solidFill>
                              <a:srgbClr val="4F81BD"/>
                            </a:solidFill>
                            <a:ln w="25400">
                              <a:solidFill>
                                <a:srgbClr val="385D8A"/>
                              </a:solidFill>
                              <a:round/>
                              <a:headEnd/>
                              <a:tailEnd/>
                            </a:ln>
                          </p:spPr>
                          <p:txBody>
                            <a:bodyPr vert="horz" wrap="square" lIns="91440" tIns="45720" rIns="91440" bIns="45720" numCol="1" anchor="ctr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endParaRPr lang="ru-RU">
                                <a:solidFill>
                                  <a:prstClr val="black"/>
                                </a:solidFill>
                              </a:endParaRPr>
                            </a:p>
                          </p:txBody>
                        </p:sp>
                      </p:grpSp>
                      <p:grpSp>
                        <p:nvGrpSpPr>
                          <p:cNvPr id="91" name="Группа 91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228600" y="0"/>
                            <a:ext cx="190500" cy="419100"/>
                            <a:chOff x="0" y="0"/>
                            <a:chExt cx="190500" cy="419100"/>
                          </a:xfrm>
                        </p:grpSpPr>
                        <p:sp>
                          <p:nvSpPr>
                            <p:cNvPr id="92" name="Улыбающееся лицо 92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19050" y="0"/>
                              <a:ext cx="142875" cy="133350"/>
                            </a:xfrm>
                            <a:prstGeom prst="smileyFace">
                              <a:avLst>
                                <a:gd name="adj" fmla="val 4653"/>
                              </a:avLst>
                            </a:prstGeom>
                            <a:solidFill>
                              <a:srgbClr val="4F81BD"/>
                            </a:solidFill>
                            <a:ln w="25400">
                              <a:solidFill>
                                <a:srgbClr val="385D8A"/>
                              </a:solidFill>
                              <a:round/>
                              <a:headEnd/>
                              <a:tailEnd/>
                            </a:ln>
                          </p:spPr>
                          <p:txBody>
                            <a:bodyPr vert="horz" wrap="square" lIns="91440" tIns="45720" rIns="91440" bIns="45720" numCol="1" anchor="ctr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endParaRPr lang="ru-RU">
                                <a:solidFill>
                                  <a:prstClr val="black"/>
                                </a:solidFill>
                              </a:endParaRPr>
                            </a:p>
                          </p:txBody>
                        </p:sp>
                        <p:sp>
                          <p:nvSpPr>
                            <p:cNvPr id="93" name="Равнобедренный треугольник 93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 flipV="1">
                              <a:off x="0" y="161925"/>
                              <a:ext cx="190500" cy="257175"/>
                            </a:xfrm>
                            <a:prstGeom prst="triangle">
                              <a:avLst>
                                <a:gd name="adj" fmla="val 50000"/>
                              </a:avLst>
                            </a:prstGeom>
                            <a:solidFill>
                              <a:srgbClr val="4F81BD"/>
                            </a:solidFill>
                            <a:ln w="25400">
                              <a:solidFill>
                                <a:srgbClr val="385D8A"/>
                              </a:solidFill>
                              <a:miter lim="800000"/>
                              <a:headEnd/>
                              <a:tailEnd/>
                            </a:ln>
                          </p:spPr>
                          <p:txBody>
                            <a:bodyPr vert="horz" wrap="square" lIns="91440" tIns="45720" rIns="91440" bIns="45720" numCol="1" anchor="ctr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endParaRPr lang="ru-RU">
                                <a:solidFill>
                                  <a:prstClr val="black"/>
                                </a:solidFill>
                              </a:endParaRPr>
                            </a:p>
                          </p:txBody>
                        </p:sp>
                      </p:grpSp>
                    </p:grpSp>
                    <p:grpSp>
                      <p:nvGrpSpPr>
                        <p:cNvPr id="94" name="Группа 94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0668" y="0"/>
                          <a:ext cx="4191" cy="4191"/>
                          <a:chOff x="0" y="0"/>
                          <a:chExt cx="419100" cy="419100"/>
                        </a:xfrm>
                      </p:grpSpPr>
                      <p:grpSp>
                        <p:nvGrpSpPr>
                          <p:cNvPr id="95" name="Группа 95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0" y="19050"/>
                            <a:ext cx="133350" cy="400050"/>
                            <a:chOff x="0" y="0"/>
                            <a:chExt cx="133350" cy="400050"/>
                          </a:xfrm>
                        </p:grpSpPr>
                        <p:sp>
                          <p:nvSpPr>
                            <p:cNvPr id="96" name="Равнобедренный треугольник 96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0" y="161925"/>
                              <a:ext cx="133350" cy="238125"/>
                            </a:xfrm>
                            <a:prstGeom prst="triangle">
                              <a:avLst>
                                <a:gd name="adj" fmla="val 50000"/>
                              </a:avLst>
                            </a:prstGeom>
                            <a:solidFill>
                              <a:srgbClr val="4F81BD"/>
                            </a:solidFill>
                            <a:ln w="25400">
                              <a:solidFill>
                                <a:srgbClr val="385D8A"/>
                              </a:solidFill>
                              <a:miter lim="800000"/>
                              <a:headEnd/>
                              <a:tailEnd/>
                            </a:ln>
                          </p:spPr>
                          <p:txBody>
                            <a:bodyPr vert="horz" wrap="square" lIns="91440" tIns="45720" rIns="91440" bIns="45720" numCol="1" anchor="ctr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endParaRPr lang="ru-RU">
                                <a:solidFill>
                                  <a:prstClr val="black"/>
                                </a:solidFill>
                              </a:endParaRPr>
                            </a:p>
                          </p:txBody>
                        </p:sp>
                        <p:sp>
                          <p:nvSpPr>
                            <p:cNvPr id="97" name="Улыбающееся лицо 97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0" y="0"/>
                              <a:ext cx="133350" cy="133350"/>
                            </a:xfrm>
                            <a:prstGeom prst="smileyFace">
                              <a:avLst>
                                <a:gd name="adj" fmla="val 4653"/>
                              </a:avLst>
                            </a:prstGeom>
                            <a:solidFill>
                              <a:srgbClr val="4F81BD"/>
                            </a:solidFill>
                            <a:ln w="25400">
                              <a:solidFill>
                                <a:srgbClr val="385D8A"/>
                              </a:solidFill>
                              <a:round/>
                              <a:headEnd/>
                              <a:tailEnd/>
                            </a:ln>
                          </p:spPr>
                          <p:txBody>
                            <a:bodyPr vert="horz" wrap="square" lIns="91440" tIns="45720" rIns="91440" bIns="45720" numCol="1" anchor="ctr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endParaRPr lang="ru-RU">
                                <a:solidFill>
                                  <a:prstClr val="black"/>
                                </a:solidFill>
                              </a:endParaRPr>
                            </a:p>
                          </p:txBody>
                        </p:sp>
                      </p:grpSp>
                      <p:grpSp>
                        <p:nvGrpSpPr>
                          <p:cNvPr id="98" name="Группа 98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228600" y="0"/>
                            <a:ext cx="190500" cy="419100"/>
                            <a:chOff x="0" y="0"/>
                            <a:chExt cx="190500" cy="419100"/>
                          </a:xfrm>
                        </p:grpSpPr>
                        <p:sp>
                          <p:nvSpPr>
                            <p:cNvPr id="99" name="Улыбающееся лицо 99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19050" y="0"/>
                              <a:ext cx="142875" cy="133350"/>
                            </a:xfrm>
                            <a:prstGeom prst="smileyFace">
                              <a:avLst>
                                <a:gd name="adj" fmla="val 4653"/>
                              </a:avLst>
                            </a:prstGeom>
                            <a:solidFill>
                              <a:srgbClr val="4F81BD"/>
                            </a:solidFill>
                            <a:ln w="25400">
                              <a:solidFill>
                                <a:srgbClr val="385D8A"/>
                              </a:solidFill>
                              <a:round/>
                              <a:headEnd/>
                              <a:tailEnd/>
                            </a:ln>
                          </p:spPr>
                          <p:txBody>
                            <a:bodyPr vert="horz" wrap="square" lIns="91440" tIns="45720" rIns="91440" bIns="45720" numCol="1" anchor="ctr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endParaRPr lang="ru-RU">
                                <a:solidFill>
                                  <a:prstClr val="black"/>
                                </a:solidFill>
                              </a:endParaRPr>
                            </a:p>
                          </p:txBody>
                        </p:sp>
                        <p:sp>
                          <p:nvSpPr>
                            <p:cNvPr id="100" name="Равнобедренный треугольник 100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 flipV="1">
                              <a:off x="0" y="161925"/>
                              <a:ext cx="190500" cy="257175"/>
                            </a:xfrm>
                            <a:prstGeom prst="triangle">
                              <a:avLst>
                                <a:gd name="adj" fmla="val 50000"/>
                              </a:avLst>
                            </a:prstGeom>
                            <a:solidFill>
                              <a:srgbClr val="4F81BD"/>
                            </a:solidFill>
                            <a:ln w="25400">
                              <a:solidFill>
                                <a:srgbClr val="385D8A"/>
                              </a:solidFill>
                              <a:miter lim="800000"/>
                              <a:headEnd/>
                              <a:tailEnd/>
                            </a:ln>
                          </p:spPr>
                          <p:txBody>
                            <a:bodyPr vert="horz" wrap="square" lIns="91440" tIns="45720" rIns="91440" bIns="45720" numCol="1" anchor="ctr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endParaRPr lang="ru-RU">
                                <a:solidFill>
                                  <a:prstClr val="black"/>
                                </a:solidFill>
                              </a:endParaRPr>
                            </a:p>
                          </p:txBody>
                        </p:sp>
                      </p:grpSp>
                    </p:grpSp>
                  </p:grpSp>
                </p:grpSp>
                <p:sp>
                  <p:nvSpPr>
                    <p:cNvPr id="1082" name="Поле 101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2463" y="3090"/>
                      <a:ext cx="7515" cy="743"/>
                    </a:xfrm>
                    <a:prstGeom prst="rect">
                      <a:avLst/>
                    </a:prstGeom>
                    <a:solidFill>
                      <a:schemeClr val="tx2">
                        <a:lumMod val="40000"/>
                        <a:lumOff val="60000"/>
                      </a:schemeClr>
                    </a:solidFill>
                    <a:ln w="19050">
                      <a:solidFill>
                        <a:srgbClr val="0D0D0D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ru-RU" sz="1200" b="1" cap="all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Arial" pitchFamily="34" charset="0"/>
                        </a:rPr>
                        <a:t>Общее собрание собственников помещений в МКД</a:t>
                      </a:r>
                    </a:p>
                    <a:p>
                      <a:pPr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ru-RU" sz="1200" b="1" cap="all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Arial" pitchFamily="34" charset="0"/>
                        </a:rPr>
                        <a:t>(сособственников общего имущества)</a:t>
                      </a:r>
                      <a:endParaRPr lang="ru-RU" cap="all" dirty="0" smtClean="0">
                        <a:solidFill>
                          <a:prstClr val="black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083" name="Поле 103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2463" y="4133"/>
                      <a:ext cx="7538" cy="480"/>
                    </a:xfrm>
                    <a:prstGeom prst="rect">
                      <a:avLst/>
                    </a:prstGeom>
                    <a:solidFill>
                      <a:schemeClr val="tx2">
                        <a:lumMod val="20000"/>
                        <a:lumOff val="80000"/>
                      </a:schemeClr>
                    </a:solidFill>
                    <a:ln w="1905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algn="ctr" fontAlgn="base">
                        <a:spcBef>
                          <a:spcPct val="0"/>
                        </a:spcBef>
                        <a:spcAft>
                          <a:spcPts val="1000"/>
                        </a:spcAft>
                      </a:pPr>
                      <a:r>
                        <a:rPr lang="ru-RU" sz="1100" b="1" cap="all" dirty="0" smtClean="0">
                          <a:solidFill>
                            <a:prstClr val="black"/>
                          </a:solidFill>
                          <a:latin typeface="Times New Roman" pitchFamily="18" charset="0"/>
                          <a:cs typeface="Arial" pitchFamily="34" charset="0"/>
                        </a:rPr>
                        <a:t>Представитель сообщества сособственников общего имущества</a:t>
                      </a:r>
                      <a:endParaRPr lang="ru-RU" sz="1100" cap="all" dirty="0" smtClean="0">
                        <a:solidFill>
                          <a:prstClr val="black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084" name="Поле 104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2253" y="5015"/>
                      <a:ext cx="1839" cy="945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1905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ru-RU" sz="1200" b="1" cap="all" dirty="0" smtClean="0">
                          <a:solidFill>
                            <a:prstClr val="black"/>
                          </a:solidFill>
                          <a:latin typeface="Times New Roman" pitchFamily="18" charset="0"/>
                          <a:cs typeface="Arial" pitchFamily="34" charset="0"/>
                        </a:rPr>
                        <a:t>Собственник помещения в МКД</a:t>
                      </a:r>
                      <a:endParaRPr lang="ru-RU" cap="all" dirty="0" smtClean="0">
                        <a:solidFill>
                          <a:prstClr val="black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085" name="Поле 105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4308" y="5002"/>
                      <a:ext cx="1695" cy="945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1905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algn="ctr" fontAlgn="base">
                        <a:spcBef>
                          <a:spcPts val="1200"/>
                        </a:spcBef>
                        <a:spcAft>
                          <a:spcPct val="0"/>
                        </a:spcAft>
                      </a:pPr>
                      <a:endParaRPr lang="ru-RU" sz="1200" b="1" cap="all" dirty="0" smtClean="0">
                        <a:solidFill>
                          <a:srgbClr val="000000"/>
                        </a:solidFill>
                        <a:latin typeface="Times New Roman" pitchFamily="18" charset="0"/>
                        <a:cs typeface="Arial" pitchFamily="34" charset="0"/>
                      </a:endParaRPr>
                    </a:p>
                    <a:p>
                      <a:pPr algn="ctr" fontAlgn="base">
                        <a:spcAft>
                          <a:spcPct val="0"/>
                        </a:spcAft>
                      </a:pPr>
                      <a:r>
                        <a:rPr lang="ru-RU" sz="1200" b="1" cap="all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Arial" pitchFamily="34" charset="0"/>
                        </a:rPr>
                        <a:t>Совет МКД</a:t>
                      </a:r>
                      <a:endParaRPr lang="ru-RU" cap="all" dirty="0" smtClean="0">
                        <a:solidFill>
                          <a:prstClr val="black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086" name="Поле 106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6223" y="4987"/>
                      <a:ext cx="1695" cy="945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1905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algn="ctr" fontAlgn="base">
                        <a:spcBef>
                          <a:spcPts val="1200"/>
                        </a:spcBef>
                        <a:spcAft>
                          <a:spcPct val="0"/>
                        </a:spcAft>
                      </a:pPr>
                      <a:endParaRPr lang="ru-RU" sz="1200" b="1" dirty="0" smtClean="0">
                        <a:solidFill>
                          <a:srgbClr val="000000"/>
                        </a:solidFill>
                        <a:latin typeface="Times New Roman" pitchFamily="18" charset="0"/>
                        <a:cs typeface="Arial" pitchFamily="34" charset="0"/>
                      </a:endParaRPr>
                    </a:p>
                    <a:p>
                      <a:pPr algn="ctr" fontAlgn="base">
                        <a:spcAft>
                          <a:spcPct val="0"/>
                        </a:spcAft>
                      </a:pPr>
                      <a:r>
                        <a:rPr lang="ru-RU" sz="12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Arial" pitchFamily="34" charset="0"/>
                        </a:rPr>
                        <a:t>ТСЖ (ЖСК)</a:t>
                      </a:r>
                      <a:endParaRPr lang="ru-RU" dirty="0" smtClean="0">
                        <a:solidFill>
                          <a:prstClr val="black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087" name="Поле 10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8103" y="4987"/>
                      <a:ext cx="1943" cy="945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1905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algn="ctr" fontAlgn="base">
                        <a:spcAft>
                          <a:spcPct val="0"/>
                        </a:spcAft>
                      </a:pPr>
                      <a:r>
                        <a:rPr lang="ru-RU" sz="1200" b="1" cap="all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Arial" pitchFamily="34" charset="0"/>
                        </a:rPr>
                        <a:t>Управдом</a:t>
                      </a:r>
                    </a:p>
                    <a:p>
                      <a:pPr algn="ctr" fontAlgn="base">
                        <a:spcAft>
                          <a:spcPct val="0"/>
                        </a:spcAft>
                      </a:pPr>
                      <a:r>
                        <a:rPr lang="ru-RU" sz="12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Arial" pitchFamily="34" charset="0"/>
                        </a:rPr>
                        <a:t>(привлеченный предприниматель)</a:t>
                      </a:r>
                      <a:endParaRPr lang="ru-RU" dirty="0" smtClean="0">
                        <a:solidFill>
                          <a:prstClr val="black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cxnSp>
                  <p:nvCxnSpPr>
                    <p:cNvPr id="1088" name="Прямая со стрелкой 136"/>
                    <p:cNvCxnSpPr>
                      <a:cxnSpLocks noChangeShapeType="1"/>
                    </p:cNvCxnSpPr>
                    <p:nvPr/>
                  </p:nvCxnSpPr>
                  <p:spPr bwMode="auto">
                    <a:xfrm flipH="1">
                      <a:off x="3318" y="4635"/>
                      <a:ext cx="374" cy="315"/>
                    </a:xfrm>
                    <a:prstGeom prst="straightConnector1">
                      <a:avLst/>
                    </a:prstGeom>
                    <a:noFill/>
                    <a:ln w="25400">
                      <a:solidFill>
                        <a:srgbClr val="0F243E"/>
                      </a:solidFill>
                      <a:round/>
                      <a:headEnd/>
                      <a:tailEnd type="triangle" w="med" len="med"/>
                    </a:ln>
                  </p:spPr>
                </p:cxnSp>
                <p:cxnSp>
                  <p:nvCxnSpPr>
                    <p:cNvPr id="1089" name="Прямая со стрелкой 137"/>
                    <p:cNvCxnSpPr>
                      <a:cxnSpLocks noChangeShapeType="1"/>
                    </p:cNvCxnSpPr>
                    <p:nvPr/>
                  </p:nvCxnSpPr>
                  <p:spPr bwMode="auto">
                    <a:xfrm flipH="1">
                      <a:off x="5043" y="4620"/>
                      <a:ext cx="300" cy="360"/>
                    </a:xfrm>
                    <a:prstGeom prst="straightConnector1">
                      <a:avLst/>
                    </a:prstGeom>
                    <a:noFill/>
                    <a:ln w="25400">
                      <a:solidFill>
                        <a:srgbClr val="0F243E"/>
                      </a:solidFill>
                      <a:round/>
                      <a:headEnd/>
                      <a:tailEnd type="triangle" w="med" len="med"/>
                    </a:ln>
                  </p:spPr>
                </p:cxnSp>
                <p:cxnSp>
                  <p:nvCxnSpPr>
                    <p:cNvPr id="1090" name="Прямая со стрелкой 138"/>
                    <p:cNvCxnSpPr>
                      <a:cxnSpLocks noChangeShapeType="1"/>
                    </p:cNvCxnSpPr>
                    <p:nvPr/>
                  </p:nvCxnSpPr>
                  <p:spPr bwMode="auto">
                    <a:xfrm>
                      <a:off x="6798" y="4635"/>
                      <a:ext cx="345" cy="345"/>
                    </a:xfrm>
                    <a:prstGeom prst="straightConnector1">
                      <a:avLst/>
                    </a:prstGeom>
                    <a:noFill/>
                    <a:ln w="25400">
                      <a:solidFill>
                        <a:srgbClr val="0F243E"/>
                      </a:solidFill>
                      <a:round/>
                      <a:headEnd/>
                      <a:tailEnd type="triangle" w="med" len="med"/>
                    </a:ln>
                  </p:spPr>
                </p:cxnSp>
                <p:cxnSp>
                  <p:nvCxnSpPr>
                    <p:cNvPr id="1091" name="Прямая со стрелкой 139"/>
                    <p:cNvCxnSpPr>
                      <a:cxnSpLocks noChangeShapeType="1"/>
                    </p:cNvCxnSpPr>
                    <p:nvPr/>
                  </p:nvCxnSpPr>
                  <p:spPr bwMode="auto">
                    <a:xfrm>
                      <a:off x="8511" y="4635"/>
                      <a:ext cx="496" cy="315"/>
                    </a:xfrm>
                    <a:prstGeom prst="straightConnector1">
                      <a:avLst/>
                    </a:prstGeom>
                    <a:noFill/>
                    <a:ln w="25400">
                      <a:solidFill>
                        <a:srgbClr val="0F243E"/>
                      </a:solidFill>
                      <a:round/>
                      <a:headEnd/>
                      <a:tailEnd type="triangle" w="med" len="med"/>
                    </a:ln>
                  </p:spPr>
                </p:cxnSp>
                <p:sp>
                  <p:nvSpPr>
                    <p:cNvPr id="1092" name="Стрелка вниз 14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082" y="3833"/>
                      <a:ext cx="72" cy="300"/>
                    </a:xfrm>
                    <a:prstGeom prst="downArrow">
                      <a:avLst>
                        <a:gd name="adj1" fmla="val 50000"/>
                        <a:gd name="adj2" fmla="val 50000"/>
                      </a:avLst>
                    </a:prstGeom>
                    <a:solidFill>
                      <a:srgbClr val="4F81BD"/>
                    </a:solidFill>
                    <a:ln w="25400">
                      <a:solidFill>
                        <a:srgbClr val="243F6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>
                        <a:solidFill>
                          <a:prstClr val="black"/>
                        </a:solidFill>
                      </a:endParaRPr>
                    </a:p>
                  </p:txBody>
                </p:sp>
              </p:grpSp>
            </p:grpSp>
          </p:grpSp>
        </p:grpSp>
      </p:grpSp>
      <p:cxnSp>
        <p:nvCxnSpPr>
          <p:cNvPr id="102" name="Прямая со стрелкой 101"/>
          <p:cNvCxnSpPr/>
          <p:nvPr/>
        </p:nvCxnSpPr>
        <p:spPr>
          <a:xfrm rot="5400000">
            <a:off x="4715273" y="4643049"/>
            <a:ext cx="285752" cy="794"/>
          </a:xfrm>
          <a:prstGeom prst="straightConnector1">
            <a:avLst/>
          </a:prstGeom>
          <a:ln w="25400">
            <a:solidFill>
              <a:schemeClr val="tx2">
                <a:lumMod val="50000"/>
              </a:schemeClr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7740352" y="1789563"/>
            <a:ext cx="1224136" cy="116955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tx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/>
              <a:t>Фонд управления и содержания МКД</a:t>
            </a:r>
            <a:endParaRPr lang="ru-RU" sz="1400" b="1" dirty="0"/>
          </a:p>
        </p:txBody>
      </p:sp>
      <p:cxnSp>
        <p:nvCxnSpPr>
          <p:cNvPr id="7" name="Прямая со стрелкой 6"/>
          <p:cNvCxnSpPr/>
          <p:nvPr/>
        </p:nvCxnSpPr>
        <p:spPr>
          <a:xfrm>
            <a:off x="6324842" y="1956889"/>
            <a:ext cx="1091979" cy="0"/>
          </a:xfrm>
          <a:prstGeom prst="straightConnector1">
            <a:avLst/>
          </a:prstGeom>
          <a:ln w="222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8358282" y="3079610"/>
            <a:ext cx="0" cy="2685045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Прямая со стрелкой 100"/>
          <p:cNvCxnSpPr/>
          <p:nvPr/>
        </p:nvCxnSpPr>
        <p:spPr>
          <a:xfrm flipH="1">
            <a:off x="7815330" y="3973424"/>
            <a:ext cx="537090" cy="0"/>
          </a:xfrm>
          <a:prstGeom prst="straightConnector1">
            <a:avLst/>
          </a:prstGeom>
          <a:ln w="222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Прямая со стрелкой 102"/>
          <p:cNvCxnSpPr/>
          <p:nvPr/>
        </p:nvCxnSpPr>
        <p:spPr>
          <a:xfrm flipH="1">
            <a:off x="6158390" y="5229200"/>
            <a:ext cx="2194031" cy="0"/>
          </a:xfrm>
          <a:prstGeom prst="straightConnector1">
            <a:avLst/>
          </a:prstGeom>
          <a:ln w="222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Прямая со стрелкой 103"/>
          <p:cNvCxnSpPr/>
          <p:nvPr/>
        </p:nvCxnSpPr>
        <p:spPr>
          <a:xfrm flipH="1">
            <a:off x="7815330" y="5753202"/>
            <a:ext cx="537090" cy="0"/>
          </a:xfrm>
          <a:prstGeom prst="straightConnector1">
            <a:avLst/>
          </a:prstGeom>
          <a:ln w="222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4020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1196752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90"/>
            <a:endParaRPr lang="ru-RU">
              <a:solidFill>
                <a:prstClr val="white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8225" y="6381750"/>
            <a:ext cx="485775" cy="476250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9</a:t>
            </a:fld>
            <a:endParaRPr lang="ru-RU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107504" y="209327"/>
            <a:ext cx="8928992" cy="706090"/>
          </a:xfrm>
          <a:prstGeom prst="rect">
            <a:avLst/>
          </a:prstGeom>
          <a:noFill/>
        </p:spPr>
        <p:txBody>
          <a:bodyPr vert="horz" lIns="91429" tIns="45715" rIns="91429" bIns="45715" rtlCol="0" anchor="ctr">
            <a:noAutofit/>
          </a:bodyPr>
          <a:lstStyle>
            <a:lvl1pPr algn="ctr" defTabSz="91429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400">
              <a:spcBef>
                <a:spcPts val="0"/>
              </a:spcBef>
            </a:pPr>
            <a:r>
              <a:rPr lang="ru-RU" sz="3000" b="1" dirty="0" smtClean="0">
                <a:solidFill>
                  <a:srgbClr val="FFC000"/>
                </a:solidFill>
              </a:rPr>
              <a:t>ПРЕДЛОЖЕНИЕ: изменить регулирование деятельности управляющих организаций</a:t>
            </a:r>
            <a:endParaRPr lang="ru-RU" sz="3000" b="1" dirty="0">
              <a:solidFill>
                <a:srgbClr val="FFC00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EE102630-C61F-3D4A-B6D1-114B5A5DB866}"/>
              </a:ext>
            </a:extLst>
          </p:cNvPr>
          <p:cNvSpPr txBox="1"/>
          <p:nvPr/>
        </p:nvSpPr>
        <p:spPr>
          <a:xfrm>
            <a:off x="251520" y="1206817"/>
            <a:ext cx="8784976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700" b="1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Изменить правила «допуска на рынок»:</a:t>
            </a:r>
          </a:p>
          <a:p>
            <a:pPr marL="542925" lvl="1" indent="-277813">
              <a:buFont typeface="Wingdings" panose="05000000000000000000" pitchFamily="2" charset="2"/>
              <a:buChar char="§"/>
            </a:pPr>
            <a:r>
              <a:rPr lang="ru-RU" sz="1550" b="1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лицензирование как подтверждение профессиональной компетенции, право осуществлять предпринимательскую деятельность по управлению многоквартирными домами на всей территории страны;</a:t>
            </a:r>
          </a:p>
          <a:p>
            <a:pPr marL="542925" lvl="1" indent="-277813">
              <a:buFont typeface="Wingdings" panose="05000000000000000000" pitchFamily="2" charset="2"/>
              <a:buChar char="§"/>
            </a:pPr>
            <a:r>
              <a:rPr lang="ru-RU" sz="1550" b="1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отменить реестр МКД как приложение к лицензии, ввести муниципальный </a:t>
            </a:r>
            <a:r>
              <a:rPr lang="ru-RU" sz="1550" b="1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реестр МКД с информацией об управлении </a:t>
            </a:r>
            <a:r>
              <a:rPr lang="ru-RU" sz="1550" b="1" dirty="0" err="1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МКД</a:t>
            </a:r>
            <a:r>
              <a:rPr lang="ru-RU" sz="1550" b="1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542925" lvl="1" indent="-277813">
              <a:buFont typeface="Wingdings" panose="05000000000000000000" pitchFamily="2" charset="2"/>
              <a:buChar char="§"/>
            </a:pPr>
            <a:r>
              <a:rPr lang="ru-RU" sz="1550" b="1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пересмотреть обязательные требования к деятельности управляющей организации </a:t>
            </a:r>
            <a:r>
              <a:rPr lang="ru-RU" sz="1550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(обязанность по закону – предоставление собственникам достоверной информации о состоянии общего имущества, наличии/отсутствии рисков возникновения угрозы безопасности, предложений по перечню/плану необходимых работ с обоснованием затрат)</a:t>
            </a:r>
            <a:endParaRPr lang="ru-RU" sz="1550" dirty="0">
              <a:solidFill>
                <a:srgbClr val="1F49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65113" lvl="1" indent="-265113">
              <a:buFont typeface="Wingdings" panose="05000000000000000000" pitchFamily="2" charset="2"/>
              <a:buChar char="q"/>
            </a:pPr>
            <a:r>
              <a:rPr lang="ru-RU" sz="1700" b="1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Обязательства, ответственность управляющей организации перед собственниками помещений определяются договором</a:t>
            </a:r>
          </a:p>
          <a:p>
            <a:pPr marL="265113" lvl="1" indent="-265113">
              <a:buFont typeface="Wingdings" panose="05000000000000000000" pitchFamily="2" charset="2"/>
              <a:buChar char="q"/>
            </a:pPr>
            <a:r>
              <a:rPr lang="ru-RU" sz="1700" b="1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Обязать управляющие организации предоставлять неограниченному кругу лиц информацию о каждой услуге, работе </a:t>
            </a:r>
            <a:r>
              <a:rPr lang="ru-RU" sz="1550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(описание, показатели качества, цена в расчете на единицу измерения, соответствующую количественной характеристике общего имущества)</a:t>
            </a:r>
          </a:p>
          <a:p>
            <a:pPr marL="265113" lvl="1" indent="-265113">
              <a:buFont typeface="Wingdings" panose="05000000000000000000" pitchFamily="2" charset="2"/>
              <a:buChar char="q"/>
            </a:pPr>
            <a:r>
              <a:rPr lang="ru-RU" sz="1700" b="1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Безусловное исполнение решения общего собрания собственников о смене управляющей организации</a:t>
            </a:r>
          </a:p>
          <a:p>
            <a:pPr marL="265113" lvl="1" indent="-265113">
              <a:buFont typeface="Wingdings" panose="05000000000000000000" pitchFamily="2" charset="2"/>
              <a:buChar char="q"/>
            </a:pPr>
            <a:r>
              <a:rPr lang="ru-RU" sz="1700" b="1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Отказ от муниципальных конкурсов по отбору управляющих организаций, определение порядка назначения управляющих для МКД, оставшихся без управления собственниками</a:t>
            </a:r>
            <a:endParaRPr lang="ru-RU" sz="17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183597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8_Blank">
  <a:themeElements>
    <a:clrScheme name="Другая 9">
      <a:dk1>
        <a:srgbClr val="000000"/>
      </a:dk1>
      <a:lt1>
        <a:srgbClr val="FFFFFF"/>
      </a:lt1>
      <a:dk2>
        <a:srgbClr val="0080C7"/>
      </a:dk2>
      <a:lt2>
        <a:srgbClr val="3C3C3C"/>
      </a:lt2>
      <a:accent1>
        <a:srgbClr val="DDDDDD"/>
      </a:accent1>
      <a:accent2>
        <a:srgbClr val="C0C0C0"/>
      </a:accent2>
      <a:accent3>
        <a:srgbClr val="969696"/>
      </a:accent3>
      <a:accent4>
        <a:srgbClr val="777777"/>
      </a:accent4>
      <a:accent5>
        <a:srgbClr val="FF1C24"/>
      </a:accent5>
      <a:accent6>
        <a:srgbClr val="18A7B5"/>
      </a:accent6>
      <a:hlink>
        <a:srgbClr val="969696"/>
      </a:hlink>
      <a:folHlink>
        <a:srgbClr val="777777"/>
      </a:folHlink>
    </a:clrScheme>
    <a:fontScheme name="Strategy Partner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 w="9525">
          <a:solidFill>
            <a:schemeClr val="tx2"/>
          </a:solidFill>
        </a:ln>
      </a:spPr>
      <a:bodyPr lIns="72000" tIns="72000" rIns="72000" bIns="72000" rtlCol="0" anchor="ctr"/>
      <a:lstStyle>
        <a:defPPr algn="ctr">
          <a:defRPr sz="1200" dirty="0" err="1" smtClean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solidFill>
          <a:srgbClr val="AE2C25"/>
        </a:solidFill>
        <a:ln w="9525">
          <a:solidFill>
            <a:schemeClr val="bg2"/>
          </a:solidFill>
          <a:miter lim="800000"/>
          <a:headEnd type="none" w="med" len="med"/>
          <a:tailEnd type="arrow"/>
        </a:ln>
      </a:spPr>
      <a:bodyPr/>
      <a:lstStyle/>
    </a:lnDef>
    <a:txDef>
      <a:spPr>
        <a:noFill/>
      </a:spPr>
      <a:bodyPr wrap="none" lIns="0" tIns="0" rIns="0" bIns="0" rtlCol="0">
        <a:spAutoFit/>
      </a:bodyPr>
      <a:lstStyle>
        <a:defPPr algn="ctr">
          <a:defRPr sz="1200" dirty="0" smtClean="0"/>
        </a:defPPr>
      </a:lstStyle>
    </a:txDef>
  </a:objectDefaults>
  <a:extraClrSchemeLst/>
  <a:extLst>
    <a:ext uri="{05A4C25C-085E-4340-85A3-A5531E510DB2}">
      <thm15:themeFamily xmlns="" xmlns:thm15="http://schemas.microsoft.com/office/thememl/2012/main" name="Новый шаблон_3_сдвинутый.potx" id="{D9D57DEB-7AC2-4CDE-B09D-F9C836B0FCCA}" vid="{C7B51112-53E4-43DD-803F-E64FD4D1F1C7}"/>
    </a:ext>
  </a:extLst>
</a:theme>
</file>

<file path=ppt/theme/theme3.xml><?xml version="1.0" encoding="utf-8"?>
<a:theme xmlns:a="http://schemas.openxmlformats.org/drawingml/2006/main" name="30_Blank">
  <a:themeElements>
    <a:clrScheme name="Другая 9">
      <a:dk1>
        <a:srgbClr val="000000"/>
      </a:dk1>
      <a:lt1>
        <a:srgbClr val="FFFFFF"/>
      </a:lt1>
      <a:dk2>
        <a:srgbClr val="0080C7"/>
      </a:dk2>
      <a:lt2>
        <a:srgbClr val="3C3C3C"/>
      </a:lt2>
      <a:accent1>
        <a:srgbClr val="DDDDDD"/>
      </a:accent1>
      <a:accent2>
        <a:srgbClr val="C0C0C0"/>
      </a:accent2>
      <a:accent3>
        <a:srgbClr val="969696"/>
      </a:accent3>
      <a:accent4>
        <a:srgbClr val="777777"/>
      </a:accent4>
      <a:accent5>
        <a:srgbClr val="FF1C24"/>
      </a:accent5>
      <a:accent6>
        <a:srgbClr val="18A7B5"/>
      </a:accent6>
      <a:hlink>
        <a:srgbClr val="969696"/>
      </a:hlink>
      <a:folHlink>
        <a:srgbClr val="777777"/>
      </a:folHlink>
    </a:clrScheme>
    <a:fontScheme name="Strategy Partner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 w="9525">
          <a:solidFill>
            <a:schemeClr val="tx2"/>
          </a:solidFill>
        </a:ln>
      </a:spPr>
      <a:bodyPr lIns="72000" tIns="72000" rIns="72000" bIns="72000" rtlCol="0" anchor="ctr"/>
      <a:lstStyle>
        <a:defPPr algn="ctr">
          <a:defRPr sz="1200" dirty="0" err="1" smtClean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solidFill>
          <a:srgbClr val="AE2C25"/>
        </a:solidFill>
        <a:ln w="9525">
          <a:solidFill>
            <a:schemeClr val="bg2"/>
          </a:solidFill>
          <a:miter lim="800000"/>
          <a:headEnd type="none" w="med" len="med"/>
          <a:tailEnd type="arrow"/>
        </a:ln>
      </a:spPr>
      <a:bodyPr/>
      <a:lstStyle/>
    </a:lnDef>
    <a:txDef>
      <a:spPr>
        <a:noFill/>
      </a:spPr>
      <a:bodyPr wrap="none" lIns="0" tIns="0" rIns="0" bIns="0" rtlCol="0">
        <a:spAutoFit/>
      </a:bodyPr>
      <a:lstStyle>
        <a:defPPr algn="ctr">
          <a:defRPr sz="1200" dirty="0" smtClean="0"/>
        </a:defPPr>
      </a:lstStyle>
    </a:txDef>
  </a:objectDefaults>
  <a:extraClrSchemeLst/>
  <a:extLst>
    <a:ext uri="{05A4C25C-085E-4340-85A3-A5531E510DB2}">
      <thm15:themeFamily xmlns="" xmlns:thm15="http://schemas.microsoft.com/office/thememl/2012/main" name="Новый шаблон_3_сдвинутый.potx" id="{D9D57DEB-7AC2-4CDE-B09D-F9C836B0FCCA}" vid="{C7B51112-53E4-43DD-803F-E64FD4D1F1C7}"/>
    </a:ext>
  </a:extLst>
</a:theme>
</file>

<file path=ppt/theme/theme4.xml><?xml version="1.0" encoding="utf-8"?>
<a:theme xmlns:a="http://schemas.openxmlformats.org/drawingml/2006/main" name="31_Blank">
  <a:themeElements>
    <a:clrScheme name="Другая 9">
      <a:dk1>
        <a:srgbClr val="000000"/>
      </a:dk1>
      <a:lt1>
        <a:srgbClr val="FFFFFF"/>
      </a:lt1>
      <a:dk2>
        <a:srgbClr val="0080C7"/>
      </a:dk2>
      <a:lt2>
        <a:srgbClr val="3C3C3C"/>
      </a:lt2>
      <a:accent1>
        <a:srgbClr val="DDDDDD"/>
      </a:accent1>
      <a:accent2>
        <a:srgbClr val="C0C0C0"/>
      </a:accent2>
      <a:accent3>
        <a:srgbClr val="969696"/>
      </a:accent3>
      <a:accent4>
        <a:srgbClr val="777777"/>
      </a:accent4>
      <a:accent5>
        <a:srgbClr val="FF1C24"/>
      </a:accent5>
      <a:accent6>
        <a:srgbClr val="18A7B5"/>
      </a:accent6>
      <a:hlink>
        <a:srgbClr val="969696"/>
      </a:hlink>
      <a:folHlink>
        <a:srgbClr val="777777"/>
      </a:folHlink>
    </a:clrScheme>
    <a:fontScheme name="Strategy Partner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 w="9525">
          <a:solidFill>
            <a:schemeClr val="tx2"/>
          </a:solidFill>
        </a:ln>
      </a:spPr>
      <a:bodyPr lIns="72000" tIns="72000" rIns="72000" bIns="72000" rtlCol="0" anchor="ctr"/>
      <a:lstStyle>
        <a:defPPr algn="ctr">
          <a:defRPr sz="1200" dirty="0" err="1" smtClean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solidFill>
          <a:srgbClr val="AE2C25"/>
        </a:solidFill>
        <a:ln w="9525">
          <a:solidFill>
            <a:schemeClr val="bg2"/>
          </a:solidFill>
          <a:miter lim="800000"/>
          <a:headEnd type="none" w="med" len="med"/>
          <a:tailEnd type="arrow"/>
        </a:ln>
      </a:spPr>
      <a:bodyPr/>
      <a:lstStyle/>
    </a:lnDef>
    <a:txDef>
      <a:spPr>
        <a:noFill/>
      </a:spPr>
      <a:bodyPr wrap="none" lIns="0" tIns="0" rIns="0" bIns="0" rtlCol="0">
        <a:spAutoFit/>
      </a:bodyPr>
      <a:lstStyle>
        <a:defPPr algn="ctr">
          <a:defRPr sz="1200" dirty="0" smtClean="0"/>
        </a:defPPr>
      </a:lstStyle>
    </a:txDef>
  </a:objectDefaults>
  <a:extraClrSchemeLst/>
  <a:extLst>
    <a:ext uri="{05A4C25C-085E-4340-85A3-A5531E510DB2}">
      <thm15:themeFamily xmlns="" xmlns:thm15="http://schemas.microsoft.com/office/thememl/2012/main" name="Новый шаблон_3_сдвинутый.potx" id="{D9D57DEB-7AC2-4CDE-B09D-F9C836B0FCCA}" vid="{C7B51112-53E4-43DD-803F-E64FD4D1F1C7}"/>
    </a:ext>
  </a:extLst>
</a:theme>
</file>

<file path=ppt/theme/theme5.xml><?xml version="1.0" encoding="utf-8"?>
<a:theme xmlns:a="http://schemas.openxmlformats.org/drawingml/2006/main" name="3_Blank">
  <a:themeElements>
    <a:clrScheme name="Другая 9">
      <a:dk1>
        <a:srgbClr val="000000"/>
      </a:dk1>
      <a:lt1>
        <a:srgbClr val="FFFFFF"/>
      </a:lt1>
      <a:dk2>
        <a:srgbClr val="0080C7"/>
      </a:dk2>
      <a:lt2>
        <a:srgbClr val="3C3C3C"/>
      </a:lt2>
      <a:accent1>
        <a:srgbClr val="DDDDDD"/>
      </a:accent1>
      <a:accent2>
        <a:srgbClr val="C0C0C0"/>
      </a:accent2>
      <a:accent3>
        <a:srgbClr val="969696"/>
      </a:accent3>
      <a:accent4>
        <a:srgbClr val="777777"/>
      </a:accent4>
      <a:accent5>
        <a:srgbClr val="FF1C24"/>
      </a:accent5>
      <a:accent6>
        <a:srgbClr val="18A7B5"/>
      </a:accent6>
      <a:hlink>
        <a:srgbClr val="969696"/>
      </a:hlink>
      <a:folHlink>
        <a:srgbClr val="777777"/>
      </a:folHlink>
    </a:clrScheme>
    <a:fontScheme name="Strategy Partner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 w="9525">
          <a:solidFill>
            <a:schemeClr val="tx2"/>
          </a:solidFill>
        </a:ln>
      </a:spPr>
      <a:bodyPr lIns="72000" tIns="72000" rIns="72000" bIns="72000" rtlCol="0" anchor="ctr"/>
      <a:lstStyle>
        <a:defPPr algn="ctr">
          <a:defRPr sz="1200" dirty="0" err="1" smtClean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solidFill>
          <a:srgbClr val="AE2C25"/>
        </a:solidFill>
        <a:ln w="9525">
          <a:solidFill>
            <a:schemeClr val="bg2"/>
          </a:solidFill>
          <a:miter lim="800000"/>
          <a:headEnd type="none" w="med" len="med"/>
          <a:tailEnd type="arrow"/>
        </a:ln>
      </a:spPr>
      <a:bodyPr/>
      <a:lstStyle/>
    </a:lnDef>
    <a:txDef>
      <a:spPr>
        <a:noFill/>
      </a:spPr>
      <a:bodyPr wrap="none" lIns="0" tIns="0" rIns="0" bIns="0" rtlCol="0">
        <a:spAutoFit/>
      </a:bodyPr>
      <a:lstStyle>
        <a:defPPr algn="ctr">
          <a:defRPr sz="12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Новый шаблон_3_сдвинутый.potx" id="{D9D57DEB-7AC2-4CDE-B09D-F9C836B0FCCA}" vid="{C7B51112-53E4-43DD-803F-E64FD4D1F1C7}"/>
    </a:ext>
  </a:extLst>
</a:theme>
</file>

<file path=ppt/theme/theme6.xml><?xml version="1.0" encoding="utf-8"?>
<a:theme xmlns:a="http://schemas.openxmlformats.org/drawingml/2006/main" name="10_Blank">
  <a:themeElements>
    <a:clrScheme name="Другая 9">
      <a:dk1>
        <a:srgbClr val="000000"/>
      </a:dk1>
      <a:lt1>
        <a:srgbClr val="FFFFFF"/>
      </a:lt1>
      <a:dk2>
        <a:srgbClr val="0080C7"/>
      </a:dk2>
      <a:lt2>
        <a:srgbClr val="3C3C3C"/>
      </a:lt2>
      <a:accent1>
        <a:srgbClr val="DDDDDD"/>
      </a:accent1>
      <a:accent2>
        <a:srgbClr val="C0C0C0"/>
      </a:accent2>
      <a:accent3>
        <a:srgbClr val="969696"/>
      </a:accent3>
      <a:accent4>
        <a:srgbClr val="777777"/>
      </a:accent4>
      <a:accent5>
        <a:srgbClr val="FF1C24"/>
      </a:accent5>
      <a:accent6>
        <a:srgbClr val="18A7B5"/>
      </a:accent6>
      <a:hlink>
        <a:srgbClr val="969696"/>
      </a:hlink>
      <a:folHlink>
        <a:srgbClr val="777777"/>
      </a:folHlink>
    </a:clrScheme>
    <a:fontScheme name="Strategy Partner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 w="9525">
          <a:solidFill>
            <a:schemeClr val="tx2"/>
          </a:solidFill>
        </a:ln>
      </a:spPr>
      <a:bodyPr lIns="72000" tIns="72000" rIns="72000" bIns="72000" rtlCol="0" anchor="ctr"/>
      <a:lstStyle>
        <a:defPPr algn="ctr">
          <a:defRPr sz="1200" dirty="0" err="1" smtClean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solidFill>
          <a:srgbClr val="AE2C25"/>
        </a:solidFill>
        <a:ln w="9525">
          <a:solidFill>
            <a:schemeClr val="bg2"/>
          </a:solidFill>
          <a:miter lim="800000"/>
          <a:headEnd type="none" w="med" len="med"/>
          <a:tailEnd type="arrow"/>
        </a:ln>
      </a:spPr>
      <a:bodyPr/>
      <a:lstStyle/>
    </a:lnDef>
    <a:txDef>
      <a:spPr>
        <a:noFill/>
      </a:spPr>
      <a:bodyPr wrap="none" lIns="0" tIns="0" rIns="0" bIns="0" rtlCol="0">
        <a:spAutoFit/>
      </a:bodyPr>
      <a:lstStyle>
        <a:defPPr algn="ctr">
          <a:defRPr sz="12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Новый шаблон_3_сдвинутый.potx" id="{D9D57DEB-7AC2-4CDE-B09D-F9C836B0FCCA}" vid="{C7B51112-53E4-43DD-803F-E64FD4D1F1C7}"/>
    </a:ext>
  </a:extLst>
</a:theme>
</file>

<file path=ppt/theme/theme7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1552</TotalTime>
  <Words>1850</Words>
  <Application>Microsoft Office PowerPoint</Application>
  <PresentationFormat>Экран (4:3)</PresentationFormat>
  <Paragraphs>167</Paragraphs>
  <Slides>17</Slides>
  <Notes>4</Notes>
  <HiddenSlides>0</HiddenSlides>
  <MMClips>0</MMClips>
  <ScaleCrop>false</ScaleCrop>
  <HeadingPairs>
    <vt:vector size="6" baseType="variant">
      <vt:variant>
        <vt:lpstr>Тема</vt:lpstr>
      </vt:variant>
      <vt:variant>
        <vt:i4>9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7" baseType="lpstr">
      <vt:lpstr>Тема Office</vt:lpstr>
      <vt:lpstr>28_Blank</vt:lpstr>
      <vt:lpstr>30_Blank</vt:lpstr>
      <vt:lpstr>31_Blank</vt:lpstr>
      <vt:lpstr>3_Blank</vt:lpstr>
      <vt:lpstr>10_Blank</vt:lpstr>
      <vt:lpstr>1_Тема Office</vt:lpstr>
      <vt:lpstr>2_Тема Office</vt:lpstr>
      <vt:lpstr>3_Тема Office</vt:lpstr>
      <vt:lpstr>think-cell Slide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Аля В. Лифанова</dc:creator>
  <cp:lastModifiedBy>Ирина В. Генцлер</cp:lastModifiedBy>
  <cp:revision>161</cp:revision>
  <cp:lastPrinted>2019-02-12T07:48:44Z</cp:lastPrinted>
  <dcterms:created xsi:type="dcterms:W3CDTF">2017-09-06T09:11:37Z</dcterms:created>
  <dcterms:modified xsi:type="dcterms:W3CDTF">2019-07-30T16:12:13Z</dcterms:modified>
</cp:coreProperties>
</file>