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6" r:id="rId3"/>
    <p:sldMasterId id="2147483670" r:id="rId4"/>
    <p:sldMasterId id="2147483676" r:id="rId5"/>
    <p:sldMasterId id="2147483681" r:id="rId6"/>
    <p:sldMasterId id="2147483696" r:id="rId7"/>
    <p:sldMasterId id="2147483708" r:id="rId8"/>
    <p:sldMasterId id="2147483721" r:id="rId9"/>
    <p:sldMasterId id="2147483733" r:id="rId10"/>
    <p:sldMasterId id="2147483749" r:id="rId11"/>
    <p:sldMasterId id="2147483761" r:id="rId12"/>
  </p:sldMasterIdLst>
  <p:notesMasterIdLst>
    <p:notesMasterId r:id="rId63"/>
  </p:notesMasterIdLst>
  <p:sldIdLst>
    <p:sldId id="270" r:id="rId13"/>
    <p:sldId id="417" r:id="rId14"/>
    <p:sldId id="418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7" r:id="rId33"/>
    <p:sldId id="452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7" r:id="rId43"/>
    <p:sldId id="448" r:id="rId44"/>
    <p:sldId id="449" r:id="rId45"/>
    <p:sldId id="450" r:id="rId46"/>
    <p:sldId id="451" r:id="rId47"/>
    <p:sldId id="331" r:id="rId48"/>
    <p:sldId id="402" r:id="rId49"/>
    <p:sldId id="405" r:id="rId50"/>
    <p:sldId id="404" r:id="rId51"/>
    <p:sldId id="406" r:id="rId52"/>
    <p:sldId id="408" r:id="rId53"/>
    <p:sldId id="409" r:id="rId54"/>
    <p:sldId id="411" r:id="rId55"/>
    <p:sldId id="412" r:id="rId56"/>
    <p:sldId id="413" r:id="rId57"/>
    <p:sldId id="414" r:id="rId58"/>
    <p:sldId id="415" r:id="rId59"/>
    <p:sldId id="407" r:id="rId60"/>
    <p:sldId id="304" r:id="rId61"/>
    <p:sldId id="276" r:id="rId6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890" autoAdjust="0"/>
    <p:restoredTop sz="92449" autoAdjust="0"/>
  </p:normalViewPr>
  <p:slideViewPr>
    <p:cSldViewPr>
      <p:cViewPr>
        <p:scale>
          <a:sx n="110" d="100"/>
          <a:sy n="110" d="100"/>
        </p:scale>
        <p:origin x="-156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\&#1042;&#1043;&#1055;%20&#1052;&#1080;&#1093;&#1072;&#1081;&#1083;&#1086;&#1074;\45%20&#1072;&#1075;&#1083;&#1086;&#1084;&#1077;&#1088;&#1072;&#1094;&#1080;&#1081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5\&#1072;&#1080;&#1078;&#1082;%202017\&#1054;&#1090;&#1095;&#1077;&#1090;&#1085;&#1099;&#1077;%20&#1076;&#1086;&#1082;&#1091;&#1084;&#1077;&#1085;&#1090;&#1099;\&#1043;&#1088;&#1072;&#1092;&#1080;&#1082;&#1080;%20&#1055;&#1086;&#1083;&#1080;&#1076;&#1080;%2026.12.1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olidi\Desktop\&#1044;&#1054;&#1050;&#1059;&#1052;&#1045;&#1053;&#1058;&#1067;\&#1040;&#1048;&#1046;&#1050;%20&#1055;&#1083;&#1091;&#1090;&#1085;&#1080;&#1082;\&#1043;&#1088;&#1072;&#1092;&#1080;&#1082;&#1080;%20&#1055;&#1086;&#1083;&#1080;&#1076;&#1080;%2025.12.17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5\&#1072;&#1080;&#1078;&#1082;%202017\&#1054;&#1090;&#1095;&#1077;&#1090;&#1085;&#1099;&#1077;%20&#1076;&#1086;&#1082;&#1091;&#1084;&#1077;&#1085;&#1090;&#1099;\&#1043;&#1088;&#1072;&#1092;&#1080;&#1082;&#1080;%20&#1055;&#1086;&#1083;&#1080;&#1076;&#1080;%2026.12.17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5\&#1072;&#1080;&#1078;&#1082;%202017\&#1054;&#1090;&#1095;&#1077;&#1090;&#1085;&#1099;&#1077;%20&#1076;&#1086;&#1082;&#1091;&#1084;&#1077;&#1085;&#1090;&#1099;\&#1043;&#1088;&#1072;&#1092;&#1080;&#1082;&#1080;%20&#1055;&#1086;&#1083;&#1080;&#1076;&#1080;%2026.12.17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ershovich\Documents\&#1080;&#1085;&#1076;&#1080;&#1082;&#1072;&#1090;&#1086;&#1088;&#1099;\&#1050;&#1088;&#1072;&#1089;&#1085;&#1086;&#1076;&#1072;&#1088;&#1089;&#1082;&#1072;&#1103;%20&#1072;&#1083;&#1086;&#1075;&#1084;&#1077;&#1088;&#1072;&#1094;&#1080;&#1103;\&#1056;&#1072;&#1089;&#1095;&#1077;&#1090;&#1099;_&#1050;&#1088;&#1072;&#1089;&#1085;&#1086;&#1076;&#1072;&#1088;&#1089;&#1082;&#1072;&#1103;.xlsx" TargetMode="External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shovich\Documents\&#1080;&#1085;&#1076;&#1080;&#1082;&#1072;&#1090;&#1086;&#1088;&#1099;\&#1050;&#1088;&#1072;&#1089;&#1085;&#1086;&#1076;&#1072;&#1088;&#1089;&#1082;&#1072;&#1103;%20&#1072;&#1083;&#1086;&#1075;&#1084;&#1077;&#1088;&#1072;&#1094;&#1080;&#1103;\&#1056;&#1072;&#1089;&#1095;&#1077;&#1090;&#1099;_&#1050;&#1088;&#1072;&#1089;&#1085;&#1086;&#1076;&#1072;&#1088;&#1089;&#1082;&#1072;&#1103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shovich\Documents\&#1080;&#1085;&#1076;&#1080;&#1082;&#1072;&#1090;&#1086;&#1088;&#1099;\&#1050;&#1088;&#1072;&#1089;&#1085;&#1086;&#1076;&#1072;&#1088;&#1089;&#1082;&#1072;&#1103;%20&#1072;&#1083;&#1086;&#1075;&#1084;&#1077;&#1088;&#1072;&#1094;&#1080;&#1103;\&#1056;&#1072;&#1089;&#1095;&#1077;&#1090;&#1099;_&#1050;&#1088;&#1072;&#1089;&#1085;&#1086;&#1076;&#1072;&#1088;&#1089;&#1082;&#1072;&#1103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shovich\Documents\&#1080;&#1085;&#1076;&#1080;&#1082;&#1072;&#1090;&#1086;&#1088;&#1099;\&#1050;&#1088;&#1072;&#1089;&#1085;&#1086;&#1076;&#1072;&#1088;&#1089;&#1082;&#1072;&#1103;%20&#1072;&#1083;&#1086;&#1075;&#1084;&#1077;&#1088;&#1072;&#1094;&#1080;&#1103;\&#1056;&#1072;&#1089;&#1095;&#1077;&#1090;&#1099;_&#1050;&#1088;&#1072;&#1089;&#1085;&#1086;&#1076;&#1072;&#1088;&#1089;&#1082;&#1072;&#1103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shovich\Documents\&#1080;&#1085;&#1076;&#1080;&#1082;&#1072;&#1090;&#1086;&#1088;&#1099;\&#1050;&#1088;&#1072;&#1089;&#1085;&#1086;&#1076;&#1072;&#1088;&#1089;&#1082;&#1072;&#1103;%20&#1072;&#1083;&#1086;&#1075;&#1084;&#1077;&#1088;&#1072;&#1094;&#1080;&#1103;\&#1056;&#1072;&#1089;&#1095;&#1077;&#1090;&#1099;_&#1050;&#1088;&#1072;&#1089;&#1085;&#1086;&#1076;&#1072;&#1088;&#1089;&#1082;&#1072;&#1103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shovich\Documents\&#1080;&#1085;&#1076;&#1080;&#1082;&#1072;&#1090;&#1086;&#1088;&#1099;\&#1050;&#1088;&#1072;&#1089;&#1085;&#1086;&#1076;&#1072;&#1088;&#1089;&#1082;&#1072;&#1103;%20&#1072;&#1083;&#1086;&#1075;&#1084;&#1077;&#1088;&#1072;&#1094;&#1080;&#1103;\&#1056;&#1072;&#1089;&#1095;&#1077;&#1090;&#1099;_&#1050;&#1088;&#1072;&#1089;&#1085;&#1086;&#1076;&#1072;&#1088;&#1089;&#1082;&#1072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\&#1042;&#1043;&#1055;%20&#1052;&#1080;&#1093;&#1072;&#1081;&#1083;&#1086;&#1074;\&#1087;&#1086;&#1076;&#1089;&#1095;&#1077;&#1090;%20&#1087;&#1086;%20&#1089;&#1090;&#1072;&#1088;&#1086;&#1081;%20&#1084;&#1077;&#1090;&#1086;&#1076;&#1080;&#1082;&#1077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is\csv\Directions\Krasnodar\Krasnodar_result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is\csv\Directions\&#1057;&#1088;&#1072;&#1074;&#1085;&#1077;&#1085;&#1080;&#1077;%20&#1075;&#1086;&#1088;&#1086;&#1076;&#1086;&#1074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is\csv\Directions\&#1057;&#1088;&#1072;&#1074;&#1085;&#1077;&#1085;&#1080;&#1077;%20&#1075;&#1086;&#1088;&#1086;&#1076;&#1086;&#1074;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is\csv\Directions\&#1057;&#1088;&#1072;&#1074;&#1085;&#1077;&#1085;&#1080;&#1077;%20&#1075;&#1086;&#1088;&#1086;&#1076;&#1086;&#1074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is\csv\Directions\&#1057;&#1088;&#1072;&#1074;&#1085;&#1077;&#1085;&#1080;&#1077;%20&#1075;&#1086;&#1088;&#1086;&#1076;&#1086;&#1074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\&#1042;&#1043;&#1055;%20&#1052;&#1080;&#1093;&#1072;&#1081;&#1083;&#1086;&#1074;\&#1087;&#1086;&#1076;&#1089;&#1095;&#1077;&#1090;%20&#1087;&#1086;%20&#1089;&#1090;&#1072;&#1088;&#1086;&#1081;%20&#1084;&#1077;&#1090;&#1086;&#1076;&#1080;&#1082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\&#1042;&#1043;&#1055;%20&#1052;&#1080;&#1093;&#1072;&#1081;&#1083;&#1086;&#1074;\&#1087;&#1086;&#1076;&#1089;&#1095;&#1077;&#1090;%20&#1087;&#1086;%20&#1089;&#1090;&#1072;&#1088;&#1086;&#1081;%20&#1084;&#1077;&#1090;&#1086;&#1076;&#1080;&#1082;&#107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\&#1042;&#1043;&#1055;%20&#1052;&#1080;&#1093;&#1072;&#1081;&#1083;&#1086;&#1074;\&#1087;&#1086;&#1076;&#1089;&#1095;&#1077;&#1090;%20&#1087;&#1086;%20&#1089;&#1090;&#1072;&#1088;&#1086;&#1081;%20&#1084;&#1077;&#1090;&#1086;&#1076;&#1080;&#1082;&#107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\&#1042;&#1043;&#1055;%20&#1052;&#1080;&#1093;&#1072;&#1081;&#1083;&#1086;&#1074;\&#1087;&#1086;&#1076;&#1089;&#1095;&#1077;&#1090;%20&#1087;&#1086;%20&#1089;&#1090;&#1072;&#1088;&#1086;&#1081;%20&#1084;&#1077;&#1090;&#1086;&#1076;&#1080;&#1082;&#1077;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ikhailov\&#1042;&#1043;&#1055;%20&#1052;&#1080;&#1093;&#1072;&#1081;&#1083;&#1086;&#1074;\&#1087;&#1086;&#1076;&#1089;&#1095;&#1077;&#1090;%20&#1087;&#1086;%20&#1089;&#1090;&#1072;&#1088;&#1086;&#1081;%20&#1084;&#1077;&#1090;&#1086;&#1076;&#1080;&#1082;&#1077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5\&#1072;&#1080;&#1078;&#1082;%202017\&#1054;&#1090;&#1095;&#1077;&#1090;&#1085;&#1099;&#1077;%20&#1076;&#1086;&#1082;&#1091;&#1084;&#1077;&#1085;&#1090;&#1099;\&#1043;&#1088;&#1072;&#1092;&#1080;&#1082;&#1080;%20&#1055;&#1086;&#1083;&#1080;&#1076;&#1080;%2026.12.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Вклад в ВВП</c:v>
          </c:tx>
          <c:spPr>
            <a:solidFill>
              <a:srgbClr val="008F00"/>
            </a:solidFill>
          </c:spPr>
          <c:invertIfNegative val="0"/>
          <c:cat>
            <c:strRef>
              <c:f>Лист6!$F$56:$F$59</c:f>
              <c:strCache>
                <c:ptCount val="4"/>
                <c:pt idx="0">
                  <c:v>группа А</c:v>
                </c:pt>
                <c:pt idx="1">
                  <c:v>группа В</c:v>
                </c:pt>
                <c:pt idx="2">
                  <c:v>группа С</c:v>
                </c:pt>
                <c:pt idx="3">
                  <c:v>Остальная экономика</c:v>
                </c:pt>
              </c:strCache>
            </c:strRef>
          </c:cat>
          <c:val>
            <c:numRef>
              <c:f>Лист6!$H$56:$H$59</c:f>
              <c:numCache>
                <c:formatCode>0.00%</c:formatCode>
                <c:ptCount val="4"/>
                <c:pt idx="0">
                  <c:v>0.27304321045018648</c:v>
                </c:pt>
                <c:pt idx="1">
                  <c:v>0.13304258192472657</c:v>
                </c:pt>
                <c:pt idx="2">
                  <c:v>3.1079393050651202E-2</c:v>
                </c:pt>
                <c:pt idx="3">
                  <c:v>0.56283481457443563</c:v>
                </c:pt>
              </c:numCache>
            </c:numRef>
          </c:val>
        </c:ser>
        <c:ser>
          <c:idx val="1"/>
          <c:order val="1"/>
          <c:tx>
            <c:v>Доля населения</c:v>
          </c:tx>
          <c:spPr>
            <a:solidFill>
              <a:srgbClr val="1CADBD"/>
            </a:solidFill>
          </c:spPr>
          <c:invertIfNegative val="0"/>
          <c:val>
            <c:numRef>
              <c:f>Лист6!$J$56:$J$59</c:f>
              <c:numCache>
                <c:formatCode>0.0%</c:formatCode>
                <c:ptCount val="4"/>
                <c:pt idx="0">
                  <c:v>0.2110034336590694</c:v>
                </c:pt>
                <c:pt idx="1">
                  <c:v>0.21875723162379276</c:v>
                </c:pt>
                <c:pt idx="2">
                  <c:v>4.3359496759111313E-2</c:v>
                </c:pt>
                <c:pt idx="3">
                  <c:v>0.52687983795802662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14005632"/>
        <c:axId val="169202816"/>
      </c:barChart>
      <c:catAx>
        <c:axId val="514005632"/>
        <c:scaling>
          <c:orientation val="minMax"/>
        </c:scaling>
        <c:delete val="0"/>
        <c:axPos val="b"/>
        <c:majorTickMark val="none"/>
        <c:minorTickMark val="none"/>
        <c:tickLblPos val="nextTo"/>
        <c:crossAx val="169202816"/>
        <c:crosses val="autoZero"/>
        <c:auto val="1"/>
        <c:lblAlgn val="ctr"/>
        <c:lblOffset val="100"/>
        <c:noMultiLvlLbl val="0"/>
      </c:catAx>
      <c:valAx>
        <c:axId val="16920281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140056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'[Графики Полиди 26.12.17.xlsx]Ввод жилья'!$J$94</c:f>
              <c:strCache>
                <c:ptCount val="1"/>
                <c:pt idx="0">
                  <c:v>Ввод жилья, млн кв. м в год, 2016 г.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'[Графики Полиди 26.12.17.xlsx]Ввод жилья'!$A$95:$A$111</c:f>
              <c:strCache>
                <c:ptCount val="17"/>
                <c:pt idx="0">
                  <c:v>Владивостокская</c:v>
                </c:pt>
                <c:pt idx="1">
                  <c:v>Волгоградская</c:v>
                </c:pt>
                <c:pt idx="2">
                  <c:v>Пермская</c:v>
                </c:pt>
                <c:pt idx="3">
                  <c:v>Челябинская</c:v>
                </c:pt>
                <c:pt idx="4">
                  <c:v>Нижегородская</c:v>
                </c:pt>
                <c:pt idx="5">
                  <c:v>Красноярская</c:v>
                </c:pt>
                <c:pt idx="6">
                  <c:v>Саратовская</c:v>
                </c:pt>
                <c:pt idx="7">
                  <c:v>Казанская</c:v>
                </c:pt>
                <c:pt idx="8">
                  <c:v>Уфимская</c:v>
                </c:pt>
                <c:pt idx="9">
                  <c:v>Воронежская</c:v>
                </c:pt>
                <c:pt idx="10">
                  <c:v>Екатеринбургская</c:v>
                </c:pt>
                <c:pt idx="11">
                  <c:v>Самарско-Тольяттинская</c:v>
                </c:pt>
                <c:pt idx="12">
                  <c:v>Ростовская</c:v>
                </c:pt>
                <c:pt idx="13">
                  <c:v>Новосибирская</c:v>
                </c:pt>
                <c:pt idx="14">
                  <c:v>Краснодарская</c:v>
                </c:pt>
                <c:pt idx="15">
                  <c:v>Санкт-Петербургская</c:v>
                </c:pt>
                <c:pt idx="16">
                  <c:v>Московская</c:v>
                </c:pt>
              </c:strCache>
            </c:strRef>
          </c:cat>
          <c:val>
            <c:numRef>
              <c:f>'[Графики Полиди 26.12.17.xlsx]Ввод жилья'!$J$95:$J$111</c:f>
              <c:numCache>
                <c:formatCode>0.0</c:formatCode>
                <c:ptCount val="17"/>
                <c:pt idx="0">
                  <c:v>0.40031320000000004</c:v>
                </c:pt>
                <c:pt idx="1">
                  <c:v>0.54871099999999995</c:v>
                </c:pt>
                <c:pt idx="2">
                  <c:v>0.73141199999999995</c:v>
                </c:pt>
                <c:pt idx="3">
                  <c:v>0.83602500000000002</c:v>
                </c:pt>
                <c:pt idx="4">
                  <c:v>0.85434600000000005</c:v>
                </c:pt>
                <c:pt idx="5">
                  <c:v>1.0666453600000001</c:v>
                </c:pt>
                <c:pt idx="6">
                  <c:v>1.0679513999999999</c:v>
                </c:pt>
                <c:pt idx="7">
                  <c:v>1.281433</c:v>
                </c:pt>
                <c:pt idx="8">
                  <c:v>1.3512716999999999</c:v>
                </c:pt>
                <c:pt idx="9">
                  <c:v>1.5020501000000002</c:v>
                </c:pt>
                <c:pt idx="10">
                  <c:v>1.601132</c:v>
                </c:pt>
                <c:pt idx="11">
                  <c:v>1.7128822000000001</c:v>
                </c:pt>
                <c:pt idx="12">
                  <c:v>1.7788630000000001</c:v>
                </c:pt>
                <c:pt idx="13">
                  <c:v>2.1073350199999998</c:v>
                </c:pt>
                <c:pt idx="14">
                  <c:v>2.4370189999999998</c:v>
                </c:pt>
                <c:pt idx="15">
                  <c:v>3.7193529000000001</c:v>
                </c:pt>
                <c:pt idx="16">
                  <c:v>10.459871012601146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5284736"/>
        <c:axId val="235320448"/>
      </c:barChart>
      <c:catAx>
        <c:axId val="235284736"/>
        <c:scaling>
          <c:orientation val="minMax"/>
        </c:scaling>
        <c:delete val="0"/>
        <c:axPos val="l"/>
        <c:majorTickMark val="out"/>
        <c:minorTickMark val="none"/>
        <c:tickLblPos val="nextTo"/>
        <c:crossAx val="235320448"/>
        <c:crosses val="autoZero"/>
        <c:auto val="1"/>
        <c:lblAlgn val="ctr"/>
        <c:lblOffset val="100"/>
        <c:noMultiLvlLbl val="0"/>
      </c:catAx>
      <c:valAx>
        <c:axId val="23532044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crossAx val="235284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'Ввод жилья на душу'!$B$1</c:f>
              <c:strCache>
                <c:ptCount val="1"/>
                <c:pt idx="0">
                  <c:v>Ввод жилья на душу населения, 2016 г.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00FFFF"/>
              </a:solidFill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'Ввод жилья на душу'!$A$2:$A$19</c:f>
              <c:strCache>
                <c:ptCount val="17"/>
                <c:pt idx="0">
                  <c:v>Краснодарская</c:v>
                </c:pt>
                <c:pt idx="1">
                  <c:v>Воронежская</c:v>
                </c:pt>
                <c:pt idx="2">
                  <c:v>Новосибирская</c:v>
                </c:pt>
                <c:pt idx="3">
                  <c:v>Уфимская</c:v>
                </c:pt>
                <c:pt idx="4">
                  <c:v>Саратовская</c:v>
                </c:pt>
                <c:pt idx="5">
                  <c:v>Ростовская</c:v>
                </c:pt>
                <c:pt idx="6">
                  <c:v>Красноярская</c:v>
                </c:pt>
                <c:pt idx="7">
                  <c:v>Казанская</c:v>
                </c:pt>
                <c:pt idx="8">
                  <c:v>Екатеринбургская</c:v>
                </c:pt>
                <c:pt idx="9">
                  <c:v>Самарско-Тольяттинская</c:v>
                </c:pt>
                <c:pt idx="10">
                  <c:v>Московская</c:v>
                </c:pt>
                <c:pt idx="11">
                  <c:v>Санкт-Петербургская</c:v>
                </c:pt>
                <c:pt idx="12">
                  <c:v>Пермская</c:v>
                </c:pt>
                <c:pt idx="13">
                  <c:v>Челябинская</c:v>
                </c:pt>
                <c:pt idx="14">
                  <c:v>Нижегородская</c:v>
                </c:pt>
                <c:pt idx="15">
                  <c:v>Волгоградская</c:v>
                </c:pt>
                <c:pt idx="16">
                  <c:v>Владивостокская</c:v>
                </c:pt>
              </c:strCache>
            </c:strRef>
          </c:cat>
          <c:val>
            <c:numRef>
              <c:f>'Ввод жилья на душу'!$B$2:$B$19</c:f>
              <c:numCache>
                <c:formatCode>0.00</c:formatCode>
                <c:ptCount val="18"/>
                <c:pt idx="0">
                  <c:v>1.7370440829412481</c:v>
                </c:pt>
                <c:pt idx="1">
                  <c:v>0.97800034899514143</c:v>
                </c:pt>
                <c:pt idx="2">
                  <c:v>0.94559159180988506</c:v>
                </c:pt>
                <c:pt idx="3">
                  <c:v>0.93241437796107962</c:v>
                </c:pt>
                <c:pt idx="4">
                  <c:v>0.86754714252872245</c:v>
                </c:pt>
                <c:pt idx="5">
                  <c:v>0.8537285711543261</c:v>
                </c:pt>
                <c:pt idx="6">
                  <c:v>0.79106104913106401</c:v>
                </c:pt>
                <c:pt idx="7">
                  <c:v>0.76858249543564683</c:v>
                </c:pt>
                <c:pt idx="8">
                  <c:v>0.72733962824697895</c:v>
                </c:pt>
                <c:pt idx="9">
                  <c:v>0.62560983805342707</c:v>
                </c:pt>
                <c:pt idx="10">
                  <c:v>0.6079351282559089</c:v>
                </c:pt>
                <c:pt idx="11">
                  <c:v>0.59424654881602135</c:v>
                </c:pt>
                <c:pt idx="12">
                  <c:v>0.5419408187217698</c:v>
                </c:pt>
                <c:pt idx="13">
                  <c:v>0.52450842921324203</c:v>
                </c:pt>
                <c:pt idx="14">
                  <c:v>0.40937108883109119</c:v>
                </c:pt>
                <c:pt idx="15">
                  <c:v>0.38937959527190386</c:v>
                </c:pt>
                <c:pt idx="16">
                  <c:v>0.38277886571913777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421056"/>
        <c:axId val="235426944"/>
      </c:barChart>
      <c:lineChart>
        <c:grouping val="standard"/>
        <c:varyColors val="0"/>
        <c:ser>
          <c:idx val="1"/>
          <c:order val="1"/>
          <c:tx>
            <c:strRef>
              <c:f>'Ввод жилья на душу'!$C$1</c:f>
              <c:strCache>
                <c:ptCount val="1"/>
                <c:pt idx="0">
                  <c:v>Динамика ввода жилья на душу населения, 2010 - 2016 гг.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ln>
                <a:solidFill>
                  <a:srgbClr val="FFFF00"/>
                </a:solidFill>
              </a:ln>
            </c:spPr>
          </c:marker>
          <c:dPt>
            <c:idx val="12"/>
            <c:marker>
              <c:spPr>
                <a:solidFill>
                  <a:srgbClr val="00FFFF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3.9500079354433532E-2"/>
                  <c:y val="3.05491927145470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0581557984971466E-2"/>
                  <c:y val="-6.79356557703014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'Ввод жилья на душу'!$A$2:$A$19</c:f>
              <c:strCache>
                <c:ptCount val="17"/>
                <c:pt idx="0">
                  <c:v>Краснодарская</c:v>
                </c:pt>
                <c:pt idx="1">
                  <c:v>Воронежская</c:v>
                </c:pt>
                <c:pt idx="2">
                  <c:v>Новосибирская</c:v>
                </c:pt>
                <c:pt idx="3">
                  <c:v>Уфимская</c:v>
                </c:pt>
                <c:pt idx="4">
                  <c:v>Саратовская</c:v>
                </c:pt>
                <c:pt idx="5">
                  <c:v>Ростовская</c:v>
                </c:pt>
                <c:pt idx="6">
                  <c:v>Красноярская</c:v>
                </c:pt>
                <c:pt idx="7">
                  <c:v>Казанская</c:v>
                </c:pt>
                <c:pt idx="8">
                  <c:v>Екатеринбургская</c:v>
                </c:pt>
                <c:pt idx="9">
                  <c:v>Самарско-Тольяттинская</c:v>
                </c:pt>
                <c:pt idx="10">
                  <c:v>Московская</c:v>
                </c:pt>
                <c:pt idx="11">
                  <c:v>Санкт-Петербургская</c:v>
                </c:pt>
                <c:pt idx="12">
                  <c:v>Пермская</c:v>
                </c:pt>
                <c:pt idx="13">
                  <c:v>Челябинская</c:v>
                </c:pt>
                <c:pt idx="14">
                  <c:v>Нижегородская</c:v>
                </c:pt>
                <c:pt idx="15">
                  <c:v>Волгоградская</c:v>
                </c:pt>
                <c:pt idx="16">
                  <c:v>Владивостокская</c:v>
                </c:pt>
              </c:strCache>
            </c:strRef>
          </c:cat>
          <c:val>
            <c:numRef>
              <c:f>'Ввод жилья на душу'!$C$2:$C$19</c:f>
              <c:numCache>
                <c:formatCode>0%</c:formatCode>
                <c:ptCount val="18"/>
                <c:pt idx="0">
                  <c:v>1.6622401474374173</c:v>
                </c:pt>
                <c:pt idx="1">
                  <c:v>1.4995736355204645</c:v>
                </c:pt>
                <c:pt idx="2">
                  <c:v>1.5282030197546699</c:v>
                </c:pt>
                <c:pt idx="3">
                  <c:v>1.372403240372001</c:v>
                </c:pt>
                <c:pt idx="4">
                  <c:v>1.1388319782719623</c:v>
                </c:pt>
                <c:pt idx="5">
                  <c:v>1.2979893925581603</c:v>
                </c:pt>
                <c:pt idx="6">
                  <c:v>1.1019045319958629</c:v>
                </c:pt>
                <c:pt idx="7">
                  <c:v>1.1411521879605275</c:v>
                </c:pt>
                <c:pt idx="8">
                  <c:v>1.0779559218328105</c:v>
                </c:pt>
                <c:pt idx="9">
                  <c:v>1.7839423497690234</c:v>
                </c:pt>
                <c:pt idx="10">
                  <c:v>0.6850085556545451</c:v>
                </c:pt>
                <c:pt idx="11">
                  <c:v>1.0482356043862322</c:v>
                </c:pt>
                <c:pt idx="12">
                  <c:v>1.4606983189989995</c:v>
                </c:pt>
                <c:pt idx="13">
                  <c:v>1.2175464360577926</c:v>
                </c:pt>
                <c:pt idx="14">
                  <c:v>1.3078785359778944</c:v>
                </c:pt>
                <c:pt idx="15">
                  <c:v>1.3049726136961943</c:v>
                </c:pt>
                <c:pt idx="16">
                  <c:v>0.94839208821468712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442560"/>
        <c:axId val="235428480"/>
      </c:lineChart>
      <c:catAx>
        <c:axId val="235421056"/>
        <c:scaling>
          <c:orientation val="minMax"/>
        </c:scaling>
        <c:delete val="0"/>
        <c:axPos val="b"/>
        <c:majorTickMark val="out"/>
        <c:minorTickMark val="none"/>
        <c:tickLblPos val="nextTo"/>
        <c:crossAx val="235426944"/>
        <c:crosses val="autoZero"/>
        <c:auto val="1"/>
        <c:lblAlgn val="ctr"/>
        <c:lblOffset val="100"/>
        <c:noMultiLvlLbl val="0"/>
      </c:catAx>
      <c:valAx>
        <c:axId val="235426944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235421056"/>
        <c:crosses val="autoZero"/>
        <c:crossBetween val="between"/>
      </c:valAx>
      <c:valAx>
        <c:axId val="235428480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crossAx val="235442560"/>
        <c:crosses val="max"/>
        <c:crossBetween val="between"/>
      </c:valAx>
      <c:catAx>
        <c:axId val="235442560"/>
        <c:scaling>
          <c:orientation val="minMax"/>
        </c:scaling>
        <c:delete val="1"/>
        <c:axPos val="b"/>
        <c:majorTickMark val="out"/>
        <c:minorTickMark val="none"/>
        <c:tickLblPos val="nextTo"/>
        <c:crossAx val="23542848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'[Графики Полиди 26.12.17.xlsx]Ввод ИД'!$B$1</c:f>
              <c:strCache>
                <c:ptCount val="1"/>
                <c:pt idx="0">
                  <c:v>Ввод индустриального жилья на душу населения в ядре агломерации, кв. м, 2016 г.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'[Графики Полиди 26.12.17.xlsx]Ввод ИД'!$A$2:$A$17</c:f>
              <c:strCache>
                <c:ptCount val="16"/>
                <c:pt idx="0">
                  <c:v>Краснодарская</c:v>
                </c:pt>
                <c:pt idx="1">
                  <c:v>Воронежская</c:v>
                </c:pt>
                <c:pt idx="2">
                  <c:v>Новосибирская</c:v>
                </c:pt>
                <c:pt idx="3">
                  <c:v>Красноярская</c:v>
                </c:pt>
                <c:pt idx="4">
                  <c:v>Саратовская</c:v>
                </c:pt>
                <c:pt idx="5">
                  <c:v>Екатеринбургская</c:v>
                </c:pt>
                <c:pt idx="6">
                  <c:v>Ростовская</c:v>
                </c:pt>
                <c:pt idx="7">
                  <c:v>Волгоградская</c:v>
                </c:pt>
                <c:pt idx="8">
                  <c:v>Владивостокская</c:v>
                </c:pt>
                <c:pt idx="9">
                  <c:v>Казанская</c:v>
                </c:pt>
                <c:pt idx="10">
                  <c:v>Самарско-Тольяттинская</c:v>
                </c:pt>
                <c:pt idx="11">
                  <c:v>Санкт-Петербургская</c:v>
                </c:pt>
                <c:pt idx="12">
                  <c:v>Пермская</c:v>
                </c:pt>
                <c:pt idx="13">
                  <c:v>Челябинская</c:v>
                </c:pt>
                <c:pt idx="14">
                  <c:v>Уфимская</c:v>
                </c:pt>
                <c:pt idx="15">
                  <c:v>Нижегородская</c:v>
                </c:pt>
              </c:strCache>
            </c:strRef>
          </c:cat>
          <c:val>
            <c:numRef>
              <c:f>'[Графики Полиди 26.12.17.xlsx]Ввод ИД'!$B$2:$B$17</c:f>
              <c:numCache>
                <c:formatCode>General</c:formatCode>
                <c:ptCount val="16"/>
                <c:pt idx="0">
                  <c:v>2.0496446912410855</c:v>
                </c:pt>
                <c:pt idx="1">
                  <c:v>0.97302560778456648</c:v>
                </c:pt>
                <c:pt idx="2">
                  <c:v>0.8735627830403665</c:v>
                </c:pt>
                <c:pt idx="3">
                  <c:v>0.84165809969649596</c:v>
                </c:pt>
                <c:pt idx="4">
                  <c:v>0.78140990681241562</c:v>
                </c:pt>
                <c:pt idx="5">
                  <c:v>0.61727019083910051</c:v>
                </c:pt>
                <c:pt idx="6">
                  <c:v>0.55892220113851998</c:v>
                </c:pt>
                <c:pt idx="7">
                  <c:v>0.27865041820148267</c:v>
                </c:pt>
                <c:pt idx="8">
                  <c:v>0.25678691403689707</c:v>
                </c:pt>
                <c:pt idx="9">
                  <c:v>0.50162597270184228</c:v>
                </c:pt>
                <c:pt idx="10">
                  <c:v>0.58101603958400583</c:v>
                </c:pt>
                <c:pt idx="11">
                  <c:v>0.55307323813579234</c:v>
                </c:pt>
                <c:pt idx="12">
                  <c:v>0.4971753093434586</c:v>
                </c:pt>
                <c:pt idx="13">
                  <c:v>0.43221777961969604</c:v>
                </c:pt>
                <c:pt idx="14">
                  <c:v>0.38904784485897326</c:v>
                </c:pt>
                <c:pt idx="15">
                  <c:v>0.25724638817371887</c:v>
                </c:pt>
              </c:numCache>
            </c:numRef>
          </c:val>
        </c:ser>
        <c:ser>
          <c:idx val="1"/>
          <c:order val="1"/>
          <c:tx>
            <c:strRef>
              <c:f>'[Графики Полиди 26.12.17.xlsx]Ввод ИД'!$C$1</c:f>
              <c:strCache>
                <c:ptCount val="1"/>
                <c:pt idx="0">
                  <c:v>Ввод индустриального жилья на душу населения в других городских округах и поселениях агломерации, кв. м, 2016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'[Графики Полиди 26.12.17.xlsx]Ввод ИД'!$A$2:$A$17</c:f>
              <c:strCache>
                <c:ptCount val="16"/>
                <c:pt idx="0">
                  <c:v>Краснодарская</c:v>
                </c:pt>
                <c:pt idx="1">
                  <c:v>Воронежская</c:v>
                </c:pt>
                <c:pt idx="2">
                  <c:v>Новосибирская</c:v>
                </c:pt>
                <c:pt idx="3">
                  <c:v>Красноярская</c:v>
                </c:pt>
                <c:pt idx="4">
                  <c:v>Саратовская</c:v>
                </c:pt>
                <c:pt idx="5">
                  <c:v>Екатеринбургская</c:v>
                </c:pt>
                <c:pt idx="6">
                  <c:v>Ростовская</c:v>
                </c:pt>
                <c:pt idx="7">
                  <c:v>Волгоградская</c:v>
                </c:pt>
                <c:pt idx="8">
                  <c:v>Владивостокская</c:v>
                </c:pt>
                <c:pt idx="9">
                  <c:v>Казанская</c:v>
                </c:pt>
                <c:pt idx="10">
                  <c:v>Самарско-Тольяттинская</c:v>
                </c:pt>
                <c:pt idx="11">
                  <c:v>Санкт-Петербургская</c:v>
                </c:pt>
                <c:pt idx="12">
                  <c:v>Пермская</c:v>
                </c:pt>
                <c:pt idx="13">
                  <c:v>Челябинская</c:v>
                </c:pt>
                <c:pt idx="14">
                  <c:v>Уфимская</c:v>
                </c:pt>
                <c:pt idx="15">
                  <c:v>Нижегородская</c:v>
                </c:pt>
              </c:strCache>
            </c:strRef>
          </c:cat>
          <c:val>
            <c:numRef>
              <c:f>'[Графики Полиди 26.12.17.xlsx]Ввод ИД'!$C$2:$C$17</c:f>
              <c:numCache>
                <c:formatCode>General</c:formatCode>
                <c:ptCount val="16"/>
                <c:pt idx="0">
                  <c:v>0.65613708529508386</c:v>
                </c:pt>
                <c:pt idx="1">
                  <c:v>0.37932440837301362</c:v>
                </c:pt>
                <c:pt idx="2">
                  <c:v>0.42973121438624795</c:v>
                </c:pt>
                <c:pt idx="3">
                  <c:v>0.19658817850531302</c:v>
                </c:pt>
                <c:pt idx="4">
                  <c:v>0.32821708138053107</c:v>
                </c:pt>
                <c:pt idx="5">
                  <c:v>0.32000215583658204</c:v>
                </c:pt>
                <c:pt idx="6">
                  <c:v>0.26449704407089453</c:v>
                </c:pt>
                <c:pt idx="7">
                  <c:v>0.24604890906130425</c:v>
                </c:pt>
                <c:pt idx="8">
                  <c:v>0.28117617116394356</c:v>
                </c:pt>
                <c:pt idx="9">
                  <c:v>0.60762603013285077</c:v>
                </c:pt>
                <c:pt idx="10">
                  <c:v>0.11310120123141026</c:v>
                </c:pt>
                <c:pt idx="11">
                  <c:v>0.28447034885379335</c:v>
                </c:pt>
                <c:pt idx="12">
                  <c:v>0.16331232591870004</c:v>
                </c:pt>
                <c:pt idx="13">
                  <c:v>9.7328885985830838E-2</c:v>
                </c:pt>
                <c:pt idx="14">
                  <c:v>9.4853186081163443E-2</c:v>
                </c:pt>
                <c:pt idx="15">
                  <c:v>0.15449229949435567</c:v>
                </c:pt>
              </c:numCache>
            </c:numRef>
          </c:val>
        </c:ser>
        <c:ser>
          <c:idx val="2"/>
          <c:order val="2"/>
          <c:tx>
            <c:strRef>
              <c:f>'[Графики Полиди 26.12.17.xlsx]Ввод ИД'!$D$1</c:f>
              <c:strCache>
                <c:ptCount val="1"/>
                <c:pt idx="0">
                  <c:v>Ввод индустриального жилья на душу населения в сельских поселениях агломерации, кв. м, 2016 г.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'[Графики Полиди 26.12.17.xlsx]Ввод ИД'!$A$2:$A$17</c:f>
              <c:strCache>
                <c:ptCount val="16"/>
                <c:pt idx="0">
                  <c:v>Краснодарская</c:v>
                </c:pt>
                <c:pt idx="1">
                  <c:v>Воронежская</c:v>
                </c:pt>
                <c:pt idx="2">
                  <c:v>Новосибирская</c:v>
                </c:pt>
                <c:pt idx="3">
                  <c:v>Красноярская</c:v>
                </c:pt>
                <c:pt idx="4">
                  <c:v>Саратовская</c:v>
                </c:pt>
                <c:pt idx="5">
                  <c:v>Екатеринбургская</c:v>
                </c:pt>
                <c:pt idx="6">
                  <c:v>Ростовская</c:v>
                </c:pt>
                <c:pt idx="7">
                  <c:v>Волгоградская</c:v>
                </c:pt>
                <c:pt idx="8">
                  <c:v>Владивостокская</c:v>
                </c:pt>
                <c:pt idx="9">
                  <c:v>Казанская</c:v>
                </c:pt>
                <c:pt idx="10">
                  <c:v>Самарско-Тольяттинская</c:v>
                </c:pt>
                <c:pt idx="11">
                  <c:v>Санкт-Петербургская</c:v>
                </c:pt>
                <c:pt idx="12">
                  <c:v>Пермская</c:v>
                </c:pt>
                <c:pt idx="13">
                  <c:v>Челябинская</c:v>
                </c:pt>
                <c:pt idx="14">
                  <c:v>Уфимская</c:v>
                </c:pt>
                <c:pt idx="15">
                  <c:v>Нижегородская</c:v>
                </c:pt>
              </c:strCache>
            </c:strRef>
          </c:cat>
          <c:val>
            <c:numRef>
              <c:f>'[Графики Полиди 26.12.17.xlsx]Ввод ИД'!$D$2:$D$17</c:f>
              <c:numCache>
                <c:formatCode>General</c:formatCode>
                <c:ptCount val="16"/>
                <c:pt idx="0">
                  <c:v>4.8972446669222625E-2</c:v>
                </c:pt>
                <c:pt idx="1">
                  <c:v>0.32971859025019756</c:v>
                </c:pt>
                <c:pt idx="2">
                  <c:v>0.19275171784911671</c:v>
                </c:pt>
                <c:pt idx="3">
                  <c:v>1.8817058190475189E-2</c:v>
                </c:pt>
                <c:pt idx="4">
                  <c:v>0</c:v>
                </c:pt>
                <c:pt idx="5">
                  <c:v>0</c:v>
                </c:pt>
                <c:pt idx="6">
                  <c:v>0.10184158806368027</c:v>
                </c:pt>
                <c:pt idx="7">
                  <c:v>0</c:v>
                </c:pt>
                <c:pt idx="8">
                  <c:v>9.4134433086410008E-2</c:v>
                </c:pt>
                <c:pt idx="9">
                  <c:v>0.59319667849487545</c:v>
                </c:pt>
                <c:pt idx="10">
                  <c:v>1.1074612318909016</c:v>
                </c:pt>
                <c:pt idx="11">
                  <c:v>0.49753060759062473</c:v>
                </c:pt>
                <c:pt idx="12">
                  <c:v>0.55443869557776115</c:v>
                </c:pt>
                <c:pt idx="13">
                  <c:v>0.68564764378893273</c:v>
                </c:pt>
                <c:pt idx="14">
                  <c:v>0.33713689749130871</c:v>
                </c:pt>
                <c:pt idx="15">
                  <c:v>0.89068655036578492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474304"/>
        <c:axId val="235488384"/>
      </c:barChart>
      <c:catAx>
        <c:axId val="235474304"/>
        <c:scaling>
          <c:orientation val="minMax"/>
        </c:scaling>
        <c:delete val="0"/>
        <c:axPos val="b"/>
        <c:majorTickMark val="out"/>
        <c:minorTickMark val="none"/>
        <c:tickLblPos val="nextTo"/>
        <c:crossAx val="235488384"/>
        <c:crosses val="autoZero"/>
        <c:auto val="1"/>
        <c:lblAlgn val="ctr"/>
        <c:lblOffset val="100"/>
        <c:noMultiLvlLbl val="0"/>
      </c:catAx>
      <c:valAx>
        <c:axId val="2354883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354743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'[Графики Полиди 26.12.17.xlsx]Ввод на млн доходов 2'!$R$1</c:f>
              <c:strCache>
                <c:ptCount val="1"/>
                <c:pt idx="0">
                  <c:v>Ввод жилья на 1 млн реальных доходов населения агломерации, кв. м, 2010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'[Графики Полиди 26.12.17.xlsx]Ввод на млн доходов 2'!$A$2:$A$19</c:f>
              <c:strCache>
                <c:ptCount val="18"/>
                <c:pt idx="0">
                  <c:v>Краснодарская</c:v>
                </c:pt>
                <c:pt idx="1">
                  <c:v>Саратовская</c:v>
                </c:pt>
                <c:pt idx="2">
                  <c:v>Новосибирская</c:v>
                </c:pt>
                <c:pt idx="3">
                  <c:v>Воронежская</c:v>
                </c:pt>
                <c:pt idx="4">
                  <c:v>Красноярская</c:v>
                </c:pt>
                <c:pt idx="5">
                  <c:v>Ростовская</c:v>
                </c:pt>
                <c:pt idx="6">
                  <c:v>Уфимская</c:v>
                </c:pt>
                <c:pt idx="7">
                  <c:v>Самарско-Тольяттинская</c:v>
                </c:pt>
                <c:pt idx="8">
                  <c:v>Казанская</c:v>
                </c:pt>
                <c:pt idx="9">
                  <c:v>Челябинская</c:v>
                </c:pt>
                <c:pt idx="10">
                  <c:v>Россия</c:v>
                </c:pt>
                <c:pt idx="11">
                  <c:v>Екатеринбургская</c:v>
                </c:pt>
                <c:pt idx="12">
                  <c:v>Пермская</c:v>
                </c:pt>
                <c:pt idx="13">
                  <c:v>Волгоградская</c:v>
                </c:pt>
                <c:pt idx="14">
                  <c:v>Санкт-Петербургская</c:v>
                </c:pt>
                <c:pt idx="15">
                  <c:v>Нижегородская</c:v>
                </c:pt>
                <c:pt idx="16">
                  <c:v>Московская</c:v>
                </c:pt>
                <c:pt idx="17">
                  <c:v>Владивостокская</c:v>
                </c:pt>
              </c:strCache>
            </c:strRef>
          </c:cat>
          <c:val>
            <c:numRef>
              <c:f>'[Графики Полиди 26.12.17.xlsx]Ввод на млн доходов 2'!$R$2:$R$19</c:f>
              <c:numCache>
                <c:formatCode>0.00</c:formatCode>
                <c:ptCount val="18"/>
                <c:pt idx="0">
                  <c:v>1.9635897599848935</c:v>
                </c:pt>
                <c:pt idx="1">
                  <c:v>2.5027167987851282</c:v>
                </c:pt>
                <c:pt idx="2">
                  <c:v>1.8755728077103324</c:v>
                </c:pt>
                <c:pt idx="3">
                  <c:v>2.0714170742481257</c:v>
                </c:pt>
                <c:pt idx="4">
                  <c:v>1.7766276192546371</c:v>
                </c:pt>
                <c:pt idx="5">
                  <c:v>1.6547167468478838</c:v>
                </c:pt>
                <c:pt idx="6">
                  <c:v>1.1715123315324798</c:v>
                </c:pt>
                <c:pt idx="7">
                  <c:v>0.83546162666542623</c:v>
                </c:pt>
                <c:pt idx="8">
                  <c:v>1.6025460225240538</c:v>
                </c:pt>
                <c:pt idx="9">
                  <c:v>1.0361649267321054</c:v>
                </c:pt>
                <c:pt idx="10" formatCode="General">
                  <c:v>1.1299999999999999</c:v>
                </c:pt>
                <c:pt idx="11">
                  <c:v>1.0698337044159147</c:v>
                </c:pt>
                <c:pt idx="12">
                  <c:v>0.70941934347227742</c:v>
                </c:pt>
                <c:pt idx="13">
                  <c:v>0.83733443626616477</c:v>
                </c:pt>
                <c:pt idx="14">
                  <c:v>1.2953280251871147</c:v>
                </c:pt>
                <c:pt idx="15">
                  <c:v>0.80578876064570748</c:v>
                </c:pt>
                <c:pt idx="16">
                  <c:v>0.67621265559920074</c:v>
                </c:pt>
                <c:pt idx="17">
                  <c:v>1.0305504506130463</c:v>
                </c:pt>
              </c:numCache>
            </c:numRef>
          </c:val>
        </c:ser>
        <c:ser>
          <c:idx val="1"/>
          <c:order val="1"/>
          <c:tx>
            <c:strRef>
              <c:f>'[Графики Полиди 26.12.17.xlsx]Ввод на млн доходов 2'!$X$1</c:f>
              <c:strCache>
                <c:ptCount val="1"/>
                <c:pt idx="0">
                  <c:v>Ввод жилья на 1 млн реальных доходов населения агломерации, кв. м, 2016 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'[Графики Полиди 26.12.17.xlsx]Ввод на млн доходов 2'!$A$2:$A$19</c:f>
              <c:strCache>
                <c:ptCount val="18"/>
                <c:pt idx="0">
                  <c:v>Краснодарская</c:v>
                </c:pt>
                <c:pt idx="1">
                  <c:v>Саратовская</c:v>
                </c:pt>
                <c:pt idx="2">
                  <c:v>Новосибирская</c:v>
                </c:pt>
                <c:pt idx="3">
                  <c:v>Воронежская</c:v>
                </c:pt>
                <c:pt idx="4">
                  <c:v>Красноярская</c:v>
                </c:pt>
                <c:pt idx="5">
                  <c:v>Ростовская</c:v>
                </c:pt>
                <c:pt idx="6">
                  <c:v>Уфимская</c:v>
                </c:pt>
                <c:pt idx="7">
                  <c:v>Самарско-Тольяттинская</c:v>
                </c:pt>
                <c:pt idx="8">
                  <c:v>Казанская</c:v>
                </c:pt>
                <c:pt idx="9">
                  <c:v>Челябинская</c:v>
                </c:pt>
                <c:pt idx="10">
                  <c:v>Россия</c:v>
                </c:pt>
                <c:pt idx="11">
                  <c:v>Екатеринбургская</c:v>
                </c:pt>
                <c:pt idx="12">
                  <c:v>Пермская</c:v>
                </c:pt>
                <c:pt idx="13">
                  <c:v>Волгоградская</c:v>
                </c:pt>
                <c:pt idx="14">
                  <c:v>Санкт-Петербургская</c:v>
                </c:pt>
                <c:pt idx="15">
                  <c:v>Нижегородская</c:v>
                </c:pt>
                <c:pt idx="16">
                  <c:v>Московская</c:v>
                </c:pt>
                <c:pt idx="17">
                  <c:v>Владивостокская</c:v>
                </c:pt>
              </c:strCache>
            </c:strRef>
          </c:cat>
          <c:val>
            <c:numRef>
              <c:f>'[Графики Полиди 26.12.17.xlsx]Ввод на млн доходов 2'!$X$2:$X$19</c:f>
              <c:numCache>
                <c:formatCode>0.00</c:formatCode>
                <c:ptCount val="18"/>
                <c:pt idx="0">
                  <c:v>3.203297355315414</c:v>
                </c:pt>
                <c:pt idx="1">
                  <c:v>2.9585588405074907</c:v>
                </c:pt>
                <c:pt idx="2">
                  <c:v>2.8457343019538528</c:v>
                </c:pt>
                <c:pt idx="3">
                  <c:v>2.5747831520132234</c:v>
                </c:pt>
                <c:pt idx="4">
                  <c:v>2.3332299055755068</c:v>
                </c:pt>
                <c:pt idx="5">
                  <c:v>2.0820708374986476</c:v>
                </c:pt>
                <c:pt idx="6">
                  <c:v>2.0470147622921306</c:v>
                </c:pt>
                <c:pt idx="7">
                  <c:v>1.8604465725180399</c:v>
                </c:pt>
                <c:pt idx="8">
                  <c:v>1.7320737820952192</c:v>
                </c:pt>
                <c:pt idx="9">
                  <c:v>1.6882990900658681</c:v>
                </c:pt>
                <c:pt idx="10" formatCode="General">
                  <c:v>1.48</c:v>
                </c:pt>
                <c:pt idx="11">
                  <c:v>1.4122868077787605</c:v>
                </c:pt>
                <c:pt idx="12">
                  <c:v>1.2647542531052682</c:v>
                </c:pt>
                <c:pt idx="13">
                  <c:v>1.2598252226635125</c:v>
                </c:pt>
                <c:pt idx="14">
                  <c:v>1.2454815231616576</c:v>
                </c:pt>
                <c:pt idx="15">
                  <c:v>0.98245777404983314</c:v>
                </c:pt>
                <c:pt idx="16">
                  <c:v>0.9416990668090145</c:v>
                </c:pt>
                <c:pt idx="17">
                  <c:v>0.87324534344145333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541632"/>
        <c:axId val="235543168"/>
      </c:barChart>
      <c:lineChart>
        <c:grouping val="standard"/>
        <c:varyColors val="0"/>
        <c:ser>
          <c:idx val="2"/>
          <c:order val="2"/>
          <c:tx>
            <c:strRef>
              <c:f>'[Графики Полиди 26.12.17.xlsx]Ввод на млн доходов 2'!$Y$1</c:f>
              <c:strCache>
                <c:ptCount val="1"/>
                <c:pt idx="0">
                  <c:v>Темп роста показателя в 2010-2016 гг.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'[Графики Полиди 26.12.17.xlsx]Ввод на млн доходов 2'!$A$2:$A$19</c:f>
              <c:strCache>
                <c:ptCount val="18"/>
                <c:pt idx="0">
                  <c:v>Краснодарская</c:v>
                </c:pt>
                <c:pt idx="1">
                  <c:v>Саратовская</c:v>
                </c:pt>
                <c:pt idx="2">
                  <c:v>Новосибирская</c:v>
                </c:pt>
                <c:pt idx="3">
                  <c:v>Воронежская</c:v>
                </c:pt>
                <c:pt idx="4">
                  <c:v>Красноярская</c:v>
                </c:pt>
                <c:pt idx="5">
                  <c:v>Ростовская</c:v>
                </c:pt>
                <c:pt idx="6">
                  <c:v>Уфимская</c:v>
                </c:pt>
                <c:pt idx="7">
                  <c:v>Самарско-Тольяттинская</c:v>
                </c:pt>
                <c:pt idx="8">
                  <c:v>Казанская</c:v>
                </c:pt>
                <c:pt idx="9">
                  <c:v>Челябинская</c:v>
                </c:pt>
                <c:pt idx="10">
                  <c:v>Россия</c:v>
                </c:pt>
                <c:pt idx="11">
                  <c:v>Екатеринбургская</c:v>
                </c:pt>
                <c:pt idx="12">
                  <c:v>Пермская</c:v>
                </c:pt>
                <c:pt idx="13">
                  <c:v>Волгоградская</c:v>
                </c:pt>
                <c:pt idx="14">
                  <c:v>Санкт-Петербургская</c:v>
                </c:pt>
                <c:pt idx="15">
                  <c:v>Нижегородская</c:v>
                </c:pt>
                <c:pt idx="16">
                  <c:v>Московская</c:v>
                </c:pt>
                <c:pt idx="17">
                  <c:v>Владивостокская</c:v>
                </c:pt>
              </c:strCache>
            </c:strRef>
          </c:cat>
          <c:val>
            <c:numRef>
              <c:f>'[Графики Полиди 26.12.17.xlsx]Ввод на млн доходов 2'!$Y$2:$Y$19</c:f>
              <c:numCache>
                <c:formatCode>0%</c:formatCode>
                <c:ptCount val="18"/>
                <c:pt idx="0">
                  <c:v>1.6313475556829438</c:v>
                </c:pt>
                <c:pt idx="1">
                  <c:v>1.1821388828107271</c:v>
                </c:pt>
                <c:pt idx="2">
                  <c:v>1.5172614415474903</c:v>
                </c:pt>
                <c:pt idx="3">
                  <c:v>1.24300566217347</c:v>
                </c:pt>
                <c:pt idx="4">
                  <c:v>1.3132914744139719</c:v>
                </c:pt>
                <c:pt idx="5">
                  <c:v>1.2582641962528285</c:v>
                </c:pt>
                <c:pt idx="6">
                  <c:v>1.7473266880719793</c:v>
                </c:pt>
                <c:pt idx="7">
                  <c:v>2.2268486225317505</c:v>
                </c:pt>
                <c:pt idx="8">
                  <c:v>1.0808262338495314</c:v>
                </c:pt>
                <c:pt idx="9">
                  <c:v>1.6293729371737058</c:v>
                </c:pt>
                <c:pt idx="10">
                  <c:v>1.3097345132743363</c:v>
                </c:pt>
                <c:pt idx="11">
                  <c:v>1.3200993780148393</c:v>
                </c:pt>
                <c:pt idx="12">
                  <c:v>1.7828020404897404</c:v>
                </c:pt>
                <c:pt idx="13">
                  <c:v>1.5045663573581367</c:v>
                </c:pt>
                <c:pt idx="14">
                  <c:v>0.96151824012434495</c:v>
                </c:pt>
                <c:pt idx="15">
                  <c:v>1.2192497860885456</c:v>
                </c:pt>
                <c:pt idx="16">
                  <c:v>1.3926078712244194</c:v>
                </c:pt>
                <c:pt idx="17">
                  <c:v>0.84735816953161636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612032"/>
        <c:axId val="235610496"/>
      </c:lineChart>
      <c:catAx>
        <c:axId val="235541632"/>
        <c:scaling>
          <c:orientation val="minMax"/>
        </c:scaling>
        <c:delete val="0"/>
        <c:axPos val="b"/>
        <c:majorTickMark val="out"/>
        <c:minorTickMark val="none"/>
        <c:tickLblPos val="nextTo"/>
        <c:crossAx val="235543168"/>
        <c:crosses val="autoZero"/>
        <c:auto val="1"/>
        <c:lblAlgn val="ctr"/>
        <c:lblOffset val="100"/>
        <c:noMultiLvlLbl val="0"/>
      </c:catAx>
      <c:valAx>
        <c:axId val="23554316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35541632"/>
        <c:crosses val="autoZero"/>
        <c:crossBetween val="between"/>
      </c:valAx>
      <c:valAx>
        <c:axId val="23561049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235612032"/>
        <c:crosses val="max"/>
        <c:crossBetween val="between"/>
      </c:valAx>
      <c:catAx>
        <c:axId val="235612032"/>
        <c:scaling>
          <c:orientation val="minMax"/>
        </c:scaling>
        <c:delete val="1"/>
        <c:axPos val="b"/>
        <c:majorTickMark val="out"/>
        <c:minorTickMark val="none"/>
        <c:tickLblPos val="nextTo"/>
        <c:crossAx val="23561049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1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100" b="1" i="0" baseline="0" dirty="0" smtClean="0">
                <a:effectLst/>
              </a:rPr>
              <a:t>Инвестиции в жилищное строительство </a:t>
            </a:r>
            <a:endParaRPr lang="ru-RU" sz="1100" dirty="0" smtClean="0">
              <a:effectLst/>
            </a:endParaRPr>
          </a:p>
          <a:p>
            <a:pPr>
              <a:defRPr/>
            </a:pPr>
            <a:r>
              <a:rPr lang="ru-RU" sz="1100" b="1" i="0" baseline="0" dirty="0" smtClean="0">
                <a:effectLst/>
              </a:rPr>
              <a:t>в 2016 г., тыс. руб. на душу населения</a:t>
            </a:r>
            <a:endParaRPr lang="ru-RU" sz="1100" dirty="0">
              <a:effectLst/>
            </a:endParaRPr>
          </a:p>
        </c:rich>
      </c:tx>
      <c:layout>
        <c:manualLayout>
          <c:xMode val="edge"/>
          <c:yMode val="edge"/>
          <c:x val="0.12005384325337709"/>
          <c:y val="1.707669560830416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371133476950499"/>
          <c:y val="0.17076695608304168"/>
          <c:w val="0.83945270785156978"/>
          <c:h val="0.500064003992988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8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57,3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64,</a:t>
                    </a:r>
                    <a:r>
                      <a:rPr lang="ru-RU" smtClean="0"/>
                      <a:t>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42,</a:t>
                    </a:r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23,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9,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7,</a:t>
                    </a:r>
                    <a:r>
                      <a:rPr lang="ru-RU" smtClean="0"/>
                      <a:t>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3.3487233980841083E-3"/>
                  <c:y val="-2.94692033772403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6974467961683397E-3"/>
                  <c:y val="-3.68365042215504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Инвестиции_жилье!$A$28:$A$36</c:f>
              <c:strCache>
                <c:ptCount val="9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По агломерации</c:v>
                </c:pt>
                <c:pt idx="3">
                  <c:v>ГО Горячий Ключ</c:v>
                </c:pt>
                <c:pt idx="4">
                  <c:v>ГО Адыгейск</c:v>
                </c:pt>
                <c:pt idx="5">
                  <c:v>Усть-Лабинский район</c:v>
                </c:pt>
                <c:pt idx="6">
                  <c:v>Динской район</c:v>
                </c:pt>
                <c:pt idx="7">
                  <c:v>Теучежский район</c:v>
                </c:pt>
                <c:pt idx="8">
                  <c:v>Красногвардейский район</c:v>
                </c:pt>
              </c:strCache>
            </c:strRef>
          </c:cat>
          <c:val>
            <c:numRef>
              <c:f>Инвестиции_жилье!$B$28:$B$36</c:f>
              <c:numCache>
                <c:formatCode>General</c:formatCode>
                <c:ptCount val="9"/>
                <c:pt idx="0">
                  <c:v>84.812742939119147</c:v>
                </c:pt>
                <c:pt idx="1">
                  <c:v>57.305033576179923</c:v>
                </c:pt>
                <c:pt idx="2">
                  <c:v>64.056768738297137</c:v>
                </c:pt>
                <c:pt idx="3">
                  <c:v>42.164987031360532</c:v>
                </c:pt>
                <c:pt idx="4">
                  <c:v>23.880629575885493</c:v>
                </c:pt>
                <c:pt idx="5">
                  <c:v>9.8700136673847325</c:v>
                </c:pt>
                <c:pt idx="6">
                  <c:v>7.8673278934533863</c:v>
                </c:pt>
                <c:pt idx="7">
                  <c:v>1.9197886887745379</c:v>
                </c:pt>
                <c:pt idx="8">
                  <c:v>1.0430153036824485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35639552"/>
        <c:axId val="235737088"/>
      </c:barChart>
      <c:catAx>
        <c:axId val="2356395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35737088"/>
        <c:crosses val="autoZero"/>
        <c:auto val="1"/>
        <c:lblAlgn val="ctr"/>
        <c:lblOffset val="100"/>
        <c:noMultiLvlLbl val="0"/>
      </c:catAx>
      <c:valAx>
        <c:axId val="235737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35639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100" b="1" i="0" baseline="0" dirty="0" smtClean="0">
                <a:effectLst/>
              </a:rPr>
              <a:t>Расходы местных бюджетов на ЖКХ, транспорт и дорожное хозяйство в 2016 г., тыс. руб. на душу населения</a:t>
            </a:r>
            <a:endParaRPr lang="ru-RU" sz="1100" dirty="0">
              <a:effectLst/>
            </a:endParaRPr>
          </a:p>
        </c:rich>
      </c:tx>
      <c:layout>
        <c:manualLayout>
          <c:xMode val="edge"/>
          <c:yMode val="edge"/>
          <c:x val="0.12272720874843035"/>
          <c:y val="2.682400196005305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8"/>
            <c:invertIfNegative val="0"/>
            <c:bubble3D val="0"/>
          </c:dPt>
          <c:cat>
            <c:strRef>
              <c:f>Инвестиции_инфра!$A$27:$A$35</c:f>
              <c:strCache>
                <c:ptCount val="9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По агломераци</c:v>
                </c:pt>
                <c:pt idx="3">
                  <c:v>ГО Горячий Ключ</c:v>
                </c:pt>
                <c:pt idx="4">
                  <c:v>ГО Адыгейск</c:v>
                </c:pt>
                <c:pt idx="5">
                  <c:v>Усть-Лабинский район</c:v>
                </c:pt>
                <c:pt idx="6">
                  <c:v>Динской район</c:v>
                </c:pt>
                <c:pt idx="7">
                  <c:v>Теучежский район</c:v>
                </c:pt>
                <c:pt idx="8">
                  <c:v>Красногвардейский район</c:v>
                </c:pt>
              </c:strCache>
            </c:strRef>
          </c:cat>
          <c:val>
            <c:numRef>
              <c:f>Инвестиции_инфра!$B$27:$B$35</c:f>
              <c:numCache>
                <c:formatCode>0.00</c:formatCode>
                <c:ptCount val="9"/>
                <c:pt idx="0">
                  <c:v>5.8210275823853319</c:v>
                </c:pt>
                <c:pt idx="1">
                  <c:v>1.336395312005068</c:v>
                </c:pt>
                <c:pt idx="2">
                  <c:v>4.161147894215766</c:v>
                </c:pt>
                <c:pt idx="3">
                  <c:v>2.4263679949697399</c:v>
                </c:pt>
                <c:pt idx="4">
                  <c:v>1.7729041619945913</c:v>
                </c:pt>
                <c:pt idx="5">
                  <c:v>0.1218116978331312</c:v>
                </c:pt>
                <c:pt idx="6">
                  <c:v>9.9368714197076602E-2</c:v>
                </c:pt>
                <c:pt idx="7">
                  <c:v>0.18462931198780255</c:v>
                </c:pt>
                <c:pt idx="8">
                  <c:v>0.83229714650087683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61235072"/>
        <c:axId val="261236608"/>
      </c:barChart>
      <c:catAx>
        <c:axId val="2612350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61236608"/>
        <c:crosses val="autoZero"/>
        <c:auto val="1"/>
        <c:lblAlgn val="ctr"/>
        <c:lblOffset val="100"/>
        <c:noMultiLvlLbl val="0"/>
      </c:catAx>
      <c:valAx>
        <c:axId val="2612366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61235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100" dirty="0"/>
              <a:t>Обеспеченность жильем в 2016 г., кв. м на человека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8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27,6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27,1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26,6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19,1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24,</a:t>
                    </a:r>
                    <a:r>
                      <a:rPr lang="ru-RU" smtClean="0"/>
                      <a:t>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26,</a:t>
                    </a:r>
                    <a:r>
                      <a:rPr lang="ru-RU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7.378253730012267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22,</a:t>
                    </a:r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Обеспеченность!$A$56:$A$64</c:f>
              <c:strCache>
                <c:ptCount val="9"/>
                <c:pt idx="0">
                  <c:v>город Краснодар</c:v>
                </c:pt>
                <c:pt idx="1">
                  <c:v>Тахтамукайский район</c:v>
                </c:pt>
                <c:pt idx="2">
                  <c:v>По агломерации</c:v>
                </c:pt>
                <c:pt idx="3">
                  <c:v>город Горячий Ключ</c:v>
                </c:pt>
                <c:pt idx="4">
                  <c:v>город Адыгейск</c:v>
                </c:pt>
                <c:pt idx="5">
                  <c:v>Усть-Лабинский район</c:v>
                </c:pt>
                <c:pt idx="6">
                  <c:v>Динской район</c:v>
                </c:pt>
                <c:pt idx="7">
                  <c:v>Теучежский район</c:v>
                </c:pt>
                <c:pt idx="8">
                  <c:v>Красногвардейский район</c:v>
                </c:pt>
              </c:strCache>
            </c:strRef>
          </c:cat>
          <c:val>
            <c:numRef>
              <c:f>Обеспеченность!$B$56:$B$64</c:f>
              <c:numCache>
                <c:formatCode>General</c:formatCode>
                <c:ptCount val="9"/>
                <c:pt idx="0">
                  <c:v>27.638645641627118</c:v>
                </c:pt>
                <c:pt idx="1">
                  <c:v>31.923978460563823</c:v>
                </c:pt>
                <c:pt idx="2">
                  <c:v>27.147855725964003</c:v>
                </c:pt>
                <c:pt idx="3">
                  <c:v>26.621079933977835</c:v>
                </c:pt>
                <c:pt idx="4">
                  <c:v>19.141217597783786</c:v>
                </c:pt>
                <c:pt idx="5">
                  <c:v>24.699045998443189</c:v>
                </c:pt>
                <c:pt idx="6">
                  <c:v>26.070299987013549</c:v>
                </c:pt>
                <c:pt idx="7">
                  <c:v>21.30741376024395</c:v>
                </c:pt>
                <c:pt idx="8">
                  <c:v>22.595249481906585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61308800"/>
        <c:axId val="264637056"/>
      </c:barChart>
      <c:catAx>
        <c:axId val="26130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64637056"/>
        <c:crosses val="autoZero"/>
        <c:auto val="1"/>
        <c:lblAlgn val="ctr"/>
        <c:lblOffset val="100"/>
        <c:noMultiLvlLbl val="0"/>
      </c:catAx>
      <c:valAx>
        <c:axId val="264637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130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ru-RU" sz="1000" b="1" i="0" baseline="0" dirty="0" smtClean="0">
                <a:effectLst/>
              </a:rPr>
              <a:t>Доступность жилья, стоимость жилья, доходы населения</a:t>
            </a:r>
            <a:endParaRPr lang="ru-RU" sz="1000" dirty="0">
              <a:effectLst/>
            </a:endParaRPr>
          </a:p>
        </c:rich>
      </c:tx>
      <c:layout>
        <c:manualLayout>
          <c:xMode val="edge"/>
          <c:yMode val="edge"/>
          <c:x val="5.6505542754655934E-2"/>
          <c:y val="2.22065759441583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292088625476371"/>
          <c:y val="0.1609422130836044"/>
          <c:w val="0.55186854766643434"/>
          <c:h val="0.37030088629301766"/>
        </c:manualLayout>
      </c:layout>
      <c:lineChart>
        <c:grouping val="standard"/>
        <c:varyColors val="0"/>
        <c:ser>
          <c:idx val="0"/>
          <c:order val="0"/>
          <c:tx>
            <c:strRef>
              <c:f>цены_доступ_доходыст!$B$1</c:f>
              <c:strCache>
                <c:ptCount val="1"/>
                <c:pt idx="0">
                  <c:v>Оценка объема медианных доходов населения в 2017 г., рублей*</c:v>
                </c:pt>
              </c:strCache>
            </c:strRef>
          </c:tx>
          <c:cat>
            <c:strRef>
              <c:f>цены_доступ_доходыст!$A$3:$A$10</c:f>
              <c:strCache>
                <c:ptCount val="8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ГО Горячий Ключ</c:v>
                </c:pt>
                <c:pt idx="3">
                  <c:v>ГО Адыгейск</c:v>
                </c:pt>
                <c:pt idx="4">
                  <c:v>Усть-Лабинский район</c:v>
                </c:pt>
                <c:pt idx="5">
                  <c:v>Динской район</c:v>
                </c:pt>
                <c:pt idx="6">
                  <c:v>Теучежский район</c:v>
                </c:pt>
                <c:pt idx="7">
                  <c:v>Красногвардейский район</c:v>
                </c:pt>
              </c:strCache>
            </c:strRef>
          </c:cat>
          <c:val>
            <c:numRef>
              <c:f>цены_доступ_доходыст!$C$3:$C$10</c:f>
              <c:numCache>
                <c:formatCode>0</c:formatCode>
                <c:ptCount val="8"/>
                <c:pt idx="0">
                  <c:v>45731.963436131773</c:v>
                </c:pt>
                <c:pt idx="1">
                  <c:v>21816.12376957704</c:v>
                </c:pt>
                <c:pt idx="2">
                  <c:v>18432.179739675586</c:v>
                </c:pt>
                <c:pt idx="3">
                  <c:v>16363.251853670317</c:v>
                </c:pt>
                <c:pt idx="4">
                  <c:v>19941.89686134809</c:v>
                </c:pt>
                <c:pt idx="5">
                  <c:v>19899.716690313933</c:v>
                </c:pt>
                <c:pt idx="6">
                  <c:v>14441.817742634508</c:v>
                </c:pt>
                <c:pt idx="7">
                  <c:v>16570.949400236615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цены_доступ_доходыст!$D$1</c:f>
              <c:strCache>
                <c:ptCount val="1"/>
                <c:pt idx="0">
                  <c:v>Оценка медианных цен на рынке жилья в 2019 г., рублей</c:v>
                </c:pt>
              </c:strCache>
            </c:strRef>
          </c:tx>
          <c:cat>
            <c:strRef>
              <c:f>цены_доступ_доходыст!$A$3:$A$10</c:f>
              <c:strCache>
                <c:ptCount val="8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ГО Горячий Ключ</c:v>
                </c:pt>
                <c:pt idx="3">
                  <c:v>ГО Адыгейск</c:v>
                </c:pt>
                <c:pt idx="4">
                  <c:v>Усть-Лабинский район</c:v>
                </c:pt>
                <c:pt idx="5">
                  <c:v>Динской район</c:v>
                </c:pt>
                <c:pt idx="6">
                  <c:v>Теучежский район</c:v>
                </c:pt>
                <c:pt idx="7">
                  <c:v>Красногвардейский район</c:v>
                </c:pt>
              </c:strCache>
            </c:strRef>
          </c:cat>
          <c:val>
            <c:numRef>
              <c:f>цены_доступ_доходыст!$E$3:$E$10</c:f>
              <c:numCache>
                <c:formatCode>General</c:formatCode>
                <c:ptCount val="8"/>
                <c:pt idx="0" formatCode="0">
                  <c:v>52655.475040257646</c:v>
                </c:pt>
                <c:pt idx="1">
                  <c:v>22745</c:v>
                </c:pt>
                <c:pt idx="2" formatCode="0">
                  <c:v>48141.714285714283</c:v>
                </c:pt>
                <c:pt idx="3" formatCode="0">
                  <c:v>23810</c:v>
                </c:pt>
                <c:pt idx="4">
                  <c:v>37684</c:v>
                </c:pt>
                <c:pt idx="5" formatCode="0">
                  <c:v>46756</c:v>
                </c:pt>
                <c:pt idx="6">
                  <c:v>32358</c:v>
                </c:pt>
                <c:pt idx="7">
                  <c:v>30000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298560"/>
        <c:axId val="271300096"/>
      </c:lineChart>
      <c:lineChart>
        <c:grouping val="standard"/>
        <c:varyColors val="0"/>
        <c:ser>
          <c:idx val="2"/>
          <c:order val="2"/>
          <c:tx>
            <c:strRef>
              <c:f>цены_доступ_доходыст!$G$1</c:f>
              <c:strCache>
                <c:ptCount val="1"/>
                <c:pt idx="0">
                  <c:v>Коэффициент доступности жилья в 2017 г., лет</c:v>
                </c:pt>
              </c:strCache>
            </c:strRef>
          </c:tx>
          <c:cat>
            <c:strRef>
              <c:f>цены_доступ_доходыст!$A$3:$A$10</c:f>
              <c:strCache>
                <c:ptCount val="8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ГО Горячий Ключ</c:v>
                </c:pt>
                <c:pt idx="3">
                  <c:v>ГО Адыгейск</c:v>
                </c:pt>
                <c:pt idx="4">
                  <c:v>Усть-Лабинский район</c:v>
                </c:pt>
                <c:pt idx="5">
                  <c:v>Динской район</c:v>
                </c:pt>
                <c:pt idx="6">
                  <c:v>Теучежский район</c:v>
                </c:pt>
                <c:pt idx="7">
                  <c:v>Красногвардейский район</c:v>
                </c:pt>
              </c:strCache>
            </c:strRef>
          </c:cat>
          <c:val>
            <c:numRef>
              <c:f>цены_доступ_доходыст!$H$3:$H$10</c:f>
              <c:numCache>
                <c:formatCode>0.00</c:formatCode>
                <c:ptCount val="8"/>
                <c:pt idx="0">
                  <c:v>1.5185100141486159</c:v>
                </c:pt>
                <c:pt idx="1">
                  <c:v>1.2732682520125032</c:v>
                </c:pt>
                <c:pt idx="2">
                  <c:v>3.6922141882690513</c:v>
                </c:pt>
                <c:pt idx="3">
                  <c:v>2.546356130142966</c:v>
                </c:pt>
                <c:pt idx="4">
                  <c:v>2.5072840536504488</c:v>
                </c:pt>
                <c:pt idx="5">
                  <c:v>3.3501314468017656</c:v>
                </c:pt>
                <c:pt idx="6">
                  <c:v>3.8468533910067881</c:v>
                </c:pt>
                <c:pt idx="7">
                  <c:v>2.5144405224043291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581952"/>
        <c:axId val="271301632"/>
      </c:lineChart>
      <c:catAx>
        <c:axId val="271298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71300096"/>
        <c:crosses val="autoZero"/>
        <c:auto val="1"/>
        <c:lblAlgn val="ctr"/>
        <c:lblOffset val="100"/>
        <c:noMultiLvlLbl val="0"/>
      </c:catAx>
      <c:valAx>
        <c:axId val="27130009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71298560"/>
        <c:crosses val="autoZero"/>
        <c:crossBetween val="between"/>
      </c:valAx>
      <c:valAx>
        <c:axId val="27130163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271581952"/>
        <c:crosses val="max"/>
        <c:crossBetween val="between"/>
      </c:valAx>
      <c:catAx>
        <c:axId val="271581952"/>
        <c:scaling>
          <c:orientation val="minMax"/>
        </c:scaling>
        <c:delete val="1"/>
        <c:axPos val="b"/>
        <c:majorTickMark val="out"/>
        <c:minorTickMark val="none"/>
        <c:tickLblPos val="nextTo"/>
        <c:crossAx val="27130163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3.3209440157712662E-2"/>
          <c:y val="0.78037522006659454"/>
          <c:w val="0.87776619767239883"/>
          <c:h val="0.16924354260748334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ru-RU" sz="1000"/>
              <a:t>Капитализация жилой недвижимости в ценах 2019 г., млрд руб.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46776730992645"/>
          <c:y val="0.13195461030987007"/>
          <c:w val="0.85765234110985966"/>
          <c:h val="0.5029248206930888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1373,</a:t>
                    </a:r>
                    <a:r>
                      <a:rPr lang="ru-RU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57,3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81,5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6,9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102,8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168,9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14,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21,</a:t>
                    </a:r>
                    <a:r>
                      <a:rPr lang="ru-RU" smtClean="0"/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'Капитализация недвижимости'!$A$24:$A$31</c:f>
              <c:strCache>
                <c:ptCount val="8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ГО Горячий Ключ</c:v>
                </c:pt>
                <c:pt idx="3">
                  <c:v>ГО Адыгейск</c:v>
                </c:pt>
                <c:pt idx="4">
                  <c:v>Усть-Лабинский район</c:v>
                </c:pt>
                <c:pt idx="5">
                  <c:v>Динской район</c:v>
                </c:pt>
                <c:pt idx="6">
                  <c:v>Теучежский район</c:v>
                </c:pt>
                <c:pt idx="7">
                  <c:v>Красногвардейский район</c:v>
                </c:pt>
              </c:strCache>
            </c:strRef>
          </c:cat>
          <c:val>
            <c:numRef>
              <c:f>'Капитализация недвижимости'!$B$24:$B$31</c:f>
              <c:numCache>
                <c:formatCode>General</c:formatCode>
                <c:ptCount val="8"/>
                <c:pt idx="0">
                  <c:v>1373575987.4476638</c:v>
                </c:pt>
                <c:pt idx="1">
                  <c:v>57308302</c:v>
                </c:pt>
                <c:pt idx="2">
                  <c:v>81527993.142857164</c:v>
                </c:pt>
                <c:pt idx="3">
                  <c:v>6909662</c:v>
                </c:pt>
                <c:pt idx="4">
                  <c:v>102832099.2</c:v>
                </c:pt>
                <c:pt idx="5">
                  <c:v>168952806</c:v>
                </c:pt>
                <c:pt idx="6">
                  <c:v>14470497.6</c:v>
                </c:pt>
                <c:pt idx="7">
                  <c:v>21261000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71605760"/>
        <c:axId val="271608448"/>
      </c:barChart>
      <c:catAx>
        <c:axId val="2716057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71608448"/>
        <c:crosses val="autoZero"/>
        <c:auto val="1"/>
        <c:lblAlgn val="ctr"/>
        <c:lblOffset val="100"/>
        <c:noMultiLvlLbl val="0"/>
      </c:catAx>
      <c:valAx>
        <c:axId val="27160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1605760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ru-RU" sz="1000"/>
              <a:t>Капитализация жилой недвижимости в ценах 2019 г., тыс. руб. на душу населения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1455,3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726,1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1281,5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455,7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930,7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1218,9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689,4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677,8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'Капитализация недвижимости'!$A$24:$A$31</c:f>
              <c:strCache>
                <c:ptCount val="8"/>
                <c:pt idx="0">
                  <c:v>ГО Краснодар</c:v>
                </c:pt>
                <c:pt idx="1">
                  <c:v>Тахтамукайский район</c:v>
                </c:pt>
                <c:pt idx="2">
                  <c:v>ГО Горячий Ключ</c:v>
                </c:pt>
                <c:pt idx="3">
                  <c:v>ГО Адыгейск</c:v>
                </c:pt>
                <c:pt idx="4">
                  <c:v>Усть-Лабинский район</c:v>
                </c:pt>
                <c:pt idx="5">
                  <c:v>Динской район</c:v>
                </c:pt>
                <c:pt idx="6">
                  <c:v>Теучежский район</c:v>
                </c:pt>
                <c:pt idx="7">
                  <c:v>Красногвардейский район</c:v>
                </c:pt>
              </c:strCache>
            </c:strRef>
          </c:cat>
          <c:val>
            <c:numRef>
              <c:f>'Капитализация недвижимости'!$C$24:$C$31</c:f>
              <c:numCache>
                <c:formatCode>General</c:formatCode>
                <c:ptCount val="8"/>
                <c:pt idx="0">
                  <c:v>1455.3260157292214</c:v>
                </c:pt>
                <c:pt idx="1">
                  <c:v>726.11089008552426</c:v>
                </c:pt>
                <c:pt idx="2">
                  <c:v>1281.5844241587231</c:v>
                </c:pt>
                <c:pt idx="3">
                  <c:v>455.75239100323199</c:v>
                </c:pt>
                <c:pt idx="4">
                  <c:v>930.75884940533297</c:v>
                </c:pt>
                <c:pt idx="5">
                  <c:v>1218.9429461928055</c:v>
                </c:pt>
                <c:pt idx="6">
                  <c:v>689.46529445397368</c:v>
                </c:pt>
                <c:pt idx="7">
                  <c:v>677.85748445719753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71612544"/>
        <c:axId val="296391424"/>
      </c:barChart>
      <c:catAx>
        <c:axId val="271612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296391424"/>
        <c:crosses val="autoZero"/>
        <c:auto val="1"/>
        <c:lblAlgn val="ctr"/>
        <c:lblOffset val="100"/>
        <c:noMultiLvlLbl val="0"/>
      </c:catAx>
      <c:valAx>
        <c:axId val="2963914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71612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812866373003"/>
          <c:y val="8.7820627227334747E-2"/>
          <c:w val="0.78563600672859457"/>
          <c:h val="0.42373540023966588"/>
        </c:manualLayout>
      </c:layout>
      <c:barChart>
        <c:barDir val="col"/>
        <c:grouping val="clustered"/>
        <c:varyColors val="0"/>
        <c:ser>
          <c:idx val="0"/>
          <c:order val="0"/>
          <c:tx>
            <c:v>Доля в ВВП</c:v>
          </c:tx>
          <c:spPr>
            <a:solidFill>
              <a:srgbClr val="008F00"/>
            </a:solidFill>
          </c:spPr>
          <c:invertIfNegative val="0"/>
          <c:cat>
            <c:strRef>
              <c:f>Лист10!$B$32:$B$41</c:f>
              <c:strCache>
                <c:ptCount val="10"/>
                <c:pt idx="0">
                  <c:v>Московская </c:v>
                </c:pt>
                <c:pt idx="1">
                  <c:v>Санкт-Петербургская </c:v>
                </c:pt>
                <c:pt idx="2">
                  <c:v>Екатеринбургская </c:v>
                </c:pt>
                <c:pt idx="3">
                  <c:v>Самарско-Тольяттинская </c:v>
                </c:pt>
                <c:pt idx="4">
                  <c:v>Нижегородская </c:v>
                </c:pt>
                <c:pt idx="5">
                  <c:v>Сургутская </c:v>
                </c:pt>
                <c:pt idx="6">
                  <c:v>Новосибирская </c:v>
                </c:pt>
                <c:pt idx="7">
                  <c:v>Ростовская </c:v>
                </c:pt>
                <c:pt idx="8">
                  <c:v>Казанская </c:v>
                </c:pt>
                <c:pt idx="9">
                  <c:v>Красноярская </c:v>
                </c:pt>
              </c:strCache>
            </c:strRef>
          </c:cat>
          <c:val>
            <c:numRef>
              <c:f>Лист10!$C$32:$C$41</c:f>
              <c:numCache>
                <c:formatCode>0.0%</c:formatCode>
                <c:ptCount val="10"/>
                <c:pt idx="0">
                  <c:v>0.19006976728177757</c:v>
                </c:pt>
                <c:pt idx="1">
                  <c:v>4.7163637543880255E-2</c:v>
                </c:pt>
                <c:pt idx="2">
                  <c:v>1.2763387525553187E-2</c:v>
                </c:pt>
                <c:pt idx="3">
                  <c:v>1.0955648201381033E-2</c:v>
                </c:pt>
                <c:pt idx="4">
                  <c:v>1.0502835044977845E-2</c:v>
                </c:pt>
                <c:pt idx="5">
                  <c:v>1.042496911371185E-2</c:v>
                </c:pt>
                <c:pt idx="6">
                  <c:v>9.5167418292234924E-3</c:v>
                </c:pt>
                <c:pt idx="7">
                  <c:v>7.8396330855282359E-3</c:v>
                </c:pt>
                <c:pt idx="8">
                  <c:v>7.679858013476838E-3</c:v>
                </c:pt>
                <c:pt idx="9">
                  <c:v>6.8765594303553312E-3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440960"/>
        <c:axId val="214450944"/>
      </c:barChart>
      <c:catAx>
        <c:axId val="214440960"/>
        <c:scaling>
          <c:orientation val="maxMin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214450944"/>
        <c:crosses val="autoZero"/>
        <c:auto val="1"/>
        <c:lblAlgn val="ctr"/>
        <c:lblOffset val="100"/>
        <c:noMultiLvlLbl val="0"/>
      </c:catAx>
      <c:valAx>
        <c:axId val="214450944"/>
        <c:scaling>
          <c:orientation val="minMax"/>
        </c:scaling>
        <c:delete val="1"/>
        <c:axPos val="r"/>
        <c:numFmt formatCode="0.0%" sourceLinked="1"/>
        <c:majorTickMark val="none"/>
        <c:minorTickMark val="none"/>
        <c:tickLblPos val="nextTo"/>
        <c:crossAx val="2144409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3756517171696263"/>
          <c:y val="0.12610822768492802"/>
          <c:w val="0.14528441390088465"/>
          <c:h val="9.444063826479880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100"/>
              <a:t>Медианная цена кв.м жилья: руб./кв.м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100729995896118"/>
          <c:y val="0.21118927040208202"/>
          <c:w val="0.85951901420190713"/>
          <c:h val="0.65818375904438386"/>
        </c:manualLayout>
      </c:layout>
      <c:lineChart>
        <c:grouping val="standard"/>
        <c:varyColors val="0"/>
        <c:ser>
          <c:idx val="0"/>
          <c:order val="0"/>
          <c:tx>
            <c:strRef>
              <c:f>'1 направление'!$L$1</c:f>
              <c:strCache>
                <c:ptCount val="1"/>
                <c:pt idx="0">
                  <c:v>Медианная стоимость кв.м жилья: руб./кв.м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0.16168512140626351"/>
                  <c:y val="7.6722835434350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541816341394166"/>
                  <c:y val="4.986984303232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62149884580726E-2"/>
                  <c:y val="4.2197559488893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4467034527027867E-2"/>
                  <c:y val="-2.6852992402022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8722857954054488E-2"/>
                  <c:y val="-4.2197559488893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9193176066856768E-3"/>
                  <c:y val="3.0689134173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'1 направление'!$L$2:$L$8</c:f>
              <c:numCache>
                <c:formatCode>0</c:formatCode>
                <c:ptCount val="7"/>
                <c:pt idx="0">
                  <c:v>93976</c:v>
                </c:pt>
                <c:pt idx="1">
                  <c:v>52273</c:v>
                </c:pt>
                <c:pt idx="2">
                  <c:v>46512</c:v>
                </c:pt>
                <c:pt idx="3">
                  <c:v>45000</c:v>
                </c:pt>
                <c:pt idx="4">
                  <c:v>47143</c:v>
                </c:pt>
                <c:pt idx="5">
                  <c:v>38158</c:v>
                </c:pt>
                <c:pt idx="6">
                  <c:v>36667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0211712"/>
        <c:axId val="330214400"/>
      </c:lineChart>
      <c:catAx>
        <c:axId val="330211712"/>
        <c:scaling>
          <c:orientation val="minMax"/>
        </c:scaling>
        <c:delete val="0"/>
        <c:axPos val="b"/>
        <c:majorTickMark val="none"/>
        <c:minorTickMark val="none"/>
        <c:tickLblPos val="nextTo"/>
        <c:crossAx val="330214400"/>
        <c:crosses val="autoZero"/>
        <c:auto val="1"/>
        <c:lblAlgn val="ctr"/>
        <c:lblOffset val="100"/>
        <c:noMultiLvlLbl val="0"/>
      </c:catAx>
      <c:valAx>
        <c:axId val="330214400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330211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Плотность улично-дорожной сети, м/га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УДС!$J$1:$J$2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marker>
            <c:symbol val="none"/>
          </c:marker>
          <c:cat>
            <c:numRef>
              <c:f>УДС!$I$3:$I$9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УДС!$J$3:$J$9</c:f>
              <c:numCache>
                <c:formatCode>0.00</c:formatCode>
                <c:ptCount val="7"/>
                <c:pt idx="0">
                  <c:v>150.59815231672934</c:v>
                </c:pt>
                <c:pt idx="1">
                  <c:v>184.95586405504977</c:v>
                </c:pt>
                <c:pt idx="2">
                  <c:v>192.38242670317433</c:v>
                </c:pt>
                <c:pt idx="3">
                  <c:v>156.49702985923466</c:v>
                </c:pt>
                <c:pt idx="4">
                  <c:v>115.65931472799925</c:v>
                </c:pt>
                <c:pt idx="5">
                  <c:v>66.644206678361357</c:v>
                </c:pt>
                <c:pt idx="6">
                  <c:v>122.16148640995415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УДС!$K$1:$K$2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УДС!$I$3:$I$9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УДС!$K$3:$K$9</c:f>
              <c:numCache>
                <c:formatCode>General</c:formatCode>
                <c:ptCount val="7"/>
              </c:numCache>
            </c:numRef>
          </c:val>
          <c:smooth val="0"/>
        </c:ser>
        <c:ser>
          <c:idx val="2"/>
          <c:order val="2"/>
          <c:tx>
            <c:strRef>
              <c:f>УДС!$L$1:$L$2</c:f>
              <c:strCache>
                <c:ptCount val="1"/>
                <c:pt idx="0">
                  <c:v>Пермская агломерация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УДС!$I$3:$I$9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УДС!$L$3:$L$9</c:f>
              <c:numCache>
                <c:formatCode>0.00</c:formatCode>
                <c:ptCount val="7"/>
                <c:pt idx="0">
                  <c:v>208.10151800193086</c:v>
                </c:pt>
                <c:pt idx="1">
                  <c:v>196.08640939057841</c:v>
                </c:pt>
                <c:pt idx="2">
                  <c:v>126.56123384387509</c:v>
                </c:pt>
                <c:pt idx="3">
                  <c:v>69.239176545115214</c:v>
                </c:pt>
                <c:pt idx="4">
                  <c:v>104.11396100105087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УДС!$M$1:$M$2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УДС!$I$3:$I$9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УДС!$M$3:$M$9</c:f>
              <c:numCache>
                <c:formatCode>0.00</c:formatCode>
                <c:ptCount val="7"/>
                <c:pt idx="0">
                  <c:v>266.4093393720936</c:v>
                </c:pt>
                <c:pt idx="1">
                  <c:v>241.81616389549558</c:v>
                </c:pt>
                <c:pt idx="2">
                  <c:v>227.99628694381391</c:v>
                </c:pt>
                <c:pt idx="3">
                  <c:v>187.30967542314167</c:v>
                </c:pt>
                <c:pt idx="4">
                  <c:v>181.45174693421359</c:v>
                </c:pt>
                <c:pt idx="5">
                  <c:v>143.25861570414028</c:v>
                </c:pt>
                <c:pt idx="6">
                  <c:v>123.58429049685074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УДС!$N$1:$N$2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УДС!$I$3:$I$9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УДС!$N$3:$N$9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469376"/>
        <c:axId val="330470912"/>
      </c:lineChart>
      <c:catAx>
        <c:axId val="33046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0470912"/>
        <c:crosses val="autoZero"/>
        <c:auto val="1"/>
        <c:lblAlgn val="ctr"/>
        <c:lblOffset val="100"/>
        <c:noMultiLvlLbl val="0"/>
      </c:catAx>
      <c:valAx>
        <c:axId val="3304709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ru-RU" b="0"/>
                  <a:t>Плотность улично-дорожной сети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330469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% застроенности жилой территории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'% застроенности'!$B$1:$B$2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marker>
            <c:symbol val="none"/>
          </c:marker>
          <c:cat>
            <c:numRef>
              <c:f>'% застроенности'!$A$3:$A$9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'% застроенности'!$B$3:$B$9</c:f>
              <c:numCache>
                <c:formatCode>0.0</c:formatCode>
                <c:ptCount val="7"/>
                <c:pt idx="0">
                  <c:v>20.452421787900953</c:v>
                </c:pt>
                <c:pt idx="1">
                  <c:v>18.431401166206349</c:v>
                </c:pt>
                <c:pt idx="2">
                  <c:v>15.382316694905974</c:v>
                </c:pt>
                <c:pt idx="3">
                  <c:v>12.299416856467234</c:v>
                </c:pt>
                <c:pt idx="4">
                  <c:v>4.5875827598761241</c:v>
                </c:pt>
                <c:pt idx="5">
                  <c:v>3.2787710513985213</c:v>
                </c:pt>
                <c:pt idx="6">
                  <c:v>6.1433132108082713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'% застроенности'!$C$1:$C$2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numRef>
              <c:f>'% застроенности'!$A$3:$A$9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'% застроенности'!$C$3:$C$9</c:f>
              <c:numCache>
                <c:formatCode>General</c:formatCode>
                <c:ptCount val="7"/>
              </c:numCache>
            </c:numRef>
          </c:val>
          <c:smooth val="0"/>
        </c:ser>
        <c:ser>
          <c:idx val="2"/>
          <c:order val="2"/>
          <c:tx>
            <c:strRef>
              <c:f>'% застроенности'!$D$1:$D$2</c:f>
              <c:strCache>
                <c:ptCount val="1"/>
                <c:pt idx="0">
                  <c:v>Пермская агломерация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'% застроенности'!$A$3:$A$9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'% застроенности'!$D$3:$D$9</c:f>
              <c:numCache>
                <c:formatCode>0.00</c:formatCode>
                <c:ptCount val="7"/>
                <c:pt idx="0">
                  <c:v>26.433863882600928</c:v>
                </c:pt>
                <c:pt idx="1">
                  <c:v>16.221280398853583</c:v>
                </c:pt>
                <c:pt idx="2">
                  <c:v>9.2511962212615924</c:v>
                </c:pt>
                <c:pt idx="3">
                  <c:v>5.2244416112893521</c:v>
                </c:pt>
                <c:pt idx="4">
                  <c:v>1.2663260143118471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'% застроенности'!$E$1:$E$2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'% застроенности'!$A$3:$A$9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'% застроенности'!$E$3:$E$9</c:f>
              <c:numCache>
                <c:formatCode>0.00</c:formatCode>
                <c:ptCount val="7"/>
                <c:pt idx="0">
                  <c:v>26.867120946574218</c:v>
                </c:pt>
                <c:pt idx="1">
                  <c:v>19.652024187673241</c:v>
                </c:pt>
                <c:pt idx="2">
                  <c:v>17.769258451823667</c:v>
                </c:pt>
                <c:pt idx="3">
                  <c:v>14.107252661898443</c:v>
                </c:pt>
                <c:pt idx="4">
                  <c:v>14.855110675429579</c:v>
                </c:pt>
                <c:pt idx="5">
                  <c:v>11.302041276670797</c:v>
                </c:pt>
                <c:pt idx="6">
                  <c:v>9.4341169141995351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'% застроенности'!$F$1:$F$2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'% застроенности'!$A$3:$A$9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'% застроенности'!$F$3:$F$9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842880"/>
        <c:axId val="330844416"/>
      </c:lineChart>
      <c:catAx>
        <c:axId val="33084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0844416"/>
        <c:crosses val="autoZero"/>
        <c:auto val="1"/>
        <c:lblAlgn val="ctr"/>
        <c:lblOffset val="100"/>
        <c:noMultiLvlLbl val="0"/>
      </c:catAx>
      <c:valAx>
        <c:axId val="3308444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ru-RU" b="0"/>
                  <a:t>% застроенности жилой территории</a:t>
                </a:r>
              </a:p>
            </c:rich>
          </c:tx>
          <c:layout/>
          <c:overlay val="0"/>
        </c:title>
        <c:numFmt formatCode="0.0" sourceLinked="1"/>
        <c:majorTickMark val="none"/>
        <c:minorTickMark val="none"/>
        <c:tickLblPos val="nextTo"/>
        <c:crossAx val="330842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Плотность жилой застройки, кв.м/га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'Плотность жилой застройки'!$B$1:$B$2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marker>
            <c:symbol val="none"/>
          </c:marker>
          <c:cat>
            <c:numRef>
              <c:f>'Плотность жилой застройки'!$A$3:$A$9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'Плотность жилой застройки'!$B$3:$B$9</c:f>
              <c:numCache>
                <c:formatCode>0</c:formatCode>
                <c:ptCount val="7"/>
                <c:pt idx="0">
                  <c:v>7014.5552397817664</c:v>
                </c:pt>
                <c:pt idx="1">
                  <c:v>2882.7760089556864</c:v>
                </c:pt>
                <c:pt idx="2">
                  <c:v>4073.2876239212605</c:v>
                </c:pt>
                <c:pt idx="3">
                  <c:v>2900.8363470125801</c:v>
                </c:pt>
                <c:pt idx="4">
                  <c:v>154.96154727819456</c:v>
                </c:pt>
                <c:pt idx="5">
                  <c:v>46.197872496969843</c:v>
                </c:pt>
                <c:pt idx="6">
                  <c:v>621.7147076220881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'Плотность жилой застройки'!$C$1:$C$2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'Плотность жилой застройки'!$A$3:$A$9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'Плотность жилой застройки'!$C$3:$C$9</c:f>
              <c:numCache>
                <c:formatCode>General</c:formatCode>
                <c:ptCount val="7"/>
              </c:numCache>
            </c:numRef>
          </c:val>
          <c:smooth val="0"/>
        </c:ser>
        <c:ser>
          <c:idx val="2"/>
          <c:order val="2"/>
          <c:tx>
            <c:strRef>
              <c:f>'Плотность жилой застройки'!$D$1:$D$2</c:f>
              <c:strCache>
                <c:ptCount val="1"/>
                <c:pt idx="0">
                  <c:v>Пермская агломерация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'Плотность жилой застройки'!$A$3:$A$9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'Плотность жилой застройки'!$D$3:$D$9</c:f>
              <c:numCache>
                <c:formatCode>0</c:formatCode>
                <c:ptCount val="7"/>
                <c:pt idx="0">
                  <c:v>3446.9525479819381</c:v>
                </c:pt>
                <c:pt idx="1">
                  <c:v>3863.6111462843128</c:v>
                </c:pt>
                <c:pt idx="2">
                  <c:v>2214.342972992883</c:v>
                </c:pt>
                <c:pt idx="3">
                  <c:v>618.92181136418696</c:v>
                </c:pt>
                <c:pt idx="4">
                  <c:v>47.789559135061801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'Плотность жилой застройки'!$E$1:$E$2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'Плотность жилой застройки'!$A$3:$A$9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'Плотность жилой застройки'!$E$3:$E$9</c:f>
              <c:numCache>
                <c:formatCode>0</c:formatCode>
                <c:ptCount val="7"/>
                <c:pt idx="0">
                  <c:v>3523.5943383472745</c:v>
                </c:pt>
                <c:pt idx="1">
                  <c:v>4100.0511925092742</c:v>
                </c:pt>
                <c:pt idx="2">
                  <c:v>3898.1543161963286</c:v>
                </c:pt>
                <c:pt idx="3">
                  <c:v>2876.0720691624942</c:v>
                </c:pt>
                <c:pt idx="4">
                  <c:v>2752.7580526009397</c:v>
                </c:pt>
                <c:pt idx="5">
                  <c:v>2485.4010263375444</c:v>
                </c:pt>
                <c:pt idx="6">
                  <c:v>320.74236788836311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'Плотность жилой застройки'!$F$1:$F$2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'Плотность жилой застройки'!$A$3:$A$9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'Плотность жилой застройки'!$F$3:$F$9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966528"/>
        <c:axId val="330968064"/>
      </c:lineChart>
      <c:catAx>
        <c:axId val="33096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0968064"/>
        <c:crosses val="autoZero"/>
        <c:auto val="1"/>
        <c:lblAlgn val="ctr"/>
        <c:lblOffset val="100"/>
        <c:noMultiLvlLbl val="0"/>
      </c:catAx>
      <c:valAx>
        <c:axId val="3309680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ru-RU" b="0"/>
                  <a:t>Плотность жилой застройки, кв.м./га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330966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Капитализация жилищного фонда, млн. руб./га</a:t>
            </a:r>
          </a:p>
        </c:rich>
      </c:tx>
      <c:layout>
        <c:manualLayout>
          <c:xMode val="edge"/>
          <c:yMode val="edge"/>
          <c:x val="0.11593775981054301"/>
          <c:y val="8.119328175422617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19757735180962"/>
          <c:y val="0.21876832160813092"/>
          <c:w val="0.53410146276632975"/>
          <c:h val="0.67625354115905201"/>
        </c:manualLayout>
      </c:layout>
      <c:lineChart>
        <c:grouping val="standard"/>
        <c:varyColors val="0"/>
        <c:ser>
          <c:idx val="1"/>
          <c:order val="0"/>
          <c:tx>
            <c:strRef>
              <c:f>'Медианная стоимость+капитализац'!$C$14:$C$15</c:f>
              <c:strCache>
                <c:ptCount val="1"/>
                <c:pt idx="0">
                  <c:v>Краснодарская агломерация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val>
            <c:numRef>
              <c:f>'Медианная стоимость+капитализац'!$C$16:$C$22</c:f>
              <c:numCache>
                <c:formatCode>General</c:formatCode>
                <c:ptCount val="7"/>
                <c:pt idx="0">
                  <c:v>659.19984321373124</c:v>
                </c:pt>
                <c:pt idx="1">
                  <c:v>150.69135031614059</c:v>
                </c:pt>
                <c:pt idx="2">
                  <c:v>189.45675396382569</c:v>
                </c:pt>
                <c:pt idx="3">
                  <c:v>130.5376356155661</c:v>
                </c:pt>
                <c:pt idx="4">
                  <c:v>7.3053522233359267</c:v>
                </c:pt>
                <c:pt idx="5">
                  <c:v>1.7628184187393749</c:v>
                </c:pt>
                <c:pt idx="6">
                  <c:v>22.796413184379105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'Медианная стоимость+капитализац'!$D$14:$D$15</c:f>
              <c:strCache>
                <c:ptCount val="1"/>
                <c:pt idx="0">
                  <c:v>Пермская агломерация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val>
            <c:numRef>
              <c:f>'Медианная стоимость+капитализац'!$D$16:$D$22</c:f>
              <c:numCache>
                <c:formatCode>General</c:formatCode>
                <c:ptCount val="7"/>
                <c:pt idx="0">
                  <c:v>272.92625579666185</c:v>
                </c:pt>
                <c:pt idx="1">
                  <c:v>247.66906531026328</c:v>
                </c:pt>
                <c:pt idx="2">
                  <c:v>152.2360793932607</c:v>
                </c:pt>
                <c:pt idx="3">
                  <c:v>32.849275138154219</c:v>
                </c:pt>
                <c:pt idx="4">
                  <c:v>2.5342803209323272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'Медианная стоимость+капитализац'!$E$14:$E$15</c:f>
              <c:strCache>
                <c:ptCount val="1"/>
                <c:pt idx="0">
                  <c:v>Нижегородская агломерация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val>
            <c:numRef>
              <c:f>'Медианная стоимость+капитализац'!$E$16:$E$22</c:f>
              <c:numCache>
                <c:formatCode>0.00</c:formatCode>
                <c:ptCount val="7"/>
                <c:pt idx="0">
                  <c:v>285.24200887788857</c:v>
                </c:pt>
                <c:pt idx="1">
                  <c:v>303.04708379193795</c:v>
                </c:pt>
                <c:pt idx="2">
                  <c:v>248.50733765751593</c:v>
                </c:pt>
                <c:pt idx="3">
                  <c:v>166.36638884070447</c:v>
                </c:pt>
                <c:pt idx="4">
                  <c:v>156.23828879147155</c:v>
                </c:pt>
                <c:pt idx="5">
                  <c:v>140.74577472046883</c:v>
                </c:pt>
                <c:pt idx="6">
                  <c:v>13.801544090236264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986240"/>
        <c:axId val="330987776"/>
      </c:lineChart>
      <c:catAx>
        <c:axId val="330986240"/>
        <c:scaling>
          <c:orientation val="minMax"/>
        </c:scaling>
        <c:delete val="0"/>
        <c:axPos val="b"/>
        <c:majorTickMark val="none"/>
        <c:minorTickMark val="none"/>
        <c:tickLblPos val="nextTo"/>
        <c:crossAx val="330987776"/>
        <c:crosses val="autoZero"/>
        <c:auto val="1"/>
        <c:lblAlgn val="ctr"/>
        <c:lblOffset val="100"/>
        <c:noMultiLvlLbl val="0"/>
      </c:catAx>
      <c:valAx>
        <c:axId val="3309877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ru-RU" b="0"/>
                  <a:t>Капитализация жилищного фонда, млн. руб./га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309862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300027496562925"/>
          <c:y val="2.4428151039392863E-2"/>
          <c:w val="0.61342832145981752"/>
          <c:h val="0.93159208382791714"/>
        </c:manualLayout>
      </c:layout>
      <c:barChart>
        <c:barDir val="bar"/>
        <c:grouping val="clustered"/>
        <c:varyColors val="0"/>
        <c:ser>
          <c:idx val="1"/>
          <c:order val="0"/>
          <c:tx>
            <c:v>ВГП, млрд руб.</c:v>
          </c:tx>
          <c:spPr>
            <a:solidFill>
              <a:srgbClr val="7962C4"/>
            </a:solidFill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Лист11!$O$4:$O$25</c:f>
              <c:strCache>
                <c:ptCount val="22"/>
                <c:pt idx="0">
                  <c:v>Московская </c:v>
                </c:pt>
                <c:pt idx="1">
                  <c:v>Санкт-Петербургская </c:v>
                </c:pt>
                <c:pt idx="2">
                  <c:v>Екатеринбургская </c:v>
                </c:pt>
                <c:pt idx="3">
                  <c:v>Самарско-Тольяттинская </c:v>
                </c:pt>
                <c:pt idx="4">
                  <c:v>Нижегородская </c:v>
                </c:pt>
                <c:pt idx="5">
                  <c:v>Сургутская </c:v>
                </c:pt>
                <c:pt idx="6">
                  <c:v>Новосибирская </c:v>
                </c:pt>
                <c:pt idx="7">
                  <c:v>Ростовская </c:v>
                </c:pt>
                <c:pt idx="8">
                  <c:v>Казанская </c:v>
                </c:pt>
                <c:pt idx="9">
                  <c:v>Красноярская </c:v>
                </c:pt>
                <c:pt idx="10">
                  <c:v>Уфимская </c:v>
                </c:pt>
                <c:pt idx="11">
                  <c:v>Краснодарская </c:v>
                </c:pt>
                <c:pt idx="12">
                  <c:v>Челябинская </c:v>
                </c:pt>
                <c:pt idx="13">
                  <c:v>Воронежская </c:v>
                </c:pt>
                <c:pt idx="14">
                  <c:v>Владивостокская </c:v>
                </c:pt>
                <c:pt idx="15">
                  <c:v>Иркутская </c:v>
                </c:pt>
                <c:pt idx="16">
                  <c:v>Омская </c:v>
                </c:pt>
                <c:pt idx="17">
                  <c:v>Волгоградская </c:v>
                </c:pt>
                <c:pt idx="18">
                  <c:v>Новокузнецкая </c:v>
                </c:pt>
                <c:pt idx="19">
                  <c:v>Ярославско-Рыбинская </c:v>
                </c:pt>
                <c:pt idx="20">
                  <c:v>Пермская </c:v>
                </c:pt>
                <c:pt idx="21">
                  <c:v>Саратовская </c:v>
                </c:pt>
              </c:strCache>
            </c:strRef>
          </c:cat>
          <c:val>
            <c:numRef>
              <c:f>Лист11!$P$4:$P$25</c:f>
              <c:numCache>
                <c:formatCode>0.0</c:formatCode>
                <c:ptCount val="22"/>
                <c:pt idx="0">
                  <c:v>16374.2443536509</c:v>
                </c:pt>
                <c:pt idx="1">
                  <c:v>4063.081345312723</c:v>
                </c:pt>
                <c:pt idx="2">
                  <c:v>1099.5479665838714</c:v>
                </c:pt>
                <c:pt idx="3">
                  <c:v>943.81375464149414</c:v>
                </c:pt>
                <c:pt idx="4">
                  <c:v>904.80453515577835</c:v>
                </c:pt>
                <c:pt idx="5">
                  <c:v>898.09649418951676</c:v>
                </c:pt>
                <c:pt idx="6">
                  <c:v>819.85398514904307</c:v>
                </c:pt>
                <c:pt idx="7">
                  <c:v>675.37341483193791</c:v>
                </c:pt>
                <c:pt idx="8">
                  <c:v>661.60901605981076</c:v>
                </c:pt>
                <c:pt idx="9">
                  <c:v>592.40596774190931</c:v>
                </c:pt>
                <c:pt idx="10">
                  <c:v>590.74741226878348</c:v>
                </c:pt>
                <c:pt idx="11">
                  <c:v>589.90424060057148</c:v>
                </c:pt>
                <c:pt idx="12">
                  <c:v>569.59120451601564</c:v>
                </c:pt>
                <c:pt idx="13">
                  <c:v>525.82150895089399</c:v>
                </c:pt>
                <c:pt idx="14">
                  <c:v>490.18925426041608</c:v>
                </c:pt>
                <c:pt idx="15">
                  <c:v>463.98516135099646</c:v>
                </c:pt>
                <c:pt idx="16">
                  <c:v>457.99202454891952</c:v>
                </c:pt>
                <c:pt idx="17">
                  <c:v>446.3564626261213</c:v>
                </c:pt>
                <c:pt idx="18">
                  <c:v>427.94834914519276</c:v>
                </c:pt>
                <c:pt idx="19">
                  <c:v>393.44619735449515</c:v>
                </c:pt>
                <c:pt idx="20">
                  <c:v>388.13532959212529</c:v>
                </c:pt>
                <c:pt idx="21">
                  <c:v>380.92581304675315</c:v>
                </c:pt>
              </c:numCache>
            </c:numRef>
          </c:val>
        </c:ser>
        <c:ser>
          <c:idx val="2"/>
          <c:order val="1"/>
          <c:tx>
            <c:v>Население, тыс. чел.</c:v>
          </c:tx>
          <c:spPr>
            <a:solidFill>
              <a:srgbClr val="EE2B2F"/>
            </a:solidFill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Лист11!$O$4:$O$25</c:f>
              <c:strCache>
                <c:ptCount val="22"/>
                <c:pt idx="0">
                  <c:v>Московская </c:v>
                </c:pt>
                <c:pt idx="1">
                  <c:v>Санкт-Петербургская </c:v>
                </c:pt>
                <c:pt idx="2">
                  <c:v>Екатеринбургская </c:v>
                </c:pt>
                <c:pt idx="3">
                  <c:v>Самарско-Тольяттинская </c:v>
                </c:pt>
                <c:pt idx="4">
                  <c:v>Нижегородская </c:v>
                </c:pt>
                <c:pt idx="5">
                  <c:v>Сургутская </c:v>
                </c:pt>
                <c:pt idx="6">
                  <c:v>Новосибирская </c:v>
                </c:pt>
                <c:pt idx="7">
                  <c:v>Ростовская </c:v>
                </c:pt>
                <c:pt idx="8">
                  <c:v>Казанская </c:v>
                </c:pt>
                <c:pt idx="9">
                  <c:v>Красноярская </c:v>
                </c:pt>
                <c:pt idx="10">
                  <c:v>Уфимская </c:v>
                </c:pt>
                <c:pt idx="11">
                  <c:v>Краснодарская </c:v>
                </c:pt>
                <c:pt idx="12">
                  <c:v>Челябинская </c:v>
                </c:pt>
                <c:pt idx="13">
                  <c:v>Воронежская </c:v>
                </c:pt>
                <c:pt idx="14">
                  <c:v>Владивостокская </c:v>
                </c:pt>
                <c:pt idx="15">
                  <c:v>Иркутская </c:v>
                </c:pt>
                <c:pt idx="16">
                  <c:v>Омская </c:v>
                </c:pt>
                <c:pt idx="17">
                  <c:v>Волгоградская </c:v>
                </c:pt>
                <c:pt idx="18">
                  <c:v>Новокузнецкая </c:v>
                </c:pt>
                <c:pt idx="19">
                  <c:v>Ярославско-Рыбинская </c:v>
                </c:pt>
                <c:pt idx="20">
                  <c:v>Пермская </c:v>
                </c:pt>
                <c:pt idx="21">
                  <c:v>Саратовская </c:v>
                </c:pt>
              </c:strCache>
            </c:strRef>
          </c:cat>
          <c:val>
            <c:numRef>
              <c:f>Лист11!$Q$4:$Q$25</c:f>
              <c:numCache>
                <c:formatCode>0.0</c:formatCode>
                <c:ptCount val="22"/>
                <c:pt idx="0">
                  <c:v>17044.5</c:v>
                </c:pt>
                <c:pt idx="1">
                  <c:v>6259</c:v>
                </c:pt>
                <c:pt idx="2">
                  <c:v>2201.4</c:v>
                </c:pt>
                <c:pt idx="3">
                  <c:v>2737.9</c:v>
                </c:pt>
                <c:pt idx="4">
                  <c:v>2087</c:v>
                </c:pt>
                <c:pt idx="5">
                  <c:v>642.00400000000002</c:v>
                </c:pt>
                <c:pt idx="6">
                  <c:v>2228.6</c:v>
                </c:pt>
                <c:pt idx="7">
                  <c:v>2083.6</c:v>
                </c:pt>
                <c:pt idx="8">
                  <c:v>1667.3</c:v>
                </c:pt>
                <c:pt idx="9">
                  <c:v>1348.4</c:v>
                </c:pt>
                <c:pt idx="10">
                  <c:v>1449.2</c:v>
                </c:pt>
                <c:pt idx="11">
                  <c:v>1403</c:v>
                </c:pt>
                <c:pt idx="12">
                  <c:v>1593.9</c:v>
                </c:pt>
                <c:pt idx="13">
                  <c:v>1535.8</c:v>
                </c:pt>
                <c:pt idx="14">
                  <c:v>1045.8</c:v>
                </c:pt>
                <c:pt idx="15">
                  <c:v>926.98900000000003</c:v>
                </c:pt>
                <c:pt idx="16">
                  <c:v>1416.797</c:v>
                </c:pt>
                <c:pt idx="17">
                  <c:v>1409.2</c:v>
                </c:pt>
                <c:pt idx="18">
                  <c:v>1152.2909999999999</c:v>
                </c:pt>
                <c:pt idx="19">
                  <c:v>1033.818</c:v>
                </c:pt>
                <c:pt idx="20">
                  <c:v>1340.6</c:v>
                </c:pt>
                <c:pt idx="21">
                  <c:v>1231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214571648"/>
        <c:axId val="214585728"/>
      </c:barChart>
      <c:catAx>
        <c:axId val="214571648"/>
        <c:scaling>
          <c:orientation val="maxMin"/>
        </c:scaling>
        <c:delete val="0"/>
        <c:axPos val="l"/>
        <c:majorTickMark val="out"/>
        <c:minorTickMark val="none"/>
        <c:tickLblPos val="nextTo"/>
        <c:crossAx val="214585728"/>
        <c:crosses val="autoZero"/>
        <c:auto val="1"/>
        <c:lblAlgn val="ctr"/>
        <c:lblOffset val="100"/>
        <c:noMultiLvlLbl val="0"/>
      </c:catAx>
      <c:valAx>
        <c:axId val="21458572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214571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568773903262088"/>
          <c:y val="0.44811232223499159"/>
          <c:w val="0.30884959380077492"/>
          <c:h val="6.9742643386028633E-2"/>
        </c:manualLayout>
      </c:layout>
      <c:overlay val="1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0008729709678368"/>
          <c:y val="2.3779351530869498E-2"/>
          <c:w val="0.42923440529498996"/>
          <c:h val="0.95286103435066161"/>
        </c:manualLayout>
      </c:layout>
      <c:barChart>
        <c:barDir val="bar"/>
        <c:grouping val="clustered"/>
        <c:varyColors val="0"/>
        <c:ser>
          <c:idx val="0"/>
          <c:order val="0"/>
          <c:tx>
            <c:v>ВГП, млрд руб.</c:v>
          </c:tx>
          <c:spPr>
            <a:solidFill>
              <a:srgbClr val="7962C4"/>
            </a:solidFill>
            <a:ln>
              <a:solidFill>
                <a:srgbClr val="7962C4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Лист11!$O$28:$O$50</c:f>
              <c:strCache>
                <c:ptCount val="23"/>
                <c:pt idx="0">
                  <c:v>Набережно-Челнинская </c:v>
                </c:pt>
                <c:pt idx="1">
                  <c:v>Ижевская </c:v>
                </c:pt>
                <c:pt idx="2">
                  <c:v>Тульско-Новомосковская </c:v>
                </c:pt>
                <c:pt idx="3">
                  <c:v>Южно-Сахалинская </c:v>
                </c:pt>
                <c:pt idx="4">
                  <c:v>Мурманская </c:v>
                </c:pt>
                <c:pt idx="5">
                  <c:v>Томская </c:v>
                </c:pt>
                <c:pt idx="6">
                  <c:v>Ульяновско-Димитровградская </c:v>
                </c:pt>
                <c:pt idx="7">
                  <c:v>Ставропольская </c:v>
                </c:pt>
                <c:pt idx="8">
                  <c:v>Барнаульская </c:v>
                </c:pt>
                <c:pt idx="9">
                  <c:v>Кировская </c:v>
                </c:pt>
                <c:pt idx="10">
                  <c:v>Липецкая </c:v>
                </c:pt>
                <c:pt idx="11">
                  <c:v>Нижне-Тагильская </c:v>
                </c:pt>
                <c:pt idx="12">
                  <c:v>Чебоксарская </c:v>
                </c:pt>
                <c:pt idx="13">
                  <c:v>Альметьевская </c:v>
                </c:pt>
                <c:pt idx="14">
                  <c:v>Брянская </c:v>
                </c:pt>
                <c:pt idx="15">
                  <c:v>Кавминводская </c:v>
                </c:pt>
                <c:pt idx="16">
                  <c:v>Старооскольская </c:v>
                </c:pt>
                <c:pt idx="17">
                  <c:v>Махачкалинская </c:v>
                </c:pt>
                <c:pt idx="18">
                  <c:v>Абаканская </c:v>
                </c:pt>
                <c:pt idx="19">
                  <c:v>Златоустско-Миасская </c:v>
                </c:pt>
                <c:pt idx="20">
                  <c:v>Владикавказская </c:v>
                </c:pt>
                <c:pt idx="21">
                  <c:v>Орская </c:v>
                </c:pt>
                <c:pt idx="22">
                  <c:v>Стерлитамакская </c:v>
                </c:pt>
              </c:strCache>
            </c:strRef>
          </c:cat>
          <c:val>
            <c:numRef>
              <c:f>Лист11!$P$28:$P$50</c:f>
              <c:numCache>
                <c:formatCode>0.0</c:formatCode>
                <c:ptCount val="23"/>
                <c:pt idx="0">
                  <c:v>378.74246368771406</c:v>
                </c:pt>
                <c:pt idx="1">
                  <c:v>359.78855034674706</c:v>
                </c:pt>
                <c:pt idx="2">
                  <c:v>353.6683008897092</c:v>
                </c:pt>
                <c:pt idx="3">
                  <c:v>321.02451297607206</c:v>
                </c:pt>
                <c:pt idx="4">
                  <c:v>319.48081037384128</c:v>
                </c:pt>
                <c:pt idx="5">
                  <c:v>303.87905125377296</c:v>
                </c:pt>
                <c:pt idx="6">
                  <c:v>273.03685384939348</c:v>
                </c:pt>
                <c:pt idx="7">
                  <c:v>226.95038540264065</c:v>
                </c:pt>
                <c:pt idx="8">
                  <c:v>226.8712199982827</c:v>
                </c:pt>
                <c:pt idx="9">
                  <c:v>220.8249104679245</c:v>
                </c:pt>
                <c:pt idx="10">
                  <c:v>215.57782414503643</c:v>
                </c:pt>
                <c:pt idx="11">
                  <c:v>200.86379782854374</c:v>
                </c:pt>
                <c:pt idx="12">
                  <c:v>195.88461558422651</c:v>
                </c:pt>
                <c:pt idx="13">
                  <c:v>174.25618669671002</c:v>
                </c:pt>
                <c:pt idx="14">
                  <c:v>171.67076890736317</c:v>
                </c:pt>
                <c:pt idx="15">
                  <c:v>157.53296941744304</c:v>
                </c:pt>
                <c:pt idx="16">
                  <c:v>144.37724984025385</c:v>
                </c:pt>
                <c:pt idx="17">
                  <c:v>139.44192819647949</c:v>
                </c:pt>
                <c:pt idx="18">
                  <c:v>135.12847683567486</c:v>
                </c:pt>
                <c:pt idx="19">
                  <c:v>123.32543679251386</c:v>
                </c:pt>
                <c:pt idx="20">
                  <c:v>88.665335518665998</c:v>
                </c:pt>
                <c:pt idx="21">
                  <c:v>87.931213922338841</c:v>
                </c:pt>
                <c:pt idx="22">
                  <c:v>84.372038643103494</c:v>
                </c:pt>
              </c:numCache>
            </c:numRef>
          </c:val>
        </c:ser>
        <c:ser>
          <c:idx val="1"/>
          <c:order val="1"/>
          <c:tx>
            <c:v>Население, тыс. чел.</c:v>
          </c:tx>
          <c:spPr>
            <a:solidFill>
              <a:srgbClr val="EE2B2F"/>
            </a:solidFill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Лист11!$O$28:$O$50</c:f>
              <c:strCache>
                <c:ptCount val="23"/>
                <c:pt idx="0">
                  <c:v>Набережно-Челнинская </c:v>
                </c:pt>
                <c:pt idx="1">
                  <c:v>Ижевская </c:v>
                </c:pt>
                <c:pt idx="2">
                  <c:v>Тульско-Новомосковская </c:v>
                </c:pt>
                <c:pt idx="3">
                  <c:v>Южно-Сахалинская </c:v>
                </c:pt>
                <c:pt idx="4">
                  <c:v>Мурманская </c:v>
                </c:pt>
                <c:pt idx="5">
                  <c:v>Томская </c:v>
                </c:pt>
                <c:pt idx="6">
                  <c:v>Ульяновско-Димитровградская </c:v>
                </c:pt>
                <c:pt idx="7">
                  <c:v>Ставропольская </c:v>
                </c:pt>
                <c:pt idx="8">
                  <c:v>Барнаульская </c:v>
                </c:pt>
                <c:pt idx="9">
                  <c:v>Кировская </c:v>
                </c:pt>
                <c:pt idx="10">
                  <c:v>Липецкая </c:v>
                </c:pt>
                <c:pt idx="11">
                  <c:v>Нижне-Тагильская </c:v>
                </c:pt>
                <c:pt idx="12">
                  <c:v>Чебоксарская </c:v>
                </c:pt>
                <c:pt idx="13">
                  <c:v>Альметьевская </c:v>
                </c:pt>
                <c:pt idx="14">
                  <c:v>Брянская </c:v>
                </c:pt>
                <c:pt idx="15">
                  <c:v>Кавминводская </c:v>
                </c:pt>
                <c:pt idx="16">
                  <c:v>Старооскольская </c:v>
                </c:pt>
                <c:pt idx="17">
                  <c:v>Махачкалинская </c:v>
                </c:pt>
                <c:pt idx="18">
                  <c:v>Абаканская </c:v>
                </c:pt>
                <c:pt idx="19">
                  <c:v>Златоустско-Миасская </c:v>
                </c:pt>
                <c:pt idx="20">
                  <c:v>Владикавказская </c:v>
                </c:pt>
                <c:pt idx="21">
                  <c:v>Орская </c:v>
                </c:pt>
                <c:pt idx="22">
                  <c:v>Стерлитамакская </c:v>
                </c:pt>
              </c:strCache>
            </c:strRef>
          </c:cat>
          <c:val>
            <c:numRef>
              <c:f>Лист11!$Q$28:$Q$50</c:f>
              <c:numCache>
                <c:formatCode>0.0</c:formatCode>
                <c:ptCount val="23"/>
                <c:pt idx="0">
                  <c:v>960.94500000000005</c:v>
                </c:pt>
                <c:pt idx="1">
                  <c:v>978.03700000000003</c:v>
                </c:pt>
                <c:pt idx="2">
                  <c:v>1016.633</c:v>
                </c:pt>
                <c:pt idx="3">
                  <c:v>284.12799999999999</c:v>
                </c:pt>
                <c:pt idx="4">
                  <c:v>438.35899999999998</c:v>
                </c:pt>
                <c:pt idx="5">
                  <c:v>771.23</c:v>
                </c:pt>
                <c:pt idx="6">
                  <c:v>951.81</c:v>
                </c:pt>
                <c:pt idx="7">
                  <c:v>933.10699999999997</c:v>
                </c:pt>
                <c:pt idx="8">
                  <c:v>838.745</c:v>
                </c:pt>
                <c:pt idx="9">
                  <c:v>683.91099999999994</c:v>
                </c:pt>
                <c:pt idx="10">
                  <c:v>589.17899999999997</c:v>
                </c:pt>
                <c:pt idx="11">
                  <c:v>535.197</c:v>
                </c:pt>
                <c:pt idx="12">
                  <c:v>770.78800000000001</c:v>
                </c:pt>
                <c:pt idx="13">
                  <c:v>396.33300000000003</c:v>
                </c:pt>
                <c:pt idx="14">
                  <c:v>573.95299999999997</c:v>
                </c:pt>
                <c:pt idx="15">
                  <c:v>776.30899999999997</c:v>
                </c:pt>
                <c:pt idx="16">
                  <c:v>409.35599999999999</c:v>
                </c:pt>
                <c:pt idx="17">
                  <c:v>1076.4059999999999</c:v>
                </c:pt>
                <c:pt idx="18">
                  <c:v>423.11900000000003</c:v>
                </c:pt>
                <c:pt idx="19">
                  <c:v>499.72500000000002</c:v>
                </c:pt>
                <c:pt idx="20">
                  <c:v>486.71800000000002</c:v>
                </c:pt>
                <c:pt idx="21">
                  <c:v>405.46600000000001</c:v>
                </c:pt>
                <c:pt idx="22">
                  <c:v>564.45000000000005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214609920"/>
        <c:axId val="214611456"/>
      </c:barChart>
      <c:catAx>
        <c:axId val="214609920"/>
        <c:scaling>
          <c:orientation val="maxMin"/>
        </c:scaling>
        <c:delete val="0"/>
        <c:axPos val="l"/>
        <c:majorTickMark val="out"/>
        <c:minorTickMark val="none"/>
        <c:tickLblPos val="nextTo"/>
        <c:crossAx val="214611456"/>
        <c:crosses val="autoZero"/>
        <c:auto val="1"/>
        <c:lblAlgn val="ctr"/>
        <c:lblOffset val="100"/>
        <c:noMultiLvlLbl val="0"/>
      </c:catAx>
      <c:valAx>
        <c:axId val="214611456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2146099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761386045933558"/>
          <c:w val="0.25938549250681464"/>
          <c:h val="9.608668095536913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ВГП (ВВП) на душу населения, тыс. руб.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ВГП (ВВП) на душу населения, тыс. руб.</c:v>
          </c:tx>
          <c:invertIfNegative val="0"/>
          <c:dPt>
            <c:idx val="0"/>
            <c:invertIfNegative val="0"/>
            <c:bubble3D val="0"/>
            <c:spPr>
              <a:solidFill>
                <a:srgbClr val="EE2B2F"/>
              </a:solidFill>
            </c:spPr>
          </c:dPt>
          <c:dPt>
            <c:idx val="1"/>
            <c:invertIfNegative val="0"/>
            <c:bubble3D val="0"/>
            <c:spPr>
              <a:solidFill>
                <a:srgbClr val="276AA6"/>
              </a:solidFill>
            </c:spPr>
          </c:dPt>
          <c:dPt>
            <c:idx val="2"/>
            <c:invertIfNegative val="0"/>
            <c:bubble3D val="0"/>
            <c:spPr>
              <a:solidFill>
                <a:srgbClr val="276AA6"/>
              </a:solidFill>
            </c:spPr>
          </c:dPt>
          <c:dPt>
            <c:idx val="3"/>
            <c:invertIfNegative val="0"/>
            <c:bubble3D val="0"/>
            <c:spPr>
              <a:solidFill>
                <a:srgbClr val="276AA6"/>
              </a:solidFill>
            </c:spPr>
          </c:dPt>
          <c:dPt>
            <c:idx val="4"/>
            <c:invertIfNegative val="0"/>
            <c:bubble3D val="0"/>
            <c:spPr>
              <a:solidFill>
                <a:srgbClr val="276AA6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589</a:t>
                    </a:r>
                  </a:p>
                </c:rich>
              </c:tx>
              <c:numFmt formatCode="0.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Лист13!$E$5:$E$9</c:f>
              <c:strCache>
                <c:ptCount val="5"/>
                <c:pt idx="0">
                  <c:v>Россия</c:v>
                </c:pt>
                <c:pt idx="1">
                  <c:v>Агломерации</c:v>
                </c:pt>
                <c:pt idx="2">
                  <c:v>Группа С</c:v>
                </c:pt>
                <c:pt idx="3">
                  <c:v>Группа В</c:v>
                </c:pt>
                <c:pt idx="4">
                  <c:v>Группа А</c:v>
                </c:pt>
              </c:strCache>
            </c:strRef>
          </c:cat>
          <c:val>
            <c:numRef>
              <c:f>Лист13!$F$5:$F$9</c:f>
              <c:numCache>
                <c:formatCode>0.0</c:formatCode>
                <c:ptCount val="5"/>
                <c:pt idx="0">
                  <c:v>570.10149801916054</c:v>
                </c:pt>
                <c:pt idx="1">
                  <c:v>550.38204071476446</c:v>
                </c:pt>
                <c:pt idx="2">
                  <c:v>422.1718882213537</c:v>
                </c:pt>
                <c:pt idx="3">
                  <c:v>359.694965302904</c:v>
                </c:pt>
                <c:pt idx="4">
                  <c:v>762.15424732571921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214655744"/>
        <c:axId val="214657280"/>
      </c:barChart>
      <c:catAx>
        <c:axId val="214655744"/>
        <c:scaling>
          <c:orientation val="minMax"/>
        </c:scaling>
        <c:delete val="0"/>
        <c:axPos val="l"/>
        <c:majorTickMark val="none"/>
        <c:minorTickMark val="none"/>
        <c:tickLblPos val="nextTo"/>
        <c:crossAx val="214657280"/>
        <c:crosses val="autoZero"/>
        <c:auto val="1"/>
        <c:lblAlgn val="ctr"/>
        <c:lblOffset val="100"/>
        <c:noMultiLvlLbl val="0"/>
      </c:catAx>
      <c:valAx>
        <c:axId val="21465728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14655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6379870913997"/>
          <c:y val="5.0925925925925923E-2"/>
          <c:w val="0.89332976189953439"/>
          <c:h val="0.42209447675053702"/>
        </c:manualLayout>
      </c:layout>
      <c:barChart>
        <c:barDir val="col"/>
        <c:grouping val="clustered"/>
        <c:varyColors val="0"/>
        <c:ser>
          <c:idx val="0"/>
          <c:order val="0"/>
          <c:tx>
            <c:v>ВГП на душу населения, тыс. руб.</c:v>
          </c:tx>
          <c:spPr>
            <a:solidFill>
              <a:srgbClr val="008F00"/>
            </a:solidFill>
          </c:spPr>
          <c:invertIfNegative val="0"/>
          <c:cat>
            <c:strRef>
              <c:f>Лист7!$C$3:$C$12</c:f>
              <c:strCache>
                <c:ptCount val="10"/>
                <c:pt idx="0">
                  <c:v>Красноярская </c:v>
                </c:pt>
                <c:pt idx="1">
                  <c:v>Альметьевская </c:v>
                </c:pt>
                <c:pt idx="2">
                  <c:v>Владивостокская </c:v>
                </c:pt>
                <c:pt idx="3">
                  <c:v>Екатеринбургская </c:v>
                </c:pt>
                <c:pt idx="4">
                  <c:v>Иркутская </c:v>
                </c:pt>
                <c:pt idx="5">
                  <c:v>Санкт-Петербургская </c:v>
                </c:pt>
                <c:pt idx="6">
                  <c:v>Мурманская </c:v>
                </c:pt>
                <c:pt idx="7">
                  <c:v>Московская </c:v>
                </c:pt>
                <c:pt idx="8">
                  <c:v>Южно-Сахалинская </c:v>
                </c:pt>
                <c:pt idx="9">
                  <c:v>Сургутская </c:v>
                </c:pt>
              </c:strCache>
            </c:strRef>
          </c:cat>
          <c:val>
            <c:numRef>
              <c:f>Лист7!$D$3:$D$12</c:f>
              <c:numCache>
                <c:formatCode>0.0</c:formatCode>
                <c:ptCount val="10"/>
                <c:pt idx="0">
                  <c:v>439.33993454606144</c:v>
                </c:pt>
                <c:pt idx="1">
                  <c:v>439.67115202799158</c:v>
                </c:pt>
                <c:pt idx="2">
                  <c:v>468.72179600345777</c:v>
                </c:pt>
                <c:pt idx="3">
                  <c:v>499.47668146809815</c:v>
                </c:pt>
                <c:pt idx="4">
                  <c:v>500.52930655163811</c:v>
                </c:pt>
                <c:pt idx="5">
                  <c:v>649.15822740257602</c:v>
                </c:pt>
                <c:pt idx="6">
                  <c:v>728.81088416991838</c:v>
                </c:pt>
                <c:pt idx="7">
                  <c:v>960.67613327765241</c:v>
                </c:pt>
                <c:pt idx="8">
                  <c:v>1129.858771314591</c:v>
                </c:pt>
                <c:pt idx="9">
                  <c:v>1398.8954806971867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665856"/>
        <c:axId val="214671744"/>
      </c:barChart>
      <c:catAx>
        <c:axId val="21466585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4671744"/>
        <c:crosses val="autoZero"/>
        <c:auto val="1"/>
        <c:lblAlgn val="ctr"/>
        <c:lblOffset val="100"/>
        <c:noMultiLvlLbl val="0"/>
      </c:catAx>
      <c:valAx>
        <c:axId val="21467174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14665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953198722688254"/>
          <c:y val="0.9020049577136191"/>
          <c:w val="0.52499496649725796"/>
          <c:h val="8.873578302712160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03711134733556"/>
          <c:y val="1.6037051092076572E-2"/>
          <c:w val="0.64896288865266438"/>
          <c:h val="0.92096058163769323"/>
        </c:manualLayout>
      </c:layout>
      <c:barChart>
        <c:barDir val="bar"/>
        <c:grouping val="clustered"/>
        <c:varyColors val="0"/>
        <c:ser>
          <c:idx val="0"/>
          <c:order val="0"/>
          <c:tx>
            <c:v>Изменение реального ВГП за 3 года</c:v>
          </c:tx>
          <c:spPr>
            <a:solidFill>
              <a:srgbClr val="276AA6"/>
            </a:solidFill>
          </c:spPr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Лист9!$D$5:$D$49</c:f>
              <c:strCache>
                <c:ptCount val="45"/>
                <c:pt idx="0">
                  <c:v>Нижне-Тагильская </c:v>
                </c:pt>
                <c:pt idx="1">
                  <c:v>Ставропольская </c:v>
                </c:pt>
                <c:pt idx="2">
                  <c:v>Владикавказская </c:v>
                </c:pt>
                <c:pt idx="3">
                  <c:v>Брянская </c:v>
                </c:pt>
                <c:pt idx="4">
                  <c:v>Златоустско-Миасская </c:v>
                </c:pt>
                <c:pt idx="5">
                  <c:v>Красноярская </c:v>
                </c:pt>
                <c:pt idx="6">
                  <c:v>Омская </c:v>
                </c:pt>
                <c:pt idx="7">
                  <c:v>Чебоксарская </c:v>
                </c:pt>
                <c:pt idx="8">
                  <c:v>Стерлитамакская </c:v>
                </c:pt>
                <c:pt idx="9">
                  <c:v>Пермская </c:v>
                </c:pt>
                <c:pt idx="10">
                  <c:v>Липецкая </c:v>
                </c:pt>
                <c:pt idx="11">
                  <c:v>Саратовская </c:v>
                </c:pt>
                <c:pt idx="12">
                  <c:v>Самарско-Тольяттинская </c:v>
                </c:pt>
                <c:pt idx="13">
                  <c:v>Барнаульская </c:v>
                </c:pt>
                <c:pt idx="14">
                  <c:v>Абаканская </c:v>
                </c:pt>
                <c:pt idx="15">
                  <c:v>Волгоградская </c:v>
                </c:pt>
                <c:pt idx="16">
                  <c:v>Ростовская </c:v>
                </c:pt>
                <c:pt idx="17">
                  <c:v>Кавминводская </c:v>
                </c:pt>
                <c:pt idx="18">
                  <c:v>Иркутская </c:v>
                </c:pt>
                <c:pt idx="19">
                  <c:v>Кировская </c:v>
                </c:pt>
                <c:pt idx="20">
                  <c:v>Владивостокская </c:v>
                </c:pt>
                <c:pt idx="21">
                  <c:v>Новосибирская </c:v>
                </c:pt>
                <c:pt idx="22">
                  <c:v>Томская </c:v>
                </c:pt>
                <c:pt idx="23">
                  <c:v>Екатеринбургская </c:v>
                </c:pt>
                <c:pt idx="24">
                  <c:v>Орская </c:v>
                </c:pt>
                <c:pt idx="25">
                  <c:v>Челябинская </c:v>
                </c:pt>
                <c:pt idx="26">
                  <c:v>Старооскольская </c:v>
                </c:pt>
                <c:pt idx="27">
                  <c:v>Сургутская </c:v>
                </c:pt>
                <c:pt idx="28">
                  <c:v>Воронежская </c:v>
                </c:pt>
                <c:pt idx="29">
                  <c:v>Мурманская </c:v>
                </c:pt>
                <c:pt idx="30">
                  <c:v>Нижегородская </c:v>
                </c:pt>
                <c:pt idx="31">
                  <c:v>Ульяновско-Димитровградская </c:v>
                </c:pt>
                <c:pt idx="32">
                  <c:v>Ижевская </c:v>
                </c:pt>
                <c:pt idx="33">
                  <c:v>Уфимская </c:v>
                </c:pt>
                <c:pt idx="34">
                  <c:v>Краснодарская </c:v>
                </c:pt>
                <c:pt idx="35">
                  <c:v>Ярославско-Рыбинская </c:v>
                </c:pt>
                <c:pt idx="36">
                  <c:v>Альметьевская </c:v>
                </c:pt>
                <c:pt idx="37">
                  <c:v>Набережно-Челнинская </c:v>
                </c:pt>
                <c:pt idx="38">
                  <c:v>Казанская </c:v>
                </c:pt>
                <c:pt idx="39">
                  <c:v>Новокузнецкая </c:v>
                </c:pt>
                <c:pt idx="40">
                  <c:v>Московская </c:v>
                </c:pt>
                <c:pt idx="41">
                  <c:v>Махачкалинская </c:v>
                </c:pt>
                <c:pt idx="42">
                  <c:v>Санкт-Петербургская </c:v>
                </c:pt>
                <c:pt idx="43">
                  <c:v>Южно-Сахалинская </c:v>
                </c:pt>
                <c:pt idx="44">
                  <c:v>Тульско-Новомосковская </c:v>
                </c:pt>
              </c:strCache>
            </c:strRef>
          </c:cat>
          <c:val>
            <c:numRef>
              <c:f>Лист9!$H$5:$H$49</c:f>
              <c:numCache>
                <c:formatCode>0.0%</c:formatCode>
                <c:ptCount val="45"/>
                <c:pt idx="0">
                  <c:v>0.77261940271391361</c:v>
                </c:pt>
                <c:pt idx="1">
                  <c:v>0.79521068648630788</c:v>
                </c:pt>
                <c:pt idx="2">
                  <c:v>0.80569876287755227</c:v>
                </c:pt>
                <c:pt idx="3">
                  <c:v>0.80734047033384593</c:v>
                </c:pt>
                <c:pt idx="4">
                  <c:v>0.81478907831086955</c:v>
                </c:pt>
                <c:pt idx="5">
                  <c:v>0.8225388384790262</c:v>
                </c:pt>
                <c:pt idx="6">
                  <c:v>0.82546942016260094</c:v>
                </c:pt>
                <c:pt idx="7">
                  <c:v>0.82788209882289243</c:v>
                </c:pt>
                <c:pt idx="8">
                  <c:v>0.83273568867240277</c:v>
                </c:pt>
                <c:pt idx="9">
                  <c:v>0.83846551940969638</c:v>
                </c:pt>
                <c:pt idx="10">
                  <c:v>0.83897030381145821</c:v>
                </c:pt>
                <c:pt idx="11">
                  <c:v>0.84133277551347307</c:v>
                </c:pt>
                <c:pt idx="12">
                  <c:v>0.84450435523256151</c:v>
                </c:pt>
                <c:pt idx="13">
                  <c:v>0.84469785781859241</c:v>
                </c:pt>
                <c:pt idx="14">
                  <c:v>0.84919479474007431</c:v>
                </c:pt>
                <c:pt idx="15">
                  <c:v>0.85139541189508872</c:v>
                </c:pt>
                <c:pt idx="16">
                  <c:v>0.85169625968122031</c:v>
                </c:pt>
                <c:pt idx="17">
                  <c:v>0.8527814476865262</c:v>
                </c:pt>
                <c:pt idx="18">
                  <c:v>0.85510609324765918</c:v>
                </c:pt>
                <c:pt idx="19">
                  <c:v>0.85945210239420322</c:v>
                </c:pt>
                <c:pt idx="20">
                  <c:v>0.85962277618204119</c:v>
                </c:pt>
                <c:pt idx="21">
                  <c:v>0.8600633979633131</c:v>
                </c:pt>
                <c:pt idx="22">
                  <c:v>0.8660094858787265</c:v>
                </c:pt>
                <c:pt idx="23">
                  <c:v>0.87339459306427447</c:v>
                </c:pt>
                <c:pt idx="24">
                  <c:v>0.87443583536613512</c:v>
                </c:pt>
                <c:pt idx="25">
                  <c:v>0.87478550123637266</c:v>
                </c:pt>
                <c:pt idx="26">
                  <c:v>0.87832196006219276</c:v>
                </c:pt>
                <c:pt idx="27">
                  <c:v>0.88067585223181222</c:v>
                </c:pt>
                <c:pt idx="28">
                  <c:v>0.88506050836434236</c:v>
                </c:pt>
                <c:pt idx="29">
                  <c:v>0.88704026622701104</c:v>
                </c:pt>
                <c:pt idx="30">
                  <c:v>0.88730355276353745</c:v>
                </c:pt>
                <c:pt idx="31">
                  <c:v>0.88807003151222597</c:v>
                </c:pt>
                <c:pt idx="32">
                  <c:v>0.8945219824706131</c:v>
                </c:pt>
                <c:pt idx="33">
                  <c:v>0.90275208909053006</c:v>
                </c:pt>
                <c:pt idx="34">
                  <c:v>0.91225295648615734</c:v>
                </c:pt>
                <c:pt idx="35">
                  <c:v>0.91245517819902244</c:v>
                </c:pt>
                <c:pt idx="36">
                  <c:v>0.91509827507972086</c:v>
                </c:pt>
                <c:pt idx="37">
                  <c:v>0.93766551263997844</c:v>
                </c:pt>
                <c:pt idx="38">
                  <c:v>0.95235783527979112</c:v>
                </c:pt>
                <c:pt idx="39">
                  <c:v>0.95292099372894035</c:v>
                </c:pt>
                <c:pt idx="40">
                  <c:v>0.97572754813227802</c:v>
                </c:pt>
                <c:pt idx="41">
                  <c:v>1.0036462892911295</c:v>
                </c:pt>
                <c:pt idx="42">
                  <c:v>1.0218444830873865</c:v>
                </c:pt>
                <c:pt idx="43">
                  <c:v>1.0286430505838595</c:v>
                </c:pt>
                <c:pt idx="44">
                  <c:v>1.0759982079533368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061248"/>
        <c:axId val="222569216"/>
      </c:barChart>
      <c:catAx>
        <c:axId val="2190612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ru-RU"/>
          </a:p>
        </c:txPr>
        <c:crossAx val="222569216"/>
        <c:crosses val="autoZero"/>
        <c:auto val="1"/>
        <c:lblAlgn val="ctr"/>
        <c:lblOffset val="100"/>
        <c:noMultiLvlLbl val="0"/>
      </c:catAx>
      <c:valAx>
        <c:axId val="222569216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2190612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/>
              <a:t>Среднегодовые темпы снижения реального ВГП (по России - ВВП) в 2013-2016 гг.</a:t>
            </a:r>
          </a:p>
        </c:rich>
      </c:tx>
      <c:layout>
        <c:manualLayout>
          <c:xMode val="edge"/>
          <c:yMode val="edge"/>
          <c:x val="0.13741996552813079"/>
          <c:y val="0.8433842484349458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5413709541128822E-2"/>
          <c:y val="5.9039760764296539E-2"/>
          <c:w val="0.94917258091774237"/>
          <c:h val="0.452523495458122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Лист1!$D$18</c:f>
              <c:strCache>
                <c:ptCount val="1"/>
                <c:pt idx="0">
                  <c:v>Среднегодовые темпы снижения реального ВГП (по России - ВВП) в 2013-2016 гг.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1CADBD"/>
              </a:solidFill>
            </c:spPr>
          </c:dPt>
          <c:dLbls>
            <c:dLbl>
              <c:idx val="0"/>
              <c:layout>
                <c:manualLayout>
                  <c:x val="0"/>
                  <c:y val="-4.86535419586996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37881877628296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4.86535419586996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706916156808932E-17"/>
                  <c:y val="-2.91921251752197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1.94614167834798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Лист1!$D$20:$D$24</c:f>
              <c:strCache>
                <c:ptCount val="5"/>
                <c:pt idx="0">
                  <c:v>Россия</c:v>
                </c:pt>
                <c:pt idx="1">
                  <c:v>45 агломераций </c:v>
                </c:pt>
                <c:pt idx="2">
                  <c:v>Группа А</c:v>
                </c:pt>
                <c:pt idx="3">
                  <c:v>Группа В</c:v>
                </c:pt>
                <c:pt idx="4">
                  <c:v>Группа С</c:v>
                </c:pt>
              </c:strCache>
            </c:strRef>
          </c:cat>
          <c:val>
            <c:numRef>
              <c:f>Лист1!$E$20:$E$24</c:f>
              <c:numCache>
                <c:formatCode>0.00%</c:formatCode>
                <c:ptCount val="5"/>
                <c:pt idx="0">
                  <c:v>1.12E-2</c:v>
                </c:pt>
                <c:pt idx="1">
                  <c:v>2.3E-2</c:v>
                </c:pt>
                <c:pt idx="2">
                  <c:v>4.2999999999999997E-2</c:v>
                </c:pt>
                <c:pt idx="3">
                  <c:v>3.9899999999999998E-2</c:v>
                </c:pt>
                <c:pt idx="4">
                  <c:v>1.9900000000000001E-2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8483072"/>
        <c:axId val="228487552"/>
      </c:barChart>
      <c:catAx>
        <c:axId val="228483072"/>
        <c:scaling>
          <c:orientation val="minMax"/>
        </c:scaling>
        <c:delete val="0"/>
        <c:axPos val="b"/>
        <c:majorTickMark val="out"/>
        <c:minorTickMark val="none"/>
        <c:tickLblPos val="nextTo"/>
        <c:crossAx val="228487552"/>
        <c:crosses val="autoZero"/>
        <c:auto val="1"/>
        <c:lblAlgn val="ctr"/>
        <c:lblOffset val="100"/>
        <c:noMultiLvlLbl val="0"/>
      </c:catAx>
      <c:valAx>
        <c:axId val="22848755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28483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Segoe MDL2 Assets" panose="050A0102010101010101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'[Графики Полиди 26.12.17.xlsx]Обеспеченность'!$B$73</c:f>
              <c:strCache>
                <c:ptCount val="1"/>
                <c:pt idx="0">
                  <c:v>Обеспеченность жильем,  кв. м на душу населения, 2016 г.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rgbClr val="FFFF00"/>
                        </a:solidFill>
                      </a:rPr>
                      <a:t>27,1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'[Графики Полиди 26.12.17.xlsx]Обеспеченность'!$A$74:$A$91</c:f>
              <c:strCache>
                <c:ptCount val="18"/>
                <c:pt idx="0">
                  <c:v>Владивостокская </c:v>
                </c:pt>
                <c:pt idx="1">
                  <c:v>Волгоградская </c:v>
                </c:pt>
                <c:pt idx="2">
                  <c:v>Московская</c:v>
                </c:pt>
                <c:pt idx="3">
                  <c:v>Пермская </c:v>
                </c:pt>
                <c:pt idx="4">
                  <c:v>Санкт-Петербургская</c:v>
                </c:pt>
                <c:pt idx="5">
                  <c:v>Новосибирская </c:v>
                </c:pt>
                <c:pt idx="6">
                  <c:v>Красноярская </c:v>
                </c:pt>
                <c:pt idx="7">
                  <c:v>Ростовская </c:v>
                </c:pt>
                <c:pt idx="8">
                  <c:v>Россия</c:v>
                </c:pt>
                <c:pt idx="9">
                  <c:v>Уфимская </c:v>
                </c:pt>
                <c:pt idx="10">
                  <c:v>Нижегородская </c:v>
                </c:pt>
                <c:pt idx="11">
                  <c:v>Челябинская </c:v>
                </c:pt>
                <c:pt idx="12">
                  <c:v>Самарско-Тольяттинская </c:v>
                </c:pt>
                <c:pt idx="13">
                  <c:v>Екатеринбургская </c:v>
                </c:pt>
                <c:pt idx="14">
                  <c:v>Казанская </c:v>
                </c:pt>
                <c:pt idx="15">
                  <c:v>Краснодарская </c:v>
                </c:pt>
                <c:pt idx="16">
                  <c:v>Саратовская </c:v>
                </c:pt>
                <c:pt idx="17">
                  <c:v>Воронежская </c:v>
                </c:pt>
              </c:strCache>
            </c:strRef>
          </c:cat>
          <c:val>
            <c:numRef>
              <c:f>'[Графики Полиди 26.12.17.xlsx]Обеспеченность'!$B$74:$B$91</c:f>
              <c:numCache>
                <c:formatCode>0.0</c:formatCode>
                <c:ptCount val="18"/>
                <c:pt idx="0">
                  <c:v>21.48726152410385</c:v>
                </c:pt>
                <c:pt idx="1">
                  <c:v>22.61230363761387</c:v>
                </c:pt>
                <c:pt idx="2">
                  <c:v>22.7</c:v>
                </c:pt>
                <c:pt idx="3">
                  <c:v>23.501721971286649</c:v>
                </c:pt>
                <c:pt idx="4">
                  <c:v>24.300293477231847</c:v>
                </c:pt>
                <c:pt idx="5">
                  <c:v>24.50020618427175</c:v>
                </c:pt>
                <c:pt idx="6">
                  <c:v>24.605209389390026</c:v>
                </c:pt>
                <c:pt idx="7">
                  <c:v>24.838359793438407</c:v>
                </c:pt>
                <c:pt idx="8">
                  <c:v>24.9</c:v>
                </c:pt>
                <c:pt idx="9">
                  <c:v>24.996860375733672</c:v>
                </c:pt>
                <c:pt idx="10">
                  <c:v>25.228464972218124</c:v>
                </c:pt>
                <c:pt idx="11">
                  <c:v>25.623791894328516</c:v>
                </c:pt>
                <c:pt idx="12">
                  <c:v>25.65056210143393</c:v>
                </c:pt>
                <c:pt idx="13">
                  <c:v>25.664913503234821</c:v>
                </c:pt>
                <c:pt idx="14">
                  <c:v>26.119765988431375</c:v>
                </c:pt>
                <c:pt idx="15">
                  <c:v>27.147855725964003</c:v>
                </c:pt>
                <c:pt idx="16">
                  <c:v>28.228003064172974</c:v>
                </c:pt>
                <c:pt idx="17">
                  <c:v>28.843015995176568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3133184"/>
        <c:axId val="233582976"/>
      </c:barChart>
      <c:catAx>
        <c:axId val="233133184"/>
        <c:scaling>
          <c:orientation val="minMax"/>
        </c:scaling>
        <c:delete val="0"/>
        <c:axPos val="l"/>
        <c:majorTickMark val="out"/>
        <c:minorTickMark val="none"/>
        <c:tickLblPos val="nextTo"/>
        <c:crossAx val="233582976"/>
        <c:crosses val="autoZero"/>
        <c:auto val="1"/>
        <c:lblAlgn val="ctr"/>
        <c:lblOffset val="100"/>
        <c:noMultiLvlLbl val="0"/>
      </c:catAx>
      <c:valAx>
        <c:axId val="23358297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crossAx val="23313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0.7757</cdr:x>
      <cdr:y>0</cdr:y>
    </cdr:from>
    <cdr:to>
      <cdr:x>0.78138</cdr:x>
      <cdr:y>0.94468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H="1" flipV="1">
          <a:off x="3267703" y="0"/>
          <a:ext cx="23928" cy="627320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EE2B2F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BEA7C-3BF1-466A-842E-B93E12AEE6BA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D839E-1E6E-45CD-B179-6EEE59692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1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9A574-1F1B-5241-ADDA-328E27E077E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0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D839E-1E6E-45CD-B179-6EEE59692274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0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D839E-1E6E-45CD-B179-6EEE5969227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6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jp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jpg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4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96AB-2143-4F19-925F-57537FE68442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0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8B82F-B3C6-4D42-A620-85BF362CE0A1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3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EB45-285F-4A56-AC93-0FB437AB998F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60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773125"/>
              </p:ext>
            </p:extLst>
          </p:nvPr>
        </p:nvGraphicFramePr>
        <p:xfrm>
          <a:off x="0" y="32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8465" y="2519999"/>
            <a:ext cx="4984615" cy="1080000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465" y="4068000"/>
            <a:ext cx="4984615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Содержание презентации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8462" y="6300003"/>
            <a:ext cx="1800000" cy="2159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Метка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498462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912324"/>
            <a:r>
              <a:rPr lang="ru-RU" smtClean="0">
                <a:solidFill>
                  <a:srgbClr val="0080C7"/>
                </a:solidFill>
              </a:rPr>
              <a:t>Докладчик</a:t>
            </a:r>
            <a:endParaRPr lang="ru-RU" dirty="0">
              <a:solidFill>
                <a:srgbClr val="0080C7"/>
              </a:solidFill>
            </a:endParaRPr>
          </a:p>
        </p:txBody>
      </p:sp>
      <p:pic>
        <p:nvPicPr>
          <p:cNvPr id="9" name="Изображение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3" y="348172"/>
            <a:ext cx="1102027" cy="1715127"/>
          </a:xfrm>
          <a:prstGeom prst="rect">
            <a:avLst/>
          </a:prstGeom>
        </p:spPr>
      </p:pic>
      <p:sp>
        <p:nvSpPr>
          <p:cNvPr id="11" name="Дата 3"/>
          <p:cNvSpPr txBox="1">
            <a:spLocks/>
          </p:cNvSpPr>
          <p:nvPr userDrawn="1"/>
        </p:nvSpPr>
        <p:spPr>
          <a:xfrm>
            <a:off x="3508497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F1BEEF-A4A7-479D-8465-9115149B4495}" type="datetime4">
              <a:rPr lang="ru-RU" smtClean="0">
                <a:solidFill>
                  <a:srgbClr val="0080C7"/>
                </a:solidFill>
              </a:rPr>
              <a:pPr/>
              <a:t>18 июля 2019 г.</a:t>
            </a:fld>
            <a:endParaRPr lang="ru-RU" dirty="0">
              <a:solidFill>
                <a:srgbClr val="0080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4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2450461"/>
              </p:ext>
            </p:extLst>
          </p:nvPr>
        </p:nvGraphicFramePr>
        <p:xfrm>
          <a:off x="1618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8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17959" anchor="b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aseline="0"/>
            </a:lvl1pPr>
          </a:lstStyle>
          <a:p>
            <a:pPr lvl="0"/>
            <a:r>
              <a:rPr lang="ru-RU" dirty="0" smtClean="0"/>
              <a:t>Примечания: 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52000" y="6688551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2324"/>
            <a:r>
              <a:rPr lang="en-US" sz="800" dirty="0" smtClean="0">
                <a:solidFill>
                  <a:srgbClr val="FFFFFF"/>
                </a:solidFill>
              </a:rPr>
              <a:t>© </a:t>
            </a:r>
            <a:r>
              <a:rPr lang="ru-RU" sz="800" dirty="0" smtClean="0">
                <a:solidFill>
                  <a:srgbClr val="FFFFFF"/>
                </a:solidFill>
              </a:rPr>
              <a:t>Центр стратегических разработок</a:t>
            </a:r>
            <a:endParaRPr lang="ru-RU" sz="800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1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9655584"/>
              </p:ext>
            </p:extLst>
          </p:nvPr>
        </p:nvGraphicFramePr>
        <p:xfrm>
          <a:off x="1618" y="2141"/>
          <a:ext cx="158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18" y="2141"/>
                        <a:ext cx="158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8472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4857197"/>
            <a:ext cx="9144000" cy="2312435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016" tIns="53502" rIns="107016" bIns="53502" rtlCol="0" anchor="ctr"/>
          <a:lstStyle/>
          <a:p>
            <a:pPr algn="ctr" defTabSz="912428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314" name="Title Placeholder 1"/>
          <p:cNvSpPr>
            <a:spLocks noGrp="1"/>
          </p:cNvSpPr>
          <p:nvPr>
            <p:ph type="ctrTitle"/>
          </p:nvPr>
        </p:nvSpPr>
        <p:spPr>
          <a:xfrm>
            <a:off x="381000" y="5134540"/>
            <a:ext cx="6400800" cy="934701"/>
          </a:xfrm>
        </p:spPr>
        <p:txBody>
          <a:bodyPr/>
          <a:lstStyle>
            <a:lvl1pPr>
              <a:defRPr sz="47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4790"/>
            <a:ext cx="2133600" cy="475809"/>
          </a:xfrm>
          <a:prstGeom prst="rect">
            <a:avLst/>
          </a:prstGeom>
        </p:spPr>
        <p:txBody>
          <a:bodyPr lIns="91241" tIns="45618" rIns="91241" bIns="45618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2324">
              <a:defRPr/>
            </a:pPr>
            <a:fld id="{81620278-44FA-4F16-8CEF-C5A5699EEFE3}" type="datetimeFigureOut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 defTabSz="912324">
                <a:defRPr/>
              </a:pPr>
              <a:t>7/18/2019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44790"/>
            <a:ext cx="2895600" cy="475809"/>
          </a:xfrm>
          <a:prstGeom prst="rect">
            <a:avLst/>
          </a:prstGeom>
        </p:spPr>
        <p:txBody>
          <a:bodyPr lIns="91241" tIns="45618" rIns="91241" bIns="45618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2324"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4790"/>
            <a:ext cx="2133600" cy="475809"/>
          </a:xfrm>
          <a:prstGeom prst="rect">
            <a:avLst/>
          </a:prstGeom>
        </p:spPr>
        <p:txBody>
          <a:bodyPr lIns="91241" tIns="45618" rIns="91241" bIns="45618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2324">
              <a:defRPr/>
            </a:pPr>
            <a:fld id="{EB662D89-F514-4A6A-A2EB-6C2A43D69FDC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 defTabSz="912324">
                <a:defRPr/>
              </a:pPr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44080"/>
              </p:ext>
            </p:extLst>
          </p:nvPr>
        </p:nvGraphicFramePr>
        <p:xfrm>
          <a:off x="1618" y="2141"/>
          <a:ext cx="158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8" y="2141"/>
                        <a:ext cx="158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Вывод слайда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21068" anchor="b" anchorCtr="0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64"/>
              </a:spcBef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4091543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4503799"/>
              </p:ext>
            </p:extLst>
          </p:nvPr>
        </p:nvGraphicFramePr>
        <p:xfrm>
          <a:off x="0" y="15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8465" y="2519999"/>
            <a:ext cx="4984615" cy="1080000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465" y="4068000"/>
            <a:ext cx="4984615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Содержание презентации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8462" y="6300003"/>
            <a:ext cx="1800000" cy="2159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Метка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498462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913880"/>
            <a:r>
              <a:rPr lang="ru-RU" smtClean="0">
                <a:solidFill>
                  <a:srgbClr val="0080C7"/>
                </a:solidFill>
              </a:rPr>
              <a:t>Докладчик</a:t>
            </a:r>
            <a:endParaRPr lang="ru-RU" dirty="0">
              <a:solidFill>
                <a:srgbClr val="0080C7"/>
              </a:solidFill>
            </a:endParaRPr>
          </a:p>
        </p:txBody>
      </p:sp>
      <p:pic>
        <p:nvPicPr>
          <p:cNvPr id="9" name="Изображение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" y="348172"/>
            <a:ext cx="1102027" cy="1715127"/>
          </a:xfrm>
          <a:prstGeom prst="rect">
            <a:avLst/>
          </a:prstGeom>
        </p:spPr>
      </p:pic>
      <p:sp>
        <p:nvSpPr>
          <p:cNvPr id="11" name="Дата 3"/>
          <p:cNvSpPr txBox="1">
            <a:spLocks/>
          </p:cNvSpPr>
          <p:nvPr userDrawn="1"/>
        </p:nvSpPr>
        <p:spPr>
          <a:xfrm>
            <a:off x="3508497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F1BEEF-A4A7-479D-8465-9115149B4495}" type="datetime4">
              <a:rPr lang="ru-RU" smtClean="0">
                <a:solidFill>
                  <a:srgbClr val="0080C7"/>
                </a:solidFill>
              </a:rPr>
              <a:pPr/>
              <a:t>18 июля 2019 г.</a:t>
            </a:fld>
            <a:endParaRPr lang="ru-RU" dirty="0">
              <a:solidFill>
                <a:srgbClr val="0080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60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6429723"/>
              </p:ext>
            </p:extLst>
          </p:nvPr>
        </p:nvGraphicFramePr>
        <p:xfrm>
          <a:off x="1603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3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17989" anchor="b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aseline="0"/>
            </a:lvl1pPr>
          </a:lstStyle>
          <a:p>
            <a:pPr lvl="0"/>
            <a:r>
              <a:rPr lang="ru-RU" dirty="0" smtClean="0"/>
              <a:t>Примечания: 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52000" y="6688529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3880"/>
            <a:r>
              <a:rPr lang="en-US" sz="800" dirty="0" smtClean="0">
                <a:solidFill>
                  <a:srgbClr val="FFFFFF"/>
                </a:solidFill>
              </a:rPr>
              <a:t>© </a:t>
            </a:r>
            <a:r>
              <a:rPr lang="ru-RU" sz="800" dirty="0" smtClean="0">
                <a:solidFill>
                  <a:srgbClr val="FFFFFF"/>
                </a:solidFill>
              </a:rPr>
              <a:t>Центр стратегических разработок</a:t>
            </a:r>
            <a:endParaRPr lang="ru-RU" sz="800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9766152"/>
              </p:ext>
            </p:extLst>
          </p:nvPr>
        </p:nvGraphicFramePr>
        <p:xfrm>
          <a:off x="0" y="32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8465" y="2519999"/>
            <a:ext cx="4984615" cy="1080000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465" y="4068000"/>
            <a:ext cx="4984615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Содержание презентации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8462" y="6300003"/>
            <a:ext cx="1800000" cy="2159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Метка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498462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912324"/>
            <a:r>
              <a:rPr lang="ru-RU" smtClean="0">
                <a:solidFill>
                  <a:srgbClr val="0080C7"/>
                </a:solidFill>
              </a:rPr>
              <a:t>Докладчик</a:t>
            </a:r>
            <a:endParaRPr lang="ru-RU" dirty="0">
              <a:solidFill>
                <a:srgbClr val="0080C7"/>
              </a:solidFill>
            </a:endParaRPr>
          </a:p>
        </p:txBody>
      </p:sp>
      <p:pic>
        <p:nvPicPr>
          <p:cNvPr id="9" name="Изображение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8" y="348172"/>
            <a:ext cx="1102027" cy="1715127"/>
          </a:xfrm>
          <a:prstGeom prst="rect">
            <a:avLst/>
          </a:prstGeom>
        </p:spPr>
      </p:pic>
      <p:sp>
        <p:nvSpPr>
          <p:cNvPr id="11" name="Дата 3"/>
          <p:cNvSpPr txBox="1">
            <a:spLocks/>
          </p:cNvSpPr>
          <p:nvPr userDrawn="1"/>
        </p:nvSpPr>
        <p:spPr>
          <a:xfrm>
            <a:off x="3508497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F1BEEF-A4A7-479D-8465-9115149B4495}" type="datetime4">
              <a:rPr lang="ru-RU" smtClean="0">
                <a:solidFill>
                  <a:srgbClr val="0080C7"/>
                </a:solidFill>
              </a:rPr>
              <a:pPr/>
              <a:t>18 июля 2019 г.</a:t>
            </a:fld>
            <a:endParaRPr lang="ru-RU" dirty="0">
              <a:solidFill>
                <a:srgbClr val="0080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1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1979204"/>
              </p:ext>
            </p:extLst>
          </p:nvPr>
        </p:nvGraphicFramePr>
        <p:xfrm>
          <a:off x="1614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4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17959" anchor="b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aseline="0"/>
            </a:lvl1pPr>
          </a:lstStyle>
          <a:p>
            <a:pPr lvl="0"/>
            <a:r>
              <a:rPr lang="ru-RU" dirty="0" smtClean="0"/>
              <a:t>Примечания: 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52000" y="6688543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2324"/>
            <a:r>
              <a:rPr lang="en-US" sz="800" dirty="0" smtClean="0">
                <a:solidFill>
                  <a:srgbClr val="FFFFFF"/>
                </a:solidFill>
              </a:rPr>
              <a:t>© </a:t>
            </a:r>
            <a:r>
              <a:rPr lang="ru-RU" sz="800" dirty="0" smtClean="0">
                <a:solidFill>
                  <a:srgbClr val="FFFFFF"/>
                </a:solidFill>
              </a:rPr>
              <a:t>Центр стратегических разработок</a:t>
            </a:r>
            <a:endParaRPr lang="ru-RU" sz="800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1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6A77-6759-4125-9A8A-1ACAC804D3C4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98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1080315"/>
              </p:ext>
            </p:extLst>
          </p:nvPr>
        </p:nvGraphicFramePr>
        <p:xfrm>
          <a:off x="1614" y="2133"/>
          <a:ext cx="158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14" y="2133"/>
                        <a:ext cx="158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8472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4857188"/>
            <a:ext cx="9144000" cy="2312435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016" tIns="53502" rIns="107016" bIns="53502" rtlCol="0" anchor="ctr"/>
          <a:lstStyle/>
          <a:p>
            <a:pPr algn="ctr" defTabSz="912428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314" name="Title Placeholder 1"/>
          <p:cNvSpPr>
            <a:spLocks noGrp="1"/>
          </p:cNvSpPr>
          <p:nvPr>
            <p:ph type="ctrTitle"/>
          </p:nvPr>
        </p:nvSpPr>
        <p:spPr>
          <a:xfrm>
            <a:off x="381000" y="5134531"/>
            <a:ext cx="6400800" cy="934701"/>
          </a:xfrm>
        </p:spPr>
        <p:txBody>
          <a:bodyPr/>
          <a:lstStyle>
            <a:lvl1pPr>
              <a:defRPr sz="47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4782"/>
            <a:ext cx="2133600" cy="475809"/>
          </a:xfrm>
          <a:prstGeom prst="rect">
            <a:avLst/>
          </a:prstGeom>
        </p:spPr>
        <p:txBody>
          <a:bodyPr lIns="91241" tIns="45618" rIns="91241" bIns="45618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2324">
              <a:defRPr/>
            </a:pPr>
            <a:fld id="{81620278-44FA-4F16-8CEF-C5A5699EEFE3}" type="datetimeFigureOut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 defTabSz="912324">
                <a:defRPr/>
              </a:pPr>
              <a:t>7/18/2019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44782"/>
            <a:ext cx="2895600" cy="475809"/>
          </a:xfrm>
          <a:prstGeom prst="rect">
            <a:avLst/>
          </a:prstGeom>
        </p:spPr>
        <p:txBody>
          <a:bodyPr lIns="91241" tIns="45618" rIns="91241" bIns="45618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2324"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4782"/>
            <a:ext cx="2133600" cy="475809"/>
          </a:xfrm>
          <a:prstGeom prst="rect">
            <a:avLst/>
          </a:prstGeom>
        </p:spPr>
        <p:txBody>
          <a:bodyPr lIns="91241" tIns="45618" rIns="91241" bIns="45618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2324">
              <a:defRPr/>
            </a:pPr>
            <a:fld id="{EB662D89-F514-4A6A-A2EB-6C2A43D69FDC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 defTabSz="912324">
                <a:defRPr/>
              </a:pPr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83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5381691"/>
              </p:ext>
            </p:extLst>
          </p:nvPr>
        </p:nvGraphicFramePr>
        <p:xfrm>
          <a:off x="1614" y="2133"/>
          <a:ext cx="158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4" y="2133"/>
                        <a:ext cx="158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Вывод слайда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21068" anchor="b" anchorCtr="0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64"/>
              </a:spcBef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232785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2360094"/>
              </p:ext>
            </p:extLst>
          </p:nvPr>
        </p:nvGraphicFramePr>
        <p:xfrm>
          <a:off x="0" y="9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8465" y="2519999"/>
            <a:ext cx="4984615" cy="10800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465" y="4068000"/>
            <a:ext cx="4984615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38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Содержание презентации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8462" y="6300003"/>
            <a:ext cx="1800000" cy="2159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Метка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498462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779163"/>
            <a:r>
              <a:rPr lang="ru-RU" dirty="0" smtClean="0">
                <a:solidFill>
                  <a:srgbClr val="0080C7"/>
                </a:solidFill>
              </a:rPr>
              <a:t>Докладчик</a:t>
            </a:r>
            <a:endParaRPr lang="ru-RU" dirty="0">
              <a:solidFill>
                <a:srgbClr val="0080C7"/>
              </a:solidFill>
            </a:endParaRPr>
          </a:p>
        </p:txBody>
      </p:sp>
      <p:pic>
        <p:nvPicPr>
          <p:cNvPr id="9" name="Изображение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7" y="348172"/>
            <a:ext cx="1102027" cy="1715127"/>
          </a:xfrm>
          <a:prstGeom prst="rect">
            <a:avLst/>
          </a:prstGeom>
        </p:spPr>
      </p:pic>
      <p:sp>
        <p:nvSpPr>
          <p:cNvPr id="11" name="Дата 3"/>
          <p:cNvSpPr txBox="1">
            <a:spLocks/>
          </p:cNvSpPr>
          <p:nvPr userDrawn="1"/>
        </p:nvSpPr>
        <p:spPr>
          <a:xfrm>
            <a:off x="3508497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F1BEEF-A4A7-479D-8465-9115149B4495}" type="datetime4">
              <a:rPr lang="ru-RU" smtClean="0">
                <a:solidFill>
                  <a:srgbClr val="0080C7"/>
                </a:solidFill>
              </a:rPr>
              <a:pPr/>
              <a:t>18 июля 2019 г.</a:t>
            </a:fld>
            <a:endParaRPr lang="ru-RU" dirty="0">
              <a:solidFill>
                <a:srgbClr val="0080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8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4749912"/>
              </p:ext>
            </p:extLst>
          </p:nvPr>
        </p:nvGraphicFramePr>
        <p:xfrm>
          <a:off x="1593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15338" anchor="b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56"/>
              </a:spcBef>
              <a:defRPr sz="700" baseline="0"/>
            </a:lvl1pPr>
          </a:lstStyle>
          <a:p>
            <a:pPr lvl="0"/>
            <a:r>
              <a:rPr lang="ru-RU" dirty="0" smtClean="0"/>
              <a:t>Примечания: 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52000" y="6688513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779163"/>
            <a:r>
              <a:rPr lang="en-US" sz="700" dirty="0" smtClean="0">
                <a:solidFill>
                  <a:srgbClr val="FFFFFF"/>
                </a:solidFill>
              </a:rPr>
              <a:t>© </a:t>
            </a:r>
            <a:r>
              <a:rPr lang="ru-RU" sz="700" dirty="0" smtClean="0">
                <a:solidFill>
                  <a:srgbClr val="FFFFFF"/>
                </a:solidFill>
              </a:rPr>
              <a:t>Центр стратегических разработок</a:t>
            </a:r>
            <a:endParaRPr lang="ru-RU" sz="700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58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15340" anchor="b" anchorCtr="0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56"/>
              </a:spcBef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2749729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0680772"/>
              </p:ext>
            </p:extLst>
          </p:nvPr>
        </p:nvGraphicFramePr>
        <p:xfrm>
          <a:off x="0" y="3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8465" y="2519999"/>
            <a:ext cx="4984615" cy="10800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465" y="4068000"/>
            <a:ext cx="4984615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38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Содержание презентации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8462" y="6300001"/>
            <a:ext cx="1800000" cy="2159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Метка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498462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779163"/>
            <a:r>
              <a:rPr lang="ru-RU" dirty="0" smtClean="0">
                <a:solidFill>
                  <a:srgbClr val="0080C7"/>
                </a:solidFill>
              </a:rPr>
              <a:t>Докладчик</a:t>
            </a:r>
            <a:endParaRPr lang="ru-RU" dirty="0">
              <a:solidFill>
                <a:srgbClr val="0080C7"/>
              </a:solidFill>
            </a:endParaRPr>
          </a:p>
        </p:txBody>
      </p:sp>
      <p:pic>
        <p:nvPicPr>
          <p:cNvPr id="9" name="Изображение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7" y="348172"/>
            <a:ext cx="1102027" cy="1715127"/>
          </a:xfrm>
          <a:prstGeom prst="rect">
            <a:avLst/>
          </a:prstGeom>
        </p:spPr>
      </p:pic>
      <p:sp>
        <p:nvSpPr>
          <p:cNvPr id="11" name="Дата 3"/>
          <p:cNvSpPr txBox="1">
            <a:spLocks/>
          </p:cNvSpPr>
          <p:nvPr userDrawn="1"/>
        </p:nvSpPr>
        <p:spPr>
          <a:xfrm>
            <a:off x="3508497" y="4680000"/>
            <a:ext cx="1993846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F1BEEF-A4A7-479D-8465-9115149B4495}" type="datetime4">
              <a:rPr lang="ru-RU" smtClean="0">
                <a:solidFill>
                  <a:srgbClr val="0080C7"/>
                </a:solidFill>
              </a:rPr>
              <a:pPr/>
              <a:t>18 июля 2019 г.</a:t>
            </a:fld>
            <a:endParaRPr lang="ru-RU" dirty="0">
              <a:solidFill>
                <a:srgbClr val="0080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1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3988689"/>
              </p:ext>
            </p:extLst>
          </p:nvPr>
        </p:nvGraphicFramePr>
        <p:xfrm>
          <a:off x="1593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215902"/>
            <a:ext cx="8642350" cy="215900"/>
          </a:xfrm>
          <a:prstGeom prst="rect">
            <a:avLst/>
          </a:prstGeom>
        </p:spPr>
        <p:txBody>
          <a:bodyPr lIns="0" tIns="0" rIns="0" bIns="15338" anchor="b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337300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56"/>
              </a:spcBef>
              <a:defRPr sz="700" baseline="0"/>
            </a:lvl1pPr>
          </a:lstStyle>
          <a:p>
            <a:pPr lvl="0"/>
            <a:r>
              <a:rPr lang="ru-RU" dirty="0" smtClean="0"/>
              <a:t>Примечания: 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52000" y="6688506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779163"/>
            <a:r>
              <a:rPr lang="en-US" sz="700" dirty="0" smtClean="0">
                <a:solidFill>
                  <a:srgbClr val="FFFFFF"/>
                </a:solidFill>
              </a:rPr>
              <a:t>© </a:t>
            </a:r>
            <a:r>
              <a:rPr lang="ru-RU" sz="700" dirty="0" smtClean="0">
                <a:solidFill>
                  <a:srgbClr val="FFFFFF"/>
                </a:solidFill>
              </a:rPr>
              <a:t>Центр стратегических разработок</a:t>
            </a:r>
            <a:endParaRPr lang="ru-RU" sz="700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74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96AB-2143-4F19-925F-57537FE684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3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6A77-6759-4125-9A8A-1ACAC804D3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7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F662-1CA9-42AA-AA6F-C66385D0C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9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F662-1CA9-42AA-AA6F-C66385D0C0BB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15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F98-7637-4D84-9ADE-2946C029AB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45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FF4C9-601E-4496-891E-C0C819FA8F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37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D60A-F875-4477-911C-3399D13E87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64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5C8E-F24B-4C7E-87A6-F8E41FDBB0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86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3B5E-5234-4131-8DDA-4EFB1D37B9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91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DB52-E467-49EB-9344-EEB0C81EA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8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8B82F-B3C6-4D42-A620-85BF362CE0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21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EB45-285F-4A56-AC93-0FB437AB99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7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17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6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F98-7637-4D84-9ADE-2946C029AB08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70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69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88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73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55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89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5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98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51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6ED1B-5016-41CC-8A63-46DD9EBEDE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6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FF4C9-601E-4496-891E-C0C819FA8F68}" type="datetime1">
              <a:rPr lang="ru-RU" smtClean="0"/>
              <a:t>18.07.2019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42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96AB-2143-4F19-925F-57537FE684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82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6A77-6759-4125-9A8A-1ACAC804D3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88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F662-1CA9-42AA-AA6F-C66385D0C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58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F98-7637-4D84-9ADE-2946C029AB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66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FF4C9-601E-4496-891E-C0C819FA8F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83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D60A-F875-4477-911C-3399D13E87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32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5C8E-F24B-4C7E-87A6-F8E41FDBB0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01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3B5E-5234-4131-8DDA-4EFB1D37B9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30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DB52-E467-49EB-9344-EEB0C81EA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19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8B82F-B3C6-4D42-A620-85BF362CE0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D60A-F875-4477-911C-3399D13E87F1}" type="datetime1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52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EB45-285F-4A56-AC93-0FB437AB99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55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2025353"/>
            <a:ext cx="6858000" cy="1484610"/>
          </a:xfrm>
        </p:spPr>
        <p:txBody>
          <a:bodyPr anchor="b"/>
          <a:lstStyle>
            <a:lvl1pPr algn="l">
              <a:defRPr sz="4875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6858000" cy="1655762"/>
          </a:xfrm>
        </p:spPr>
        <p:txBody>
          <a:bodyPr/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807709-7E07-9B47-AAC8-A73BF6708013}" type="datetime1">
              <a:rPr lang="ru-RU" smtClean="0">
                <a:solidFill>
                  <a:prstClr val="white"/>
                </a:solidFill>
              </a:rPr>
              <a:pPr/>
              <a:t>18.07.2019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>
                <a:solidFill>
                  <a:prstClr val="white"/>
                </a:solidFill>
              </a:rPr>
              <a:t>© Центр стратегических разработок</a:t>
            </a: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B281E-F444-1144-B042-5FE9A7BB944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591678"/>
            <a:ext cx="777120" cy="12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92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5" y="1939895"/>
            <a:ext cx="7946069" cy="1570068"/>
          </a:xfrm>
        </p:spPr>
        <p:txBody>
          <a:bodyPr anchor="b"/>
          <a:lstStyle>
            <a:lvl1pPr algn="ctr">
              <a:defRPr sz="4875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7946068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591678"/>
            <a:ext cx="777120" cy="12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99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5" y="2016807"/>
            <a:ext cx="7946069" cy="1493156"/>
          </a:xfrm>
        </p:spPr>
        <p:txBody>
          <a:bodyPr anchor="b"/>
          <a:lstStyle>
            <a:lvl1pPr algn="l">
              <a:defRPr sz="4875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7946068" cy="1655762"/>
          </a:xfrm>
        </p:spPr>
        <p:txBody>
          <a:bodyPr/>
          <a:lstStyle>
            <a:lvl1pPr marL="0" indent="0" algn="l">
              <a:buNone/>
              <a:defRPr sz="1950">
                <a:solidFill>
                  <a:schemeClr val="tx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1572" y="379249"/>
            <a:ext cx="683148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98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1122363"/>
            <a:ext cx="6858000" cy="2387600"/>
          </a:xfrm>
        </p:spPr>
        <p:txBody>
          <a:bodyPr anchor="b"/>
          <a:lstStyle>
            <a:lvl1pPr algn="l">
              <a:defRPr sz="487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13E8-2813-A147-9F9A-723AD44D38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89359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E8C8-5E7C-094A-A333-DAE1C2AC64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628651" y="368312"/>
            <a:ext cx="7885510" cy="1000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prstClr val="white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7969028" y="657229"/>
            <a:ext cx="545132" cy="10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92" y="1709743"/>
            <a:ext cx="78867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92" y="4589475"/>
            <a:ext cx="78867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97A0-0DFC-3349-80BF-7B3EBC4426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628651" y="368312"/>
            <a:ext cx="7885510" cy="100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57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8B29-DAF2-4D47-8C47-3D912FE76C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28651" y="368312"/>
            <a:ext cx="7885510" cy="100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30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4" y="657228"/>
            <a:ext cx="7886700" cy="10334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45BD-CB52-EC4C-ABE0-A1D459A091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28651" y="368312"/>
            <a:ext cx="7885510" cy="100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312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D4F2-197A-2D46-B410-0E3B283E79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3836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5C8E-F24B-4C7E-87A6-F8E41FDBB0AA}" type="datetime1">
              <a:rPr lang="ru-RU" smtClean="0"/>
              <a:t>18.07.2019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71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CBB2D-1AFB-4C40-B0F4-0FFF84D0DE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179993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5" y="657225"/>
            <a:ext cx="2949178" cy="118745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C0B4-7B01-7F4B-9F6B-3290916140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15686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5" y="657225"/>
            <a:ext cx="2949178" cy="118745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2B5A-802E-6443-B2D1-B78412D137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484396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1A58-0247-C948-A1ED-8AA078D62B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87672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80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7991-E78B-A644-902E-0C95D27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8962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925" b="0">
                <a:solidFill>
                  <a:srgbClr val="013D34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925" b="0">
                <a:solidFill>
                  <a:srgbClr val="013D34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85F5-79AA-9F48-A11B-C38EFB6B76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F9E2-A681-4523-A1E3-B13174320180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559888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B0643-36B8-4BD9-B656-6834FA20F1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61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732-5339-4723-9A94-B186726939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188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7586-0F4E-4B59-8866-02B05D153A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429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9A79-3273-457E-BAF6-A10792B306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2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3B5E-5234-4131-8DDA-4EFB1D37B9C2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38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AC77-32D0-41CD-B028-B109E9B5BE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3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25F36-9FA9-422B-9538-3A3740EEA6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65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3225-B7F3-46B9-A4B1-FE57743659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58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677F-EC5F-4534-9AC9-B594F7470A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13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CDDF-5D3E-4AD0-B7DA-BB94920FF3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5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FA9B-3C41-4FAD-99EC-01BB407B80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20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0288-2CCA-4405-AE73-D443F0B394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445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B0643-36B8-4BD9-B656-6834FA20F1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664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732-5339-4723-9A94-B186726939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73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7586-0F4E-4B59-8866-02B05D153A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2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DB52-E467-49EB-9344-EEB0C81EAA34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2885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9A79-3273-457E-BAF6-A10792B306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030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AC77-32D0-41CD-B028-B109E9B5BE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90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25F36-9FA9-422B-9538-3A3740EEA6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326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3225-B7F3-46B9-A4B1-FE57743659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93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677F-EC5F-4534-9AC9-B594F7470A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943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CDDF-5D3E-4AD0-B7DA-BB94920FF3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96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FA9B-3C41-4FAD-99EC-01BB407B80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908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0288-2CCA-4405-AE73-D443F0B394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2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g"/><Relationship Id="rId5" Type="http://schemas.openxmlformats.org/officeDocument/2006/relationships/tags" Target="../tags/tag6.xml"/><Relationship Id="rId4" Type="http://schemas.openxmlformats.org/officeDocument/2006/relationships/vmlDrawing" Target="../drawings/vmlDrawing6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vmlDrawing" Target="../drawings/vmlDrawing9.vml"/><Relationship Id="rId5" Type="http://schemas.openxmlformats.org/officeDocument/2006/relationships/theme" Target="../theme/theme4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oleObject" Target="../embeddings/oleObject9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ags" Target="../tags/tag14.xml"/><Relationship Id="rId5" Type="http://schemas.openxmlformats.org/officeDocument/2006/relationships/vmlDrawing" Target="../drawings/vmlDrawing14.vml"/><Relationship Id="rId4" Type="http://schemas.openxmlformats.org/officeDocument/2006/relationships/theme" Target="../theme/theme5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6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g"/><Relationship Id="rId5" Type="http://schemas.openxmlformats.org/officeDocument/2006/relationships/tags" Target="../tags/tag17.xml"/><Relationship Id="rId4" Type="http://schemas.openxmlformats.org/officeDocument/2006/relationships/vmlDrawing" Target="../drawings/vmlDrawing17.v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4E32-D72C-473A-91D7-74F4121341E0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06663-6524-4EA9-B00B-80A50C1FA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4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7922"/>
            <a:ext cx="7266414" cy="1033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i="0">
                <a:solidFill>
                  <a:schemeClr val="tx1">
                    <a:tint val="7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6EFE122C-379D-B940-947C-F6ECCCF304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6" y="635636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3" b="0" i="0">
                <a:solidFill>
                  <a:schemeClr val="tx1">
                    <a:tint val="7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950" b="0" i="0">
                <a:gradFill>
                  <a:gsLst>
                    <a:gs pos="0">
                      <a:srgbClr val="002060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</a:gra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‹#›</a:t>
            </a:fld>
            <a:endParaRPr lang="ru-RU" dirty="0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" y="6289288"/>
            <a:ext cx="7885510" cy="0"/>
          </a:xfrm>
          <a:prstGeom prst="line">
            <a:avLst/>
          </a:prstGeom>
          <a:ln w="15240">
            <a:gradFill flip="none" rotWithShape="1">
              <a:gsLst>
                <a:gs pos="100000">
                  <a:srgbClr val="FF0000"/>
                </a:gs>
                <a:gs pos="0">
                  <a:schemeClr val="bg1"/>
                </a:gs>
                <a:gs pos="5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77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hf hdr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2925" b="1" i="0" kern="1200" cap="all" baseline="0"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/>
        <a:buChar char="•"/>
        <a:defRPr sz="2275" b="0" i="0" kern="1200">
          <a:solidFill>
            <a:schemeClr val="tx1">
              <a:lumMod val="75000"/>
              <a:lumOff val="25000"/>
            </a:schemeClr>
          </a:solidFill>
          <a:latin typeface="Segoe UI" charset="0"/>
          <a:ea typeface="Segoe UI" charset="0"/>
          <a:cs typeface="Segoe UI" charset="0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950" b="0" i="0" kern="1200">
          <a:solidFill>
            <a:schemeClr val="tx1">
              <a:lumMod val="75000"/>
              <a:lumOff val="25000"/>
            </a:schemeClr>
          </a:solidFill>
          <a:latin typeface="Segoe UI" charset="0"/>
          <a:ea typeface="Segoe UI" charset="0"/>
          <a:cs typeface="Segoe UI" charset="0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625" b="0" i="0" kern="1200">
          <a:solidFill>
            <a:schemeClr val="tx1">
              <a:lumMod val="75000"/>
              <a:lumOff val="25000"/>
            </a:schemeClr>
          </a:solidFill>
          <a:latin typeface="Segoe UI" charset="0"/>
          <a:ea typeface="Segoe UI" charset="0"/>
          <a:cs typeface="Segoe UI" charset="0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b="0" i="0" kern="1200">
          <a:solidFill>
            <a:schemeClr val="tx1">
              <a:lumMod val="75000"/>
              <a:lumOff val="25000"/>
            </a:schemeClr>
          </a:solidFill>
          <a:latin typeface="Segoe UI" charset="0"/>
          <a:ea typeface="Segoe UI" charset="0"/>
          <a:cs typeface="Segoe UI" charset="0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b="0" i="0" kern="1200">
          <a:solidFill>
            <a:schemeClr val="tx1">
              <a:lumMod val="75000"/>
              <a:lumOff val="25000"/>
            </a:schemeClr>
          </a:solidFill>
          <a:latin typeface="Segoe UI" charset="0"/>
          <a:ea typeface="Segoe UI" charset="0"/>
          <a:cs typeface="Segoe UI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30" userDrawn="1">
          <p15:clr>
            <a:srgbClr val="F26B43"/>
          </p15:clr>
        </p15:guide>
        <p15:guide id="2" pos="5810" userDrawn="1">
          <p15:clr>
            <a:srgbClr val="F26B43"/>
          </p15:clr>
        </p15:guide>
        <p15:guide id="3" orient="horz" pos="1071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5" orient="horz" pos="1162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orient="horz" pos="414" userDrawn="1">
          <p15:clr>
            <a:srgbClr val="F26B43"/>
          </p15:clr>
        </p15:guide>
        <p15:guide id="8" pos="706" userDrawn="1">
          <p15:clr>
            <a:srgbClr val="F26B43"/>
          </p15:clr>
        </p15:guide>
        <p15:guide id="9" pos="5589" userDrawn="1">
          <p15:clr>
            <a:srgbClr val="F26B43"/>
          </p15:clr>
        </p15:guide>
        <p15:guide id="10" orient="horz" pos="1366" userDrawn="1">
          <p15:clr>
            <a:srgbClr val="F26B43"/>
          </p15:clr>
        </p15:guide>
        <p15:guide id="11" orient="horz" pos="3521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B7715-8AC4-4DA0-97B4-7933D53118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8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/>
            <a:fld id="{BC3B7715-8AC4-4DA0-97B4-7933D53118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90"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/>
            <a:fld id="{C2FF39AB-B043-4145-9443-2A657DCFEA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9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779711822"/>
              </p:ext>
            </p:extLst>
          </p:nvPr>
        </p:nvGraphicFramePr>
        <p:xfrm>
          <a:off x="0" y="32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6642103"/>
            <a:ext cx="9144000" cy="215900"/>
          </a:xfrm>
          <a:prstGeom prst="rect">
            <a:avLst/>
          </a:prstGeom>
          <a:solidFill>
            <a:srgbClr val="5F606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822" tIns="71822" rIns="71822" bIns="71822" spcCol="0" rtlCol="0" anchor="ctr"/>
          <a:lstStyle/>
          <a:p>
            <a:pPr algn="ctr" defTabSz="912324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716755"/>
            <a:ext cx="86400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Вывод слайда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56070" y="6690975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912324"/>
            <a:fld id="{8088333F-969B-4E2E-A6DA-00108481B495}" type="slidenum">
              <a:rPr lang="ru-RU" sz="800" b="1" smtClean="0">
                <a:solidFill>
                  <a:srgbClr val="FFFFFF"/>
                </a:solidFill>
              </a:rPr>
              <a:pPr algn="r" defTabSz="912324"/>
              <a:t>‹#›</a:t>
            </a:fld>
            <a:endParaRPr lang="ru-RU" sz="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2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hf hdr="0" ftr="0"/>
  <p:txStyles>
    <p:titleStyle>
      <a:lvl1pPr algn="l" defTabSz="912324" rtl="0" eaLnBrk="1" latinLnBrk="0" hangingPunct="1">
        <a:spcBef>
          <a:spcPct val="0"/>
        </a:spcBef>
        <a:buNone/>
        <a:defRPr sz="1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2324" rtl="0" eaLnBrk="1" latinLnBrk="0" hangingPunct="1">
        <a:spcBef>
          <a:spcPts val="600"/>
        </a:spcBef>
        <a:buClr>
          <a:schemeClr val="tx2"/>
        </a:buClr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79597" indent="-179597" algn="l" defTabSz="912324" rtl="0" eaLnBrk="1" latinLnBrk="0" hangingPunct="1">
        <a:spcBef>
          <a:spcPts val="3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59185" indent="-179597" algn="l" defTabSz="912324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777" indent="-179597" algn="l" defTabSz="912324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8372" indent="-179597" algn="l" defTabSz="912324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86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45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207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69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60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24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81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46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06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72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27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88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8993638"/>
              </p:ext>
            </p:extLst>
          </p:nvPr>
        </p:nvGraphicFramePr>
        <p:xfrm>
          <a:off x="0" y="15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6642103"/>
            <a:ext cx="9144000" cy="215900"/>
          </a:xfrm>
          <a:prstGeom prst="rect">
            <a:avLst/>
          </a:prstGeom>
          <a:solidFill>
            <a:srgbClr val="5F606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46" tIns="71946" rIns="71946" bIns="71946" spcCol="0" rtlCol="0" anchor="ctr"/>
          <a:lstStyle/>
          <a:p>
            <a:pPr algn="ctr" defTabSz="913880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716755"/>
            <a:ext cx="86400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Вывод слайда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56070" y="6690953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913880"/>
            <a:fld id="{8088333F-969B-4E2E-A6DA-00108481B495}" type="slidenum">
              <a:rPr lang="ru-RU" sz="800" b="1" smtClean="0">
                <a:solidFill>
                  <a:srgbClr val="FFFFFF"/>
                </a:solidFill>
              </a:rPr>
              <a:pPr algn="r" defTabSz="913880"/>
              <a:t>‹#›</a:t>
            </a:fld>
            <a:endParaRPr lang="ru-RU" sz="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7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/>
  <p:txStyles>
    <p:titleStyle>
      <a:lvl1pPr algn="l" defTabSz="913880" rtl="0" eaLnBrk="1" latinLnBrk="0" hangingPunct="1">
        <a:spcBef>
          <a:spcPct val="0"/>
        </a:spcBef>
        <a:buNone/>
        <a:defRPr sz="1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3880" rtl="0" eaLnBrk="1" latinLnBrk="0" hangingPunct="1">
        <a:spcBef>
          <a:spcPts val="600"/>
        </a:spcBef>
        <a:buClr>
          <a:schemeClr val="tx2"/>
        </a:buClr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79900" indent="-179900" algn="l" defTabSz="913880" rtl="0" eaLnBrk="1" latinLnBrk="0" hangingPunct="1">
        <a:spcBef>
          <a:spcPts val="3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59795" indent="-179900" algn="l" defTabSz="913880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9695" indent="-179900" algn="l" defTabSz="913880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9590" indent="-179900" algn="l" defTabSz="913880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0" indent="-228468" algn="l" defTabSz="913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0" indent="-228468" algn="l" defTabSz="913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0" indent="-228468" algn="l" defTabSz="913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1" indent="-228468" algn="l" defTabSz="913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18202230"/>
              </p:ext>
            </p:extLst>
          </p:nvPr>
        </p:nvGraphicFramePr>
        <p:xfrm>
          <a:off x="0" y="32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8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6642103"/>
            <a:ext cx="9144000" cy="215900"/>
          </a:xfrm>
          <a:prstGeom prst="rect">
            <a:avLst/>
          </a:prstGeom>
          <a:solidFill>
            <a:srgbClr val="5F606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822" tIns="71822" rIns="71822" bIns="71822" spcCol="0" rtlCol="0" anchor="ctr"/>
          <a:lstStyle/>
          <a:p>
            <a:pPr algn="ctr" defTabSz="912324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716755"/>
            <a:ext cx="86400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Вывод слайда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56070" y="6690967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912324"/>
            <a:fld id="{8088333F-969B-4E2E-A6DA-00108481B495}" type="slidenum">
              <a:rPr lang="ru-RU" sz="800" b="1" smtClean="0">
                <a:solidFill>
                  <a:srgbClr val="FFFFFF"/>
                </a:solidFill>
              </a:rPr>
              <a:pPr algn="r" defTabSz="912324"/>
              <a:t>‹#›</a:t>
            </a:fld>
            <a:endParaRPr lang="ru-RU" sz="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3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5" r:id="rId4"/>
  </p:sldLayoutIdLst>
  <p:hf hdr="0" ftr="0"/>
  <p:txStyles>
    <p:titleStyle>
      <a:lvl1pPr algn="l" defTabSz="912324" rtl="0" eaLnBrk="1" latinLnBrk="0" hangingPunct="1">
        <a:spcBef>
          <a:spcPct val="0"/>
        </a:spcBef>
        <a:buNone/>
        <a:defRPr sz="1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2324" rtl="0" eaLnBrk="1" latinLnBrk="0" hangingPunct="1">
        <a:spcBef>
          <a:spcPts val="600"/>
        </a:spcBef>
        <a:buClr>
          <a:schemeClr val="tx2"/>
        </a:buClr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79597" indent="-179597" algn="l" defTabSz="912324" rtl="0" eaLnBrk="1" latinLnBrk="0" hangingPunct="1">
        <a:spcBef>
          <a:spcPts val="3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59185" indent="-179597" algn="l" defTabSz="912324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777" indent="-179597" algn="l" defTabSz="912324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8372" indent="-179597" algn="l" defTabSz="912324" rtl="0" eaLnBrk="1" latinLnBrk="0" hangingPunct="1">
        <a:spcBef>
          <a:spcPts val="3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86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45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207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69" indent="-228075" algn="l" defTabSz="912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60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24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81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46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06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72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27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88" algn="l" defTabSz="912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175888949"/>
              </p:ext>
            </p:extLst>
          </p:nvPr>
        </p:nvGraphicFramePr>
        <p:xfrm>
          <a:off x="0" y="9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6642103"/>
            <a:ext cx="9144000" cy="215900"/>
          </a:xfrm>
          <a:prstGeom prst="rect">
            <a:avLst/>
          </a:prstGeom>
          <a:solidFill>
            <a:srgbClr val="5F606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340" tIns="61340" rIns="61340" bIns="61340" spcCol="0" rtlCol="0" anchor="ctr"/>
          <a:lstStyle/>
          <a:p>
            <a:pPr algn="ctr" defTabSz="779163"/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716755"/>
            <a:ext cx="86400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Вывод слайда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56070" y="6690937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779163"/>
            <a:fld id="{8088333F-969B-4E2E-A6DA-00108481B495}" type="slidenum">
              <a:rPr lang="ru-RU" sz="700" b="1" smtClean="0">
                <a:solidFill>
                  <a:srgbClr val="FFFFFF"/>
                </a:solidFill>
              </a:rPr>
              <a:pPr algn="r" defTabSz="779163"/>
              <a:t>‹#›</a:t>
            </a:fld>
            <a:endParaRPr lang="ru-RU" sz="7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/>
  <p:txStyles>
    <p:titleStyle>
      <a:lvl1pPr algn="l" defTabSz="779163" rtl="0" eaLnBrk="1" latinLnBrk="0" hangingPunct="1"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779163" rtl="0" eaLnBrk="1" latinLnBrk="0" hangingPunct="1">
        <a:spcBef>
          <a:spcPts val="511"/>
        </a:spcBef>
        <a:buClr>
          <a:schemeClr val="tx2"/>
        </a:buClr>
        <a:buFont typeface="Arial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153379" indent="-153379" algn="l" defTabSz="779163" rtl="0" eaLnBrk="1" latinLnBrk="0" hangingPunct="1">
        <a:spcBef>
          <a:spcPts val="256"/>
        </a:spcBef>
        <a:buClr>
          <a:schemeClr val="tx2"/>
        </a:buClr>
        <a:buFont typeface="Wingdings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306757" indent="-153379" algn="l" defTabSz="779163" rtl="0" eaLnBrk="1" latinLnBrk="0" hangingPunct="1">
        <a:spcBef>
          <a:spcPts val="256"/>
        </a:spcBef>
        <a:buClr>
          <a:schemeClr val="tx2"/>
        </a:buClr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136" indent="-153379" algn="l" defTabSz="779163" rtl="0" eaLnBrk="1" latinLnBrk="0" hangingPunct="1">
        <a:spcBef>
          <a:spcPts val="256"/>
        </a:spcBef>
        <a:buClr>
          <a:schemeClr val="tx2"/>
        </a:buClr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613514" indent="-153379" algn="l" defTabSz="779163" rtl="0" eaLnBrk="1" latinLnBrk="0" hangingPunct="1">
        <a:spcBef>
          <a:spcPts val="256"/>
        </a:spcBef>
        <a:buClr>
          <a:schemeClr val="tx2"/>
        </a:buClr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698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80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1861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443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139986167"/>
              </p:ext>
            </p:extLst>
          </p:nvPr>
        </p:nvGraphicFramePr>
        <p:xfrm>
          <a:off x="0" y="3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7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"/>
                        <a:ext cx="158750" cy="158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6642102"/>
            <a:ext cx="9144000" cy="215900"/>
          </a:xfrm>
          <a:prstGeom prst="rect">
            <a:avLst/>
          </a:prstGeom>
          <a:solidFill>
            <a:srgbClr val="5F606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340" tIns="61340" rIns="61340" bIns="61340" spcCol="0" rtlCol="0" anchor="ctr"/>
          <a:lstStyle/>
          <a:p>
            <a:pPr algn="ctr" defTabSz="779163"/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716755"/>
            <a:ext cx="86400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Вывод слайда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56070" y="6690930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779163"/>
            <a:fld id="{8088333F-969B-4E2E-A6DA-00108481B495}" type="slidenum">
              <a:rPr lang="ru-RU" sz="700" b="1" smtClean="0">
                <a:solidFill>
                  <a:srgbClr val="FFFFFF"/>
                </a:solidFill>
              </a:rPr>
              <a:pPr algn="r" defTabSz="779163"/>
              <a:t>‹#›</a:t>
            </a:fld>
            <a:endParaRPr lang="ru-RU" sz="7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0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/>
  <p:txStyles>
    <p:titleStyle>
      <a:lvl1pPr algn="l" defTabSz="779163" rtl="0" eaLnBrk="1" latinLnBrk="0" hangingPunct="1"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779163" rtl="0" eaLnBrk="1" latinLnBrk="0" hangingPunct="1">
        <a:spcBef>
          <a:spcPts val="511"/>
        </a:spcBef>
        <a:buClr>
          <a:schemeClr val="tx2"/>
        </a:buClr>
        <a:buFont typeface="Arial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153379" indent="-153379" algn="l" defTabSz="779163" rtl="0" eaLnBrk="1" latinLnBrk="0" hangingPunct="1">
        <a:spcBef>
          <a:spcPts val="256"/>
        </a:spcBef>
        <a:buClr>
          <a:schemeClr val="tx2"/>
        </a:buClr>
        <a:buFont typeface="Wingdings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306757" indent="-153379" algn="l" defTabSz="779163" rtl="0" eaLnBrk="1" latinLnBrk="0" hangingPunct="1">
        <a:spcBef>
          <a:spcPts val="256"/>
        </a:spcBef>
        <a:buClr>
          <a:schemeClr val="tx2"/>
        </a:buClr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136" indent="-153379" algn="l" defTabSz="779163" rtl="0" eaLnBrk="1" latinLnBrk="0" hangingPunct="1">
        <a:spcBef>
          <a:spcPts val="256"/>
        </a:spcBef>
        <a:buClr>
          <a:schemeClr val="tx2"/>
        </a:buClr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613514" indent="-153379" algn="l" defTabSz="779163" rtl="0" eaLnBrk="1" latinLnBrk="0" hangingPunct="1">
        <a:spcBef>
          <a:spcPts val="256"/>
        </a:spcBef>
        <a:buClr>
          <a:schemeClr val="tx2"/>
        </a:buClr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698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80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1861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443" indent="-194791" algn="l" defTabSz="77916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4E32-D72C-473A-91D7-74F4121341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A857F-D9B2-4949-B794-B77E4FA71B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13D7-DA30-4126-B548-21EB459465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1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4E32-D72C-473A-91D7-74F4121341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5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5389" y="1916832"/>
            <a:ext cx="81051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Индикаторы экономики, градостроительной и жилищной сферы российских и зарубежных городских агломераций. Территориальное планирование и градостроительное зонирование как инструмент социально-экономического развития городов и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агломераций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(Проект выполнен за счет средств Целевого капитала ИЭГ в 2019 г., также используются материалы работ, выполненных по заказу ЦСР и ДОМ.РФ в 2018 г.)</a:t>
            </a:r>
          </a:p>
          <a:p>
            <a:pPr algn="ctr"/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Татьяна Полиди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Исполнительный директор Фонда «Институт экономики города»</a:t>
            </a:r>
          </a:p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203848" y="116632"/>
            <a:ext cx="5760640" cy="1464947"/>
            <a:chOff x="3203848" y="116632"/>
            <a:chExt cx="5760640" cy="146494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203848" y="116632"/>
              <a:ext cx="5688632" cy="1464947"/>
              <a:chOff x="3203848" y="116632"/>
              <a:chExt cx="5688632" cy="1464945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116632"/>
                <a:ext cx="3672408" cy="146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03848" y="187384"/>
                <a:ext cx="5688632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НАЗВАНИЕ </a:t>
                </a:r>
              </a:p>
              <a:p>
                <a:pPr algn="ctr"/>
                <a:r>
                  <a:rPr lang="ru-RU" sz="20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МЕРОПРИЯТИЯ</a:t>
                </a:r>
              </a:p>
              <a:p>
                <a:pPr algn="ctr"/>
                <a:r>
                  <a:rPr lang="ru-RU" sz="14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ДАТА, ГОРОД </a:t>
                </a:r>
                <a:endParaRPr lang="ru-RU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275856" y="116632"/>
              <a:ext cx="5688632" cy="1464947"/>
              <a:chOff x="3203848" y="116632"/>
              <a:chExt cx="5688632" cy="1464945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116632"/>
                <a:ext cx="3672408" cy="146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203848" y="387440"/>
                <a:ext cx="56886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563892" y="387445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Миссия: содействие социально-экономическому развитию  городов и регионов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695" y="562387"/>
            <a:ext cx="8118217" cy="1033200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 </a:t>
            </a:r>
            <a:r>
              <a:rPr lang="ru-RU" dirty="0"/>
              <a:t>оценки структуры </a:t>
            </a:r>
            <a:r>
              <a:rPr lang="ru-RU" dirty="0" smtClean="0"/>
              <a:t>ВГП 45 агломераций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10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699" y="1407602"/>
            <a:ext cx="8806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Отношение </a:t>
            </a:r>
            <a:r>
              <a:rPr lang="ru-RU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ВДС к ВГП по группам агломераций за 2016 год, (оранжевым цветом выделены средневзвешенные значения, превышающие значения ВВП, </a:t>
            </a:r>
            <a:r>
              <a:rPr lang="ru-RU" sz="14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зеленым </a:t>
            </a:r>
            <a:r>
              <a:rPr lang="ru-RU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ниже ВВП), %  </a:t>
            </a:r>
            <a:endParaRPr lang="ru-RU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60ADBB6-067F-4B88-8AE0-D4FD08E5C2BC}"/>
              </a:ext>
            </a:extLst>
          </p:cNvPr>
          <p:cNvSpPr/>
          <p:nvPr/>
        </p:nvSpPr>
        <p:spPr>
          <a:xfrm>
            <a:off x="3829050" y="620711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 расчеты Фонда «Институт экономики города» по данным Росстата</a:t>
            </a:r>
            <a:endParaRPr lang="ru-RU" sz="9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71056"/>
              </p:ext>
            </p:extLst>
          </p:nvPr>
        </p:nvGraphicFramePr>
        <p:xfrm>
          <a:off x="340149" y="2047169"/>
          <a:ext cx="8406723" cy="4139039"/>
        </p:xfrm>
        <a:graphic>
          <a:graphicData uri="http://schemas.openxmlformats.org/drawingml/2006/table">
            <a:tbl>
              <a:tblPr firstRow="1" firstCol="1" bandRow="1"/>
              <a:tblGrid>
                <a:gridCol w="2406205"/>
                <a:gridCol w="1007835"/>
                <a:gridCol w="1234597"/>
                <a:gridCol w="1383084"/>
                <a:gridCol w="1213444"/>
                <a:gridCol w="1161558"/>
              </a:tblGrid>
              <a:tr h="452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Отрасль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ВДС РФ/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∑ВВП РФ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ВДС 43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агл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./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∑ВГП 43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агл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.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ВДС группы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 А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/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∑ВГП группы А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ВДС группы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 В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/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∑ВГП группы В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ВДС группы С/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∑ВГП группы С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A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Сельское хозяйство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4,02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0,66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0,35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1,23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0,89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B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Рыболовство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0,25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0,14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0,07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0,32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-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1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C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Добыча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полезных ископаемых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8,48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2,19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0,21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1,63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21,99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1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D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Обрабатывающие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производства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12,36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14,53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11,00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20,59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19,94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25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E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Производство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и распределение электроэнергии газа и воды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2,81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3,75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2,96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4,98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5,56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F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Строительство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5,56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3,33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3,31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2,91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5,30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1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G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Оптовая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и розничная торговля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14,40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10,08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12,32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6,91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3,82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H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Гостиницы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и рестораны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0,75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0,87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1,04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0,57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0,71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I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Транспорт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и связь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7,05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9,41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9,14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10,10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8,93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J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Финансовая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деятельность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4,02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8,64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11,07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5,22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1,77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1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K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Операции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с недвижимым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имуществом, прочие услуги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15,47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16,07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20,63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9,03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5,77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1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L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Гос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. управление и обеспечение безопасности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7,09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8,60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6,91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12,71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6,05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M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Образование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2,34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4,56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4,34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5,10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4,21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N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Здравоохранение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3,39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4,09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3,84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4,63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3,90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1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O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Предоставление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прочих коммунальных услуг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1,55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1,96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2,21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1,63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1,08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7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Сумма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90,08</a:t>
                      </a:r>
                      <a:endParaRPr lang="ru-RU" sz="100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88,88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89,39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87,57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</a:rPr>
                        <a:t>89,94</a:t>
                      </a:r>
                      <a:endParaRPr lang="ru-RU" sz="1000" dirty="0">
                        <a:effectLst/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55022" marR="55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9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11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28651" y="1740565"/>
            <a:ext cx="8082347" cy="4351338"/>
          </a:xfrm>
        </p:spPr>
        <p:txBody>
          <a:bodyPr>
            <a:noAutofit/>
          </a:bodyPr>
          <a:lstStyle/>
          <a:p>
            <a:r>
              <a:rPr lang="ru-RU" sz="1700" dirty="0" smtClean="0"/>
              <a:t>В 2018 году Фондом «Институтом экономики города» разработана </a:t>
            </a:r>
            <a:r>
              <a:rPr lang="ru-RU" sz="1700" dirty="0"/>
              <a:t>методика </a:t>
            </a:r>
            <a:r>
              <a:rPr lang="ru-RU" sz="1700" dirty="0" err="1" smtClean="0"/>
              <a:t>типологизации</a:t>
            </a:r>
            <a:r>
              <a:rPr lang="ru-RU" sz="1700" dirty="0" smtClean="0"/>
              <a:t> городов и городских агломераций </a:t>
            </a:r>
            <a:r>
              <a:rPr lang="ru-RU" sz="1700" dirty="0"/>
              <a:t>по уровню экономического развития и потенциалу структурных сдвигов в </a:t>
            </a:r>
            <a:r>
              <a:rPr lang="ru-RU" sz="1700" dirty="0" smtClean="0"/>
              <a:t>экономике. В настоящем исследовании представлены результаты применения методики в отношении 4</a:t>
            </a:r>
            <a:r>
              <a:rPr lang="en-US" sz="1700" dirty="0" smtClean="0"/>
              <a:t>5</a:t>
            </a:r>
            <a:r>
              <a:rPr lang="ru-RU" sz="1700" dirty="0" smtClean="0"/>
              <a:t> агломераций по данным на 2016 год.</a:t>
            </a:r>
          </a:p>
          <a:p>
            <a:r>
              <a:rPr lang="ru-RU" sz="1700" dirty="0" smtClean="0"/>
              <a:t>Методика исходит из базовых допущений:</a:t>
            </a:r>
          </a:p>
          <a:p>
            <a:pPr marL="0" indent="0">
              <a:buNone/>
            </a:pPr>
            <a:r>
              <a:rPr lang="ru-RU" sz="1700" dirty="0" smtClean="0"/>
              <a:t>	1) </a:t>
            </a:r>
            <a:r>
              <a:rPr lang="ru-RU" sz="1700" dirty="0"/>
              <a:t>определить некую </a:t>
            </a:r>
            <a:r>
              <a:rPr lang="ru-RU" sz="1700" dirty="0" smtClean="0"/>
              <a:t>эталонную (целевую) </a:t>
            </a:r>
            <a:r>
              <a:rPr lang="ru-RU" sz="1700" dirty="0"/>
              <a:t>структуру городской экономики, которая позволила бы продуцировать экономический рост, ни теоретически, ни практически нельзя. </a:t>
            </a:r>
            <a:r>
              <a:rPr lang="ru-RU" sz="1700" dirty="0" smtClean="0"/>
              <a:t>Наоборот</a:t>
            </a:r>
            <a:r>
              <a:rPr lang="ru-RU" sz="1700" dirty="0"/>
              <a:t>, структура экономики меняется вслед за спонтанным появлением </a:t>
            </a:r>
            <a:r>
              <a:rPr lang="ru-RU" sz="1700" dirty="0" smtClean="0"/>
              <a:t>инноваций</a:t>
            </a:r>
            <a:endParaRPr lang="ru-RU" sz="17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 smtClean="0"/>
              <a:t>	2) эталонная структура </a:t>
            </a:r>
            <a:r>
              <a:rPr lang="ru-RU" sz="1700" dirty="0"/>
              <a:t>современной городской экономики - </a:t>
            </a:r>
            <a:r>
              <a:rPr lang="ru-RU" sz="1700" dirty="0" smtClean="0"/>
              <a:t>это диверсифицированная экономика </a:t>
            </a:r>
            <a:r>
              <a:rPr lang="ru-RU" sz="1700" dirty="0"/>
              <a:t>без отраслей, основанных на добыче ресурсов </a:t>
            </a:r>
            <a:r>
              <a:rPr lang="ru-RU" sz="1700" dirty="0" smtClean="0"/>
              <a:t>(баланс </a:t>
            </a:r>
            <a:r>
              <a:rPr lang="ru-RU" sz="1700" dirty="0"/>
              <a:t>между частным и государственным сектором и относительно равномерное распределение ВГП по отраслям этих секторов</a:t>
            </a:r>
            <a:r>
              <a:rPr lang="ru-RU" sz="1700" dirty="0" smtClean="0"/>
              <a:t>)</a:t>
            </a:r>
            <a:endParaRPr lang="ru-RU" sz="17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 smtClean="0"/>
              <a:t>	3</a:t>
            </a:r>
            <a:r>
              <a:rPr lang="ru-RU" sz="1700" dirty="0"/>
              <a:t>) гипотеза о том, что так как наиболее развитые мировые города характеризуются именно </a:t>
            </a:r>
            <a:r>
              <a:rPr lang="ru-RU" sz="1700" dirty="0" smtClean="0"/>
              <a:t>эталонной </a:t>
            </a:r>
            <a:r>
              <a:rPr lang="ru-RU" sz="1700" dirty="0"/>
              <a:t>структурой экономики, то она обладает относительно большим потенциалом для экономического </a:t>
            </a:r>
            <a:r>
              <a:rPr lang="ru-RU" sz="1700" dirty="0" smtClean="0"/>
              <a:t>роста (либо является следствием экономического роста, признаком развитости)</a:t>
            </a:r>
            <a:endParaRPr lang="ru-RU" sz="17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20" y="595653"/>
            <a:ext cx="8238936" cy="1033200"/>
          </a:xfrm>
        </p:spPr>
        <p:txBody>
          <a:bodyPr>
            <a:noAutofit/>
          </a:bodyPr>
          <a:lstStyle/>
          <a:p>
            <a:r>
              <a:rPr lang="ru-RU" sz="2400" dirty="0"/>
              <a:t>Типология исследуемых агломераций по уровню экономического развития и потенциалу структурных сдвигов в экономике</a:t>
            </a:r>
          </a:p>
        </p:txBody>
      </p:sp>
    </p:spTree>
    <p:extLst>
      <p:ext uri="{BB962C8B-B14F-4D97-AF65-F5344CB8AC3E}">
        <p14:creationId xmlns:p14="http://schemas.microsoft.com/office/powerpoint/2010/main" val="24940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12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43518" y="1628853"/>
            <a:ext cx="5103071" cy="4727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Отрасли первого эшелона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800" dirty="0" smtClean="0"/>
              <a:t>характерные для экономик крупных городских агломераций, представляющие наибольший потенциал с точки зрения экономического роста : 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/>
              <a:t>обрабатывающие производства </a:t>
            </a:r>
            <a:r>
              <a:rPr lang="ru-RU" sz="1800" b="1" dirty="0" smtClean="0"/>
              <a:t>(</a:t>
            </a:r>
            <a:r>
              <a:rPr lang="en-US" sz="1800" b="1" dirty="0" smtClean="0"/>
              <a:t>D</a:t>
            </a:r>
            <a:r>
              <a:rPr lang="ru-RU" sz="1800" b="1" dirty="0" smtClean="0"/>
              <a:t>)</a:t>
            </a:r>
            <a:endParaRPr lang="ru-RU" sz="18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/>
              <a:t>ф</a:t>
            </a:r>
            <a:r>
              <a:rPr lang="ru-RU" sz="1800" dirty="0" smtClean="0"/>
              <a:t>инансовая деятельность </a:t>
            </a:r>
            <a:r>
              <a:rPr lang="ru-RU" sz="1800" b="1" dirty="0" smtClean="0"/>
              <a:t>(</a:t>
            </a:r>
            <a:r>
              <a:rPr lang="en-US" sz="1800" b="1" dirty="0" smtClean="0"/>
              <a:t>J</a:t>
            </a:r>
            <a:r>
              <a:rPr lang="ru-RU" sz="1800" b="1" dirty="0" smtClean="0"/>
              <a:t>)</a:t>
            </a:r>
            <a:endParaRPr lang="ru-RU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/>
              <a:t>о</a:t>
            </a:r>
            <a:r>
              <a:rPr lang="ru-RU" sz="1800" dirty="0" smtClean="0"/>
              <a:t>перации с недвижимым имуществом, аренда и предоставление услуг </a:t>
            </a:r>
            <a:r>
              <a:rPr lang="ru-RU" sz="1800" b="1" dirty="0" smtClean="0"/>
              <a:t>(</a:t>
            </a:r>
            <a:r>
              <a:rPr lang="en-US" sz="1800" b="1" dirty="0" smtClean="0"/>
              <a:t>K</a:t>
            </a:r>
            <a:r>
              <a:rPr lang="ru-RU" sz="1800" b="1" dirty="0" smtClean="0"/>
              <a:t>)</a:t>
            </a:r>
            <a:r>
              <a:rPr lang="ru-RU" sz="1800" dirty="0" smtClean="0"/>
              <a:t> </a:t>
            </a:r>
            <a:r>
              <a:rPr lang="ru-RU" sz="1700" i="1" dirty="0" smtClean="0">
                <a:solidFill>
                  <a:srgbClr val="FF0000"/>
                </a:solidFill>
              </a:rPr>
              <a:t>(в такие прочие услуги входят научные разработки в сферах естественных, гуманитарных и технических наук, услуги в сфере </a:t>
            </a:r>
            <a:r>
              <a:rPr lang="en-US" sz="1700" i="1" dirty="0" smtClean="0">
                <a:solidFill>
                  <a:srgbClr val="FF0000"/>
                </a:solidFill>
              </a:rPr>
              <a:t>IT</a:t>
            </a:r>
            <a:r>
              <a:rPr lang="ru-RU" sz="1700" i="1" dirty="0" smtClean="0">
                <a:solidFill>
                  <a:srgbClr val="FF0000"/>
                </a:solidFill>
              </a:rPr>
              <a:t>, другие интеллектуальные услуги)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транспорт и связь </a:t>
            </a:r>
            <a:r>
              <a:rPr lang="ru-RU" sz="1800" b="1" dirty="0" smtClean="0"/>
              <a:t>(</a:t>
            </a:r>
            <a:r>
              <a:rPr lang="en-US" sz="1800" b="1" dirty="0" smtClean="0"/>
              <a:t>I)</a:t>
            </a:r>
            <a:endParaRPr lang="ru-RU" sz="1800" dirty="0" smtClean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dirty="0" smtClean="0"/>
              <a:t>образование </a:t>
            </a:r>
            <a:r>
              <a:rPr lang="ru-RU" sz="1800" b="1" dirty="0" smtClean="0"/>
              <a:t>(</a:t>
            </a:r>
            <a:r>
              <a:rPr lang="en-US" sz="1800" b="1" dirty="0" smtClean="0"/>
              <a:t>M</a:t>
            </a:r>
            <a:r>
              <a:rPr lang="ru-RU" sz="1800" b="1" dirty="0" smtClean="0"/>
              <a:t>)</a:t>
            </a:r>
            <a:endParaRPr lang="ru-RU" sz="18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/>
              <a:t>здравоохранение и предоставление социальных услуг </a:t>
            </a:r>
            <a:r>
              <a:rPr lang="ru-RU" sz="1800" b="1" dirty="0" smtClean="0"/>
              <a:t>(</a:t>
            </a:r>
            <a:r>
              <a:rPr lang="en-US" sz="1800" b="1" dirty="0" smtClean="0"/>
              <a:t>N</a:t>
            </a:r>
            <a:r>
              <a:rPr lang="ru-RU" sz="1800" b="1" dirty="0" smtClean="0"/>
              <a:t>)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3517" y="2860162"/>
            <a:ext cx="5087785" cy="1987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305239" y="1990564"/>
            <a:ext cx="4042426" cy="49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3 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институциональных сектора: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315175" y="3764127"/>
            <a:ext cx="2314410" cy="49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ч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астный сектор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315174" y="4998452"/>
            <a:ext cx="2276618" cy="493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мешанный сектор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289598" y="5579053"/>
            <a:ext cx="3097471" cy="49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г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осударственный </a:t>
            </a:r>
          </a:p>
          <a:p>
            <a:pPr marL="0" indent="0">
              <a:buFont typeface="Arial"/>
              <a:buNone/>
            </a:pP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сектор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3514" y="4912197"/>
            <a:ext cx="5087784" cy="427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3517" y="5405527"/>
            <a:ext cx="5087785" cy="8403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431299" y="3929332"/>
            <a:ext cx="88387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431299" y="5158853"/>
            <a:ext cx="88387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431299" y="5925513"/>
            <a:ext cx="88387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14" y="595653"/>
            <a:ext cx="7895422" cy="10332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классификация ОТРАСЛЕЙ ДЛЯ ЦЕЛЕЙ </a:t>
            </a:r>
            <a:r>
              <a:rPr lang="ru-RU" sz="2000" dirty="0" err="1" smtClean="0"/>
              <a:t>ТипологиИ</a:t>
            </a:r>
            <a:r>
              <a:rPr lang="ru-RU" sz="2000" dirty="0" smtClean="0"/>
              <a:t> исследуемых агломераций по уровню экономического развития и потенциалу структурных сдвигов в экономике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467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13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41662" y="1490679"/>
            <a:ext cx="5167832" cy="46986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Отрасли второго эшелона</a:t>
            </a:r>
            <a:r>
              <a:rPr lang="ru-RU" sz="1700" dirty="0" smtClean="0"/>
              <a:t>, отрасли либо не характерные для городской экономики, либо характерные, но не представляющие потенциала с точки зрения экономического роста:</a:t>
            </a:r>
          </a:p>
          <a:p>
            <a:pPr marL="0" indent="0">
              <a:spcBef>
                <a:spcPts val="0"/>
              </a:spcBef>
              <a:buNone/>
            </a:pPr>
            <a:endParaRPr lang="ru-RU" sz="1700" dirty="0" smtClean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700" dirty="0" smtClean="0"/>
              <a:t>сельское хозяйство, охота и рыболовство</a:t>
            </a:r>
            <a:r>
              <a:rPr lang="en-US" sz="1700" dirty="0" smtClean="0"/>
              <a:t> </a:t>
            </a:r>
            <a:r>
              <a:rPr lang="en-US" sz="1700" b="1" dirty="0" smtClean="0"/>
              <a:t>(A)</a:t>
            </a:r>
            <a:endParaRPr lang="en-US" sz="1700" dirty="0" smtClean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700" dirty="0" smtClean="0"/>
              <a:t>рыболовство, рыбоводство </a:t>
            </a:r>
            <a:r>
              <a:rPr lang="ru-RU" sz="1700" b="1" dirty="0" smtClean="0"/>
              <a:t>(В)</a:t>
            </a:r>
            <a:endParaRPr lang="ru-RU" sz="1700" dirty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700" dirty="0" smtClean="0"/>
              <a:t>добыча полезных ископаемых </a:t>
            </a:r>
            <a:r>
              <a:rPr lang="ru-RU" sz="1700" b="1" dirty="0" smtClean="0"/>
              <a:t>(С)</a:t>
            </a:r>
            <a:endParaRPr lang="en-US" sz="1700" dirty="0" smtClean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700" dirty="0" smtClean="0"/>
              <a:t>строительство </a:t>
            </a:r>
            <a:r>
              <a:rPr lang="ru-RU" sz="1700" b="1" dirty="0" smtClean="0"/>
              <a:t>(</a:t>
            </a:r>
            <a:r>
              <a:rPr lang="en-US" sz="1700" b="1" dirty="0" smtClean="0"/>
              <a:t>F)</a:t>
            </a:r>
            <a:endParaRPr lang="ru-RU" sz="1700" dirty="0" smtClean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700" dirty="0" smtClean="0"/>
              <a:t>оптовая и розничная торговля, ремонт автотранспортных средств, мотоциклов, изделий и предметов личного пользования </a:t>
            </a:r>
            <a:r>
              <a:rPr lang="ru-RU" sz="1700" b="1" dirty="0" smtClean="0"/>
              <a:t>(</a:t>
            </a:r>
            <a:r>
              <a:rPr lang="en-US" sz="1700" b="1" dirty="0" smtClean="0"/>
              <a:t>G)</a:t>
            </a:r>
            <a:endParaRPr lang="ru-RU" sz="1700" dirty="0" smtClean="0"/>
          </a:p>
          <a:p>
            <a:pPr marL="265113" indent="-1793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700" dirty="0" smtClean="0"/>
              <a:t>гостиницы и рестораны </a:t>
            </a:r>
            <a:r>
              <a:rPr lang="ru-RU" sz="1700" b="1" dirty="0" smtClean="0"/>
              <a:t>(</a:t>
            </a:r>
            <a:r>
              <a:rPr lang="en-US" sz="1700" b="1" dirty="0" smtClean="0"/>
              <a:t>H)</a:t>
            </a:r>
            <a:endParaRPr lang="ru-RU" sz="1700" b="1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700" dirty="0" smtClean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700" dirty="0" smtClean="0"/>
              <a:t>производство и распределение электроэнергии, газа и воды </a:t>
            </a:r>
            <a:r>
              <a:rPr lang="ru-RU" sz="1700" b="1" dirty="0" smtClean="0"/>
              <a:t>(</a:t>
            </a:r>
            <a:r>
              <a:rPr lang="en-US" sz="1700" b="1" dirty="0" smtClean="0"/>
              <a:t>E)</a:t>
            </a:r>
            <a:endParaRPr lang="en-US" sz="1700" dirty="0" smtClean="0"/>
          </a:p>
          <a:p>
            <a:pPr marL="265113" indent="-1793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предоставление прочих коммунальных, социальных и персональных услуг </a:t>
            </a:r>
            <a:r>
              <a:rPr lang="ru-RU" sz="1700" b="1" dirty="0" smtClean="0"/>
              <a:t>(</a:t>
            </a:r>
            <a:r>
              <a:rPr lang="en-US" sz="1700" b="1" dirty="0" smtClean="0"/>
              <a:t>O)</a:t>
            </a:r>
            <a:endParaRPr lang="ru-RU" sz="1700" dirty="0" smtClean="0"/>
          </a:p>
          <a:p>
            <a:pPr marL="265113" indent="-17938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700" dirty="0" smtClean="0"/>
              <a:t>государственное управление и обеспечение военной безопасности, социальное страхование </a:t>
            </a:r>
            <a:r>
              <a:rPr lang="ru-RU" sz="1700" b="1" dirty="0" smtClean="0"/>
              <a:t>(</a:t>
            </a:r>
            <a:r>
              <a:rPr lang="en-US" sz="1700" b="1" dirty="0" smtClean="0"/>
              <a:t>L)</a:t>
            </a:r>
            <a:endParaRPr lang="ru-RU" sz="1700" dirty="0" smtClean="0"/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endParaRPr lang="ru-RU" sz="17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700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15845" y="1876264"/>
            <a:ext cx="3628156" cy="493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3 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институциональных сектора: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315175" y="3669236"/>
            <a:ext cx="2314410" cy="49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ч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астный сектор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352967" y="4912188"/>
            <a:ext cx="2276618" cy="493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мешанный сектор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352967" y="5486698"/>
            <a:ext cx="2882636" cy="49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г</a:t>
            </a:r>
            <a:r>
              <a:rPr lang="ru-RU" sz="1800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осударственный сектор</a:t>
            </a:r>
            <a:endParaRPr lang="ru-RU" sz="18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6206" y="2667965"/>
            <a:ext cx="5083285" cy="1765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609497" y="3860321"/>
            <a:ext cx="70568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09497" y="5071880"/>
            <a:ext cx="70568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609496" y="5704517"/>
            <a:ext cx="70568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26211" y="4596109"/>
            <a:ext cx="5083286" cy="809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6206" y="5466640"/>
            <a:ext cx="5083285" cy="626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14" y="595653"/>
            <a:ext cx="7895422" cy="1033200"/>
          </a:xfrm>
        </p:spPr>
        <p:txBody>
          <a:bodyPr>
            <a:noAutofit/>
          </a:bodyPr>
          <a:lstStyle/>
          <a:p>
            <a:r>
              <a:rPr lang="ru-RU" sz="1800" dirty="0">
                <a:gradFill flip="none" rotWithShape="1">
                  <a:gsLst>
                    <a:gs pos="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a:rPr>
              <a:t>классификация ОТРАСЛЕЙ ДЛЯ ЦЕЛЕЙ </a:t>
            </a:r>
            <a:r>
              <a:rPr lang="ru-RU" sz="1800" dirty="0" err="1">
                <a:gradFill flip="none" rotWithShape="1">
                  <a:gsLst>
                    <a:gs pos="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a:rPr>
              <a:t>ТипологиИ</a:t>
            </a:r>
            <a:r>
              <a:rPr lang="ru-RU" sz="1800" dirty="0">
                <a:gradFill flip="none" rotWithShape="1">
                  <a:gsLst>
                    <a:gs pos="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a:rPr>
              <a:t> исследуемых агломераций по уровню экономического развития и потенциалу структурных сдвигов в экономике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61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Критерии типологии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14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956979"/>
              </p:ext>
            </p:extLst>
          </p:nvPr>
        </p:nvGraphicFramePr>
        <p:xfrm>
          <a:off x="3307543" y="5574800"/>
          <a:ext cx="5034927" cy="542353"/>
        </p:xfrm>
        <a:graphic>
          <a:graphicData uri="http://schemas.openxmlformats.org/drawingml/2006/table">
            <a:tbl>
              <a:tblPr/>
              <a:tblGrid>
                <a:gridCol w="569253"/>
                <a:gridCol w="4465674"/>
              </a:tblGrid>
              <a:tr h="1588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8792" marR="879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 ВГП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выше среднего в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целом по 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агломерациям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792" marR="879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02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8792" marR="879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 ВГП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 среднем уровне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 целом по 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агломерациям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792" marR="879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8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8792" marR="879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Доля в ВГП ниже среднего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 целом по 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агломерациям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792" marR="879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434005" y="6117153"/>
            <a:ext cx="6899138" cy="2426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* Не рассматриваются отрасли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I, E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165580"/>
              </p:ext>
            </p:extLst>
          </p:nvPr>
        </p:nvGraphicFramePr>
        <p:xfrm>
          <a:off x="550133" y="1357239"/>
          <a:ext cx="8076966" cy="4075296"/>
        </p:xfrm>
        <a:graphic>
          <a:graphicData uri="http://schemas.openxmlformats.org/drawingml/2006/table">
            <a:tbl>
              <a:tblPr/>
              <a:tblGrid>
                <a:gridCol w="2715893"/>
                <a:gridCol w="787437"/>
                <a:gridCol w="1118872"/>
                <a:gridCol w="1040355"/>
                <a:gridCol w="675280"/>
                <a:gridCol w="850938"/>
                <a:gridCol w="888191"/>
              </a:tblGrid>
              <a:tr h="12867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Тип агломераций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Обрабаты-вающая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промышлен-ность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Финансовый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сектор, научные разработки и интеллектуальные услуги</a:t>
                      </a:r>
                      <a:endParaRPr lang="en-US" sz="105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ctr"/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(J, K)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Образование и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здравоохранение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(M,</a:t>
                      </a:r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Ресурсная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экономика</a:t>
                      </a:r>
                      <a:endParaRPr lang="en-US" sz="105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ctr"/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(A,B,C)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Потреби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тельские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услуги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(G,</a:t>
                      </a:r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F, H, O)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Гос.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у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правление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безопасность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(L)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 Агломерации с развитой современной городской экономикой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  <a:tr h="686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Агломерации с ресурсной экономикой и слабым потенциалом структурных сдвигов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686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Агломерации с промышленной экономикой и умеренным потенциалом структурных сдвигов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901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Агломерации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депрессивной экономикой и неясными перспективами структурных сдвигов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918" marR="7918" marT="85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6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15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642477"/>
              </p:ext>
            </p:extLst>
          </p:nvPr>
        </p:nvGraphicFramePr>
        <p:xfrm>
          <a:off x="628655" y="5756505"/>
          <a:ext cx="3179951" cy="508635"/>
        </p:xfrm>
        <a:graphic>
          <a:graphicData uri="http://schemas.openxmlformats.org/drawingml/2006/table">
            <a:tbl>
              <a:tblPr/>
              <a:tblGrid>
                <a:gridCol w="656468"/>
                <a:gridCol w="2523483"/>
              </a:tblGrid>
              <a:tr h="128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8792" marR="8792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Группа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 – центры макрорегионов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792" marR="879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8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8792" marR="8792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Группа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–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региональные центры</a:t>
                      </a:r>
                    </a:p>
                  </a:txBody>
                  <a:tcPr marL="8792" marR="879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8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8792" marR="8792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Группа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 – локальные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центры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792" marR="879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86049"/>
            <a:ext cx="7266414" cy="1033200"/>
          </a:xfrm>
        </p:spPr>
        <p:txBody>
          <a:bodyPr>
            <a:noAutofit/>
          </a:bodyPr>
          <a:lstStyle/>
          <a:p>
            <a:r>
              <a:rPr lang="ru-RU" sz="2000" dirty="0"/>
              <a:t>Типология исследуемых агломераций по уровню экономического развития и потенциалу структурных сдвигов в экономике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05966"/>
              </p:ext>
            </p:extLst>
          </p:nvPr>
        </p:nvGraphicFramePr>
        <p:xfrm>
          <a:off x="628648" y="1491658"/>
          <a:ext cx="8058149" cy="4347498"/>
        </p:xfrm>
        <a:graphic>
          <a:graphicData uri="http://schemas.openxmlformats.org/drawingml/2006/table">
            <a:tbl>
              <a:tblPr/>
              <a:tblGrid>
                <a:gridCol w="1666903"/>
                <a:gridCol w="1790778"/>
                <a:gridCol w="2035194"/>
                <a:gridCol w="2565274"/>
              </a:tblGrid>
              <a:tr h="580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 Агломерации с развитой современной городской экономикой</a:t>
                      </a: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Агломерации с ресурсной экономикой и слабым потенциалом структурных сдвигов</a:t>
                      </a: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Агломерации с промышленной экономикой и умеренным потенциалом структурных сдвигов</a:t>
                      </a: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Агломерации с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депрессивной экономикой и неясными перспективами структурных сдвигов</a:t>
                      </a: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marL="228600" indent="-228600" algn="l" fontAlgn="ctr">
                        <a:buAutoNum type="arabicPeriod"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Московская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AutoNum type="arabicPeriod"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Владивостокская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Самарско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-Тольяттинская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AutoNum type="arabicPeriod"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Владикавказская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Санкт-Петербургская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Ставропольская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Челябинская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Абаканская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Екатеринбургская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Мурманская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Волгоградская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Кавминводская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Новосибирская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Красноярская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Пермская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Барнаульская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Ростовская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Южно-Сахалинская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Саратовская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Махачкалинская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Казанская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Сургутская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Омская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845" marR="7845" marT="8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 Уфимская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Альметьевская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 Иркутская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Нижегородская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Новокузнецкая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Тульско-Новомосковская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9. Воронежская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845" marR="7845" marT="8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9. Брянская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 Краснодарская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 Кировская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 Томская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 Чебоксарская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rowSpan="10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845" marR="7845" marT="8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 Ижевская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13.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Липецкая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Ярославско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-Рыбинская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15.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Ульяновско-Димитровградская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16. Нижне-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Тагильская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17. Набережно-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Челнинская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Стерлитамакская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Златоустско-Миасская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Старооскольская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07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Агломерации с развитой современной городской экономикой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979270"/>
              </p:ext>
            </p:extLst>
          </p:nvPr>
        </p:nvGraphicFramePr>
        <p:xfrm>
          <a:off x="6973516" y="2095583"/>
          <a:ext cx="1732097" cy="2653809"/>
        </p:xfrm>
        <a:graphic>
          <a:graphicData uri="http://schemas.openxmlformats.org/drawingml/2006/table">
            <a:tbl>
              <a:tblPr/>
              <a:tblGrid>
                <a:gridCol w="1732097"/>
              </a:tblGrid>
              <a:tr h="149824">
                <a:tc>
                  <a:txBody>
                    <a:bodyPr/>
                    <a:lstStyle/>
                    <a:p>
                      <a:pPr marL="228600" indent="-228600" algn="l" fontAlgn="ctr">
                        <a:buAutoNum type="arabicPeriod"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Московская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Санкт-Петербургская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Екатеринбургская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Новосибирская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Ростовская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Казанская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 Уфимская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Нижегородская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9. Воронежская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 Краснодарская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49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 Томская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16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28652" y="1563532"/>
            <a:ext cx="6270487" cy="224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</a:rPr>
              <a:t>Сложившаяся структура экономики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Высокая доля финансового сектора, научных разработок и интеллектуальных услуг - более 15% ВГП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Относительно невысокая доля секторов здравоохранения и образования, гос. управления и безопасности - не более 15-20% ВГП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Значимое структурное опережение экономики Московской агломерации</a:t>
            </a:r>
          </a:p>
          <a:p>
            <a:pPr marL="0" indent="0">
              <a:buFont typeface="Arial"/>
              <a:buNone/>
            </a:pP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</a:rPr>
              <a:t>Роль 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</a:rPr>
              <a:t>в экономическом росте страны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5B9BD5">
                    <a:lumMod val="75000"/>
                  </a:srgbClr>
                </a:solidFill>
              </a:rPr>
              <a:t>Устойчивые экономические процессы позволяют развиваться рыночным отраслям современной городской экономики вместо эксплуатации модели развития, основанной на единственной специфической отрасли либо на государственных расходах – </a:t>
            </a:r>
            <a:r>
              <a:rPr lang="ru-RU" sz="1400" b="1" i="1" dirty="0" smtClean="0">
                <a:solidFill>
                  <a:srgbClr val="5B9BD5">
                    <a:lumMod val="75000"/>
                  </a:srgbClr>
                </a:solidFill>
              </a:rPr>
              <a:t>наивысший потенциал инновационного роста</a:t>
            </a:r>
            <a:endParaRPr lang="ru-RU" sz="1400" b="1" i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08017" y="4293096"/>
            <a:ext cx="6274270" cy="1747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Потенциал структурных  сдвигов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Естественные структурные сдвиги, не требующие особых мер государственной политики (кроме улучшения общего финансового положения)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Московская агломерация – сохранение текущей структуры, которая соответствует роли этой агломерации в экономическом росте 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Другие 10 агломераций – постепенные сдвиги структуры ВГП к структуре ВГП Московской агломерации при благоприятных условиях (создании необходимой инвестиционной поддержки в инфраструктурных сферах (которые стимулируют развитие всех рыночных отраслей)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3947" y="6452871"/>
            <a:ext cx="200171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10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17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4377" y="2414481"/>
            <a:ext cx="6899138" cy="2024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270785"/>
              </p:ext>
            </p:extLst>
          </p:nvPr>
        </p:nvGraphicFramePr>
        <p:xfrm>
          <a:off x="7064689" y="2477899"/>
          <a:ext cx="1660750" cy="2720908"/>
        </p:xfrm>
        <a:graphic>
          <a:graphicData uri="http://schemas.openxmlformats.org/drawingml/2006/table">
            <a:tbl>
              <a:tblPr/>
              <a:tblGrid>
                <a:gridCol w="1660750"/>
              </a:tblGrid>
              <a:tr h="303902">
                <a:tc>
                  <a:txBody>
                    <a:bodyPr/>
                    <a:lstStyle/>
                    <a:p>
                      <a:pPr algn="l" fontAlgn="ctr">
                        <a:buAutoNum type="arabicPeriod"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Владивостокская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03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Ставропольская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03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Мурманская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03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Красноярская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593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Южно-Сахалинская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03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Сургутская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303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Альметьевская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303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Новокузнецкая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sp>
        <p:nvSpPr>
          <p:cNvPr id="10" name="Объект 2"/>
          <p:cNvSpPr txBox="1">
            <a:spLocks/>
          </p:cNvSpPr>
          <p:nvPr/>
        </p:nvSpPr>
        <p:spPr>
          <a:xfrm>
            <a:off x="645111" y="1848797"/>
            <a:ext cx="6209490" cy="1989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300" b="1" dirty="0">
                <a:solidFill>
                  <a:srgbClr val="5B9BD5">
                    <a:lumMod val="75000"/>
                  </a:srgbClr>
                </a:solidFill>
              </a:rPr>
              <a:t>Сложившаяся структура </a:t>
            </a:r>
            <a:r>
              <a:rPr lang="ru-RU" sz="1300" b="1" dirty="0" smtClean="0">
                <a:solidFill>
                  <a:srgbClr val="5B9BD5">
                    <a:lumMod val="75000"/>
                  </a:srgbClr>
                </a:solidFill>
              </a:rPr>
              <a:t>экономики</a:t>
            </a:r>
            <a:endParaRPr lang="ru-RU" sz="13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Экономика агломераций имеет выраженную географическую специализацию в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ресурсодобывающих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отраслях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Высокая доля в ВГП сектора государственного управления и обеспечения безопасности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Низкая диверсификация экономики в рыночных секторах первого эшелона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3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Роль в экономическом росте страны</a:t>
            </a:r>
          </a:p>
          <a:p>
            <a:pPr marL="0" indent="180975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Модель развития основана </a:t>
            </a:r>
            <a:r>
              <a:rPr lang="ru-RU" sz="1300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единственной специфической отрасли </a:t>
            </a:r>
            <a:r>
              <a:rPr lang="ru-RU" sz="1300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(и поддерживающих отраслях) либо </a:t>
            </a:r>
            <a:r>
              <a:rPr lang="ru-RU" sz="1300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государственных расходах – </a:t>
            </a:r>
            <a:r>
              <a:rPr lang="ru-RU" sz="1300" b="1" i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важная роль ресурсном экономическом росте (экспортная модель развития)</a:t>
            </a:r>
            <a:endParaRPr lang="ru-RU" sz="1300" b="1" i="1" dirty="0">
              <a:solidFill>
                <a:srgbClr val="5B9BD5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3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28654" y="4338123"/>
            <a:ext cx="6058308" cy="1373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3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Потенциал структурных  </a:t>
            </a:r>
            <a:r>
              <a:rPr lang="ru-RU" sz="13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сдвигов</a:t>
            </a:r>
            <a:endParaRPr lang="ru-RU" sz="13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Владивостокская агломерация, являясь центром макрорегиона, особенно сильно нуждается в реструктуризации экономики, например, по модели роста доли обрабатывающей промышленности и вслед за этим долей финансового сектора и сектора интеллектуальных услуг.  Требуются особые меры прямой государственной поддержки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реструктуризации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других агломераций предпосылки естественных структурных сдвигов очень слабые в условия сохранения общей макроэкономической ресурсной модели и потребности ее реализации в этих агломерациях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Агломерации с ресурсной экономикой и слабым потенциалом структурных сдвигов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307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18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4377" y="2414481"/>
            <a:ext cx="6899138" cy="2024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28651" y="1691122"/>
            <a:ext cx="6209490" cy="1989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300" b="1" dirty="0">
                <a:solidFill>
                  <a:srgbClr val="5B9BD5">
                    <a:lumMod val="75000"/>
                  </a:srgbClr>
                </a:solidFill>
              </a:rPr>
              <a:t>Сложившаяся структура </a:t>
            </a:r>
            <a:r>
              <a:rPr lang="ru-RU" sz="1300" b="1" dirty="0" smtClean="0">
                <a:solidFill>
                  <a:srgbClr val="5B9BD5">
                    <a:lumMod val="75000"/>
                  </a:srgbClr>
                </a:solidFill>
              </a:rPr>
              <a:t>экономики</a:t>
            </a:r>
            <a:endParaRPr lang="ru-RU" sz="13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Экономика агломераций имеет выраженную специализацию в обрабатывающей промышленности (более 30% ВГП)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Высокая доля в ВГП сектора государственного управления и обеспечения безопасности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Низкая диверсификация экономики в рыночных секторах первого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эшелона</a:t>
            </a:r>
          </a:p>
          <a:p>
            <a:pPr marL="0" indent="0" defTabSz="914400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3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Роль </a:t>
            </a:r>
            <a:r>
              <a:rPr lang="ru-RU" sz="13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 экономическом росте страны</a:t>
            </a:r>
          </a:p>
          <a:p>
            <a:pPr marL="0" indent="180975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Модель развития основана </a:t>
            </a:r>
            <a:r>
              <a:rPr lang="ru-RU" sz="1300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единственной специфической отрасли </a:t>
            </a:r>
            <a:r>
              <a:rPr lang="ru-RU" sz="1300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(и поддерживающих отраслях) либо </a:t>
            </a:r>
            <a:r>
              <a:rPr lang="ru-RU" sz="1300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государственных расходах – </a:t>
            </a:r>
            <a:r>
              <a:rPr lang="ru-RU" sz="1300" b="1" i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 условиях слабых конкурентных позиций России в сферах обрабатывающей промышленности роль этих агломераций в росте ВВП низкая, однако важная для диверсификации экономики</a:t>
            </a:r>
            <a:endParaRPr lang="ru-RU" sz="13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28655" y="4411395"/>
            <a:ext cx="6058308" cy="1373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2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Потенциал структурных  </a:t>
            </a:r>
            <a:r>
              <a:rPr lang="ru-RU" sz="12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сдвигов</a:t>
            </a: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Для 15 агломераций-региональных центров предпосылки естественных структурных сдвигов умеренные – при условии перераспределения ресурсов в госсекторе с текущих расходов (на гос. управление) на расходы в нерыночных отраслях перового эшелона (образование, здравоохранение) в целях развития рыночных секторов первого эшелона, что требует финансовой поддержки с федерального уровня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Для 6 агломераций –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локальных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центров предпосылки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естественных структурных сдвигов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слабые,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более вероятно сохранение структуры экономики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975177"/>
              </p:ext>
            </p:extLst>
          </p:nvPr>
        </p:nvGraphicFramePr>
        <p:xfrm>
          <a:off x="6851432" y="1963853"/>
          <a:ext cx="2035194" cy="4215789"/>
        </p:xfrm>
        <a:graphic>
          <a:graphicData uri="http://schemas.openxmlformats.org/drawingml/2006/table">
            <a:tbl>
              <a:tblPr/>
              <a:tblGrid>
                <a:gridCol w="2035194"/>
              </a:tblGrid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Самарско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-Тольяттинская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Челябинская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Волгоградская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Пермская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Саратовская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Омская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 Иркутская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Тульско-Новомосковская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9. Брянская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 Кировская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 Чебоксарская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 Ижевская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65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13.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Липецкая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Ярославско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-Рыбинская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 Ульяновска-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Димитровградская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16. Нижне-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Тагильская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17. Набережно-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Челнинская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Стерлитамакская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Орская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Златоустско-Миасская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9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Старооскольская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98434"/>
            <a:ext cx="7266414" cy="1033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Агломерации с промышленной экономикой и умеренным потенциалом структурных сдвигов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643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19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4377" y="2414481"/>
            <a:ext cx="6899138" cy="2024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28650" y="1910776"/>
            <a:ext cx="5829301" cy="2024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Сложившаяся структура </a:t>
            </a: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экономики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Отсутствие доминирующих производственных или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ресурсодобывающих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отраслей первого и второго эшелона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Секторы здравоохранения, образования, государственного управления составляют предельно высокие доли экономики (от 30% до 50%)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 учетом критически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низких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значений ВГП на душу населения (в 4-5 раз ниже среднего по стране) можно выводы о предельно высокой доле серой экономики (скрытых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статистик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е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доходов)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Роль в экономическом росте страны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Пока эти агломерации не выполняют роли в экономическом росте страны , модель их экономики ориентирована на удовлетворении самых базовых локальных потребностей населения и не имеет перспектив роста из-за разрыва между частным и государственным сектором </a:t>
            </a:r>
            <a:endParaRPr lang="ru-RU" sz="1400" dirty="0">
              <a:solidFill>
                <a:srgbClr val="5B9BD5">
                  <a:lumMod val="7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Потенциал структурных  сдвигов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476439"/>
              </p:ext>
            </p:extLst>
          </p:nvPr>
        </p:nvGraphicFramePr>
        <p:xfrm>
          <a:off x="6973519" y="2779978"/>
          <a:ext cx="1688045" cy="1293050"/>
        </p:xfrm>
        <a:graphic>
          <a:graphicData uri="http://schemas.openxmlformats.org/drawingml/2006/table">
            <a:tbl>
              <a:tblPr/>
              <a:tblGrid>
                <a:gridCol w="1688045"/>
              </a:tblGrid>
              <a:tr h="258610">
                <a:tc>
                  <a:txBody>
                    <a:bodyPr/>
                    <a:lstStyle/>
                    <a:p>
                      <a:pPr algn="l" fontAlgn="ctr">
                        <a:buAutoNum type="arabicPeriod"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Владикавказская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Абаканская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Кавминводская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Барнаульская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Махачкалинская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628650" y="5422605"/>
            <a:ext cx="5969976" cy="68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Потенциал структурных сдвигов оценить нельзя, приоритетной задачей является радикальное сокращение доли серой экономики</a:t>
            </a: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3947" y="6356364"/>
            <a:ext cx="200171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Агломерации с депрессивной экономикой и неясными перспективами структурных сдвигов</a:t>
            </a:r>
          </a:p>
        </p:txBody>
      </p:sp>
    </p:spTree>
    <p:extLst>
      <p:ext uri="{BB962C8B-B14F-4D97-AF65-F5344CB8AC3E}">
        <p14:creationId xmlns:p14="http://schemas.microsoft.com/office/powerpoint/2010/main" val="384367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657922"/>
            <a:ext cx="7266414" cy="1033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Экономика крупнейших городских агломераций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596554" cy="4525963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Какая структура экономики характерна для крупнейших городов и городских агломераций и отвечает ли она современным трендам экономического роста?</a:t>
            </a:r>
          </a:p>
          <a:p>
            <a:pPr lvl="0" algn="just"/>
            <a:r>
              <a:rPr lang="ru-RU" dirty="0"/>
              <a:t>Наблюдаются ли позитивные структурные изменения в экономке отдельных крупнейших городов и городских агломераций, несмотря на их отсутствие в экономике страны в целом? И если да, то где?</a:t>
            </a:r>
          </a:p>
          <a:p>
            <a:pPr lvl="0" algn="just"/>
            <a:r>
              <a:rPr lang="ru-RU" dirty="0" smtClean="0"/>
              <a:t>Какие </a:t>
            </a:r>
            <a:r>
              <a:rPr lang="ru-RU" dirty="0"/>
              <a:t>меры государственной поддержки необходимы разным типам  крупнейших городов и городских агломераций в зависимости от их текущей и перспективной роли в обеспечении экономического роста страны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98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Центр стратегических разработок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20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4377" y="2414481"/>
            <a:ext cx="6899138" cy="2024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28650" y="1910776"/>
            <a:ext cx="5829301" cy="2024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Сложившаяся структура </a:t>
            </a: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экономики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Отсутствие доминирующих производственных или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ресурсодобывающих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отраслей первого и второго эшелона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Секторы здравоохранения, образования, государственного управления составляют предельно высокие доли экономики (от 30% до 50%)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 учетом критически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низких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значений ВГП на душу населения (в 4-5 раз ниже среднего по стране) можно выводы о предельно высокой доле серой экономики (скрытых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статистик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е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доходов)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Роль в экономическом росте страны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Пока эти агломерации не выполняют роли в экономическом росте страны , модель их экономики ориентирована на удовлетворении самых базовых локальных потребностей населения и не имеет перспектив роста из-за разрыва между частным и государственным сектором </a:t>
            </a:r>
            <a:endParaRPr lang="ru-RU" sz="1400" dirty="0">
              <a:solidFill>
                <a:srgbClr val="5B9BD5">
                  <a:lumMod val="7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Потенциал структурных  сдвигов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894696"/>
              </p:ext>
            </p:extLst>
          </p:nvPr>
        </p:nvGraphicFramePr>
        <p:xfrm>
          <a:off x="6973519" y="2779978"/>
          <a:ext cx="1688045" cy="1293050"/>
        </p:xfrm>
        <a:graphic>
          <a:graphicData uri="http://schemas.openxmlformats.org/drawingml/2006/table">
            <a:tbl>
              <a:tblPr/>
              <a:tblGrid>
                <a:gridCol w="1688045"/>
              </a:tblGrid>
              <a:tr h="258610">
                <a:tc>
                  <a:txBody>
                    <a:bodyPr/>
                    <a:lstStyle/>
                    <a:p>
                      <a:pPr algn="l" fontAlgn="ctr">
                        <a:buAutoNum type="arabicPeriod"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Владикавказская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 Абаканская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Кавминводская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Барнаульская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Махачкалинская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845" marR="7845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628650" y="5422605"/>
            <a:ext cx="5969976" cy="68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Потенциал структурных сдвигов оценить нельзя, приоритетной задачей является радикальное сокращение доли серой экономики</a:t>
            </a: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Агломерации с депрессивной экономикой и неясными перспективами структурных сдвигов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23947" y="6356364"/>
            <a:ext cx="200171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19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21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4377" y="2414481"/>
            <a:ext cx="6899138" cy="2024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Выводы и 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6" y="1414133"/>
            <a:ext cx="7886700" cy="476283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Эффективная реализация национальных проектов, а также Стратегии пространственного развития России требует дифференциации мер в зависимости от текущего состояния и потенциала экономики городов и агломераций:</a:t>
            </a:r>
          </a:p>
          <a:p>
            <a:pPr lvl="1">
              <a:buFontTx/>
              <a:buChar char="-"/>
            </a:pPr>
            <a:r>
              <a:rPr lang="ru-RU" sz="2100" b="1" dirty="0" smtClean="0"/>
              <a:t>11 наиболее развитых агломераций </a:t>
            </a:r>
            <a:r>
              <a:rPr lang="ru-RU" sz="2100" dirty="0" smtClean="0"/>
              <a:t>- финансовая поддержка  без вмешательства в выработку решений на локальном уровне</a:t>
            </a:r>
          </a:p>
          <a:p>
            <a:pPr lvl="1">
              <a:buFontTx/>
              <a:buChar char="-"/>
            </a:pPr>
            <a:r>
              <a:rPr lang="ru-RU" sz="2100" b="1" dirty="0" smtClean="0"/>
              <a:t>8 агломераций с ресурсной экономикой</a:t>
            </a:r>
            <a:r>
              <a:rPr lang="ru-RU" sz="2100" dirty="0"/>
              <a:t> </a:t>
            </a:r>
            <a:r>
              <a:rPr lang="ru-RU" sz="2100" dirty="0" smtClean="0"/>
              <a:t>- обеспечение необходимого качества жизни без структурных изменений</a:t>
            </a:r>
          </a:p>
          <a:p>
            <a:pPr lvl="1">
              <a:buFontTx/>
              <a:buChar char="-"/>
            </a:pPr>
            <a:r>
              <a:rPr lang="ru-RU" sz="2100" b="1" dirty="0" smtClean="0"/>
              <a:t>21 агломерация с промышленной экономикой </a:t>
            </a:r>
            <a:r>
              <a:rPr lang="ru-RU" sz="2100" dirty="0" smtClean="0"/>
              <a:t>- специальные меры по реструктуризации экономики и финансовая поддержка</a:t>
            </a:r>
          </a:p>
          <a:p>
            <a:pPr lvl="1">
              <a:buFontTx/>
              <a:buChar char="-"/>
            </a:pPr>
            <a:r>
              <a:rPr lang="ru-RU" sz="2100" b="1" dirty="0" smtClean="0"/>
              <a:t>5 агломераций с «серой экономикой»</a:t>
            </a:r>
            <a:r>
              <a:rPr lang="ru-RU" sz="2100" dirty="0"/>
              <a:t> </a:t>
            </a:r>
            <a:r>
              <a:rPr lang="ru-RU" sz="2100" dirty="0" smtClean="0"/>
              <a:t>-  специальные меры по переводу экономической деятельности в «белую» зону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86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fss\АИЖК 2017\Мат-лы Habidatum\ИТОГОВАЯ итерация\Карты (плотность + связанные территорий)\krasnodar_all_layers_2018-02-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942"/>
            <a:ext cx="7719866" cy="54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Краткая характеристика градостроительного развития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Краснодарской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агломерации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(Основано на исследовании «Анализ состояния жилищной сферы на территориях основных российских городских агломераций», выполненного по заказу АО "ДОМ.РФ")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22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122" name="Picture 2" descr="\\fss\АИЖК 2017\Мат-лы Habidatum\ИТОГОВАЯ итерация\Графики средней плотности\krasnodar_res_density_by_zone_2018-03-01_ablin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0" y="1561696"/>
            <a:ext cx="3904952" cy="18673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3A351214-A672-5C4E-8296-88635326F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47214"/>
              </p:ext>
            </p:extLst>
          </p:nvPr>
        </p:nvGraphicFramePr>
        <p:xfrm>
          <a:off x="5057078" y="3645024"/>
          <a:ext cx="3851920" cy="2923336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372543">
                  <a:extLst>
                    <a:ext uri="{9D8B030D-6E8A-4147-A177-3AD203B41FA5}">
                      <a16:colId xmlns="" xmlns:a16="http://schemas.microsoft.com/office/drawing/2014/main" val="3751328335"/>
                    </a:ext>
                  </a:extLst>
                </a:gridCol>
                <a:gridCol w="1479377">
                  <a:extLst>
                    <a:ext uri="{9D8B030D-6E8A-4147-A177-3AD203B41FA5}">
                      <a16:colId xmlns="" xmlns:a16="http://schemas.microsoft.com/office/drawing/2014/main" val="204158681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Темпы роста населения в 2010-2016 гг.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Высокие (15,6%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до 1,4 млн. чел.) 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22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Темпы роста объемов жилищного строительства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 и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гг.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92 %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22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приобретения жилья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(1,8 года)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8039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городского расползания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(15 место из 17)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8276168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согласованности градостроительной политики между МО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место из 17)</a:t>
                      </a:r>
                      <a:endParaRPr lang="ru-RU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0274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12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условия в российских агломерациях</a:t>
            </a:r>
            <a:endParaRPr lang="ru-RU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23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1578207"/>
            <a:ext cx="2286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 показателя в 2010-2016 г., кв. м на душу населения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2492896"/>
            <a:ext cx="1907704" cy="1293971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в 8 из 17 агломераций обеспеченность жильем выше средней по стране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6356" y="3997650"/>
            <a:ext cx="1907704" cy="1991499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жильем увеличилась за 7 лет на 1,3-4,6 кв. м за исключением Московской агломерации (-0,3 кв. м)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70087"/>
              </p:ext>
            </p:extLst>
          </p:nvPr>
        </p:nvGraphicFramePr>
        <p:xfrm>
          <a:off x="6200831" y="2286729"/>
          <a:ext cx="432048" cy="4088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/>
              </a:tblGrid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+2,4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+4,6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+2,4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1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+2,1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614105"/>
              </p:ext>
            </p:extLst>
          </p:nvPr>
        </p:nvGraphicFramePr>
        <p:xfrm>
          <a:off x="323528" y="1611736"/>
          <a:ext cx="4752975" cy="512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3496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условия в зарубежных агломерациях</a:t>
            </a:r>
            <a:endParaRPr lang="ru-RU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26423"/>
              </p:ext>
            </p:extLst>
          </p:nvPr>
        </p:nvGraphicFramePr>
        <p:xfrm>
          <a:off x="457200" y="1700808"/>
          <a:ext cx="4546848" cy="3199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7701"/>
                <a:gridCol w="3149147"/>
              </a:tblGrid>
              <a:tr h="461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агломерация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Жилищная обеспеченность, кв. м на душу населения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Нью-Йорк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Лондон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31,8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Познань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Нюрнберг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Алматы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Шанхай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7504" y="4865168"/>
            <a:ext cx="85507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Источники: 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Нью-Йорк, 2016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http://www.rclco.com/advisory-apt-unit-size (рассчитано через данные о среднем размере жилой единицы, количестве жилых единиц в жилищном фонде и численности населения); </a:t>
            </a:r>
          </a:p>
          <a:p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Лондон, 2016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https://data.london.gov.uk/dataset/housing-london/resource/27e10d40-bb04-4028-95a6-606bd13d7777; </a:t>
            </a:r>
            <a:endParaRPr lang="ru-RU" sz="105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http://www.teoalida.com/singapore/hdbstatistics/; </a:t>
            </a:r>
            <a:endParaRPr lang="ru-RU" sz="105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Познань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:http://poznan.stat.gov.pl/</a:t>
            </a:r>
            <a:r>
              <a:rPr lang="ru-RU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gfx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defaultstronaopisowa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/390/1/1/poznan_2015_dzial8.pdf; </a:t>
            </a:r>
            <a:endParaRPr lang="ru-RU" sz="105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Нюрнберг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https://www.regionalstatistik.de/genesis/online/data;jsessionid=589485074443AA986502B810E78FB3EA.reg3?operation=previous&amp;levelindex=3&amp;step=2&amp;titel=Table+structure&amp;levelid=1514473566263&amp;levelid=1514473444973; </a:t>
            </a:r>
            <a:endParaRPr lang="ru-RU" sz="105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ru-RU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://stat.gov.kz/faces/almaty/reg_main/regDinamo?_afrLoop=3443911899833805#%40%3F_afrLoop%3D3443911899833805%26_adf.ctrl-state%3Dm6baqty7b_97 (в таблице раздел «Жилищный фонд»); </a:t>
            </a:r>
            <a:endParaRPr lang="ru-RU" sz="105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Шанхай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https://gbtimes.com/capita-living-space-24-square-meters-shanghai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9173" y="1844824"/>
            <a:ext cx="3384376" cy="2724150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Жилищная обеспеченность в российских и зарубежных агломерациях различается незначительно</a:t>
            </a:r>
          </a:p>
          <a:p>
            <a:endParaRPr lang="ru-RU" sz="1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отличия приходятся на территории вне крупнейших агломераций – в развитых зарубежных странах жилищная обеспеченность вне агломераций гораздо выше, чем в России 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41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на первичном рынке жилья в российских агломерациях</a:t>
            </a:r>
            <a:endParaRPr 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25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8064" y="1592042"/>
            <a:ext cx="228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 показателя в 2010-2016 г.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375087"/>
              </p:ext>
            </p:extLst>
          </p:nvPr>
        </p:nvGraphicFramePr>
        <p:xfrm>
          <a:off x="5868144" y="2060841"/>
          <a:ext cx="609600" cy="4375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ru-RU" sz="2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40503" y="2115262"/>
            <a:ext cx="1907704" cy="1532334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жилья в 17 агломерациях составляет 33,5 млн кв. м, или 42% ввода жилья в стране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0503" y="3997650"/>
            <a:ext cx="1907704" cy="1991499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ввода жилья за 7 лет составил от 14% до 92%, за исключением Владивостокской  агломерации </a:t>
            </a: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(-3 %)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627805"/>
              </p:ext>
            </p:extLst>
          </p:nvPr>
        </p:nvGraphicFramePr>
        <p:xfrm>
          <a:off x="467544" y="1556792"/>
          <a:ext cx="511256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6281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редложение на первичном рынке жилья в зарубежных </a:t>
            </a:r>
            <a:r>
              <a:rPr lang="ru-RU" sz="2400" b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агломерциях</a:t>
            </a:r>
            <a:endParaRPr 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26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599532"/>
              </p:ext>
            </p:extLst>
          </p:nvPr>
        </p:nvGraphicFramePr>
        <p:xfrm>
          <a:off x="561207" y="2996952"/>
          <a:ext cx="3180549" cy="196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7428"/>
                <a:gridCol w="1813121"/>
              </a:tblGrid>
              <a:tr h="35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агломерация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жилых единиц 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 1000 человек населения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22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Нью-Йорк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22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Лондон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22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22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Дубай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22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Познань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22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Нюрнберг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3330" y="5111606"/>
            <a:ext cx="273630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в среднем –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жилых единиц на 1000 человек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044" y="1577418"/>
            <a:ext cx="3400876" cy="1328023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Российские агломерации кратно опережают зарубежные по вводу жилых единиц на душу населения</a:t>
            </a: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19463"/>
              </p:ext>
            </p:extLst>
          </p:nvPr>
        </p:nvGraphicFramePr>
        <p:xfrm>
          <a:off x="4033506" y="1556793"/>
          <a:ext cx="4624719" cy="468278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927879"/>
                <a:gridCol w="1696840"/>
              </a:tblGrid>
              <a:tr h="540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агломерация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жилых единиц </a:t>
                      </a:r>
                      <a:b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 1000 человек населения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7527" marR="57527" marT="0" marB="0" anchor="ctr"/>
                </a:tc>
              </a:tr>
              <a:tr h="174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911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911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Самарско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-Тольяттинская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174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174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Казанская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174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5155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 агломерация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174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  <a:tr h="23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Владивостокская агломерация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90" marR="3190" marT="3190" marB="0" anchor="b"/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8254" y="6032628"/>
            <a:ext cx="8615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Источники: 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Нью-Йорк </a:t>
            </a:r>
            <a:r>
              <a:rPr lang="ru-RU" sz="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https://www.census.gov/construction/nrc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Лондон </a:t>
            </a:r>
            <a:r>
              <a:rPr lang="ru-RU" sz="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https://data.london.gov.uk/dataset/housing-london/resource/27e10d40-bb04-4028-95a6-606bd13d7777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 </a:t>
            </a:r>
            <a:r>
              <a:rPr lang="ru-RU" sz="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https://www.singstat.gov.sg/docs/default-source/default-document-library/publications/publications_and_papers/reference/sif2017.pdf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Дубай </a:t>
            </a:r>
            <a:r>
              <a:rPr lang="ru-RU" sz="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https://www.dsc.gov.ae/Report/Copy%20of%20DSC_SYB_2016_02%20_%2002.pdf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Познань </a:t>
            </a:r>
            <a:r>
              <a:rPr lang="ru-RU" sz="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http://poznan.stat.gov.pl/en/current-studies/communiqus-and-announcements/bulletins/statistical-bulletin-poznan-iv-quarter-2016,2,23.html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Нюрнберг </a:t>
            </a:r>
            <a:r>
              <a:rPr lang="ru-RU" sz="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https://www.regionalstatistik.de</a:t>
            </a:r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4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Активность жилищного строительства в российских </a:t>
            </a:r>
            <a:r>
              <a:rPr lang="ru-RU" sz="2400" b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аглморациях</a:t>
            </a:r>
            <a:endParaRPr 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27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70172"/>
              </p:ext>
            </p:extLst>
          </p:nvPr>
        </p:nvGraphicFramePr>
        <p:xfrm>
          <a:off x="171819" y="1556792"/>
          <a:ext cx="895350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7767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494364"/>
              </p:ext>
            </p:extLst>
          </p:nvPr>
        </p:nvGraphicFramePr>
        <p:xfrm>
          <a:off x="395536" y="1838986"/>
          <a:ext cx="8424936" cy="453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градостроительного освоения территорий в российских агломерациях</a:t>
            </a:r>
            <a:endParaRPr 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538" y="1487357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9932" y="6557918"/>
            <a:ext cx="8104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данные по муниципальным образованиям Московской агломерации отсутствуют</a:t>
            </a:r>
            <a:endParaRPr lang="ru-RU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Левая фигурная скобка 10"/>
          <p:cNvSpPr/>
          <p:nvPr/>
        </p:nvSpPr>
        <p:spPr>
          <a:xfrm rot="5400000">
            <a:off x="2921311" y="94012"/>
            <a:ext cx="390313" cy="4351224"/>
          </a:xfrm>
          <a:prstGeom prst="leftBrac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FFFF"/>
              </a:solidFill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 rot="5400000">
            <a:off x="7075989" y="936800"/>
            <a:ext cx="446396" cy="2718073"/>
          </a:xfrm>
          <a:prstGeom prst="leftBrac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160815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Централизация градостроительного освоения территорий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0997" y="1650565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Децентрализация градостроительного освоения территорий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5436096" y="2943989"/>
            <a:ext cx="288032" cy="763849"/>
          </a:xfrm>
          <a:prstGeom prst="downArrow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7944" y="243268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Равномерное градостроительное освоение территорий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54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911752" y="1547738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 активные сферы жилищного строительства с низкой эластичностью предложения </a:t>
            </a:r>
            <a:r>
              <a:rPr lang="en-US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1 кв. м на 1 млн реальных доходов</a:t>
            </a:r>
            <a:r>
              <a:rPr lang="en-US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Эластичность предложения нового жилья</a:t>
            </a:r>
            <a:endParaRPr 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29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sp>
        <p:nvSpPr>
          <p:cNvPr id="14" name="Левая фигурная скобка 13"/>
          <p:cNvSpPr/>
          <p:nvPr/>
        </p:nvSpPr>
        <p:spPr>
          <a:xfrm rot="5400000">
            <a:off x="2006909" y="1177017"/>
            <a:ext cx="370108" cy="2880321"/>
          </a:xfrm>
          <a:prstGeom prst="leftBrac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3" y="1575164"/>
            <a:ext cx="33843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Активные сферы жилищного строительства с высокой эластичностью предложения </a:t>
            </a:r>
            <a:r>
              <a:rPr lang="en-US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en-US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 на 1 млн реальных доходов</a:t>
            </a:r>
            <a:r>
              <a:rPr lang="en-US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Левая фигурная скобка 15"/>
          <p:cNvSpPr/>
          <p:nvPr/>
        </p:nvSpPr>
        <p:spPr>
          <a:xfrm rot="5400000">
            <a:off x="5165805" y="1059036"/>
            <a:ext cx="360051" cy="3131840"/>
          </a:xfrm>
          <a:prstGeom prst="leftBrac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7864" y="1556792"/>
            <a:ext cx="36358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 активные сферы жилищного строительства со средней эластичностью предложения </a:t>
            </a:r>
            <a:r>
              <a:rPr lang="en-US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 до </a:t>
            </a:r>
            <a:r>
              <a:rPr lang="en-US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 на 1 млн реальных доходов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 rot="5400000">
            <a:off x="7536642" y="2024701"/>
            <a:ext cx="333170" cy="1221892"/>
          </a:xfrm>
          <a:prstGeom prst="leftBrac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602689"/>
              </p:ext>
            </p:extLst>
          </p:nvPr>
        </p:nvGraphicFramePr>
        <p:xfrm>
          <a:off x="138881" y="2839448"/>
          <a:ext cx="8753475" cy="401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846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Выборка 45 исследуемых городских </a:t>
            </a:r>
            <a:r>
              <a:rPr lang="ru-RU" dirty="0"/>
              <a:t>агломераций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22031" y="1691122"/>
            <a:ext cx="7596554" cy="4525963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Агломерации– </a:t>
            </a:r>
            <a:r>
              <a:rPr lang="ru-RU" dirty="0"/>
              <a:t>центры макрорегионов, опорные точки развития страны </a:t>
            </a:r>
            <a:r>
              <a:rPr lang="ru-RU" dirty="0" smtClean="0"/>
              <a:t>(</a:t>
            </a:r>
            <a:r>
              <a:rPr lang="ru-RU" b="1" dirty="0" smtClean="0"/>
              <a:t>6</a:t>
            </a:r>
            <a:r>
              <a:rPr lang="ru-RU" dirty="0" smtClean="0"/>
              <a:t> </a:t>
            </a:r>
            <a:r>
              <a:rPr lang="ru-RU" dirty="0"/>
              <a:t>агломераций</a:t>
            </a:r>
            <a:r>
              <a:rPr lang="ru-RU" dirty="0" smtClean="0"/>
              <a:t>) – группа А</a:t>
            </a:r>
            <a:endParaRPr lang="ru-RU" dirty="0"/>
          </a:p>
          <a:p>
            <a:pPr lvl="0"/>
            <a:r>
              <a:rPr lang="ru-RU" dirty="0" smtClean="0"/>
              <a:t>Агломерации </a:t>
            </a:r>
            <a:r>
              <a:rPr lang="ru-RU" dirty="0"/>
              <a:t>регионального значения, ядром которых являются города – центры субъектов Российской Федерации </a:t>
            </a:r>
            <a:r>
              <a:rPr lang="ru-RU" dirty="0" smtClean="0"/>
              <a:t>(</a:t>
            </a:r>
            <a:r>
              <a:rPr lang="ru-RU" b="1" dirty="0" smtClean="0"/>
              <a:t>29</a:t>
            </a:r>
            <a:r>
              <a:rPr lang="ru-RU" dirty="0" smtClean="0"/>
              <a:t> </a:t>
            </a:r>
            <a:r>
              <a:rPr lang="ru-RU" dirty="0"/>
              <a:t>агломераций</a:t>
            </a:r>
            <a:r>
              <a:rPr lang="ru-RU" dirty="0" smtClean="0"/>
              <a:t>) – группа В</a:t>
            </a:r>
            <a:endParaRPr lang="ru-RU" dirty="0"/>
          </a:p>
          <a:p>
            <a:pPr lvl="0"/>
            <a:r>
              <a:rPr lang="ru-RU" dirty="0" smtClean="0"/>
              <a:t>Агломерации </a:t>
            </a:r>
            <a:r>
              <a:rPr lang="ru-RU" dirty="0" err="1"/>
              <a:t>внутрирегионального</a:t>
            </a:r>
            <a:r>
              <a:rPr lang="ru-RU" dirty="0"/>
              <a:t> (локального) значения, ядром которых являются города, не </a:t>
            </a:r>
            <a:r>
              <a:rPr lang="ru-RU" dirty="0" smtClean="0"/>
              <a:t>являющиеся центрами </a:t>
            </a:r>
            <a:r>
              <a:rPr lang="ru-RU" dirty="0"/>
              <a:t>субъектов Российской Федерации </a:t>
            </a:r>
            <a:r>
              <a:rPr lang="ru-RU" dirty="0" smtClean="0"/>
              <a:t>(</a:t>
            </a:r>
            <a:r>
              <a:rPr lang="ru-RU" b="1" dirty="0" smtClean="0"/>
              <a:t>10</a:t>
            </a:r>
            <a:r>
              <a:rPr lang="ru-RU" dirty="0" smtClean="0"/>
              <a:t> </a:t>
            </a:r>
            <a:r>
              <a:rPr lang="ru-RU" dirty="0"/>
              <a:t>агломераций</a:t>
            </a:r>
            <a:r>
              <a:rPr lang="ru-RU" dirty="0" smtClean="0"/>
              <a:t>) – группа С</a:t>
            </a:r>
            <a:endParaRPr lang="ru-RU" dirty="0"/>
          </a:p>
          <a:p>
            <a:endParaRPr lang="ru-RU" dirty="0" smtClean="0"/>
          </a:p>
          <a:p>
            <a:r>
              <a:rPr lang="ru-RU" i="1" dirty="0" smtClean="0"/>
              <a:t>Численность населения агломераций – не ниже 300 тыс. чел.</a:t>
            </a:r>
            <a:endParaRPr lang="ru-RU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704517" y="657922"/>
            <a:ext cx="1099243" cy="112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68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жилья в российских агломерациях</a:t>
            </a:r>
            <a:endParaRPr lang="ru-RU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30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21519"/>
              </p:ext>
            </p:extLst>
          </p:nvPr>
        </p:nvGraphicFramePr>
        <p:xfrm>
          <a:off x="408512" y="1637900"/>
          <a:ext cx="8230943" cy="4676497"/>
        </p:xfrm>
        <a:graphic>
          <a:graphicData uri="http://schemas.openxmlformats.org/drawingml/2006/table">
            <a:tbl>
              <a:tblPr/>
              <a:tblGrid>
                <a:gridCol w="581007"/>
                <a:gridCol w="1638265"/>
                <a:gridCol w="661047"/>
                <a:gridCol w="936104"/>
                <a:gridCol w="1368152"/>
                <a:gridCol w="3046368"/>
              </a:tblGrid>
              <a:tr h="1109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агломерация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Коэф-фициент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доступности жилья, лет, 2016 г.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Прирост показателя в 2010-2016 гг., лет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доступности жилья в 2016 г.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Тенденция 2010-2016 гг.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Жилье существенно недоступно 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464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жилья серьезно осложнено 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Жилье не очень доступно 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Казанская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Самарско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-Тольяттинская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Жилье доступно 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Доступность жилья не изменилась 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78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Значительное повышение доступности жилья</a:t>
                      </a:r>
                    </a:p>
                  </a:txBody>
                  <a:tcPr marL="8785" marR="8785" marT="8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277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жилья в зарубежных агломерациях</a:t>
            </a:r>
            <a:endParaRPr lang="ru-RU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31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6375357"/>
            <a:ext cx="485775" cy="47625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7200" y="252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6159913"/>
            <a:ext cx="5069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</a:t>
            </a:r>
          </a:p>
          <a:p>
            <a:r>
              <a:rPr lang="en-US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Demographia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Housing Affordability </a:t>
            </a:r>
            <a:r>
              <a:rPr lang="en-US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2011-2017 гг.</a:t>
            </a:r>
            <a:endParaRPr lang="en-US" sz="11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3933056"/>
            <a:ext cx="8148051" cy="1872853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целом доступность приобретения жилья в российских агломерациях выше, чем в некоторых зарубежных</a:t>
            </a:r>
          </a:p>
          <a:p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расчеты по России исходят из меньшей площади жилья (54 кв. м) – в России относительно более высокая доступность жилья обусловлена так же и более низкими качественными характеристиками жилья</a:t>
            </a:r>
          </a:p>
          <a:p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Лондон и Гонконг – устойчивое снижение доступности жилья, Нью-Йорк и Сингапур – незначительное повышение доступности жилья</a:t>
            </a:r>
          </a:p>
          <a:p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Российские агломерации – противоположный тренд на умеренное или значительное повышение доступности жилья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236753"/>
              </p:ext>
            </p:extLst>
          </p:nvPr>
        </p:nvGraphicFramePr>
        <p:xfrm>
          <a:off x="457200" y="2132856"/>
          <a:ext cx="8229602" cy="1689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/>
                <a:gridCol w="795824"/>
                <a:gridCol w="976031"/>
                <a:gridCol w="976031"/>
                <a:gridCol w="976031"/>
                <a:gridCol w="976031"/>
                <a:gridCol w="976031"/>
                <a:gridCol w="969447"/>
              </a:tblGrid>
              <a:tr h="568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Городская агломерация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Нью-Йорк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Лондон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Гонконг 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087724" y="162880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 доступности  жилья, лет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7" y="0"/>
            <a:ext cx="8507288" cy="1143000"/>
          </a:xfrm>
        </p:spPr>
        <p:txBody>
          <a:bodyPr>
            <a:normAutofit/>
          </a:bodyPr>
          <a:lstStyle/>
          <a:p>
            <a:r>
              <a:rPr lang="ru-RU" sz="2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Градостроительный и инвестиционный потенциал российских агломераций до 2050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32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6" y="6375357"/>
            <a:ext cx="485775" cy="476250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F7EB844F-530D-5647-94E0-F4F556D2F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43920"/>
              </p:ext>
            </p:extLst>
          </p:nvPr>
        </p:nvGraphicFramePr>
        <p:xfrm>
          <a:off x="302351" y="1791402"/>
          <a:ext cx="7308303" cy="487719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32828">
                  <a:extLst>
                    <a:ext uri="{9D8B030D-6E8A-4147-A177-3AD203B41FA5}">
                      <a16:colId xmlns="" xmlns:a16="http://schemas.microsoft.com/office/drawing/2014/main" val="852356413"/>
                    </a:ext>
                  </a:extLst>
                </a:gridCol>
                <a:gridCol w="2482146">
                  <a:extLst>
                    <a:ext uri="{9D8B030D-6E8A-4147-A177-3AD203B41FA5}">
                      <a16:colId xmlns="" xmlns:a16="http://schemas.microsoft.com/office/drawing/2014/main" val="3383898144"/>
                    </a:ext>
                  </a:extLst>
                </a:gridCol>
                <a:gridCol w="2193329">
                  <a:extLst>
                    <a:ext uri="{9D8B030D-6E8A-4147-A177-3AD203B41FA5}">
                      <a16:colId xmlns="" xmlns:a16="http://schemas.microsoft.com/office/drawing/2014/main" val="3398475419"/>
                    </a:ext>
                  </a:extLst>
                </a:gridCol>
              </a:tblGrid>
              <a:tr h="6875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Агломерация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Градостроительный потенциал, млн кв. м общей площади жилых помещений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Инвестиционный потенциал, трлн руб.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extLst>
                  <a:ext uri="{0D108BD9-81ED-4DB2-BD59-A6C34878D82A}">
                    <a16:rowId xmlns="" xmlns:a16="http://schemas.microsoft.com/office/drawing/2014/main" val="3626235035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267,4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46727964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517570092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8164538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Казанская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752970480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494671371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Самарско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-Тольяттинская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51797816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57868907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59695452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8506400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Красноярская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1291416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Владивостокская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12688147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859570916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994497494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6927348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49182130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181176269"/>
                  </a:ext>
                </a:extLst>
              </a:tr>
              <a:tr h="22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358" marR="3135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8803092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076" y="1052736"/>
            <a:ext cx="8856984" cy="7518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180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Совокупный градостроительный потенциал территорий жилой застройки в результате </a:t>
            </a:r>
            <a:r>
              <a:rPr lang="ru-RU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редевелопмента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увеличением плотности застройки составляет 855 млн кв. м, его реализация требует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 руб. инвестиций в жилищное строительству и инфраструктуру (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ВВП)</a:t>
            </a:r>
          </a:p>
        </p:txBody>
      </p:sp>
    </p:spTree>
    <p:extLst>
      <p:ext uri="{BB962C8B-B14F-4D97-AF65-F5344CB8AC3E}">
        <p14:creationId xmlns:p14="http://schemas.microsoft.com/office/powerpoint/2010/main" val="39149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7" y="0"/>
            <a:ext cx="8507288" cy="1143000"/>
          </a:xfrm>
        </p:spPr>
        <p:txBody>
          <a:bodyPr>
            <a:noAutofit/>
          </a:bodyPr>
          <a:lstStyle/>
          <a:p>
            <a:r>
              <a:rPr lang="ru-RU" sz="24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агломераций по градостроительному потенциалу (по отношению потенциала к существующему жилищному фонду)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33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6" y="6375357"/>
            <a:ext cx="485775" cy="476250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4CDF8291-6347-8B41-9991-39835D2F9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39997"/>
              </p:ext>
            </p:extLst>
          </p:nvPr>
        </p:nvGraphicFramePr>
        <p:xfrm>
          <a:off x="179512" y="1268760"/>
          <a:ext cx="7632847" cy="54864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57893">
                  <a:extLst>
                    <a:ext uri="{9D8B030D-6E8A-4147-A177-3AD203B41FA5}">
                      <a16:colId xmlns="" xmlns:a16="http://schemas.microsoft.com/office/drawing/2014/main" val="23109402"/>
                    </a:ext>
                  </a:extLst>
                </a:gridCol>
                <a:gridCol w="3206603">
                  <a:extLst>
                    <a:ext uri="{9D8B030D-6E8A-4147-A177-3AD203B41FA5}">
                      <a16:colId xmlns="" xmlns:a16="http://schemas.microsoft.com/office/drawing/2014/main" val="3990231068"/>
                    </a:ext>
                  </a:extLst>
                </a:gridCol>
                <a:gridCol w="3168351">
                  <a:extLst>
                    <a:ext uri="{9D8B030D-6E8A-4147-A177-3AD203B41FA5}">
                      <a16:colId xmlns="" xmlns:a16="http://schemas.microsoft.com/office/drawing/2014/main" val="2859685331"/>
                    </a:ext>
                  </a:extLst>
                </a:gridCol>
              </a:tblGrid>
              <a:tr h="70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Агломерация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Отношение градостроительного потенциала к жилищному фонду (2016 г.), %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4250037690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Казанская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914770146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802770824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887128564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4008996177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924712442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903782669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291669039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034436128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021543457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667139375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316314449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942675585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Самарско-Тольяттинская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4077814489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528743194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298167874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70153671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91433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8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агломераций по индексу жесткости градостроительного регулирования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34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6" y="6375357"/>
            <a:ext cx="485775" cy="476250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4CDF8291-6347-8B41-9991-39835D2F9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551542"/>
              </p:ext>
            </p:extLst>
          </p:nvPr>
        </p:nvGraphicFramePr>
        <p:xfrm>
          <a:off x="1312467" y="1491126"/>
          <a:ext cx="6519066" cy="528160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74342">
                  <a:extLst>
                    <a:ext uri="{9D8B030D-6E8A-4147-A177-3AD203B41FA5}">
                      <a16:colId xmlns="" xmlns:a16="http://schemas.microsoft.com/office/drawing/2014/main" val="23109402"/>
                    </a:ext>
                  </a:extLst>
                </a:gridCol>
                <a:gridCol w="4086150">
                  <a:extLst>
                    <a:ext uri="{9D8B030D-6E8A-4147-A177-3AD203B41FA5}">
                      <a16:colId xmlns="" xmlns:a16="http://schemas.microsoft.com/office/drawing/2014/main" val="3990231068"/>
                    </a:ext>
                  </a:extLst>
                </a:gridCol>
                <a:gridCol w="1358574">
                  <a:extLst>
                    <a:ext uri="{9D8B030D-6E8A-4147-A177-3AD203B41FA5}">
                      <a16:colId xmlns="" xmlns:a16="http://schemas.microsoft.com/office/drawing/2014/main" val="2859685331"/>
                    </a:ext>
                  </a:extLst>
                </a:gridCol>
              </a:tblGrid>
              <a:tr h="5551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Агломерация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 индекса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4250037690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914770146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802770824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887128564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4008996177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924712442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Самарско-Тольяттинская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903782669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291669039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034436128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021543457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66713937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316314449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94267558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4077814489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528743194"/>
                  </a:ext>
                </a:extLst>
              </a:tr>
              <a:tr h="285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298167874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Казанская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70153671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91433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2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агломераций по индексу городского расползания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35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6" y="6375357"/>
            <a:ext cx="485775" cy="47625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08D1FF15-F4F4-404F-84E2-00D9059F5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450566"/>
              </p:ext>
            </p:extLst>
          </p:nvPr>
        </p:nvGraphicFramePr>
        <p:xfrm>
          <a:off x="1226147" y="1501874"/>
          <a:ext cx="6691707" cy="527792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03169">
                  <a:extLst>
                    <a:ext uri="{9D8B030D-6E8A-4147-A177-3AD203B41FA5}">
                      <a16:colId xmlns="" xmlns:a16="http://schemas.microsoft.com/office/drawing/2014/main" val="2025488690"/>
                    </a:ext>
                  </a:extLst>
                </a:gridCol>
                <a:gridCol w="4093986">
                  <a:extLst>
                    <a:ext uri="{9D8B030D-6E8A-4147-A177-3AD203B41FA5}">
                      <a16:colId xmlns="" xmlns:a16="http://schemas.microsoft.com/office/drawing/2014/main" val="1775511357"/>
                    </a:ext>
                  </a:extLst>
                </a:gridCol>
                <a:gridCol w="1394552">
                  <a:extLst>
                    <a:ext uri="{9D8B030D-6E8A-4147-A177-3AD203B41FA5}">
                      <a16:colId xmlns="" xmlns:a16="http://schemas.microsoft.com/office/drawing/2014/main" val="3598647442"/>
                    </a:ext>
                  </a:extLst>
                </a:gridCol>
              </a:tblGrid>
              <a:tr h="5589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рейтинге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Агломерация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 индекса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542607866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93609342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465823424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230425368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389410164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927104502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418451127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557328012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761281477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Самарско-Тольяттинская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4042560467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45416832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357387159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Казанская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800482652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70449136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359969056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510789229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2667985755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extLst>
                  <a:ext uri="{0D108BD9-81ED-4DB2-BD59-A6C34878D82A}">
                    <a16:rowId xmlns="" xmlns:a16="http://schemas.microsoft.com/office/drawing/2014/main" val="1134228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5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3528" y="137543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влияния пространственного развития на экономику города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/>
              <a:t>36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Цель</a:t>
            </a:r>
          </a:p>
          <a:p>
            <a:pPr lvl="0"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Проверка теоретических гипотез о связи между пространственными и экономическими процессами на территориях агломераций (на примере Нижегородской, Краснодарской и Пермской агломераций)</a:t>
            </a:r>
          </a:p>
          <a:p>
            <a:pPr lvl="0"/>
            <a:endParaRPr lang="ru-RU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Теоретические гипотезы</a:t>
            </a:r>
          </a:p>
          <a:p>
            <a:pPr lvl="0"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Инвестиции в жилищное строительство сконцентрированы преимущественно в ядре агломерации</a:t>
            </a: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Инвестиции в жилищное строительство положительно влияют на бюджетные доходы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ru-RU" dirty="0">
                <a:latin typeface="Arial" pitchFamily="34" charset="0"/>
                <a:cs typeface="Arial" pitchFamily="34" charset="0"/>
              </a:rPr>
              <a:t>Обеспеченность площадью жилья в ядре агломерации ниже, чем на периферии </a:t>
            </a: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Совокупная рыночная капитализация жилья в расчете на душу населения в ядре агломерации выше, чем на периферии </a:t>
            </a: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Доступность жилья  выше на периферии агломерации, чем в ядре (по соотношению медианной цены жилья к медианному доходу семьи) </a:t>
            </a: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Качество планировки </a:t>
            </a:r>
            <a:r>
              <a:rPr lang="ru-RU" dirty="0">
                <a:latin typeface="Arial" pitchFamily="34" charset="0"/>
                <a:cs typeface="Arial" pitchFamily="34" charset="0"/>
              </a:rPr>
              <a:t>территории (плотность жилой застройки,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плотность </a:t>
            </a:r>
            <a:r>
              <a:rPr lang="ru-RU" dirty="0">
                <a:latin typeface="Arial" pitchFamily="34" charset="0"/>
                <a:cs typeface="Arial" pitchFamily="34" charset="0"/>
              </a:rPr>
              <a:t>улично-дорожной сети, процент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застроенности</a:t>
            </a:r>
            <a:r>
              <a:rPr lang="ru-RU" dirty="0">
                <a:latin typeface="Arial" pitchFamily="34" charset="0"/>
                <a:cs typeface="Arial" pitchFamily="34" charset="0"/>
              </a:rPr>
              <a:t> жилой территории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дифференцировано в ядре и на периферии агломерации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определяет рыночную ценность застройки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8864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ДЛЯ АНАЛИЗА ВЫБРАНЫ ИМЕННО ЭТИ 3 АГЛОМЕРАЦИИ?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938"/>
            <a:ext cx="9144000" cy="496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691684" y="3632571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267746" y="3466601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450556" y="472514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46496" y="336237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Нижегородская 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318961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Пермская </a:t>
            </a:r>
            <a:endParaRPr lang="ru-R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19672" y="473066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Краснодарская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310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fss\АИЖК 2017\Мат-лы Habidatum\ИТОГОВАЯ итерация\Карты (плотность + связанные территорий)\perm_all_layers_2018-02-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412776"/>
            <a:ext cx="7541845" cy="53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Краткая характеристика градостроительного развития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Пермской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агломерации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(Основано на исследовании «Анализ состояния жилищной сферы на территориях основных российских городских агломераций», выполненного по заказу АО "ДОМ.РФ")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43" name="Picture 3" descr="\\fss\АИЖК 2017\Мат-лы Habidatum\ИТОГОВАЯ итерация\Графики средней плотности\perm_res_density_by_zone_2018-03-01_ablin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1" y="1561696"/>
            <a:ext cx="3904950" cy="18673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3A351214-A672-5C4E-8296-88635326F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77277"/>
              </p:ext>
            </p:extLst>
          </p:nvPr>
        </p:nvGraphicFramePr>
        <p:xfrm>
          <a:off x="5057078" y="3831964"/>
          <a:ext cx="3851920" cy="2923336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372543">
                  <a:extLst>
                    <a:ext uri="{9D8B030D-6E8A-4147-A177-3AD203B41FA5}">
                      <a16:colId xmlns="" xmlns:a16="http://schemas.microsoft.com/office/drawing/2014/main" val="3751328335"/>
                    </a:ext>
                  </a:extLst>
                </a:gridCol>
                <a:gridCol w="1479377">
                  <a:extLst>
                    <a:ext uri="{9D8B030D-6E8A-4147-A177-3AD203B41FA5}">
                      <a16:colId xmlns="" xmlns:a16="http://schemas.microsoft.com/office/drawing/2014/main" val="204158681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Темпы роста населения в 2010-2016 гг.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Средние (4,3%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до 1,3 млн. чел.) 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22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Темпы роста объемов жилищного строительства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 и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гг.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52 %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22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приобретения жилья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(2,4 года)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8039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городского расползания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(11 место из 17)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8276168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согласованности градостроительной политики между МО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место из 17)</a:t>
                      </a:r>
                      <a:endParaRPr lang="ru-RU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0274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8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fss\АИЖК 2017\Мат-лы Habidatum\ИТОГОВАЯ итерация\Карты (плотность + связанные территорий)\nizhnynovgorod_all_layers_2018-02-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783"/>
            <a:ext cx="8024342" cy="56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Краткая характеристика градостроительного развития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Нижегородской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агломерации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(Основано на исследовании «Анализ состояния жилищной сферы на территориях основных российских городских агломераций», выполненного по заказу АО "ДОМ.РФ")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39AB-B043-4145-9443-2A657DCFEAC8}" type="slidenum">
              <a:rPr lang="ru-RU" smtClean="0">
                <a:solidFill>
                  <a:prstClr val="white"/>
                </a:solidFill>
              </a:rPr>
              <a:pPr/>
              <a:t>39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195" name="Picture 3" descr="\\fss\АИЖК 2017\Мат-лы Habidatum\ИТОГОВАЯ итерация\Графики средней плотности\nizhnynovgorod_res_density_by_zone_2018-03-01_ablin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50" y="1555489"/>
            <a:ext cx="3917948" cy="1873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3A351214-A672-5C4E-8296-88635326F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876062"/>
              </p:ext>
            </p:extLst>
          </p:nvPr>
        </p:nvGraphicFramePr>
        <p:xfrm>
          <a:off x="5057078" y="3933056"/>
          <a:ext cx="3851920" cy="2923336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372543">
                  <a:extLst>
                    <a:ext uri="{9D8B030D-6E8A-4147-A177-3AD203B41FA5}">
                      <a16:colId xmlns="" xmlns:a16="http://schemas.microsoft.com/office/drawing/2014/main" val="3751328335"/>
                    </a:ext>
                  </a:extLst>
                </a:gridCol>
                <a:gridCol w="1479377">
                  <a:extLst>
                    <a:ext uri="{9D8B030D-6E8A-4147-A177-3AD203B41FA5}">
                      <a16:colId xmlns="" xmlns:a16="http://schemas.microsoft.com/office/drawing/2014/main" val="204158681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Темпы роста населения в 2010-2016 гг.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Низкие (0,1%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до 2,1 млн. чел.) 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22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Темпы роста объемов жилищного строительства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 и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гг.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Средние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31 %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22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приобретения жилья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Низкая (2,9 года)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8039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городского расползания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(4 место из 17)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8276168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согласованности градостроительной политики между МО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 место из 17)</a:t>
                      </a:r>
                      <a:endParaRPr lang="ru-RU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0274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2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1809" y="476376"/>
            <a:ext cx="8385326" cy="679422"/>
          </a:xfrm>
        </p:spPr>
        <p:txBody>
          <a:bodyPr anchor="ctr">
            <a:normAutofit fontScale="90000"/>
          </a:bodyPr>
          <a:lstStyle/>
          <a:p>
            <a:r>
              <a:rPr lang="ru-RU" dirty="0" smtClean="0"/>
              <a:t>Вклад исследуемых агломераций в </a:t>
            </a:r>
            <a:r>
              <a:rPr lang="ru-RU" dirty="0" err="1" smtClean="0"/>
              <a:t>ввп</a:t>
            </a:r>
            <a:r>
              <a:rPr lang="ru-RU" dirty="0" smtClean="0"/>
              <a:t> в 2016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571809" y="1264980"/>
            <a:ext cx="4228491" cy="4515356"/>
          </a:xfrm>
        </p:spPr>
        <p:txBody>
          <a:bodyPr>
            <a:normAutofit/>
          </a:bodyPr>
          <a:lstStyle/>
          <a:p>
            <a:r>
              <a:rPr lang="ru-RU" sz="2280" dirty="0" smtClean="0"/>
              <a:t>Общий вклад 45 агломераций в </a:t>
            </a:r>
            <a:r>
              <a:rPr lang="ru-RU" sz="2280" b="1" dirty="0" smtClean="0"/>
              <a:t>ВВП</a:t>
            </a:r>
            <a:r>
              <a:rPr lang="ru-RU" sz="2280" dirty="0" smtClean="0"/>
              <a:t> – </a:t>
            </a:r>
            <a:r>
              <a:rPr lang="ru-RU" sz="2280" b="1" dirty="0" smtClean="0">
                <a:solidFill>
                  <a:srgbClr val="FF0000"/>
                </a:solidFill>
              </a:rPr>
              <a:t>43,7%</a:t>
            </a:r>
            <a:r>
              <a:rPr lang="ru-RU" sz="2280" dirty="0" smtClean="0"/>
              <a:t>, в </a:t>
            </a:r>
            <a:r>
              <a:rPr lang="ru-RU" sz="2280" b="1" dirty="0" smtClean="0"/>
              <a:t>население</a:t>
            </a:r>
            <a:r>
              <a:rPr lang="ru-RU" sz="2280" dirty="0" smtClean="0"/>
              <a:t> – </a:t>
            </a:r>
            <a:r>
              <a:rPr lang="ru-RU" sz="2280" b="1" dirty="0" smtClean="0">
                <a:solidFill>
                  <a:srgbClr val="FF0000"/>
                </a:solidFill>
              </a:rPr>
              <a:t>47,3%</a:t>
            </a:r>
            <a:endParaRPr lang="en-US" sz="2280" b="1" dirty="0" smtClean="0">
              <a:solidFill>
                <a:srgbClr val="FF0000"/>
              </a:solidFill>
            </a:endParaRPr>
          </a:p>
          <a:p>
            <a:r>
              <a:rPr lang="ru-RU" sz="2280" dirty="0" smtClean="0"/>
              <a:t>При этом из всех агломераций только для группы А характерно превышение вклада в ВВП над вкладом в население страны (признак высокого уровня развития)</a:t>
            </a:r>
          </a:p>
          <a:p>
            <a:endParaRPr lang="ru-RU" sz="2280" dirty="0" smtClean="0"/>
          </a:p>
          <a:p>
            <a:endParaRPr lang="ru-RU" sz="228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4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836392"/>
              </p:ext>
            </p:extLst>
          </p:nvPr>
        </p:nvGraphicFramePr>
        <p:xfrm>
          <a:off x="4485308" y="2923953"/>
          <a:ext cx="4471827" cy="299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7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8864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ПРОВЕРКИ ГИПОТЕЗ В ОТНОШЕНИИ НИЖЕГОРОДСКОЙ АГЛОМЕРАЦИИ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03810"/>
              </p:ext>
            </p:extLst>
          </p:nvPr>
        </p:nvGraphicFramePr>
        <p:xfrm>
          <a:off x="467548" y="1124747"/>
          <a:ext cx="8424937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287"/>
                <a:gridCol w="1791327"/>
                <a:gridCol w="1791327"/>
                <a:gridCol w="1624996"/>
              </a:tblGrid>
              <a:tr h="50938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Гипотеза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 агломерация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Краснодарская агломерация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Пермская агломерация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93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Инвестиции в жилищное строительство сконцентрированы преимущественно в ядре агломерации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6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Инвестиции в жилищное строительство положительно влияют на бюджетные доходы и расходы на развитие инфраструктуры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</a:tr>
              <a:tr h="593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Обеспеченность площадью жилья в ядре агломерации ниже, чем на периферии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6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Совокупная рыночная капитализация жилья в расчете на душу населения в ядре агломерации выше, чем на периферии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6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Доступность жилья  выше на периферии агломерации, чем в ядре (по соотношению медианной цены жилья к медианному доходу семьи)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7157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планировки территории (плотность жилой застройки, плотность улично-дорожной сети, процент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застроенности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жилой территории) дифференцировано в ядре и на периферии агломерации и определяет рыночную ценность застройки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0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3" y="908720"/>
            <a:ext cx="7401802" cy="523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61503" y="18864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 smtClean="0">
                <a:solidFill>
                  <a:prstClr val="white"/>
                </a:solidFill>
              </a:rPr>
              <a:t>Краснодарская </a:t>
            </a:r>
            <a:r>
              <a:rPr lang="ru-RU" sz="1800" dirty="0">
                <a:solidFill>
                  <a:prstClr val="white"/>
                </a:solidFill>
              </a:rPr>
              <a:t>агломерация</a:t>
            </a:r>
          </a:p>
          <a:p>
            <a:endParaRPr lang="ru-RU" sz="1800" dirty="0">
              <a:solidFill>
                <a:prstClr val="white"/>
              </a:solidFill>
            </a:endParaRPr>
          </a:p>
          <a:p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3528" y="179671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1F497D"/>
              </a:solidFill>
            </a:endParaRPr>
          </a:p>
          <a:p>
            <a:endParaRPr lang="ru-RU" dirty="0" smtClean="0">
              <a:solidFill>
                <a:srgbClr val="1F497D"/>
              </a:solidFill>
            </a:endParaRPr>
          </a:p>
        </p:txBody>
      </p:sp>
      <p:sp>
        <p:nvSpPr>
          <p:cNvPr id="3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3953" y="3212981"/>
            <a:ext cx="2914029" cy="29366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– 1,4 млн чел.</a:t>
            </a: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муниципалитетов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МР (4 ГП, 40 СП)</a:t>
            </a: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населения в ядре – 67,3%</a:t>
            </a: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жильем – 27,1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на 1 чел.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жилья на душу населения – 1,74 кв. м на 1 чел.</a:t>
            </a:r>
          </a:p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жилья – 1,8 года</a:t>
            </a:r>
          </a:p>
        </p:txBody>
      </p:sp>
      <p:pic>
        <p:nvPicPr>
          <p:cNvPr id="11" name="Рисунок 10" descr="C:\Users\Popov.FOND\Desktop\АИЖК\Легенда - 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3" y="2104701"/>
            <a:ext cx="2267882" cy="755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7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172" y="11663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>
                <a:solidFill>
                  <a:prstClr val="white"/>
                </a:solidFill>
              </a:rPr>
              <a:t>Инвестиции в жилищное </a:t>
            </a:r>
            <a:r>
              <a:rPr lang="ru-RU" sz="1800" dirty="0" smtClean="0">
                <a:solidFill>
                  <a:prstClr val="white"/>
                </a:solidFill>
              </a:rPr>
              <a:t>строительство сконцентрированы в ядре агломерации</a:t>
            </a: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</p:spPr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6" y="4437119"/>
            <a:ext cx="3015492" cy="180020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агломерации наиболее активно жилищное строительство развивается в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ядре -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 Краснодар. Активное развитие жилищного строительства на территории </a:t>
            </a:r>
            <a:r>
              <a:rPr lang="ru-RU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Тахтамукайского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обусловлено близостью к Краснодару, район расположен близко к центру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ядра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другую сторону от р. Кубань).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6058561"/>
              </p:ext>
            </p:extLst>
          </p:nvPr>
        </p:nvGraphicFramePr>
        <p:xfrm>
          <a:off x="54182" y="900837"/>
          <a:ext cx="3792490" cy="371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9552" y="6237313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Здесь и на всех остальных слайдах, где представлены графики с показателями по муниципальным образованиям, произведено ранжирование МО по уровню ввода жилья на душу населения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900837"/>
            <a:ext cx="47207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Карта: Инвестиции в жилищное строительство </a:t>
            </a:r>
          </a:p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г., тыс. руб. на душу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Bobrova\Documents\Индикаторы\карты\1_Краснодар_Инвестиции в жилищное строительств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b="7407"/>
          <a:stretch/>
        </p:blipFill>
        <p:spPr bwMode="auto">
          <a:xfrm>
            <a:off x="3923932" y="1534067"/>
            <a:ext cx="4710123" cy="46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269" y="11663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бюджетов на инфраструктуру и инвестиционная активность взаимосвязаны слабо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</p:spPr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556" y="4437119"/>
            <a:ext cx="3015492" cy="180020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как и инвестиционная активность сконцентрированы на четырех основных территориях: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 Краснодар, </a:t>
            </a:r>
            <a:r>
              <a:rPr lang="ru-RU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Тахтамукайском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районе, ГО Горячий Ключ, ГО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Адыгейск. Это свидетельствует о наличии взаимосвязи развития жилой застройки и инфраструктуры.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13997"/>
              </p:ext>
            </p:extLst>
          </p:nvPr>
        </p:nvGraphicFramePr>
        <p:xfrm>
          <a:off x="1" y="854732"/>
          <a:ext cx="3978588" cy="3314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713083" y="909882"/>
            <a:ext cx="53666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Карта: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местных бюджетов на ЖКХ, транспорт и дорожное хозяйство в 2016 г., тыс. руб. на душу населения</a:t>
            </a:r>
          </a:p>
        </p:txBody>
      </p:sp>
      <p:pic>
        <p:nvPicPr>
          <p:cNvPr id="18" name="Picture 3" descr="C:\Users\Bobrova\Documents\Индикаторы\карты\2_Краснодар_Бюджетные инвестици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r="3054" b="7843"/>
          <a:stretch/>
        </p:blipFill>
        <p:spPr bwMode="auto">
          <a:xfrm>
            <a:off x="3923928" y="1516474"/>
            <a:ext cx="4566967" cy="47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4462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между расходами бюджетов на инфраструктуру и бюджетной обеспеченностью в муниципалитете </a:t>
            </a: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</p:spPr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91151"/>
              </p:ext>
            </p:extLst>
          </p:nvPr>
        </p:nvGraphicFramePr>
        <p:xfrm>
          <a:off x="395536" y="1535378"/>
          <a:ext cx="3015492" cy="48376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05164"/>
                <a:gridCol w="1005164"/>
                <a:gridCol w="1005164"/>
              </a:tblGrid>
              <a:tr h="1859339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 1 руб. инвестиций в жилищное строительство приходится расходов местных бюджетов на ЖКХ, транспорт и дорожное хозяйство, руб./руб.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местного бюджета на душу, тыс. 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3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 Краснодар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0,07</a:t>
                      </a:r>
                      <a:endParaRPr lang="ru-RU" sz="1000" b="1" u="none" strike="noStrike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24,7</a:t>
                      </a:r>
                      <a:endParaRPr lang="ru-RU" sz="1000" b="1" u="none" strike="noStrike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785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 Адыгейск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0,31</a:t>
                      </a:r>
                      <a:endParaRPr lang="ru-RU" sz="10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24,9</a:t>
                      </a:r>
                      <a:endParaRPr lang="ru-RU" sz="10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785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 Горячий Ключ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0,13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20,1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Тахтамукайский</a:t>
                      </a:r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0,02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13,3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Теучежский район</a:t>
                      </a:r>
                      <a:endParaRPr lang="ru-RU" sz="1000" u="none" strike="noStrike" kern="120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Красногвардейский район</a:t>
                      </a:r>
                      <a:endParaRPr lang="ru-RU" sz="1000" u="none" strike="noStrike" kern="120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14,8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Динской район</a:t>
                      </a:r>
                      <a:endParaRPr lang="ru-RU" sz="1000" u="none" strike="noStrike" kern="120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0,01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15,6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06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Усть-Лабинский</a:t>
                      </a:r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0,01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15,2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923931" y="925541"/>
            <a:ext cx="471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Карта: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местных бюджетов на ЖКХ, транспорт и дорожное хозяйство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руб. инвестиций в жилищное строительство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5538" y="908720"/>
            <a:ext cx="3015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Таблица: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местных бюджетов на ЖКХ, транспорт и дорожное хозяйство на 1 руб. инвестиций в жилищное строительство</a:t>
            </a:r>
          </a:p>
        </p:txBody>
      </p:sp>
      <p:pic>
        <p:nvPicPr>
          <p:cNvPr id="21" name="Picture 2" descr="C:\Users\Bobrova\Documents\Индикаторы\карты\3_Краснодар_Расходы местных бюджет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9" b="5387"/>
          <a:stretch/>
        </p:blipFill>
        <p:spPr bwMode="auto">
          <a:xfrm>
            <a:off x="3822847" y="1475462"/>
            <a:ext cx="4951885" cy="49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Bobrova\Documents\Индикаторы\карты\3_Краснодар_Расходы местных бюджето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b="7909"/>
          <a:stretch/>
        </p:blipFill>
        <p:spPr bwMode="auto">
          <a:xfrm>
            <a:off x="3822847" y="1475001"/>
            <a:ext cx="4973158" cy="484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11031" y="4587723"/>
            <a:ext cx="13769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  относительно инвестиций  в жилищное строительство  ГО Адыгейска  в 4 раза выше, чем в Краснодаре, </a:t>
            </a:r>
            <a:r>
              <a:rPr lang="ru-RU" sz="1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одинаковой бюджетной обеспеченности</a:t>
            </a:r>
            <a:endParaRPr lang="ru-RU" sz="1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53004"/>
            <a:ext cx="842493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жильем </a:t>
            </a: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слабо дифференцирована по территории агломерации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437112"/>
            <a:ext cx="3024336" cy="2071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Наибольшее значение жилищной обеспеченности, выше чем по агломерации в целом в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Краснодаре,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связано с более высоким развитием жилищного строительства, чем в других муниципальных образованиях. В поселениях </a:t>
            </a:r>
            <a:r>
              <a:rPr lang="ru-RU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Тахтамукайского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показатель ввода жилья значительно превышает уровень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Краснодара, что скорее связано с миграцией населения в центр агломерации. 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457750"/>
              </p:ext>
            </p:extLst>
          </p:nvPr>
        </p:nvGraphicFramePr>
        <p:xfrm>
          <a:off x="-36512" y="922555"/>
          <a:ext cx="3600400" cy="344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923931" y="921931"/>
            <a:ext cx="47101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Карта: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жильем в 2016 г., кв. м на человека</a:t>
            </a:r>
          </a:p>
        </p:txBody>
      </p:sp>
      <p:pic>
        <p:nvPicPr>
          <p:cNvPr id="14" name="Picture 2" descr="C:\Users\Bobrova\Documents\Индикаторы\карты\5_Краснодар_Обеспеченность жильем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6201" b="6480"/>
          <a:stretch/>
        </p:blipFill>
        <p:spPr bwMode="auto">
          <a:xfrm>
            <a:off x="3555044" y="1439195"/>
            <a:ext cx="5131756" cy="528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</p:spPr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 descr="C:\Users\Bobrova\Documents\Индикаторы\карты\5_Краснодар_Обеспеченность жильем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0" r="7136" b="7715"/>
          <a:stretch/>
        </p:blipFill>
        <p:spPr bwMode="auto">
          <a:xfrm>
            <a:off x="3542689" y="1379156"/>
            <a:ext cx="5350138" cy="54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3"/>
          <p:cNvSpPr txBox="1">
            <a:spLocks/>
          </p:cNvSpPr>
          <p:nvPr/>
        </p:nvSpPr>
        <p:spPr>
          <a:xfrm>
            <a:off x="6705600" y="65087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845429"/>
            <a:ext cx="9144000" cy="12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7" y="11663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Капитализация жилой недвижимости в агломерации составляет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1,8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трлн рублей, что в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3,6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раза больше годового ВГП агломерации  </a:t>
            </a:r>
          </a:p>
        </p:txBody>
      </p:sp>
      <p:sp>
        <p:nvSpPr>
          <p:cNvPr id="2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</p:spPr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Номер слайда 4"/>
          <p:cNvSpPr txBox="1">
            <a:spLocks/>
          </p:cNvSpPr>
          <p:nvPr/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904174"/>
              </p:ext>
            </p:extLst>
          </p:nvPr>
        </p:nvGraphicFramePr>
        <p:xfrm>
          <a:off x="4283968" y="845430"/>
          <a:ext cx="4778310" cy="444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39554" y="6237009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 Оценка проведена на базе показателя 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Росстата  «Объем социальных выплат и налогооблагаемых денежных доходов населения в среднем на 1 жителя муниципального </a:t>
            </a:r>
            <a:r>
              <a:rPr lang="ru-RU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района» </a:t>
            </a:r>
            <a:endParaRPr lang="ru-RU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968645"/>
              </p:ext>
            </p:extLst>
          </p:nvPr>
        </p:nvGraphicFramePr>
        <p:xfrm>
          <a:off x="179516" y="876040"/>
          <a:ext cx="4005173" cy="3561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947172"/>
              </p:ext>
            </p:extLst>
          </p:nvPr>
        </p:nvGraphicFramePr>
        <p:xfrm>
          <a:off x="4" y="4206890"/>
          <a:ext cx="4535995" cy="2015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599698" y="5067466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жилья в ядре агломерации выше, чем на периферии. В целом доступность жилья в Краснодарской агломерации самая высокая в России, согласно критериям ООН-</a:t>
            </a:r>
            <a:r>
              <a:rPr lang="ru-RU" sz="1400" b="1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Хабитат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7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gis\map_jpg\Краснодар_цена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/>
          <a:stretch/>
        </p:blipFill>
        <p:spPr bwMode="auto">
          <a:xfrm>
            <a:off x="133674" y="1066099"/>
            <a:ext cx="7246638" cy="549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8864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Дифференциация цен на жилье в Краснодарской агломерации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Номер слайда 4"/>
          <p:cNvSpPr txBox="1">
            <a:spLocks/>
          </p:cNvSpPr>
          <p:nvPr/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518799"/>
              </p:ext>
            </p:extLst>
          </p:nvPr>
        </p:nvGraphicFramePr>
        <p:xfrm>
          <a:off x="5436096" y="1052736"/>
          <a:ext cx="3240360" cy="3310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84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06663-6524-4EA9-B00B-80A50C1FA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101314"/>
            <a:ext cx="8892480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Качество планировки территории (плотность жилой застройки, плотность улично-дорожной сети, процент </a:t>
            </a:r>
            <a:r>
              <a:rPr lang="ru-RU" sz="1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застроенности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жилой территории) дифференцировано в ядре и на периферии агломерации и определяет рыночную ценность застройки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245414"/>
              </p:ext>
            </p:extLst>
          </p:nvPr>
        </p:nvGraphicFramePr>
        <p:xfrm>
          <a:off x="107504" y="980728"/>
          <a:ext cx="432048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022531"/>
              </p:ext>
            </p:extLst>
          </p:nvPr>
        </p:nvGraphicFramePr>
        <p:xfrm>
          <a:off x="4540102" y="980728"/>
          <a:ext cx="449639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521836"/>
              </p:ext>
            </p:extLst>
          </p:nvPr>
        </p:nvGraphicFramePr>
        <p:xfrm>
          <a:off x="179513" y="3789040"/>
          <a:ext cx="453650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302493"/>
              </p:ext>
            </p:extLst>
          </p:nvPr>
        </p:nvGraphicFramePr>
        <p:xfrm>
          <a:off x="4499996" y="3645026"/>
          <a:ext cx="4644009" cy="265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1334" y="638132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*Для Краснодарской и Нижегородской агломерации индикаторы даны по направлению с наибольшими площадью и плотностью жилой застройки.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16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16634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ИНСТИТУТ ЭКОНОМИКИ ГОРОДА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755231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«ИЭГ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>
                <a:solidFill>
                  <a:schemeClr val="bg1"/>
                </a:solidFill>
              </a:rPr>
              <a:t>—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некоммерческая негосударственная организация, ведет деятельность по разработке социально-экономических предложений с 1995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44012" y="755231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«ИЭГ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>
                <a:solidFill>
                  <a:schemeClr val="bg1"/>
                </a:solidFill>
              </a:rPr>
              <a:t>—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для работы над проектами государственных и коммерческих заказчиков, ведет деятельность с 2003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2702" y="2798298"/>
            <a:ext cx="4010744" cy="12715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ru-RU" dirty="0" smtClean="0">
              <a:solidFill>
                <a:prstClr val="white"/>
              </a:solidFill>
            </a:endParaRPr>
          </a:p>
          <a:p>
            <a:pPr defTabSz="91440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Реформы, концепции, программы</a:t>
            </a:r>
          </a:p>
          <a:p>
            <a:pPr defTabSz="914400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деятельность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и проекты ГЧП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городов и регионов</a:t>
            </a:r>
          </a:p>
          <a:p>
            <a:pPr defTabSz="914400"/>
            <a:r>
              <a:rPr lang="ru-RU" dirty="0" smtClean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/>
            </a:r>
            <a:br>
              <a:rPr lang="ru-RU" dirty="0">
                <a:solidFill>
                  <a:prstClr val="white"/>
                </a:solidFill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775" y="4186515"/>
            <a:ext cx="34831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«ИЭГ»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лет подряд </a:t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ТОП-50 лучших независимых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исследовательских центров мирового рейтинга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Think Tank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 категориях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Социальная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 и Ведущие центры Центральной и Восточной Европы 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4570" y="1966255"/>
            <a:ext cx="3919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разработке более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законодательных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иных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нормативно-правовых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актов,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включая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255" y="2798298"/>
            <a:ext cx="3934711" cy="1271583"/>
          </a:xfrm>
          <a:prstGeom prst="rect">
            <a:avLst/>
          </a:prstGeom>
          <a:solidFill>
            <a:srgbClr val="E59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Градостроительный кодекс РФ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кодекс РФ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214-ФЗ о долевом строительстве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об ипотечных ценных бумагах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43004" y="1968506"/>
            <a:ext cx="40704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по направлениям жилищного строительства, ЖКХ, муниципального развития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32044" y="4381500"/>
            <a:ext cx="3600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Эффективные внедренные решения, учитывающие юридические и экономические аспекты и основанные на многолетнем опыте проведения прикладных исследований</a:t>
            </a:r>
          </a:p>
        </p:txBody>
      </p:sp>
      <p:sp>
        <p:nvSpPr>
          <p:cNvPr id="19" name="Shape 242"/>
          <p:cNvSpPr/>
          <p:nvPr/>
        </p:nvSpPr>
        <p:spPr>
          <a:xfrm>
            <a:off x="4156900" y="3059300"/>
            <a:ext cx="622049" cy="781007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4714" y="6093296"/>
            <a:ext cx="658873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МИССИЯ: содействие социально-экономическому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городов</a:t>
            </a:r>
          </a:p>
        </p:txBody>
      </p:sp>
    </p:spTree>
    <p:extLst>
      <p:ext uri="{BB962C8B-B14F-4D97-AF65-F5344CB8AC3E}">
        <p14:creationId xmlns:p14="http://schemas.microsoft.com/office/powerpoint/2010/main" val="40494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41961" y="312672"/>
            <a:ext cx="3965562" cy="707354"/>
          </a:xfrm>
        </p:spPr>
        <p:txBody>
          <a:bodyPr anchor="ctr">
            <a:normAutofit fontScale="90000"/>
          </a:bodyPr>
          <a:lstStyle/>
          <a:p>
            <a:r>
              <a:rPr lang="ru-RU" dirty="0" smtClean="0"/>
              <a:t>Лидеры рейтинга 45 агломераций по </a:t>
            </a:r>
            <a:r>
              <a:rPr lang="ru-RU" dirty="0" err="1" smtClean="0"/>
              <a:t>вгп</a:t>
            </a:r>
            <a:r>
              <a:rPr lang="ru-RU" dirty="0" smtClean="0"/>
              <a:t> в 2016 году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5</a:t>
            </a:fld>
            <a:endParaRPr lang="ru-RU" dirty="0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half" idx="2"/>
          </p:nvPr>
        </p:nvSpPr>
        <p:spPr>
          <a:xfrm>
            <a:off x="4916997" y="1251016"/>
            <a:ext cx="3886849" cy="2500443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пятерку лидеров вошли Московская, Санкт-Петербургская, Екатеринбургская, </a:t>
            </a:r>
            <a:r>
              <a:rPr lang="ru-RU" sz="2000" dirty="0" err="1" smtClean="0"/>
              <a:t>Самарско-Тольятинская</a:t>
            </a:r>
            <a:r>
              <a:rPr lang="ru-RU" sz="2000" dirty="0" smtClean="0"/>
              <a:t> и Нижегородская агломерации</a:t>
            </a:r>
          </a:p>
          <a:p>
            <a:r>
              <a:rPr lang="ru-RU" sz="2000" dirty="0" smtClean="0"/>
              <a:t>На территории этих агломераций в совокупности производится более 2</a:t>
            </a:r>
            <a:r>
              <a:rPr lang="en-US" sz="2000" dirty="0" smtClean="0"/>
              <a:t>7</a:t>
            </a:r>
            <a:r>
              <a:rPr lang="ru-RU" sz="2000" dirty="0" smtClean="0"/>
              <a:t>% ВВП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590864"/>
              </p:ext>
            </p:extLst>
          </p:nvPr>
        </p:nvGraphicFramePr>
        <p:xfrm>
          <a:off x="2771800" y="3645024"/>
          <a:ext cx="6014835" cy="298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903587"/>
              </p:ext>
            </p:extLst>
          </p:nvPr>
        </p:nvGraphicFramePr>
        <p:xfrm>
          <a:off x="85162" y="1"/>
          <a:ext cx="4615962" cy="6356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5163" y="76200"/>
            <a:ext cx="4753470" cy="94382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217" y="1020029"/>
            <a:ext cx="131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Тройка агломераций с экономикой более 1 трлн руб.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45282"/>
            <a:ext cx="9192362" cy="242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r="-565"/>
          <a:stretch/>
        </p:blipFill>
        <p:spPr bwMode="auto">
          <a:xfrm>
            <a:off x="1620000" y="4445277"/>
            <a:ext cx="6372000" cy="24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1497" y="2132856"/>
            <a:ext cx="7991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ул. Тверская, 20, стр. 1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</a:t>
            </a:r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(495) 363 50 </a:t>
            </a:r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mailbox@urbaneconomics.ru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13226" y="6402532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www.urbaneconomics.ru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915816" y="116639"/>
            <a:ext cx="6120680" cy="1464945"/>
            <a:chOff x="2915816" y="116632"/>
            <a:chExt cx="6120680" cy="146494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6632"/>
              <a:ext cx="3672408" cy="1464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915816" y="510549"/>
              <a:ext cx="6120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НАШИ КОНТАКТЫ</a:t>
              </a:r>
              <a:endParaRPr 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C:\Users\bychkov\Desktop\Институт экономики города\Бланки\презентация\Facebook-App-Ico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4077072"/>
            <a:ext cx="279805" cy="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bychkov\Desktop\Институт экономики города\Бланки\презентация\Twitter-But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01" y="4077072"/>
            <a:ext cx="279806" cy="2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rutcriado.files.wordpress.com/2013/07/youtube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03" y="4032206"/>
            <a:ext cx="511904" cy="3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24145" y="1706020"/>
            <a:ext cx="3843616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80" dirty="0" smtClean="0"/>
              <a:t>Последние места среди исследованных </a:t>
            </a:r>
            <a:r>
              <a:rPr lang="ru-RU" sz="2280" dirty="0"/>
              <a:t>агломераций заняли </a:t>
            </a:r>
            <a:r>
              <a:rPr lang="ru-RU" sz="2280" dirty="0" err="1" smtClean="0"/>
              <a:t>Стерлитамакская</a:t>
            </a:r>
            <a:r>
              <a:rPr lang="ru-RU" sz="2280" dirty="0" smtClean="0"/>
              <a:t>, </a:t>
            </a:r>
            <a:r>
              <a:rPr lang="ru-RU" sz="2280" dirty="0" err="1" smtClean="0"/>
              <a:t>Орская</a:t>
            </a:r>
            <a:r>
              <a:rPr lang="ru-RU" sz="2280" dirty="0"/>
              <a:t> и Владикавказская </a:t>
            </a:r>
            <a:r>
              <a:rPr lang="ru-RU" sz="2280" dirty="0" smtClean="0"/>
              <a:t>агломерации</a:t>
            </a:r>
          </a:p>
          <a:p>
            <a:pPr marL="0" indent="0">
              <a:buNone/>
            </a:pPr>
            <a:r>
              <a:rPr lang="ru-RU" sz="2280" dirty="0" smtClean="0"/>
              <a:t>ВГП самой маленькой агломерации (</a:t>
            </a:r>
            <a:r>
              <a:rPr lang="ru-RU" sz="2280" dirty="0" err="1" smtClean="0"/>
              <a:t>Стерлитамакской</a:t>
            </a:r>
            <a:r>
              <a:rPr lang="ru-RU" sz="2280" dirty="0" smtClean="0"/>
              <a:t>) </a:t>
            </a:r>
            <a:r>
              <a:rPr lang="ru-RU" sz="2280" b="1" dirty="0" smtClean="0"/>
              <a:t>в 194 раза </a:t>
            </a:r>
            <a:r>
              <a:rPr lang="ru-RU" sz="2280" dirty="0" smtClean="0"/>
              <a:t>меньше ВГП самой крупной (Московской)</a:t>
            </a:r>
            <a:endParaRPr lang="ru-RU" sz="228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6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13" name="Заголовок 7"/>
          <p:cNvSpPr>
            <a:spLocks noGrp="1"/>
          </p:cNvSpPr>
          <p:nvPr>
            <p:ph type="title"/>
          </p:nvPr>
        </p:nvSpPr>
        <p:spPr>
          <a:xfrm>
            <a:off x="346815" y="722686"/>
            <a:ext cx="3720942" cy="8736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Аутсайдеры </a:t>
            </a:r>
            <a:r>
              <a:rPr lang="ru-RU" dirty="0"/>
              <a:t>рейтинга </a:t>
            </a:r>
            <a:r>
              <a:rPr lang="ru-RU" dirty="0" smtClean="0"/>
              <a:t>45 </a:t>
            </a:r>
            <a:r>
              <a:rPr lang="ru-RU" dirty="0"/>
              <a:t>агломераций по </a:t>
            </a:r>
            <a:r>
              <a:rPr lang="ru-RU" dirty="0" err="1"/>
              <a:t>вгп</a:t>
            </a:r>
            <a:r>
              <a:rPr lang="ru-RU" dirty="0"/>
              <a:t> в 2016 году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633129"/>
              </p:ext>
            </p:extLst>
          </p:nvPr>
        </p:nvGraphicFramePr>
        <p:xfrm>
          <a:off x="3649323" y="-127591"/>
          <a:ext cx="5617263" cy="648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25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19090" y="265799"/>
            <a:ext cx="4392109" cy="1084024"/>
          </a:xfrm>
        </p:spPr>
        <p:txBody>
          <a:bodyPr anchor="ctr">
            <a:normAutofit fontScale="90000"/>
          </a:bodyPr>
          <a:lstStyle/>
          <a:p>
            <a:r>
              <a:rPr lang="ru-RU" dirty="0" smtClean="0"/>
              <a:t>ВГП на душу населения в 45 агломерациях в 2016 году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12033" y="3912504"/>
            <a:ext cx="4220308" cy="2118091"/>
          </a:xfrm>
        </p:spPr>
        <p:txBody>
          <a:bodyPr>
            <a:normAutofit/>
          </a:bodyPr>
          <a:lstStyle/>
          <a:p>
            <a:r>
              <a:rPr lang="ru-RU" sz="2280" dirty="0" err="1" smtClean="0"/>
              <a:t>Подушевой</a:t>
            </a:r>
            <a:r>
              <a:rPr lang="ru-RU" sz="2280" dirty="0" smtClean="0"/>
              <a:t> ВГП агломераций группы А значительно превосходит аналогичный показатель для других групп агломераций и России в целом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F9E2-A681-4523-A1E3-B13174320180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7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815605"/>
              </p:ext>
            </p:extLst>
          </p:nvPr>
        </p:nvGraphicFramePr>
        <p:xfrm>
          <a:off x="298782" y="1004817"/>
          <a:ext cx="422030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176558"/>
              </p:ext>
            </p:extLst>
          </p:nvPr>
        </p:nvGraphicFramePr>
        <p:xfrm>
          <a:off x="4519094" y="3287394"/>
          <a:ext cx="4414517" cy="297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Текст 9"/>
          <p:cNvSpPr txBox="1">
            <a:spLocks/>
          </p:cNvSpPr>
          <p:nvPr/>
        </p:nvSpPr>
        <p:spPr>
          <a:xfrm>
            <a:off x="4632341" y="1349827"/>
            <a:ext cx="4301266" cy="22349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None/>
              <a:defRPr sz="13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7147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113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742950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975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1144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81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485900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81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185737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8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8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8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None/>
              <a:defRPr sz="8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8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Помимо Московской и Санкт-Петербургской, лишь для нескольких малых агломераций с ресурсной экономикой характерны объемы </a:t>
            </a:r>
            <a:r>
              <a:rPr lang="ru-RU" sz="228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подушевого</a:t>
            </a:r>
            <a:r>
              <a:rPr lang="ru-RU" sz="228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ВГП, превышающие средний по России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73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19" y="80920"/>
            <a:ext cx="4729975" cy="1187450"/>
          </a:xfrm>
        </p:spPr>
        <p:txBody>
          <a:bodyPr anchor="ctr">
            <a:normAutofit/>
          </a:bodyPr>
          <a:lstStyle/>
          <a:p>
            <a:r>
              <a:rPr lang="ru-RU" sz="2400" dirty="0" smtClean="0"/>
              <a:t>Агломерационные эффекты и </a:t>
            </a:r>
            <a:r>
              <a:rPr lang="ru-RU" sz="2400" dirty="0" err="1" smtClean="0"/>
              <a:t>проциклическое</a:t>
            </a:r>
            <a:r>
              <a:rPr lang="ru-RU" sz="2400" dirty="0" smtClean="0"/>
              <a:t> развитие</a:t>
            </a:r>
            <a:endParaRPr lang="ru-RU" sz="2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281E-F444-1144-B042-5FE9A7BB944A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8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Текст 9"/>
          <p:cNvSpPr>
            <a:spLocks noGrp="1"/>
          </p:cNvSpPr>
          <p:nvPr>
            <p:ph type="body" sz="half" idx="2"/>
          </p:nvPr>
        </p:nvSpPr>
        <p:spPr>
          <a:xfrm>
            <a:off x="251520" y="1240203"/>
            <a:ext cx="4499128" cy="2116789"/>
          </a:xfrm>
        </p:spPr>
        <p:txBody>
          <a:bodyPr>
            <a:noAutofit/>
          </a:bodyPr>
          <a:lstStyle/>
          <a:p>
            <a:r>
              <a:rPr lang="ru-RU" sz="1800" dirty="0" smtClean="0"/>
              <a:t>В 2013-2016 гг. реальный ВГП агломераций сокращался в два раза быстрее, чем ВВП: 2,3% в год против 1,1% в год</a:t>
            </a:r>
            <a:endParaRPr lang="ru-RU" sz="1800" dirty="0"/>
          </a:p>
          <a:p>
            <a:r>
              <a:rPr lang="ru-RU" sz="1800" dirty="0" smtClean="0"/>
              <a:t>Рост реального ВГП показали только </a:t>
            </a:r>
            <a:r>
              <a:rPr lang="ru-RU" sz="1800" dirty="0" err="1" smtClean="0"/>
              <a:t>Тульско-Новомосковская</a:t>
            </a:r>
            <a:r>
              <a:rPr lang="ru-RU" sz="1800" dirty="0" smtClean="0"/>
              <a:t>, Южно-Сахалинская, Санкт-Петербургская и Махачкалинская агломерации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6696" y="5376765"/>
            <a:ext cx="957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Изменение реального ВВП – 98%</a:t>
            </a:r>
            <a:endParaRPr lang="ru-RU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397602"/>
              </p:ext>
            </p:extLst>
          </p:nvPr>
        </p:nvGraphicFramePr>
        <p:xfrm>
          <a:off x="4766103" y="0"/>
          <a:ext cx="3888522" cy="66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872115"/>
              </p:ext>
            </p:extLst>
          </p:nvPr>
        </p:nvGraphicFramePr>
        <p:xfrm>
          <a:off x="107504" y="3429000"/>
          <a:ext cx="4936779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91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F9E2-A681-4523-A1E3-B13174320180}" type="slidenum">
              <a:rPr lang="ru-RU" smtClean="0">
                <a:gradFill>
                  <a:gsLst>
                    <a:gs pos="0">
                      <a:srgbClr val="002060"/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</a:gradFill>
              </a:rPr>
              <a:pPr/>
              <a:t>9</a:t>
            </a:fld>
            <a:endParaRPr lang="ru-RU">
              <a:gradFill>
                <a:gsLst>
                  <a:gs pos="0">
                    <a:srgbClr val="002060"/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</a:gra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DF34C4B-5496-42C0-906E-09AF3FFAAAA2}"/>
              </a:ext>
            </a:extLst>
          </p:cNvPr>
          <p:cNvSpPr txBox="1">
            <a:spLocks/>
          </p:cNvSpPr>
          <p:nvPr/>
        </p:nvSpPr>
        <p:spPr>
          <a:xfrm>
            <a:off x="628654" y="657922"/>
            <a:ext cx="8118217" cy="10332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25" b="1" i="0" kern="1200" cap="all" baseline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ru-RU" dirty="0">
                <a:gradFill flip="none" rotWithShape="1">
                  <a:gsLst>
                    <a:gs pos="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a:rPr>
              <a:t>Методика оценки структуры ВГП по полному кругу отраслей в соответствии с </a:t>
            </a:r>
            <a:r>
              <a:rPr lang="ru-RU" dirty="0" smtClean="0">
                <a:gradFill flip="none" rotWithShape="1">
                  <a:gsLst>
                    <a:gs pos="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a:rPr>
              <a:t>ОКВЭД 2007*</a:t>
            </a:r>
            <a:endParaRPr lang="ru-RU" dirty="0">
              <a:gradFill flip="none" rotWithShape="1">
                <a:gsLst>
                  <a:gs pos="0">
                    <a:srgbClr val="5B9BD5">
                      <a:lumMod val="50000"/>
                    </a:srgbClr>
                  </a:gs>
                  <a:gs pos="100000">
                    <a:srgbClr val="5B9BD5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813" y="6383659"/>
            <a:ext cx="628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Данные Росстата в соответствии с ОКВЭД 2 пока недоступны</a:t>
            </a:r>
            <a:endParaRPr lang="ru-RU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6680" y="1691127"/>
            <a:ext cx="80901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оценки </a:t>
            </a: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структуры ВГП </a:t>
            </a:r>
            <a:r>
              <a:rPr lang="ru-RU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используется </a:t>
            </a: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такая же методика</a:t>
            </a:r>
            <a:r>
              <a:rPr lang="ru-RU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как и для оценки ВГП, </a:t>
            </a:r>
            <a:r>
              <a:rPr lang="ru-RU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основанная на применении метода по источникам образования </a:t>
            </a: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доходов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Доля отрасли в ВГП агломерации определяется как доля фонда заработной платы работников организаций (без субъектов малого бизнеса) </a:t>
            </a:r>
            <a:r>
              <a:rPr lang="en-US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отрасли (суммарно по всем муниципальным образованиям агломерации) в общем фонде заработной платы работников организаций в муниципальных образованиях агломерации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Валовая добавленная стоимость, производимая в отрасли, оценивается в рыночных ценах (то есть включая чистые налоги на продукты)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Оценка проводится в разрезе всех отраслей кроме отрасли Р (деятельность домашних хозяйств)</a:t>
            </a:r>
          </a:p>
          <a:p>
            <a:endParaRPr lang="ru-RU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 smtClea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_Blank">
  <a:themeElements>
    <a:clrScheme name="Другая 9">
      <a:dk1>
        <a:srgbClr val="000000"/>
      </a:dk1>
      <a:lt1>
        <a:srgbClr val="FFFFFF"/>
      </a:lt1>
      <a:dk2>
        <a:srgbClr val="0080C7"/>
      </a:dk2>
      <a:lt2>
        <a:srgbClr val="3C3C3C"/>
      </a:lt2>
      <a:accent1>
        <a:srgbClr val="DDDDDD"/>
      </a:accent1>
      <a:accent2>
        <a:srgbClr val="C0C0C0"/>
      </a:accent2>
      <a:accent3>
        <a:srgbClr val="969696"/>
      </a:accent3>
      <a:accent4>
        <a:srgbClr val="777777"/>
      </a:accent4>
      <a:accent5>
        <a:srgbClr val="FF1C24"/>
      </a:accent5>
      <a:accent6>
        <a:srgbClr val="18A7B5"/>
      </a:accent6>
      <a:hlink>
        <a:srgbClr val="969696"/>
      </a:hlink>
      <a:folHlink>
        <a:srgbClr val="777777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Новый шаблон_3_сдвинутый.potx" id="{D9D57DEB-7AC2-4CDE-B09D-F9C836B0FCCA}" vid="{C7B51112-53E4-43DD-803F-E64FD4D1F1C7}"/>
    </a:ext>
  </a:extLst>
</a:theme>
</file>

<file path=ppt/theme/theme3.xml><?xml version="1.0" encoding="utf-8"?>
<a:theme xmlns:a="http://schemas.openxmlformats.org/drawingml/2006/main" name="30_Blank">
  <a:themeElements>
    <a:clrScheme name="Другая 9">
      <a:dk1>
        <a:srgbClr val="000000"/>
      </a:dk1>
      <a:lt1>
        <a:srgbClr val="FFFFFF"/>
      </a:lt1>
      <a:dk2>
        <a:srgbClr val="0080C7"/>
      </a:dk2>
      <a:lt2>
        <a:srgbClr val="3C3C3C"/>
      </a:lt2>
      <a:accent1>
        <a:srgbClr val="DDDDDD"/>
      </a:accent1>
      <a:accent2>
        <a:srgbClr val="C0C0C0"/>
      </a:accent2>
      <a:accent3>
        <a:srgbClr val="969696"/>
      </a:accent3>
      <a:accent4>
        <a:srgbClr val="777777"/>
      </a:accent4>
      <a:accent5>
        <a:srgbClr val="FF1C24"/>
      </a:accent5>
      <a:accent6>
        <a:srgbClr val="18A7B5"/>
      </a:accent6>
      <a:hlink>
        <a:srgbClr val="969696"/>
      </a:hlink>
      <a:folHlink>
        <a:srgbClr val="777777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Новый шаблон_3_сдвинутый.potx" id="{D9D57DEB-7AC2-4CDE-B09D-F9C836B0FCCA}" vid="{C7B51112-53E4-43DD-803F-E64FD4D1F1C7}"/>
    </a:ext>
  </a:extLst>
</a:theme>
</file>

<file path=ppt/theme/theme4.xml><?xml version="1.0" encoding="utf-8"?>
<a:theme xmlns:a="http://schemas.openxmlformats.org/drawingml/2006/main" name="31_Blank">
  <a:themeElements>
    <a:clrScheme name="Другая 9">
      <a:dk1>
        <a:srgbClr val="000000"/>
      </a:dk1>
      <a:lt1>
        <a:srgbClr val="FFFFFF"/>
      </a:lt1>
      <a:dk2>
        <a:srgbClr val="0080C7"/>
      </a:dk2>
      <a:lt2>
        <a:srgbClr val="3C3C3C"/>
      </a:lt2>
      <a:accent1>
        <a:srgbClr val="DDDDDD"/>
      </a:accent1>
      <a:accent2>
        <a:srgbClr val="C0C0C0"/>
      </a:accent2>
      <a:accent3>
        <a:srgbClr val="969696"/>
      </a:accent3>
      <a:accent4>
        <a:srgbClr val="777777"/>
      </a:accent4>
      <a:accent5>
        <a:srgbClr val="FF1C24"/>
      </a:accent5>
      <a:accent6>
        <a:srgbClr val="18A7B5"/>
      </a:accent6>
      <a:hlink>
        <a:srgbClr val="969696"/>
      </a:hlink>
      <a:folHlink>
        <a:srgbClr val="777777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Новый шаблон_3_сдвинутый.potx" id="{D9D57DEB-7AC2-4CDE-B09D-F9C836B0FCCA}" vid="{C7B51112-53E4-43DD-803F-E64FD4D1F1C7}"/>
    </a:ext>
  </a:extLst>
</a:theme>
</file>

<file path=ppt/theme/theme5.xml><?xml version="1.0" encoding="utf-8"?>
<a:theme xmlns:a="http://schemas.openxmlformats.org/drawingml/2006/main" name="3_Blank">
  <a:themeElements>
    <a:clrScheme name="Другая 9">
      <a:dk1>
        <a:srgbClr val="000000"/>
      </a:dk1>
      <a:lt1>
        <a:srgbClr val="FFFFFF"/>
      </a:lt1>
      <a:dk2>
        <a:srgbClr val="0080C7"/>
      </a:dk2>
      <a:lt2>
        <a:srgbClr val="3C3C3C"/>
      </a:lt2>
      <a:accent1>
        <a:srgbClr val="DDDDDD"/>
      </a:accent1>
      <a:accent2>
        <a:srgbClr val="C0C0C0"/>
      </a:accent2>
      <a:accent3>
        <a:srgbClr val="969696"/>
      </a:accent3>
      <a:accent4>
        <a:srgbClr val="777777"/>
      </a:accent4>
      <a:accent5>
        <a:srgbClr val="FF1C24"/>
      </a:accent5>
      <a:accent6>
        <a:srgbClr val="18A7B5"/>
      </a:accent6>
      <a:hlink>
        <a:srgbClr val="969696"/>
      </a:hlink>
      <a:folHlink>
        <a:srgbClr val="777777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Новый шаблон_3_сдвинутый.potx" id="{D9D57DEB-7AC2-4CDE-B09D-F9C836B0FCCA}" vid="{C7B51112-53E4-43DD-803F-E64FD4D1F1C7}"/>
    </a:ext>
  </a:extLst>
</a:theme>
</file>

<file path=ppt/theme/theme6.xml><?xml version="1.0" encoding="utf-8"?>
<a:theme xmlns:a="http://schemas.openxmlformats.org/drawingml/2006/main" name="10_Blank">
  <a:themeElements>
    <a:clrScheme name="Другая 9">
      <a:dk1>
        <a:srgbClr val="000000"/>
      </a:dk1>
      <a:lt1>
        <a:srgbClr val="FFFFFF"/>
      </a:lt1>
      <a:dk2>
        <a:srgbClr val="0080C7"/>
      </a:dk2>
      <a:lt2>
        <a:srgbClr val="3C3C3C"/>
      </a:lt2>
      <a:accent1>
        <a:srgbClr val="DDDDDD"/>
      </a:accent1>
      <a:accent2>
        <a:srgbClr val="C0C0C0"/>
      </a:accent2>
      <a:accent3>
        <a:srgbClr val="969696"/>
      </a:accent3>
      <a:accent4>
        <a:srgbClr val="777777"/>
      </a:accent4>
      <a:accent5>
        <a:srgbClr val="FF1C24"/>
      </a:accent5>
      <a:accent6>
        <a:srgbClr val="18A7B5"/>
      </a:accent6>
      <a:hlink>
        <a:srgbClr val="969696"/>
      </a:hlink>
      <a:folHlink>
        <a:srgbClr val="777777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Новый шаблон_3_сдвинутый.potx" id="{D9D57DEB-7AC2-4CDE-B09D-F9C836B0FCCA}" vid="{C7B51112-53E4-43DD-803F-E64FD4D1F1C7}"/>
    </a:ext>
  </a:extLst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12150</TotalTime>
  <Words>5119</Words>
  <Application>Microsoft Office PowerPoint</Application>
  <PresentationFormat>Экран (4:3)</PresentationFormat>
  <Paragraphs>1236</Paragraphs>
  <Slides>50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3" baseType="lpstr">
      <vt:lpstr>Тема Office</vt:lpstr>
      <vt:lpstr>28_Blank</vt:lpstr>
      <vt:lpstr>30_Blank</vt:lpstr>
      <vt:lpstr>31_Blank</vt:lpstr>
      <vt:lpstr>3_Blank</vt:lpstr>
      <vt:lpstr>10_Blank</vt:lpstr>
      <vt:lpstr>2_Тема Office</vt:lpstr>
      <vt:lpstr>3_Тема Office</vt:lpstr>
      <vt:lpstr>1_Тема Office</vt:lpstr>
      <vt:lpstr>4_Тема Office</vt:lpstr>
      <vt:lpstr>5_Тема Office</vt:lpstr>
      <vt:lpstr>6_Тема Office</vt:lpstr>
      <vt:lpstr>think-cell Slide</vt:lpstr>
      <vt:lpstr>Презентация PowerPoint</vt:lpstr>
      <vt:lpstr>Экономика крупнейших городских агломераций</vt:lpstr>
      <vt:lpstr>Выборка 45 исследуемых городских агломераций </vt:lpstr>
      <vt:lpstr>Вклад исследуемых агломераций в ввп в 2016 году</vt:lpstr>
      <vt:lpstr>Лидеры рейтинга 45 агломераций по вгп в 2016 году</vt:lpstr>
      <vt:lpstr>Аутсайдеры рейтинга 45 агломераций по вгп в 2016 году</vt:lpstr>
      <vt:lpstr>ВГП на душу населения в 45 агломерациях в 2016 году</vt:lpstr>
      <vt:lpstr>Агломерационные эффекты и проциклическое развитие</vt:lpstr>
      <vt:lpstr>Презентация PowerPoint</vt:lpstr>
      <vt:lpstr>результаты оценки структуры ВГП 45 агломераций</vt:lpstr>
      <vt:lpstr>Типология исследуемых агломераций по уровню экономического развития и потенциалу структурных сдвигов в экономике</vt:lpstr>
      <vt:lpstr>классификация ОТРАСЛЕЙ ДЛЯ ЦЕЛЕЙ ТипологиИ исследуемых агломераций по уровню экономического развития и потенциалу структурных сдвигов в экономике</vt:lpstr>
      <vt:lpstr>классификация ОТРАСЛЕЙ ДЛЯ ЦЕЛЕЙ ТипологиИ исследуемых агломераций по уровню экономического развития и потенциалу структурных сдвигов в экономике</vt:lpstr>
      <vt:lpstr>Критерии типологии</vt:lpstr>
      <vt:lpstr>Типология исследуемых агломераций по уровню экономического развития и потенциалу структурных сдвигов в экономике</vt:lpstr>
      <vt:lpstr>Агломерации с развитой современной городской экономикой</vt:lpstr>
      <vt:lpstr>Агломерации с ресурсной экономикой и слабым потенциалом структурных сдвигов</vt:lpstr>
      <vt:lpstr>Агломерации с промышленной экономикой и умеренным потенциалом структурных сдвигов</vt:lpstr>
      <vt:lpstr>Агломерации с депрессивной экономикой и неясными перспективами структурных сдвигов</vt:lpstr>
      <vt:lpstr>Агломерации с депрессивной экономикой и неясными перспективами структурных сдвигов</vt:lpstr>
      <vt:lpstr>Выводы и рекомендации</vt:lpstr>
      <vt:lpstr>Краткая характеристика градостроительного развития  Краснодарской агломерации (Основано на исследовании «Анализ состояния жилищной сферы на территориях основных российских городских агломераций», выполненного по заказу АО "ДОМ.РФ")</vt:lpstr>
      <vt:lpstr>Жилищные условия в российских агломерациях</vt:lpstr>
      <vt:lpstr>Жилищные условия в зарубежных агломерациях</vt:lpstr>
      <vt:lpstr>Предложение на первичном рынке жилья в российских агломерациях</vt:lpstr>
      <vt:lpstr>Предложение на первичном рынке жилья в зарубежных агломерциях</vt:lpstr>
      <vt:lpstr>Активность жилищного строительства в российских аглморациях</vt:lpstr>
      <vt:lpstr> Модели градостроительного освоения территорий в российских агломерациях</vt:lpstr>
      <vt:lpstr>Эластичность предложения нового жилья</vt:lpstr>
      <vt:lpstr>Доступность жилья в российских агломерациях</vt:lpstr>
      <vt:lpstr>Доступность жилья в зарубежных агломерациях</vt:lpstr>
      <vt:lpstr>Градостроительный и инвестиционный потенциал российских агломераций до 2050 г.</vt:lpstr>
      <vt:lpstr>Рейтинг агломераций по градостроительному потенциалу (по отношению потенциала к существующему жилищному фонду)</vt:lpstr>
      <vt:lpstr>Рейтинг агломераций по индексу жесткости градостроительного регулирования</vt:lpstr>
      <vt:lpstr>Рейтинг агломераций по индексу городского расползания</vt:lpstr>
      <vt:lpstr>Презентация PowerPoint</vt:lpstr>
      <vt:lpstr>Презентация PowerPoint</vt:lpstr>
      <vt:lpstr>Краткая характеристика градостроительного развития  Пермской агломерации (Основано на исследовании «Анализ состояния жилищной сферы на территориях основных российских городских агломераций», выполненного по заказу АО "ДОМ.РФ")</vt:lpstr>
      <vt:lpstr>Краткая характеристика градостроительного развития  Нижегородской агломерации (Основано на исследовании «Анализ состояния жилищной сферы на территориях основных российских городских агломераций», выполненного по заказу АО "ДОМ.РФ")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Аля В. Лифанова</dc:creator>
  <cp:lastModifiedBy>Татьяна Полиди</cp:lastModifiedBy>
  <cp:revision>787</cp:revision>
  <dcterms:created xsi:type="dcterms:W3CDTF">2017-09-06T09:11:37Z</dcterms:created>
  <dcterms:modified xsi:type="dcterms:W3CDTF">2019-07-22T11:07:21Z</dcterms:modified>
</cp:coreProperties>
</file>