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6" r:id="rId3"/>
    <p:sldMasterId id="2147483670" r:id="rId4"/>
    <p:sldMasterId id="2147483676" r:id="rId5"/>
    <p:sldMasterId id="2147483681" r:id="rId6"/>
    <p:sldMasterId id="2147483709" r:id="rId7"/>
    <p:sldMasterId id="2147483733" r:id="rId8"/>
  </p:sldMasterIdLst>
  <p:notesMasterIdLst>
    <p:notesMasterId r:id="rId21"/>
  </p:notesMasterIdLst>
  <p:sldIdLst>
    <p:sldId id="270" r:id="rId9"/>
    <p:sldId id="260" r:id="rId10"/>
    <p:sldId id="292" r:id="rId11"/>
    <p:sldId id="307" r:id="rId12"/>
    <p:sldId id="294" r:id="rId13"/>
    <p:sldId id="308" r:id="rId14"/>
    <p:sldId id="309" r:id="rId15"/>
    <p:sldId id="305" r:id="rId16"/>
    <p:sldId id="306" r:id="rId17"/>
    <p:sldId id="310" r:id="rId18"/>
    <p:sldId id="304" r:id="rId19"/>
    <p:sldId id="276" r:id="rId2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EFBCB-0D56-4B67-ABA9-495D92FB1A0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2FC6F-2EF4-4FAA-97A1-4DBA58D9BFF6}">
      <dgm:prSet phldrT="[Текст]" custT="1"/>
      <dgm:spPr>
        <a:xfrm>
          <a:off x="21136" y="106202"/>
          <a:ext cx="1567160" cy="78358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ПЛАНОВЫЕ УСЛУГИ И РАБОТЫ</a:t>
          </a:r>
        </a:p>
      </dgm:t>
    </dgm:pt>
    <dgm:pt modelId="{FBC3F3C6-54F7-467D-BB4E-992DE53ED448}" type="parTrans" cxnId="{D179AA83-86A9-482A-A5C7-A9911EED952D}">
      <dgm:prSet/>
      <dgm:spPr/>
      <dgm:t>
        <a:bodyPr/>
        <a:lstStyle/>
        <a:p>
          <a:endParaRPr lang="ru-RU"/>
        </a:p>
      </dgm:t>
    </dgm:pt>
    <dgm:pt modelId="{4B480E7D-9B0F-4387-B252-1DB5DD82FCC2}" type="sibTrans" cxnId="{D179AA83-86A9-482A-A5C7-A9911EED952D}">
      <dgm:prSet/>
      <dgm:spPr/>
      <dgm:t>
        <a:bodyPr/>
        <a:lstStyle/>
        <a:p>
          <a:endParaRPr lang="ru-RU"/>
        </a:p>
      </dgm:t>
    </dgm:pt>
    <dgm:pt modelId="{31649F84-2D9E-4D4B-AD56-F41E7067C3E0}">
      <dgm:prSet phldrT="[Текст]" custT="1"/>
      <dgm:spPr>
        <a:xfrm>
          <a:off x="314101" y="1087017"/>
          <a:ext cx="1425814" cy="130903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Размер платы</a:t>
          </a:r>
        </a:p>
        <a:p>
          <a:pPr marL="85725" indent="-85725"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рассчитывается исходя из стоимости всех плановых услуг и работ </a:t>
          </a:r>
        </a:p>
        <a:p>
          <a:pPr marL="85725" indent="-85725"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определяется по стоимости "пакета</a:t>
          </a: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 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06D4285-67E9-46CA-89D0-34A34F8D711A}" type="parTrans" cxnId="{A1DD2397-7527-418E-BEA5-8FC9A55E68F1}">
      <dgm:prSet/>
      <dgm:spPr>
        <a:xfrm>
          <a:off x="177852" y="889782"/>
          <a:ext cx="136248" cy="85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751"/>
              </a:lnTo>
              <a:lnTo>
                <a:pt x="136248" y="85175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576D0D4-C61C-4A27-AABD-003C954240AE}" type="sibTrans" cxnId="{A1DD2397-7527-418E-BEA5-8FC9A55E68F1}">
      <dgm:prSet/>
      <dgm:spPr/>
      <dgm:t>
        <a:bodyPr/>
        <a:lstStyle/>
        <a:p>
          <a:endParaRPr lang="ru-RU"/>
        </a:p>
      </dgm:t>
    </dgm:pt>
    <dgm:pt modelId="{0E60CB59-0F20-45A1-AB84-8B111ECB89EA}">
      <dgm:prSet phldrT="[Текст]" custT="1"/>
      <dgm:spPr>
        <a:xfrm>
          <a:off x="314101" y="2591945"/>
          <a:ext cx="1441712" cy="97441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spcAft>
              <a:spcPts val="0"/>
            </a:spcAft>
          </a:pPr>
          <a:r>
            <a:rPr lang="ru-RU" sz="1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Порядок изменения размера платы:</a:t>
          </a:r>
        </a:p>
        <a:p>
          <a:pPr algn="ctr">
            <a:spcAft>
              <a:spcPts val="0"/>
            </a:spcAft>
          </a:pP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85725" indent="-85725" algn="l">
            <a:spcAft>
              <a:spcPts val="600"/>
            </a:spcAft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не изменяется</a:t>
          </a:r>
        </a:p>
        <a:p>
          <a:pPr marL="85725" indent="-85725" algn="l">
            <a:spcAft>
              <a:spcPts val="0"/>
            </a:spcAft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ежегодное индексируется</a:t>
          </a:r>
        </a:p>
      </dgm:t>
    </dgm:pt>
    <dgm:pt modelId="{2C8268CC-76F5-4B3E-B2E3-B2809ACA0F78}" type="parTrans" cxnId="{6A95CC25-6216-4C10-A2D0-3F800C7C91D1}">
      <dgm:prSet/>
      <dgm:spPr>
        <a:xfrm>
          <a:off x="177852" y="889782"/>
          <a:ext cx="136248" cy="218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369"/>
              </a:lnTo>
              <a:lnTo>
                <a:pt x="136248" y="218936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495034F-4966-4E45-9339-B2D2E513FF2E}" type="sibTrans" cxnId="{6A95CC25-6216-4C10-A2D0-3F800C7C91D1}">
      <dgm:prSet/>
      <dgm:spPr/>
      <dgm:t>
        <a:bodyPr/>
        <a:lstStyle/>
        <a:p>
          <a:endParaRPr lang="ru-RU"/>
        </a:p>
      </dgm:t>
    </dgm:pt>
    <dgm:pt modelId="{0FB84B96-03A1-447D-AC26-65DA7CCD1E8A}">
      <dgm:prSet phldrT="[Текст]" custT="1"/>
      <dgm:spPr>
        <a:xfrm>
          <a:off x="1959619" y="107541"/>
          <a:ext cx="1567160" cy="78358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ВНЕПЛАНОВЫЕ РАБОТЫ </a:t>
          </a:r>
        </a:p>
      </dgm:t>
    </dgm:pt>
    <dgm:pt modelId="{2B559383-7123-48BB-A70B-972BDAC0E8AE}" type="parTrans" cxnId="{10960F6C-9089-4B27-9F5A-893CF43F395F}">
      <dgm:prSet/>
      <dgm:spPr/>
      <dgm:t>
        <a:bodyPr/>
        <a:lstStyle/>
        <a:p>
          <a:endParaRPr lang="ru-RU"/>
        </a:p>
      </dgm:t>
    </dgm:pt>
    <dgm:pt modelId="{09FAC18F-2F56-458A-ABA0-FB31808652F3}" type="sibTrans" cxnId="{10960F6C-9089-4B27-9F5A-893CF43F395F}">
      <dgm:prSet/>
      <dgm:spPr/>
      <dgm:t>
        <a:bodyPr/>
        <a:lstStyle/>
        <a:p>
          <a:endParaRPr lang="ru-RU"/>
        </a:p>
      </dgm:t>
    </dgm:pt>
    <dgm:pt modelId="{C13A38AB-77B7-4EC0-82F9-63596CB47F2C}">
      <dgm:prSet phldrT="[Текст]" custT="1"/>
      <dgm:spPr>
        <a:xfrm>
          <a:off x="2273051" y="1087017"/>
          <a:ext cx="1524082" cy="1495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spcAft>
              <a:spcPts val="462"/>
            </a:spcAft>
          </a:pPr>
          <a:r>
            <a:rPr lang="ru-RU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Размер платы</a:t>
          </a:r>
        </a:p>
        <a:p>
          <a:pPr marL="85725" indent="-85725" algn="l">
            <a:spcAft>
              <a:spcPts val="450"/>
            </a:spcAft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фиксированный для создания резервного фонда</a:t>
          </a:r>
        </a:p>
        <a:p>
          <a:pPr marL="85725" indent="-85725" algn="l">
            <a:spcAft>
              <a:spcPct val="35000"/>
            </a:spcAft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рассчитывается для создания определенного резервного фонда</a:t>
          </a:r>
        </a:p>
      </dgm:t>
    </dgm:pt>
    <dgm:pt modelId="{FB8EEDE4-BCFD-42C2-96BA-F4CB1FFECBCF}" type="parTrans" cxnId="{AE806952-BB11-40DE-B4BE-C1CD9DC2E690}">
      <dgm:prSet/>
      <dgm:spPr>
        <a:xfrm>
          <a:off x="2116335" y="891122"/>
          <a:ext cx="156716" cy="943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692"/>
              </a:lnTo>
              <a:lnTo>
                <a:pt x="156716" y="9436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3345935-B88C-41AF-92DF-1E0118EA544F}" type="sibTrans" cxnId="{AE806952-BB11-40DE-B4BE-C1CD9DC2E690}">
      <dgm:prSet/>
      <dgm:spPr/>
      <dgm:t>
        <a:bodyPr/>
        <a:lstStyle/>
        <a:p>
          <a:endParaRPr lang="ru-RU"/>
        </a:p>
      </dgm:t>
    </dgm:pt>
    <dgm:pt modelId="{EED55051-4175-4E1E-90AC-B6FC2649709E}">
      <dgm:prSet phldrT="[Текст]" custT="1"/>
      <dgm:spPr>
        <a:xfrm>
          <a:off x="2273051" y="2778507"/>
          <a:ext cx="1855994" cy="14389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85725" indent="-85725" algn="ctr">
            <a:spcAft>
              <a:spcPct val="35000"/>
            </a:spcAft>
          </a:pPr>
          <a:r>
            <a:rPr lang="ru-RU" sz="1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Изменение порядка внесения </a:t>
          </a:r>
        </a:p>
        <a:p>
          <a:pPr marL="85725" indent="-85725" algn="l">
            <a:spcAft>
              <a:spcPct val="35000"/>
            </a:spcAft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Приостанавливается  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 достижении заданного размера резервного фонда </a:t>
          </a:r>
        </a:p>
        <a:p>
          <a:pPr marL="85725" indent="-85725">
            <a:spcAft>
              <a:spcPts val="0"/>
            </a:spcAft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При расходовании плата вносится до восстановления резервного фонда  </a:t>
          </a:r>
        </a:p>
      </dgm:t>
    </dgm:pt>
    <dgm:pt modelId="{5B95B0C5-3601-4AB5-91BA-72BC4C400260}" type="parTrans" cxnId="{0C89B396-A09C-4F4D-B4F9-B8C483624FC1}">
      <dgm:prSet/>
      <dgm:spPr>
        <a:xfrm>
          <a:off x="2116335" y="891122"/>
          <a:ext cx="156716" cy="2606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853"/>
              </a:lnTo>
              <a:lnTo>
                <a:pt x="156716" y="260685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3A9ADC7-6B6E-4D01-A67B-E365D77FC87C}" type="sibTrans" cxnId="{0C89B396-A09C-4F4D-B4F9-B8C483624FC1}">
      <dgm:prSet/>
      <dgm:spPr/>
      <dgm:t>
        <a:bodyPr/>
        <a:lstStyle/>
        <a:p>
          <a:endParaRPr lang="ru-RU"/>
        </a:p>
      </dgm:t>
    </dgm:pt>
    <dgm:pt modelId="{FC5E5823-F60D-43E3-98C2-3787163CDD77}">
      <dgm:prSet phldrT="[Текст]" custT="1"/>
      <dgm:spPr>
        <a:xfrm>
          <a:off x="3918570" y="107541"/>
          <a:ext cx="1567160" cy="78358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ТЕКУЩИЙ РЕМОНТ</a:t>
          </a:r>
        </a:p>
      </dgm:t>
    </dgm:pt>
    <dgm:pt modelId="{EF53F30A-408F-48EA-8382-3CBE239936B4}" type="parTrans" cxnId="{84A30C1C-2B5F-4AB1-8D05-02D29AAF445C}">
      <dgm:prSet/>
      <dgm:spPr/>
      <dgm:t>
        <a:bodyPr/>
        <a:lstStyle/>
        <a:p>
          <a:endParaRPr lang="ru-RU"/>
        </a:p>
      </dgm:t>
    </dgm:pt>
    <dgm:pt modelId="{64B81935-848F-47F9-9E4A-A77DD3B024D6}" type="sibTrans" cxnId="{84A30C1C-2B5F-4AB1-8D05-02D29AAF445C}">
      <dgm:prSet/>
      <dgm:spPr/>
      <dgm:t>
        <a:bodyPr/>
        <a:lstStyle/>
        <a:p>
          <a:endParaRPr lang="ru-RU"/>
        </a:p>
      </dgm:t>
    </dgm:pt>
    <dgm:pt modelId="{93D41EE8-1128-4248-9F5D-FD0A0C9F8E35}" type="pres">
      <dgm:prSet presAssocID="{D52EFBCB-0D56-4B67-ABA9-495D92FB1A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F9AD8-D611-450C-B1F7-5744E19FB0F7}" type="pres">
      <dgm:prSet presAssocID="{A7D2FC6F-2EF4-4FAA-97A1-4DBA58D9BFF6}" presName="root" presStyleCnt="0"/>
      <dgm:spPr/>
    </dgm:pt>
    <dgm:pt modelId="{AF612573-D6F2-4737-BB7D-2E016FBB323A}" type="pres">
      <dgm:prSet presAssocID="{A7D2FC6F-2EF4-4FAA-97A1-4DBA58D9BFF6}" presName="rootComposite" presStyleCnt="0"/>
      <dgm:spPr/>
    </dgm:pt>
    <dgm:pt modelId="{9AFD0DA3-1EA5-4320-8BE2-27F7651CD524}" type="pres">
      <dgm:prSet presAssocID="{A7D2FC6F-2EF4-4FAA-97A1-4DBA58D9BFF6}" presName="rootText" presStyleLbl="node1" presStyleIdx="0" presStyleCnt="3" custScaleX="110877" custLinFactNeighborX="1306" custLinFactNeighborY="-171"/>
      <dgm:spPr/>
      <dgm:t>
        <a:bodyPr/>
        <a:lstStyle/>
        <a:p>
          <a:endParaRPr lang="ru-RU"/>
        </a:p>
      </dgm:t>
    </dgm:pt>
    <dgm:pt modelId="{F4483569-2839-490F-87FB-08D4BFD2D797}" type="pres">
      <dgm:prSet presAssocID="{A7D2FC6F-2EF4-4FAA-97A1-4DBA58D9BFF6}" presName="rootConnector" presStyleLbl="node1" presStyleIdx="0" presStyleCnt="3"/>
      <dgm:spPr/>
      <dgm:t>
        <a:bodyPr/>
        <a:lstStyle/>
        <a:p>
          <a:endParaRPr lang="ru-RU"/>
        </a:p>
      </dgm:t>
    </dgm:pt>
    <dgm:pt modelId="{14D9AD60-F24D-47A1-9D1F-34B4BABC276F}" type="pres">
      <dgm:prSet presAssocID="{A7D2FC6F-2EF4-4FAA-97A1-4DBA58D9BFF6}" presName="childShape" presStyleCnt="0"/>
      <dgm:spPr/>
    </dgm:pt>
    <dgm:pt modelId="{AB9E1493-3B25-4C68-82EE-842948DFCB00}" type="pres">
      <dgm:prSet presAssocID="{606D4285-67E9-46CA-89D0-34A34F8D711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02C9113-24F1-49D7-B7AA-D55E0DF00763}" type="pres">
      <dgm:prSet presAssocID="{31649F84-2D9E-4D4B-AD56-F41E7067C3E0}" presName="childText" presStyleLbl="bgAcc1" presStyleIdx="0" presStyleCnt="4" custScaleX="113726" custScaleY="16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082E6-F15B-44C3-98C0-A39753715F60}" type="pres">
      <dgm:prSet presAssocID="{2C8268CC-76F5-4B3E-B2E3-B2809ACA0F7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03D8F00-A411-439F-8474-D5BD9161A325}" type="pres">
      <dgm:prSet presAssocID="{0E60CB59-0F20-45A1-AB84-8B111ECB89EA}" presName="childText" presStyleLbl="bgAcc1" presStyleIdx="1" presStyleCnt="4" custScaleX="114994" custScaleY="15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BE00-DA1D-42D4-8A43-C497A06E94AD}" type="pres">
      <dgm:prSet presAssocID="{0FB84B96-03A1-447D-AC26-65DA7CCD1E8A}" presName="root" presStyleCnt="0"/>
      <dgm:spPr/>
    </dgm:pt>
    <dgm:pt modelId="{5604AFEC-ABCB-4866-8783-ADCA34FC7D55}" type="pres">
      <dgm:prSet presAssocID="{0FB84B96-03A1-447D-AC26-65DA7CCD1E8A}" presName="rootComposite" presStyleCnt="0"/>
      <dgm:spPr/>
    </dgm:pt>
    <dgm:pt modelId="{5D681AB9-293F-4006-9FF5-4A3FCB5FCDB8}" type="pres">
      <dgm:prSet presAssocID="{0FB84B96-03A1-447D-AC26-65DA7CCD1E8A}" presName="rootText" presStyleLbl="node1" presStyleIdx="1" presStyleCnt="3"/>
      <dgm:spPr/>
      <dgm:t>
        <a:bodyPr/>
        <a:lstStyle/>
        <a:p>
          <a:endParaRPr lang="ru-RU"/>
        </a:p>
      </dgm:t>
    </dgm:pt>
    <dgm:pt modelId="{A46539EE-8616-404F-B25C-396EA66BBFD6}" type="pres">
      <dgm:prSet presAssocID="{0FB84B96-03A1-447D-AC26-65DA7CCD1E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E37DD7EE-0252-42BB-B709-E47DCC2E99A8}" type="pres">
      <dgm:prSet presAssocID="{0FB84B96-03A1-447D-AC26-65DA7CCD1E8A}" presName="childShape" presStyleCnt="0"/>
      <dgm:spPr/>
    </dgm:pt>
    <dgm:pt modelId="{B54F1253-E64B-45FB-808D-0D094971CC02}" type="pres">
      <dgm:prSet presAssocID="{FB8EEDE4-BCFD-42C2-96BA-F4CB1FFECBC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81EE2F9-9CD9-4CDB-8E67-5939256CB041}" type="pres">
      <dgm:prSet presAssocID="{C13A38AB-77B7-4EC0-82F9-63596CB47F2C}" presName="childText" presStyleLbl="bgAcc1" presStyleIdx="2" presStyleCnt="4" custScaleX="121564" custScaleY="19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6A574-92A9-4AE0-81A7-C4D7483190AF}" type="pres">
      <dgm:prSet presAssocID="{5B95B0C5-3601-4AB5-91BA-72BC4C40026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AEC2EB5-A4FC-40DB-8F74-4FCC9E800F8A}" type="pres">
      <dgm:prSet presAssocID="{EED55051-4175-4E1E-90AC-B6FC2649709E}" presName="childText" presStyleLbl="bgAcc1" presStyleIdx="3" presStyleCnt="4" custScaleX="148038" custScaleY="20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07110-9E5C-41BA-88E2-6793A4AE9C69}" type="pres">
      <dgm:prSet presAssocID="{FC5E5823-F60D-43E3-98C2-3787163CDD77}" presName="root" presStyleCnt="0"/>
      <dgm:spPr/>
    </dgm:pt>
    <dgm:pt modelId="{E83CBAB0-E8EA-48A6-B27C-9BFE4F1FCB33}" type="pres">
      <dgm:prSet presAssocID="{FC5E5823-F60D-43E3-98C2-3787163CDD77}" presName="rootComposite" presStyleCnt="0"/>
      <dgm:spPr/>
    </dgm:pt>
    <dgm:pt modelId="{8B1B0582-5C1D-4A3B-BAEA-AF606145884F}" type="pres">
      <dgm:prSet presAssocID="{FC5E5823-F60D-43E3-98C2-3787163CDD77}" presName="rootText" presStyleLbl="node1" presStyleIdx="2" presStyleCnt="3"/>
      <dgm:spPr/>
      <dgm:t>
        <a:bodyPr/>
        <a:lstStyle/>
        <a:p>
          <a:endParaRPr lang="ru-RU"/>
        </a:p>
      </dgm:t>
    </dgm:pt>
    <dgm:pt modelId="{093032B0-D782-419F-ABD3-ED95E9188436}" type="pres">
      <dgm:prSet presAssocID="{FC5E5823-F60D-43E3-98C2-3787163CDD7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8E5B8F2-24F5-4ABD-8138-B27297C560A3}" type="pres">
      <dgm:prSet presAssocID="{FC5E5823-F60D-43E3-98C2-3787163CDD77}" presName="childShape" presStyleCnt="0"/>
      <dgm:spPr/>
    </dgm:pt>
  </dgm:ptLst>
  <dgm:cxnLst>
    <dgm:cxn modelId="{198DE6EC-E25F-46F3-9E40-0EB337C466DC}" type="presOf" srcId="{FC5E5823-F60D-43E3-98C2-3787163CDD77}" destId="{093032B0-D782-419F-ABD3-ED95E9188436}" srcOrd="1" destOrd="0" presId="urn:microsoft.com/office/officeart/2005/8/layout/hierarchy3"/>
    <dgm:cxn modelId="{FB5405F0-02F8-42E3-8BE3-023FC7989456}" type="presOf" srcId="{606D4285-67E9-46CA-89D0-34A34F8D711A}" destId="{AB9E1493-3B25-4C68-82EE-842948DFCB00}" srcOrd="0" destOrd="0" presId="urn:microsoft.com/office/officeart/2005/8/layout/hierarchy3"/>
    <dgm:cxn modelId="{10960F6C-9089-4B27-9F5A-893CF43F395F}" srcId="{D52EFBCB-0D56-4B67-ABA9-495D92FB1A04}" destId="{0FB84B96-03A1-447D-AC26-65DA7CCD1E8A}" srcOrd="1" destOrd="0" parTransId="{2B559383-7123-48BB-A70B-972BDAC0E8AE}" sibTransId="{09FAC18F-2F56-458A-ABA0-FB31808652F3}"/>
    <dgm:cxn modelId="{D0E52CC8-9A78-451D-94CB-A3616881DFCD}" type="presOf" srcId="{0FB84B96-03A1-447D-AC26-65DA7CCD1E8A}" destId="{A46539EE-8616-404F-B25C-396EA66BBFD6}" srcOrd="1" destOrd="0" presId="urn:microsoft.com/office/officeart/2005/8/layout/hierarchy3"/>
    <dgm:cxn modelId="{0C89B396-A09C-4F4D-B4F9-B8C483624FC1}" srcId="{0FB84B96-03A1-447D-AC26-65DA7CCD1E8A}" destId="{EED55051-4175-4E1E-90AC-B6FC2649709E}" srcOrd="1" destOrd="0" parTransId="{5B95B0C5-3601-4AB5-91BA-72BC4C400260}" sibTransId="{43A9ADC7-6B6E-4D01-A67B-E365D77FC87C}"/>
    <dgm:cxn modelId="{C6E78F02-63DD-450B-A107-02778E633E66}" type="presOf" srcId="{FC5E5823-F60D-43E3-98C2-3787163CDD77}" destId="{8B1B0582-5C1D-4A3B-BAEA-AF606145884F}" srcOrd="0" destOrd="0" presId="urn:microsoft.com/office/officeart/2005/8/layout/hierarchy3"/>
    <dgm:cxn modelId="{A1DD2397-7527-418E-BEA5-8FC9A55E68F1}" srcId="{A7D2FC6F-2EF4-4FAA-97A1-4DBA58D9BFF6}" destId="{31649F84-2D9E-4D4B-AD56-F41E7067C3E0}" srcOrd="0" destOrd="0" parTransId="{606D4285-67E9-46CA-89D0-34A34F8D711A}" sibTransId="{6576D0D4-C61C-4A27-AABD-003C954240AE}"/>
    <dgm:cxn modelId="{AC3AB574-14BF-4E71-AA5D-CA77337DFCF7}" type="presOf" srcId="{0E60CB59-0F20-45A1-AB84-8B111ECB89EA}" destId="{C03D8F00-A411-439F-8474-D5BD9161A325}" srcOrd="0" destOrd="0" presId="urn:microsoft.com/office/officeart/2005/8/layout/hierarchy3"/>
    <dgm:cxn modelId="{AE806952-BB11-40DE-B4BE-C1CD9DC2E690}" srcId="{0FB84B96-03A1-447D-AC26-65DA7CCD1E8A}" destId="{C13A38AB-77B7-4EC0-82F9-63596CB47F2C}" srcOrd="0" destOrd="0" parTransId="{FB8EEDE4-BCFD-42C2-96BA-F4CB1FFECBCF}" sibTransId="{23345935-B88C-41AF-92DF-1E0118EA544F}"/>
    <dgm:cxn modelId="{57941AA3-E22E-42BD-A0FE-846D141E80A0}" type="presOf" srcId="{2C8268CC-76F5-4B3E-B2E3-B2809ACA0F78}" destId="{941082E6-F15B-44C3-98C0-A39753715F60}" srcOrd="0" destOrd="0" presId="urn:microsoft.com/office/officeart/2005/8/layout/hierarchy3"/>
    <dgm:cxn modelId="{84A30C1C-2B5F-4AB1-8D05-02D29AAF445C}" srcId="{D52EFBCB-0D56-4B67-ABA9-495D92FB1A04}" destId="{FC5E5823-F60D-43E3-98C2-3787163CDD77}" srcOrd="2" destOrd="0" parTransId="{EF53F30A-408F-48EA-8382-3CBE239936B4}" sibTransId="{64B81935-848F-47F9-9E4A-A77DD3B024D6}"/>
    <dgm:cxn modelId="{F9C0B6BB-D75E-4B03-B840-4112A52C3129}" type="presOf" srcId="{A7D2FC6F-2EF4-4FAA-97A1-4DBA58D9BFF6}" destId="{F4483569-2839-490F-87FB-08D4BFD2D797}" srcOrd="1" destOrd="0" presId="urn:microsoft.com/office/officeart/2005/8/layout/hierarchy3"/>
    <dgm:cxn modelId="{B085A8E7-0210-44EA-8036-21BB5526D2AB}" type="presOf" srcId="{C13A38AB-77B7-4EC0-82F9-63596CB47F2C}" destId="{381EE2F9-9CD9-4CDB-8E67-5939256CB041}" srcOrd="0" destOrd="0" presId="urn:microsoft.com/office/officeart/2005/8/layout/hierarchy3"/>
    <dgm:cxn modelId="{304BAC40-7BFF-4E37-A091-FD0A8800DF81}" type="presOf" srcId="{0FB84B96-03A1-447D-AC26-65DA7CCD1E8A}" destId="{5D681AB9-293F-4006-9FF5-4A3FCB5FCDB8}" srcOrd="0" destOrd="0" presId="urn:microsoft.com/office/officeart/2005/8/layout/hierarchy3"/>
    <dgm:cxn modelId="{FC83EFAB-553C-4575-AE27-2BC7888C8EDA}" type="presOf" srcId="{FB8EEDE4-BCFD-42C2-96BA-F4CB1FFECBCF}" destId="{B54F1253-E64B-45FB-808D-0D094971CC02}" srcOrd="0" destOrd="0" presId="urn:microsoft.com/office/officeart/2005/8/layout/hierarchy3"/>
    <dgm:cxn modelId="{D179AA83-86A9-482A-A5C7-A9911EED952D}" srcId="{D52EFBCB-0D56-4B67-ABA9-495D92FB1A04}" destId="{A7D2FC6F-2EF4-4FAA-97A1-4DBA58D9BFF6}" srcOrd="0" destOrd="0" parTransId="{FBC3F3C6-54F7-467D-BB4E-992DE53ED448}" sibTransId="{4B480E7D-9B0F-4387-B252-1DB5DD82FCC2}"/>
    <dgm:cxn modelId="{806A2059-44C4-490E-8BBD-9681EFFBE76F}" type="presOf" srcId="{D52EFBCB-0D56-4B67-ABA9-495D92FB1A04}" destId="{93D41EE8-1128-4248-9F5D-FD0A0C9F8E35}" srcOrd="0" destOrd="0" presId="urn:microsoft.com/office/officeart/2005/8/layout/hierarchy3"/>
    <dgm:cxn modelId="{A8952ACC-872F-4CEB-8DE0-654896176B9A}" type="presOf" srcId="{EED55051-4175-4E1E-90AC-B6FC2649709E}" destId="{BAEC2EB5-A4FC-40DB-8F74-4FCC9E800F8A}" srcOrd="0" destOrd="0" presId="urn:microsoft.com/office/officeart/2005/8/layout/hierarchy3"/>
    <dgm:cxn modelId="{37A0CC74-B5E1-4400-A8F7-36B959ED76FC}" type="presOf" srcId="{5B95B0C5-3601-4AB5-91BA-72BC4C400260}" destId="{A706A574-92A9-4AE0-81A7-C4D7483190AF}" srcOrd="0" destOrd="0" presId="urn:microsoft.com/office/officeart/2005/8/layout/hierarchy3"/>
    <dgm:cxn modelId="{10F12B2E-76A0-43F4-9295-C0D7E85905A6}" type="presOf" srcId="{A7D2FC6F-2EF4-4FAA-97A1-4DBA58D9BFF6}" destId="{9AFD0DA3-1EA5-4320-8BE2-27F7651CD524}" srcOrd="0" destOrd="0" presId="urn:microsoft.com/office/officeart/2005/8/layout/hierarchy3"/>
    <dgm:cxn modelId="{1F441F45-D569-46DF-9F47-71D81573480B}" type="presOf" srcId="{31649F84-2D9E-4D4B-AD56-F41E7067C3E0}" destId="{102C9113-24F1-49D7-B7AA-D55E0DF00763}" srcOrd="0" destOrd="0" presId="urn:microsoft.com/office/officeart/2005/8/layout/hierarchy3"/>
    <dgm:cxn modelId="{6A95CC25-6216-4C10-A2D0-3F800C7C91D1}" srcId="{A7D2FC6F-2EF4-4FAA-97A1-4DBA58D9BFF6}" destId="{0E60CB59-0F20-45A1-AB84-8B111ECB89EA}" srcOrd="1" destOrd="0" parTransId="{2C8268CC-76F5-4B3E-B2E3-B2809ACA0F78}" sibTransId="{0495034F-4966-4E45-9339-B2D2E513FF2E}"/>
    <dgm:cxn modelId="{19768D0D-2617-4124-9674-DB67B5BC0782}" type="presParOf" srcId="{93D41EE8-1128-4248-9F5D-FD0A0C9F8E35}" destId="{5DAF9AD8-D611-450C-B1F7-5744E19FB0F7}" srcOrd="0" destOrd="0" presId="urn:microsoft.com/office/officeart/2005/8/layout/hierarchy3"/>
    <dgm:cxn modelId="{8B9B96C4-5DC2-41E4-93F6-46BBD91175BB}" type="presParOf" srcId="{5DAF9AD8-D611-450C-B1F7-5744E19FB0F7}" destId="{AF612573-D6F2-4737-BB7D-2E016FBB323A}" srcOrd="0" destOrd="0" presId="urn:microsoft.com/office/officeart/2005/8/layout/hierarchy3"/>
    <dgm:cxn modelId="{F73BB7EF-C075-4670-A6F5-4322E95E4B57}" type="presParOf" srcId="{AF612573-D6F2-4737-BB7D-2E016FBB323A}" destId="{9AFD0DA3-1EA5-4320-8BE2-27F7651CD524}" srcOrd="0" destOrd="0" presId="urn:microsoft.com/office/officeart/2005/8/layout/hierarchy3"/>
    <dgm:cxn modelId="{02D7BE70-1436-4A68-8FB6-7BA438D9C240}" type="presParOf" srcId="{AF612573-D6F2-4737-BB7D-2E016FBB323A}" destId="{F4483569-2839-490F-87FB-08D4BFD2D797}" srcOrd="1" destOrd="0" presId="urn:microsoft.com/office/officeart/2005/8/layout/hierarchy3"/>
    <dgm:cxn modelId="{63E3B5FE-14AF-4FD7-90DA-DC0BB973A526}" type="presParOf" srcId="{5DAF9AD8-D611-450C-B1F7-5744E19FB0F7}" destId="{14D9AD60-F24D-47A1-9D1F-34B4BABC276F}" srcOrd="1" destOrd="0" presId="urn:microsoft.com/office/officeart/2005/8/layout/hierarchy3"/>
    <dgm:cxn modelId="{73FBAD82-7310-4763-82A1-373E0F8DE260}" type="presParOf" srcId="{14D9AD60-F24D-47A1-9D1F-34B4BABC276F}" destId="{AB9E1493-3B25-4C68-82EE-842948DFCB00}" srcOrd="0" destOrd="0" presId="urn:microsoft.com/office/officeart/2005/8/layout/hierarchy3"/>
    <dgm:cxn modelId="{63881C4F-3D2B-465D-8F8B-216452A70F21}" type="presParOf" srcId="{14D9AD60-F24D-47A1-9D1F-34B4BABC276F}" destId="{102C9113-24F1-49D7-B7AA-D55E0DF00763}" srcOrd="1" destOrd="0" presId="urn:microsoft.com/office/officeart/2005/8/layout/hierarchy3"/>
    <dgm:cxn modelId="{871EAF72-AEC1-4DC1-815D-B9F23CD7C4F9}" type="presParOf" srcId="{14D9AD60-F24D-47A1-9D1F-34B4BABC276F}" destId="{941082E6-F15B-44C3-98C0-A39753715F60}" srcOrd="2" destOrd="0" presId="urn:microsoft.com/office/officeart/2005/8/layout/hierarchy3"/>
    <dgm:cxn modelId="{982B3D2C-10F4-492F-AF3F-C1FB64E85E7C}" type="presParOf" srcId="{14D9AD60-F24D-47A1-9D1F-34B4BABC276F}" destId="{C03D8F00-A411-439F-8474-D5BD9161A325}" srcOrd="3" destOrd="0" presId="urn:microsoft.com/office/officeart/2005/8/layout/hierarchy3"/>
    <dgm:cxn modelId="{C73E41C9-7A52-4F63-91D0-0B54C9445AC0}" type="presParOf" srcId="{93D41EE8-1128-4248-9F5D-FD0A0C9F8E35}" destId="{E254BE00-DA1D-42D4-8A43-C497A06E94AD}" srcOrd="1" destOrd="0" presId="urn:microsoft.com/office/officeart/2005/8/layout/hierarchy3"/>
    <dgm:cxn modelId="{B6B5ACAC-31FE-49C9-814B-8F3F70E1C036}" type="presParOf" srcId="{E254BE00-DA1D-42D4-8A43-C497A06E94AD}" destId="{5604AFEC-ABCB-4866-8783-ADCA34FC7D55}" srcOrd="0" destOrd="0" presId="urn:microsoft.com/office/officeart/2005/8/layout/hierarchy3"/>
    <dgm:cxn modelId="{81C723A3-F2C2-4E3B-AEA6-5517961493F6}" type="presParOf" srcId="{5604AFEC-ABCB-4866-8783-ADCA34FC7D55}" destId="{5D681AB9-293F-4006-9FF5-4A3FCB5FCDB8}" srcOrd="0" destOrd="0" presId="urn:microsoft.com/office/officeart/2005/8/layout/hierarchy3"/>
    <dgm:cxn modelId="{E7AE18B4-36C7-4C5A-BD9C-B635B746BCF8}" type="presParOf" srcId="{5604AFEC-ABCB-4866-8783-ADCA34FC7D55}" destId="{A46539EE-8616-404F-B25C-396EA66BBFD6}" srcOrd="1" destOrd="0" presId="urn:microsoft.com/office/officeart/2005/8/layout/hierarchy3"/>
    <dgm:cxn modelId="{E70F3A0C-254B-4940-A279-D230F640600B}" type="presParOf" srcId="{E254BE00-DA1D-42D4-8A43-C497A06E94AD}" destId="{E37DD7EE-0252-42BB-B709-E47DCC2E99A8}" srcOrd="1" destOrd="0" presId="urn:microsoft.com/office/officeart/2005/8/layout/hierarchy3"/>
    <dgm:cxn modelId="{FF8C58E3-0F69-4F7C-8442-C2AE9C451150}" type="presParOf" srcId="{E37DD7EE-0252-42BB-B709-E47DCC2E99A8}" destId="{B54F1253-E64B-45FB-808D-0D094971CC02}" srcOrd="0" destOrd="0" presId="urn:microsoft.com/office/officeart/2005/8/layout/hierarchy3"/>
    <dgm:cxn modelId="{F3D0E699-9D38-4A71-AB77-12DF9A5BFD64}" type="presParOf" srcId="{E37DD7EE-0252-42BB-B709-E47DCC2E99A8}" destId="{381EE2F9-9CD9-4CDB-8E67-5939256CB041}" srcOrd="1" destOrd="0" presId="urn:microsoft.com/office/officeart/2005/8/layout/hierarchy3"/>
    <dgm:cxn modelId="{35887D61-F842-4BD5-BF1B-8DECCDB50F8A}" type="presParOf" srcId="{E37DD7EE-0252-42BB-B709-E47DCC2E99A8}" destId="{A706A574-92A9-4AE0-81A7-C4D7483190AF}" srcOrd="2" destOrd="0" presId="urn:microsoft.com/office/officeart/2005/8/layout/hierarchy3"/>
    <dgm:cxn modelId="{65ADA140-548A-41AB-B8DE-E7A731F4C72C}" type="presParOf" srcId="{E37DD7EE-0252-42BB-B709-E47DCC2E99A8}" destId="{BAEC2EB5-A4FC-40DB-8F74-4FCC9E800F8A}" srcOrd="3" destOrd="0" presId="urn:microsoft.com/office/officeart/2005/8/layout/hierarchy3"/>
    <dgm:cxn modelId="{8E9A7D7A-CC03-42AD-A053-6FFA706795C8}" type="presParOf" srcId="{93D41EE8-1128-4248-9F5D-FD0A0C9F8E35}" destId="{CBE07110-9E5C-41BA-88E2-6793A4AE9C69}" srcOrd="2" destOrd="0" presId="urn:microsoft.com/office/officeart/2005/8/layout/hierarchy3"/>
    <dgm:cxn modelId="{0EADCBC1-9E42-423D-BFB4-149ECF90F852}" type="presParOf" srcId="{CBE07110-9E5C-41BA-88E2-6793A4AE9C69}" destId="{E83CBAB0-E8EA-48A6-B27C-9BFE4F1FCB33}" srcOrd="0" destOrd="0" presId="urn:microsoft.com/office/officeart/2005/8/layout/hierarchy3"/>
    <dgm:cxn modelId="{23C12DB1-6BA3-4F0F-8BEF-9E3818CB4948}" type="presParOf" srcId="{E83CBAB0-E8EA-48A6-B27C-9BFE4F1FCB33}" destId="{8B1B0582-5C1D-4A3B-BAEA-AF606145884F}" srcOrd="0" destOrd="0" presId="urn:microsoft.com/office/officeart/2005/8/layout/hierarchy3"/>
    <dgm:cxn modelId="{CAA75583-E6D3-4835-A9E6-400006ADA33C}" type="presParOf" srcId="{E83CBAB0-E8EA-48A6-B27C-9BFE4F1FCB33}" destId="{093032B0-D782-419F-ABD3-ED95E9188436}" srcOrd="1" destOrd="0" presId="urn:microsoft.com/office/officeart/2005/8/layout/hierarchy3"/>
    <dgm:cxn modelId="{7555B7FF-5349-4584-AFC1-A7E2257CA34D}" type="presParOf" srcId="{CBE07110-9E5C-41BA-88E2-6793A4AE9C69}" destId="{78E5B8F2-24F5-4ABD-8138-B27297C56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D0DA3-1EA5-4320-8BE2-27F7651CD524}">
      <dsp:nvSpPr>
        <dsp:cNvPr id="0" name=""/>
        <dsp:cNvSpPr/>
      </dsp:nvSpPr>
      <dsp:spPr>
        <a:xfrm>
          <a:off x="936105" y="0"/>
          <a:ext cx="1936618" cy="8733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ПЛАНОВЫЕ УСЛУГИ И РАБОТЫ</a:t>
          </a:r>
        </a:p>
      </dsp:txBody>
      <dsp:txXfrm>
        <a:off x="961684" y="25579"/>
        <a:ext cx="1885460" cy="822160"/>
      </dsp:txXfrm>
    </dsp:sp>
    <dsp:sp modelId="{AB9E1493-3B25-4C68-82EE-842948DFCB00}">
      <dsp:nvSpPr>
        <dsp:cNvPr id="0" name=""/>
        <dsp:cNvSpPr/>
      </dsp:nvSpPr>
      <dsp:spPr>
        <a:xfrm>
          <a:off x="1129767" y="873318"/>
          <a:ext cx="170850" cy="949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751"/>
              </a:lnTo>
              <a:lnTo>
                <a:pt x="136248" y="85175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C9113-24F1-49D7-B7AA-D55E0DF00763}">
      <dsp:nvSpPr>
        <dsp:cNvPr id="0" name=""/>
        <dsp:cNvSpPr/>
      </dsp:nvSpPr>
      <dsp:spPr>
        <a:xfrm>
          <a:off x="1300618" y="1092885"/>
          <a:ext cx="1589103" cy="14589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Размер платы</a:t>
          </a:r>
        </a:p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- рассчитывается исходя из стоимости всех плановых услуг и работ </a:t>
          </a:r>
        </a:p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определяется по стоимости "пакета</a:t>
          </a: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 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43349" y="1135616"/>
        <a:ext cx="1503641" cy="1373486"/>
      </dsp:txXfrm>
    </dsp:sp>
    <dsp:sp modelId="{941082E6-F15B-44C3-98C0-A39753715F60}">
      <dsp:nvSpPr>
        <dsp:cNvPr id="0" name=""/>
        <dsp:cNvSpPr/>
      </dsp:nvSpPr>
      <dsp:spPr>
        <a:xfrm>
          <a:off x="1129767" y="873318"/>
          <a:ext cx="170850" cy="257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369"/>
              </a:lnTo>
              <a:lnTo>
                <a:pt x="136248" y="218936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D8F00-A411-439F-8474-D5BD9161A325}">
      <dsp:nvSpPr>
        <dsp:cNvPr id="0" name=""/>
        <dsp:cNvSpPr/>
      </dsp:nvSpPr>
      <dsp:spPr>
        <a:xfrm>
          <a:off x="1300618" y="2770162"/>
          <a:ext cx="1606821" cy="13615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Порядок изменения размера платы: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85725" lvl="0" indent="-85725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не изменяется</a:t>
          </a:r>
        </a:p>
        <a:p>
          <a:pPr marL="85725" lvl="0" indent="-85725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ежегодное индексируется</a:t>
          </a:r>
        </a:p>
      </dsp:txBody>
      <dsp:txXfrm>
        <a:off x="1340495" y="2810039"/>
        <a:ext cx="1527067" cy="1281757"/>
      </dsp:txXfrm>
    </dsp:sp>
    <dsp:sp modelId="{5D681AB9-293F-4006-9FF5-4A3FCB5FCDB8}">
      <dsp:nvSpPr>
        <dsp:cNvPr id="0" name=""/>
        <dsp:cNvSpPr/>
      </dsp:nvSpPr>
      <dsp:spPr>
        <a:xfrm>
          <a:off x="3286572" y="1237"/>
          <a:ext cx="1746636" cy="8733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ВНЕПЛАНОВЫЕ РАБОТЫ </a:t>
          </a:r>
        </a:p>
      </dsp:txBody>
      <dsp:txXfrm>
        <a:off x="3312151" y="26816"/>
        <a:ext cx="1695478" cy="822160"/>
      </dsp:txXfrm>
    </dsp:sp>
    <dsp:sp modelId="{B54F1253-E64B-45FB-808D-0D094971CC02}">
      <dsp:nvSpPr>
        <dsp:cNvPr id="0" name=""/>
        <dsp:cNvSpPr/>
      </dsp:nvSpPr>
      <dsp:spPr>
        <a:xfrm>
          <a:off x="3461235" y="874555"/>
          <a:ext cx="174663" cy="105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692"/>
              </a:lnTo>
              <a:lnTo>
                <a:pt x="156716" y="94369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EE2F9-9CD9-4CDB-8E67-5939256CB041}">
      <dsp:nvSpPr>
        <dsp:cNvPr id="0" name=""/>
        <dsp:cNvSpPr/>
      </dsp:nvSpPr>
      <dsp:spPr>
        <a:xfrm>
          <a:off x="3635899" y="1092885"/>
          <a:ext cx="1698624" cy="16668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462"/>
            </a:spcAft>
          </a:pPr>
          <a:r>
            <a:rPr lang="ru-RU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Размер платы</a:t>
          </a:r>
        </a:p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ts val="45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фиксированный для создания резервного фонда</a:t>
          </a:r>
        </a:p>
        <a:p>
          <a:pPr marL="85725" lvl="0" indent="-857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рассчитывается для создания определенного резервного фонда</a:t>
          </a:r>
        </a:p>
      </dsp:txBody>
      <dsp:txXfrm>
        <a:off x="3684720" y="1141706"/>
        <a:ext cx="1600982" cy="1569234"/>
      </dsp:txXfrm>
    </dsp:sp>
    <dsp:sp modelId="{A706A574-92A9-4AE0-81A7-C4D7483190AF}">
      <dsp:nvSpPr>
        <dsp:cNvPr id="0" name=""/>
        <dsp:cNvSpPr/>
      </dsp:nvSpPr>
      <dsp:spPr>
        <a:xfrm>
          <a:off x="3461235" y="874555"/>
          <a:ext cx="174663" cy="300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853"/>
              </a:lnTo>
              <a:lnTo>
                <a:pt x="156716" y="2606853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C2EB5-A4FC-40DB-8F74-4FCC9E800F8A}">
      <dsp:nvSpPr>
        <dsp:cNvPr id="0" name=""/>
        <dsp:cNvSpPr/>
      </dsp:nvSpPr>
      <dsp:spPr>
        <a:xfrm>
          <a:off x="3635899" y="2978091"/>
          <a:ext cx="2068548" cy="18096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85725" lvl="0" indent="-85725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Изменение порядка внесения </a:t>
          </a:r>
        </a:p>
        <a:p>
          <a:pPr marL="85725" lvl="0" indent="-8572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Приостанавливается  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 достижении заданного размера резервного фонда </a:t>
          </a:r>
        </a:p>
        <a:p>
          <a:pPr marL="85725" lvl="0" indent="-85725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При расходовании плата вносится до восстановления резервного фонда  </a:t>
          </a:r>
        </a:p>
      </dsp:txBody>
      <dsp:txXfrm>
        <a:off x="3688902" y="3031094"/>
        <a:ext cx="1962542" cy="1703666"/>
      </dsp:txXfrm>
    </dsp:sp>
    <dsp:sp modelId="{8B1B0582-5C1D-4A3B-BAEA-AF606145884F}">
      <dsp:nvSpPr>
        <dsp:cNvPr id="0" name=""/>
        <dsp:cNvSpPr/>
      </dsp:nvSpPr>
      <dsp:spPr>
        <a:xfrm>
          <a:off x="5469867" y="1237"/>
          <a:ext cx="1746636" cy="87331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ТЕКУЩИЙ РЕМОНТ</a:t>
          </a:r>
        </a:p>
      </dsp:txBody>
      <dsp:txXfrm>
        <a:off x="5495446" y="26816"/>
        <a:ext cx="1695478" cy="82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EA7C-3BF1-466A-842E-B93E12AEE6BA}" type="datetimeFigureOut">
              <a:rPr lang="ru-RU" smtClean="0"/>
              <a:t>31.08.2019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839E-1E6E-45CD-B179-6EEE59692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0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73125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2324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9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31 августа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450461"/>
              </p:ext>
            </p:extLst>
          </p:nvPr>
        </p:nvGraphicFramePr>
        <p:xfrm>
          <a:off x="1617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7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5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43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2324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9655584"/>
              </p:ext>
            </p:extLst>
          </p:nvPr>
        </p:nvGraphicFramePr>
        <p:xfrm>
          <a:off x="1617" y="2133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7" y="2133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8472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4857189"/>
            <a:ext cx="9144000" cy="2312435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16" tIns="53502" rIns="107016" bIns="53502" rtlCol="0" anchor="ctr"/>
          <a:lstStyle/>
          <a:p>
            <a:pPr algn="ctr" defTabSz="91242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4" name="Title Placeholder 1"/>
          <p:cNvSpPr>
            <a:spLocks noGrp="1"/>
          </p:cNvSpPr>
          <p:nvPr>
            <p:ph type="ctrTitle"/>
          </p:nvPr>
        </p:nvSpPr>
        <p:spPr>
          <a:xfrm>
            <a:off x="381000" y="5134532"/>
            <a:ext cx="6400800" cy="934701"/>
          </a:xfrm>
        </p:spPr>
        <p:txBody>
          <a:bodyPr/>
          <a:lstStyle>
            <a:lvl1pPr>
              <a:defRPr sz="47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4782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81620278-44FA-4F16-8CEF-C5A5699EEFE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8/31/2019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4782"/>
            <a:ext cx="2895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4782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EB662D89-F514-4A6A-A2EB-6C2A43D69FDC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4080"/>
              </p:ext>
            </p:extLst>
          </p:nvPr>
        </p:nvGraphicFramePr>
        <p:xfrm>
          <a:off x="1617" y="2133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7" y="2133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21068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64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409154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4503799"/>
              </p:ext>
            </p:extLst>
          </p:nvPr>
        </p:nvGraphicFramePr>
        <p:xfrm>
          <a:off x="0" y="14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3880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1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31 августа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6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429723"/>
              </p:ext>
            </p:extLst>
          </p:nvPr>
        </p:nvGraphicFramePr>
        <p:xfrm>
          <a:off x="159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8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21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3880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9766152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2324"/>
            <a:r>
              <a:rPr lang="ru-RU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4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31 августа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1979204"/>
              </p:ext>
            </p:extLst>
          </p:nvPr>
        </p:nvGraphicFramePr>
        <p:xfrm>
          <a:off x="161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0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7959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35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2324"/>
            <a:r>
              <a:rPr lang="en-US" sz="800" dirty="0" smtClean="0">
                <a:solidFill>
                  <a:srgbClr val="FFFFFF"/>
                </a:solidFill>
              </a:rPr>
              <a:t>© </a:t>
            </a:r>
            <a:r>
              <a:rPr lang="ru-RU" sz="8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8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1080315"/>
              </p:ext>
            </p:extLst>
          </p:nvPr>
        </p:nvGraphicFramePr>
        <p:xfrm>
          <a:off x="1610" y="2125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0" y="2125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8472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4857180"/>
            <a:ext cx="9144000" cy="2312435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16" tIns="53502" rIns="107016" bIns="53502" rtlCol="0" anchor="ctr"/>
          <a:lstStyle/>
          <a:p>
            <a:pPr algn="ctr" defTabSz="91242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14" name="Title Placeholder 1"/>
          <p:cNvSpPr>
            <a:spLocks noGrp="1"/>
          </p:cNvSpPr>
          <p:nvPr>
            <p:ph type="ctrTitle"/>
          </p:nvPr>
        </p:nvSpPr>
        <p:spPr>
          <a:xfrm>
            <a:off x="381000" y="5134523"/>
            <a:ext cx="6400800" cy="934701"/>
          </a:xfrm>
        </p:spPr>
        <p:txBody>
          <a:bodyPr/>
          <a:lstStyle>
            <a:lvl1pPr>
              <a:defRPr sz="47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4774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81620278-44FA-4F16-8CEF-C5A5699EEFE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8/31/2019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4774"/>
            <a:ext cx="2895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4774"/>
            <a:ext cx="2133600" cy="475809"/>
          </a:xfrm>
          <a:prstGeom prst="rect">
            <a:avLst/>
          </a:prstGeom>
        </p:spPr>
        <p:txBody>
          <a:bodyPr lIns="91241" tIns="45618" rIns="91241" bIns="45618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2324">
              <a:defRPr/>
            </a:pPr>
            <a:fld id="{EB662D89-F514-4A6A-A2EB-6C2A43D69FDC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2324"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381691"/>
              </p:ext>
            </p:extLst>
          </p:nvPr>
        </p:nvGraphicFramePr>
        <p:xfrm>
          <a:off x="1610" y="2125"/>
          <a:ext cx="1587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0" y="2125"/>
                        <a:ext cx="1587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21068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64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3278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360094"/>
              </p:ext>
            </p:extLst>
          </p:nvPr>
        </p:nvGraphicFramePr>
        <p:xfrm>
          <a:off x="0" y="9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5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5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3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779163"/>
            <a:r>
              <a:rPr lang="ru-RU" dirty="0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31 августа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749912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38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505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79163"/>
            <a:r>
              <a:rPr lang="en-US" sz="700" dirty="0" smtClean="0">
                <a:solidFill>
                  <a:srgbClr val="FFFFFF"/>
                </a:solidFill>
              </a:rPr>
              <a:t>© </a:t>
            </a:r>
            <a:r>
              <a:rPr lang="ru-RU" sz="7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7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5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4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74972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680772"/>
              </p:ext>
            </p:extLst>
          </p:nvPr>
        </p:nvGraphicFramePr>
        <p:xfrm>
          <a:off x="0" y="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8463" y="2519999"/>
            <a:ext cx="4984615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463" y="4068000"/>
            <a:ext cx="498461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8462" y="6300001"/>
            <a:ext cx="180000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498462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779163"/>
            <a:r>
              <a:rPr lang="ru-RU" dirty="0" smtClean="0">
                <a:solidFill>
                  <a:srgbClr val="0080C7"/>
                </a:solidFill>
              </a:rPr>
              <a:t>Докладчик</a:t>
            </a:r>
            <a:endParaRPr lang="ru-RU" dirty="0">
              <a:solidFill>
                <a:srgbClr val="0080C7"/>
              </a:solidFill>
            </a:endParaRPr>
          </a:p>
        </p:txBody>
      </p:sp>
      <p:pic>
        <p:nvPicPr>
          <p:cNvPr id="9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" y="348172"/>
            <a:ext cx="1102027" cy="1715127"/>
          </a:xfrm>
          <a:prstGeom prst="rect">
            <a:avLst/>
          </a:prstGeom>
        </p:spPr>
      </p:pic>
      <p:sp>
        <p:nvSpPr>
          <p:cNvPr id="11" name="Дата 3"/>
          <p:cNvSpPr txBox="1">
            <a:spLocks/>
          </p:cNvSpPr>
          <p:nvPr userDrawn="1"/>
        </p:nvSpPr>
        <p:spPr>
          <a:xfrm>
            <a:off x="3508497" y="4680000"/>
            <a:ext cx="1993846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ru-RU"/>
            </a:defPPr>
            <a:lvl1pPr marL="0" algn="r" defTabSz="914296" rtl="0" eaLnBrk="1" latinLnBrk="0" hangingPunct="1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1BEEF-A4A7-479D-8465-9115149B4495}" type="datetime4">
              <a:rPr lang="ru-RU" smtClean="0">
                <a:solidFill>
                  <a:srgbClr val="0080C7"/>
                </a:solidFill>
              </a:rPr>
              <a:pPr/>
              <a:t>31 августа 2019 г.</a:t>
            </a:fld>
            <a:endParaRPr lang="ru-RU" dirty="0">
              <a:solidFill>
                <a:srgbClr val="008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1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988689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2"/>
            <a:ext cx="8642350" cy="215900"/>
          </a:xfrm>
          <a:prstGeom prst="rect">
            <a:avLst/>
          </a:prstGeom>
        </p:spPr>
        <p:txBody>
          <a:bodyPr lIns="0" tIns="0" rIns="0" bIns="15338" anchor="b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256"/>
              </a:spcBef>
              <a:defRPr sz="7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2000" y="6688498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779163"/>
            <a:r>
              <a:rPr lang="en-US" sz="700" dirty="0" smtClean="0">
                <a:solidFill>
                  <a:srgbClr val="FFFFFF"/>
                </a:solidFill>
              </a:rPr>
              <a:t>© </a:t>
            </a:r>
            <a:r>
              <a:rPr lang="ru-RU" sz="700" dirty="0" smtClean="0">
                <a:solidFill>
                  <a:srgbClr val="FFFFFF"/>
                </a:solidFill>
              </a:rPr>
              <a:t>Центр стратегических разработок</a:t>
            </a:r>
            <a:endParaRPr lang="ru-RU" sz="7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79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49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15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41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3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95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07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3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35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4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6AB-2143-4F19-925F-57537FE684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29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6A77-6759-4125-9A8A-1ACAC804D3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5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7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662-1CA9-42AA-AA6F-C66385D0C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50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DF98-7637-4D84-9ADE-2946C029A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54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2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59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0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40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82F-B3C6-4D42-A620-85BF362CE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1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EB45-285F-4A56-AC93-0FB437AB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F4C9-601E-4496-891E-C0C819FA8F68}" type="datetime1">
              <a:rPr lang="ru-RU" smtClean="0"/>
              <a:t>31.08.2019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4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D60A-F875-4477-911C-3399D13E87F1}" type="datetime1">
              <a:rPr lang="ru-RU" smtClean="0"/>
              <a:t>31.08.2019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5C8E-F24B-4C7E-87A6-F8E41FDBB0AA}" type="datetime1">
              <a:rPr lang="ru-RU" smtClean="0"/>
              <a:t>31.08.2019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3B5E-5234-4131-8DDA-4EFB1D37B9C2}" type="datetime1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DB52-E467-49EB-9344-EEB0C81EAA34}" type="datetime1">
              <a:rPr lang="ru-RU" smtClean="0"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g"/><Relationship Id="rId5" Type="http://schemas.openxmlformats.org/officeDocument/2006/relationships/tags" Target="../tags/tag6.xml"/><Relationship Id="rId4" Type="http://schemas.openxmlformats.org/officeDocument/2006/relationships/vmlDrawing" Target="../drawings/vmlDrawing6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9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4.vml"/><Relationship Id="rId4" Type="http://schemas.openxmlformats.org/officeDocument/2006/relationships/theme" Target="../theme/theme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g"/><Relationship Id="rId5" Type="http://schemas.openxmlformats.org/officeDocument/2006/relationships/tags" Target="../tags/tag17.xml"/><Relationship Id="rId4" Type="http://schemas.openxmlformats.org/officeDocument/2006/relationships/vmlDrawing" Target="../drawings/vmlDrawing17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4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79711822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22" tIns="71822" rIns="71822" bIns="71822" spcCol="0" rtlCol="0" anchor="ctr"/>
          <a:lstStyle/>
          <a:p>
            <a:pPr algn="ctr" defTabSz="912324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67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2324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2324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/>
  <p:txStyles>
    <p:titleStyle>
      <a:lvl1pPr algn="l" defTabSz="912324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2324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597" indent="-179597" algn="l" defTabSz="912324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85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77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8372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6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45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07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69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6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24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81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4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0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72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27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88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8993638"/>
              </p:ext>
            </p:extLst>
          </p:nvPr>
        </p:nvGraphicFramePr>
        <p:xfrm>
          <a:off x="0" y="14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46" tIns="71946" rIns="71946" bIns="71946" spcCol="0" rtlCol="0" anchor="ctr"/>
          <a:lstStyle/>
          <a:p>
            <a:pPr algn="ctr" defTabSz="913880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45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3880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3880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/>
  <p:txStyles>
    <p:titleStyle>
      <a:lvl1pPr algn="l" defTabSz="913880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388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00" indent="-179900" algn="l" defTabSz="91388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795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9695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590" indent="-179900" algn="l" defTabSz="91388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7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1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50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1" indent="-228468" algn="l" defTabSz="9138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0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1" algn="l" defTabSz="913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18202230"/>
              </p:ext>
            </p:extLst>
          </p:nvPr>
        </p:nvGraphicFramePr>
        <p:xfrm>
          <a:off x="0" y="3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22" tIns="71822" rIns="71822" bIns="71822" spcCol="0" rtlCol="0" anchor="ctr"/>
          <a:lstStyle/>
          <a:p>
            <a:pPr algn="ctr" defTabSz="912324"/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5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2324"/>
            <a:fld id="{8088333F-969B-4E2E-A6DA-00108481B495}" type="slidenum">
              <a:rPr lang="ru-RU" sz="800" b="1" smtClean="0">
                <a:solidFill>
                  <a:srgbClr val="FFFFFF"/>
                </a:solidFill>
              </a:rPr>
              <a:pPr algn="r" defTabSz="912324"/>
              <a:t>‹#›</a:t>
            </a:fld>
            <a:endParaRPr lang="ru-RU" sz="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hf hdr="0" ftr="0"/>
  <p:txStyles>
    <p:titleStyle>
      <a:lvl1pPr algn="l" defTabSz="912324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2324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9597" indent="-179597" algn="l" defTabSz="912324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9185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777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8372" indent="-179597" algn="l" defTabSz="912324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6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45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07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69" indent="-228075" algn="l" defTabSz="912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60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24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81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4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06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72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27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88" algn="l" defTabSz="912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75888949"/>
              </p:ext>
            </p:extLst>
          </p:nvPr>
        </p:nvGraphicFramePr>
        <p:xfrm>
          <a:off x="0" y="9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0" tIns="61340" rIns="61340" bIns="61340" spcCol="0" rtlCol="0" anchor="ctr"/>
          <a:lstStyle/>
          <a:p>
            <a:pPr algn="ctr" defTabSz="779163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2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779163"/>
            <a:fld id="{8088333F-969B-4E2E-A6DA-00108481B495}" type="slidenum">
              <a:rPr lang="ru-RU" sz="700" b="1" smtClean="0">
                <a:solidFill>
                  <a:srgbClr val="FFFFFF"/>
                </a:solidFill>
              </a:rPr>
              <a:pPr algn="r" defTabSz="779163"/>
              <a:t>‹#›</a:t>
            </a:fld>
            <a:endParaRPr lang="ru-RU" sz="7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/>
  <p:txStyles>
    <p:titleStyle>
      <a:lvl1pPr algn="l" defTabSz="779163" rtl="0" eaLnBrk="1" latinLnBrk="0" hangingPunct="1">
        <a:spcBef>
          <a:spcPct val="0"/>
        </a:spcBef>
        <a:buNone/>
        <a:defRPr sz="1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779163" rtl="0" eaLnBrk="1" latinLnBrk="0" hangingPunct="1">
        <a:spcBef>
          <a:spcPts val="511"/>
        </a:spcBef>
        <a:buClr>
          <a:schemeClr val="tx2"/>
        </a:buClr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79" indent="-153379" algn="l" defTabSz="779163" rtl="0" eaLnBrk="1" latinLnBrk="0" hangingPunct="1">
        <a:spcBef>
          <a:spcPts val="256"/>
        </a:spcBef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757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136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514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9986167"/>
              </p:ext>
            </p:extLst>
          </p:nvPr>
        </p:nvGraphicFramePr>
        <p:xfrm>
          <a:off x="0" y="2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6642102"/>
            <a:ext cx="9144000" cy="215900"/>
          </a:xfrm>
          <a:prstGeom prst="rect">
            <a:avLst/>
          </a:prstGeom>
          <a:solidFill>
            <a:srgbClr val="5F60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40" tIns="61340" rIns="61340" bIns="61340" spcCol="0" rtlCol="0" anchor="ctr"/>
          <a:lstStyle/>
          <a:p>
            <a:pPr algn="ctr" defTabSz="779163"/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716755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Вывод слайда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56070" y="6690922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779163"/>
            <a:fld id="{8088333F-969B-4E2E-A6DA-00108481B495}" type="slidenum">
              <a:rPr lang="ru-RU" sz="700" b="1" smtClean="0">
                <a:solidFill>
                  <a:srgbClr val="FFFFFF"/>
                </a:solidFill>
              </a:rPr>
              <a:pPr algn="r" defTabSz="779163"/>
              <a:t>‹#›</a:t>
            </a:fld>
            <a:endParaRPr lang="ru-RU" sz="7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/>
  <p:txStyles>
    <p:titleStyle>
      <a:lvl1pPr algn="l" defTabSz="779163" rtl="0" eaLnBrk="1" latinLnBrk="0" hangingPunct="1">
        <a:spcBef>
          <a:spcPct val="0"/>
        </a:spcBef>
        <a:buNone/>
        <a:defRPr sz="1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779163" rtl="0" eaLnBrk="1" latinLnBrk="0" hangingPunct="1">
        <a:spcBef>
          <a:spcPts val="511"/>
        </a:spcBef>
        <a:buClr>
          <a:schemeClr val="tx2"/>
        </a:buClr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153379" indent="-153379" algn="l" defTabSz="779163" rtl="0" eaLnBrk="1" latinLnBrk="0" hangingPunct="1">
        <a:spcBef>
          <a:spcPts val="256"/>
        </a:spcBef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06757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136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613514" indent="-153379" algn="l" defTabSz="779163" rtl="0" eaLnBrk="1" latinLnBrk="0" hangingPunct="1">
        <a:spcBef>
          <a:spcPts val="256"/>
        </a:spcBef>
        <a:buClr>
          <a:schemeClr val="tx2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4E32-D72C-473A-91D7-74F412134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economics.ru/DomDogovorIUE2019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q3VciO0o6y5RYqcejjRFnA/videos" TargetMode="External"/><Relationship Id="rId5" Type="http://schemas.openxmlformats.org/officeDocument/2006/relationships/hyperlink" Target="https://twitter.com/UrbanEconRu" TargetMode="External"/><Relationship Id="rId4" Type="http://schemas.openxmlformats.org/officeDocument/2006/relationships/hyperlink" Target="https://www.facebook.com/UrbanEconomi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242" y="2132856"/>
            <a:ext cx="80588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Пошаговый план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платы за жилое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в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многоквартирном доме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895" y="3717031"/>
            <a:ext cx="7892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Валентиновна </a:t>
            </a:r>
            <a:r>
              <a:rPr lang="ru-RU" sz="22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Генцлер</a:t>
            </a:r>
            <a:endParaRPr lang="ru-RU" sz="2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направления «Городское хозяйство»</a:t>
            </a:r>
            <a:br>
              <a:rPr lang="ru-RU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«Институт экономики города»</a:t>
            </a:r>
          </a:p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203848" y="116632"/>
            <a:ext cx="5760640" cy="1464947"/>
            <a:chOff x="3203848" y="116632"/>
            <a:chExt cx="5760640" cy="146494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03848" y="116632"/>
              <a:ext cx="5688632" cy="1464947"/>
              <a:chOff x="3203848" y="116632"/>
              <a:chExt cx="5688632" cy="146494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16632"/>
                <a:ext cx="3672408" cy="146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203848" y="187384"/>
                <a:ext cx="5688632" cy="92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НАЗВАНИЕ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МЕРОПРИЯТИЯ</a:t>
                </a:r>
              </a:p>
              <a:p>
                <a:pPr algn="ctr"/>
                <a:r>
                  <a:rPr lang="ru-RU" sz="14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ДАТА, ГОРОД </a:t>
                </a:r>
                <a:endParaRPr lang="ru-RU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275856" y="116632"/>
              <a:ext cx="5688632" cy="1464947"/>
              <a:chOff x="3203848" y="116632"/>
              <a:chExt cx="5688632" cy="1464945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16632"/>
                <a:ext cx="3672408" cy="1464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03848" y="387440"/>
                <a:ext cx="5688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08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633" y="26065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844824"/>
            <a:ext cx="648071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29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</a:rPr>
              <a:t>Фонд </a:t>
            </a:r>
            <a:r>
              <a:rPr lang="ru-RU" sz="2000" b="1" dirty="0">
                <a:solidFill>
                  <a:srgbClr val="1F497D"/>
                </a:solidFill>
              </a:rPr>
              <a:t>«Институт экономики города» </a:t>
            </a:r>
            <a:r>
              <a:rPr lang="ru-RU" sz="2000" b="1" dirty="0" smtClean="0">
                <a:solidFill>
                  <a:srgbClr val="1F497D"/>
                </a:solidFill>
              </a:rPr>
              <a:t> за счет средств гранта Фонда президентских грантов реализует </a:t>
            </a:r>
            <a:r>
              <a:rPr lang="ru-RU" sz="2000" b="1" dirty="0">
                <a:solidFill>
                  <a:srgbClr val="1F497D"/>
                </a:solidFill>
              </a:rPr>
              <a:t>проект «Договор управления многоквартирным домом: сделай сам</a:t>
            </a:r>
            <a:r>
              <a:rPr lang="ru-RU" sz="2000" b="1" dirty="0" smtClean="0">
                <a:solidFill>
                  <a:srgbClr val="1F497D"/>
                </a:solidFill>
              </a:rPr>
              <a:t>!»</a:t>
            </a:r>
          </a:p>
          <a:p>
            <a:pPr marL="342900" lvl="0" indent="-342900" defTabSz="91429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</a:rPr>
              <a:t>В рамках проекта созданы детальные рекомендации для собственников по разработке условий договора управления многоквартирным домом </a:t>
            </a:r>
            <a:endParaRPr lang="ru-RU" sz="2000" b="1" dirty="0">
              <a:solidFill>
                <a:srgbClr val="1F497D"/>
              </a:solidFill>
            </a:endParaRPr>
          </a:p>
          <a:p>
            <a:pPr marL="342859" lvl="0" indent="-342859" defTabSz="91429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/>
                </a:solidFill>
              </a:rPr>
              <a:t>Страница </a:t>
            </a:r>
            <a:r>
              <a:rPr lang="ru-RU" sz="2000" b="1" dirty="0">
                <a:solidFill>
                  <a:srgbClr val="1F497D"/>
                </a:solidFill>
              </a:rPr>
              <a:t>проекта на сайте </a:t>
            </a:r>
            <a:r>
              <a:rPr lang="en-GB" sz="2000" b="1" dirty="0">
                <a:solidFill>
                  <a:srgbClr val="4F81BD">
                    <a:lumMod val="50000"/>
                  </a:srgbClr>
                </a:solidFill>
                <a:cs typeface="Times New Roman" pitchFamily="18" charset="0"/>
                <a:hlinkClick r:id="rId3"/>
              </a:rPr>
              <a:t>http://www.urbaneconomics.ru/DomDogovorIUE2019</a:t>
            </a:r>
            <a:endParaRPr lang="ru-RU" sz="2000" b="1" dirty="0">
              <a:solidFill>
                <a:srgbClr val="1F497D"/>
              </a:solidFill>
            </a:endParaRPr>
          </a:p>
          <a:p>
            <a:pPr marL="342859" lvl="0" indent="-342859" defTabSz="91429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</a:rPr>
              <a:t>Новости проекта и ссылки на материалы - в </a:t>
            </a:r>
            <a:r>
              <a:rPr lang="ru-RU" sz="2000" b="1" dirty="0" err="1">
                <a:solidFill>
                  <a:srgbClr val="1F497D"/>
                </a:solidFill>
              </a:rPr>
              <a:t>Facebook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  <a:r>
              <a:rPr lang="ru-RU" sz="2000" b="1" dirty="0">
                <a:solidFill>
                  <a:srgbClr val="1F497D"/>
                </a:solidFill>
                <a:hlinkClick r:id="rId4"/>
              </a:rPr>
              <a:t>https://www.facebook.com/UrbanEconomics</a:t>
            </a:r>
            <a:r>
              <a:rPr lang="ru-RU" sz="2000" b="1" dirty="0">
                <a:solidFill>
                  <a:srgbClr val="1F497D"/>
                </a:solidFill>
              </a:rPr>
              <a:t> и </a:t>
            </a:r>
            <a:r>
              <a:rPr lang="ru-RU" sz="2000" b="1" dirty="0" err="1">
                <a:solidFill>
                  <a:srgbClr val="1F497D"/>
                </a:solidFill>
              </a:rPr>
              <a:t>Twitter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  <a:r>
              <a:rPr lang="ru-RU" sz="2000" b="1" dirty="0">
                <a:solidFill>
                  <a:srgbClr val="1F497D"/>
                </a:solidFill>
                <a:hlinkClick r:id="rId5"/>
              </a:rPr>
              <a:t>https://twitter.com/UrbanEconRu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</a:p>
          <a:p>
            <a:pPr marL="342859" lvl="0" indent="-342859" defTabSz="91429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</a:rPr>
              <a:t>Видео-консультации - на </a:t>
            </a:r>
            <a:r>
              <a:rPr lang="ru-RU" sz="2000" b="1" dirty="0" err="1">
                <a:solidFill>
                  <a:srgbClr val="1F497D"/>
                </a:solidFill>
              </a:rPr>
              <a:t>YouTube</a:t>
            </a:r>
            <a:r>
              <a:rPr lang="ru-RU" sz="2000" b="1" dirty="0">
                <a:solidFill>
                  <a:srgbClr val="1F497D"/>
                </a:solidFill>
              </a:rPr>
              <a:t> </a:t>
            </a:r>
            <a:r>
              <a:rPr lang="ru-RU" sz="2000" b="1" dirty="0">
                <a:solidFill>
                  <a:srgbClr val="1F497D"/>
                </a:solidFill>
                <a:hlinkClick r:id="rId6"/>
              </a:rPr>
              <a:t>https://www.youtube.com/channel/UCq3VciO0o6y5RYqcejjRFnA/videos</a:t>
            </a:r>
            <a:r>
              <a:rPr lang="ru-RU" sz="2000" b="1" dirty="0">
                <a:solidFill>
                  <a:srgbClr val="1F497D"/>
                </a:solidFill>
              </a:rPr>
              <a:t> 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4145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93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ЭКОНОМИКИ ГОРОДА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75523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</a:rPr>
              <a:t>—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некоммерческая негосударственная организация, ведет деятельность по разработке социально-экономических предложений с 1995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75523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«ИЭГ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</a:rPr>
              <a:t>—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для работы над проектами государственных и коммерческих заказчиков, ведет деятельность с 2003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698" y="2798294"/>
            <a:ext cx="4010744" cy="12715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 smtClean="0">
              <a:solidFill>
                <a:prstClr val="white"/>
              </a:solidFill>
            </a:endParaRPr>
          </a:p>
          <a:p>
            <a:pPr defTabSz="91440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Реформы, концепции, программы</a:t>
            </a:r>
          </a:p>
          <a:p>
            <a:pPr defTabSz="914400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и проекты ГЧП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городов и регионов</a:t>
            </a:r>
          </a:p>
          <a:p>
            <a:pPr defTabSz="914400"/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/>
            </a:r>
            <a:br>
              <a:rPr lang="ru-RU" dirty="0">
                <a:solidFill>
                  <a:prstClr val="white"/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775" y="4186515"/>
            <a:ext cx="3483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«ИЭГ»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лет подряд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ТОП-50 лучших независимых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центров мирового рейтинга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Tank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категориях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Социальная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и Ведущие центры Центральной и Восточной Европы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570" y="1966255"/>
            <a:ext cx="3919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более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законодательных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255" y="2798294"/>
            <a:ext cx="3934711" cy="1271583"/>
          </a:xfrm>
          <a:prstGeom prst="rect">
            <a:avLst/>
          </a:prstGeom>
          <a:solidFill>
            <a:srgbClr val="E59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кодекс РФ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Жилищный кодекс РФ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214-ФЗ о долевом строительстве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об ипотечных ценных бумагах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43001" y="1968506"/>
            <a:ext cx="407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направлениям жилищного строительства, ЖКХ, муниципального развития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4381492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внедренные решения, учитывающие юридические и экономические аспекты и основанные на многолетнем опыте проведения прикладных исследований</a:t>
            </a:r>
          </a:p>
        </p:txBody>
      </p:sp>
      <p:sp>
        <p:nvSpPr>
          <p:cNvPr id="19" name="Shape 242"/>
          <p:cNvSpPr/>
          <p:nvPr/>
        </p:nvSpPr>
        <p:spPr>
          <a:xfrm>
            <a:off x="4156899" y="3059293"/>
            <a:ext cx="622049" cy="7810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4710" y="6093296"/>
            <a:ext cx="658873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 содействие социально-экономическому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</a:t>
            </a:r>
          </a:p>
        </p:txBody>
      </p:sp>
    </p:spTree>
    <p:extLst>
      <p:ext uri="{BB962C8B-B14F-4D97-AF65-F5344CB8AC3E}">
        <p14:creationId xmlns:p14="http://schemas.microsoft.com/office/powerpoint/2010/main" val="40494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5274"/>
            <a:ext cx="9192362" cy="242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-565"/>
          <a:stretch/>
        </p:blipFill>
        <p:spPr bwMode="auto">
          <a:xfrm>
            <a:off x="1620000" y="4445269"/>
            <a:ext cx="6372000" cy="2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1497" y="2132856"/>
            <a:ext cx="7991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ул. Тверская, 20, стр. 1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363 50 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mailbox@urbaneconomics.ru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3226" y="640252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www.urbaneconomics.ru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15816" y="116639"/>
            <a:ext cx="6120680" cy="1464945"/>
            <a:chOff x="2915816" y="116632"/>
            <a:chExt cx="6120680" cy="146494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6632"/>
              <a:ext cx="3672408" cy="146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15816" y="510549"/>
              <a:ext cx="612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КОНТАКТЫ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79805" cy="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7" y="4077072"/>
            <a:ext cx="279806" cy="2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rutcriado.files.wordpress.com/2013/07/youtub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4032206"/>
            <a:ext cx="511904" cy="36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633" y="260648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состоит плата за жилое помещение в многоквартирном доме?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967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6663-6524-4EA9-B00B-80A50C1FAFAB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108520" y="1700808"/>
            <a:ext cx="9252520" cy="1038774"/>
            <a:chOff x="-143545" y="420527"/>
            <a:chExt cx="8762366" cy="10387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420527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143545" y="502817"/>
              <a:ext cx="8732609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/>
                <a:t>Плата за жилое помещение и коммунальные услуги для собственника помещения в МКД    (ч.  2 ст. 154 ЖК РФ)</a:t>
              </a:r>
              <a:r>
                <a:rPr lang="ru-RU" sz="5700" b="1" kern="1200" dirty="0" smtClean="0"/>
                <a:t> </a:t>
              </a:r>
              <a:endParaRPr lang="ru-RU" sz="57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9142" y="5666793"/>
            <a:ext cx="2879622" cy="1191205"/>
            <a:chOff x="0" y="473059"/>
            <a:chExt cx="8618821" cy="1016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9761" y="473059"/>
              <a:ext cx="8036917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defTabSz="1066800"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/>
                <a:t>Плата за коммунальные услуги</a:t>
              </a:r>
              <a:endParaRPr lang="ru-RU" sz="57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47864" y="2739582"/>
            <a:ext cx="5688632" cy="424931"/>
            <a:chOff x="0" y="473059"/>
            <a:chExt cx="8618821" cy="1016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9758" y="502817"/>
              <a:ext cx="8559306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200" b="1" dirty="0" smtClean="0"/>
                <a:t>плата </a:t>
              </a:r>
              <a:r>
                <a:rPr lang="ru-RU" sz="2200" b="1" dirty="0"/>
                <a:t>за услуги, работы по управлению </a:t>
              </a:r>
              <a:r>
                <a:rPr lang="ru-RU" sz="2200" b="1" dirty="0" smtClean="0"/>
                <a:t>МКД</a:t>
              </a:r>
              <a:endParaRPr lang="ru-RU" sz="22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9199" y="4365104"/>
            <a:ext cx="2879410" cy="1211961"/>
            <a:chOff x="0" y="473059"/>
            <a:chExt cx="8618821" cy="1016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9758" y="502817"/>
              <a:ext cx="8559305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defTabSz="1066800"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/>
                <a:t>Взнос на капитальный ремонт</a:t>
              </a:r>
              <a:endParaRPr lang="ru-RU" sz="57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7504" y="2832439"/>
            <a:ext cx="2941259" cy="1012056"/>
            <a:chOff x="0" y="473059"/>
            <a:chExt cx="8618821" cy="1016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9758" y="502817"/>
              <a:ext cx="8559305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defTabSz="1066800"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/>
                <a:t>Плата за содержание жилого помещения</a:t>
              </a:r>
              <a:endParaRPr lang="ru-RU" sz="57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47865" y="3273496"/>
            <a:ext cx="5688632" cy="947592"/>
            <a:chOff x="0" y="473059"/>
            <a:chExt cx="8618821" cy="1016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9758" y="502817"/>
              <a:ext cx="8559307" cy="956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indent="85725" defTabSz="10668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200" b="1" dirty="0" smtClean="0"/>
                <a:t>плата </a:t>
              </a:r>
              <a:r>
                <a:rPr lang="ru-RU" sz="2200" b="1" dirty="0"/>
                <a:t>за </a:t>
              </a:r>
              <a:r>
                <a:rPr lang="ru-RU" sz="2200" b="1" dirty="0" smtClean="0"/>
                <a:t>содержание и</a:t>
              </a:r>
            </a:p>
            <a:p>
              <a:pPr lvl="0" indent="85725" defTabSz="10668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200" b="1" dirty="0" smtClean="0"/>
                <a:t>текущий </a:t>
              </a:r>
              <a:r>
                <a:rPr lang="ru-RU" sz="2200" b="1" dirty="0"/>
                <a:t>ремонт общего имущества в </a:t>
              </a:r>
              <a:r>
                <a:rPr lang="ru-RU" sz="2200" b="1" dirty="0" smtClean="0"/>
                <a:t>МКД</a:t>
              </a:r>
              <a:endParaRPr lang="ru-RU" sz="22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67505" y="4242589"/>
            <a:ext cx="5668991" cy="842595"/>
            <a:chOff x="0" y="473059"/>
            <a:chExt cx="8618821" cy="1016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473059"/>
              <a:ext cx="8618821" cy="1016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758" y="502817"/>
              <a:ext cx="8559306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defTabSz="10668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200" b="1" dirty="0" smtClean="0"/>
                <a:t>плата за </a:t>
              </a:r>
              <a:r>
                <a:rPr lang="ru-RU" sz="2200" b="1" dirty="0"/>
                <a:t>коммунальные ресурсы, потребляемые при использовании и содержании общего имущества </a:t>
              </a:r>
              <a:r>
                <a:rPr lang="ru-RU" sz="2200" b="1" dirty="0" smtClean="0"/>
                <a:t>в МКД</a:t>
              </a:r>
              <a:endParaRPr lang="ru-RU" sz="2200" b="1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8311" y="5524077"/>
            <a:ext cx="462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Плата за жилое помещение = плата за содержание общего имущества в МКД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Солнце 29"/>
          <p:cNvSpPr/>
          <p:nvPr/>
        </p:nvSpPr>
        <p:spPr>
          <a:xfrm>
            <a:off x="3686874" y="5666793"/>
            <a:ext cx="648072" cy="595603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оединительная линия уступом 31"/>
          <p:cNvCxnSpPr>
            <a:stCxn id="21" idx="3"/>
            <a:endCxn id="27" idx="1"/>
          </p:cNvCxnSpPr>
          <p:nvPr/>
        </p:nvCxnSpPr>
        <p:spPr>
          <a:xfrm>
            <a:off x="3048763" y="3338467"/>
            <a:ext cx="318742" cy="1325420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21" idx="3"/>
            <a:endCxn id="25" idx="1"/>
          </p:cNvCxnSpPr>
          <p:nvPr/>
        </p:nvCxnSpPr>
        <p:spPr>
          <a:xfrm>
            <a:off x="3048763" y="3338467"/>
            <a:ext cx="318743" cy="408825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1" idx="3"/>
            <a:endCxn id="15" idx="1"/>
          </p:cNvCxnSpPr>
          <p:nvPr/>
        </p:nvCxnSpPr>
        <p:spPr>
          <a:xfrm flipV="1">
            <a:off x="3048763" y="2952048"/>
            <a:ext cx="299101" cy="386419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законодательства об установлении размера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(1)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00808"/>
            <a:ext cx="8712968" cy="122413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Собственник помещения в </a:t>
            </a:r>
            <a:r>
              <a:rPr lang="ru-RU" b="1" dirty="0" smtClean="0"/>
              <a:t>МКД обязан … участвовать </a:t>
            </a:r>
            <a:r>
              <a:rPr lang="ru-RU" b="1" dirty="0"/>
              <a:t>в расходах на содержание общего имущества в </a:t>
            </a:r>
            <a:r>
              <a:rPr lang="ru-RU" b="1" dirty="0" smtClean="0"/>
              <a:t>МКД соразмерно </a:t>
            </a:r>
            <a:r>
              <a:rPr lang="ru-RU" b="1" dirty="0"/>
              <a:t>своей доле в праве общей собственности на это имущество путём внесения платы за содержание жилого помещения, взносов на капитальный </a:t>
            </a:r>
            <a:r>
              <a:rPr lang="ru-RU" b="1" dirty="0" smtClean="0"/>
              <a:t>ремонт</a:t>
            </a:r>
            <a:r>
              <a:rPr lang="ru-RU" b="1" dirty="0"/>
              <a:t> </a:t>
            </a:r>
            <a:r>
              <a:rPr lang="ru-RU" b="1" dirty="0" smtClean="0"/>
              <a:t> (ч. 1 </a:t>
            </a:r>
            <a:r>
              <a:rPr lang="ru-RU" b="1" dirty="0"/>
              <a:t>ст. </a:t>
            </a:r>
            <a:r>
              <a:rPr lang="ru-RU" b="1" dirty="0" smtClean="0"/>
              <a:t>158 ЖК РФ)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080487"/>
            <a:ext cx="8712968" cy="9245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Плата за содержание жилого помещения устанавливается в размере, обеспечивающем содержание общего имущества в </a:t>
            </a:r>
            <a:r>
              <a:rPr lang="ru-RU" b="1" dirty="0" smtClean="0"/>
              <a:t>МКД в </a:t>
            </a:r>
            <a:r>
              <a:rPr lang="ru-RU" b="1" dirty="0"/>
              <a:t>соответствии с требованиями </a:t>
            </a:r>
            <a:r>
              <a:rPr lang="ru-RU" b="1" dirty="0" smtClean="0"/>
              <a:t>законодательства (ч. 1 </a:t>
            </a:r>
            <a:r>
              <a:rPr lang="ru-RU" b="1" dirty="0"/>
              <a:t>ст. </a:t>
            </a:r>
            <a:r>
              <a:rPr lang="ru-RU" b="1" dirty="0" smtClean="0"/>
              <a:t>156 ЖК РФ)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149080"/>
            <a:ext cx="8712968" cy="201622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Размер платы за содержание жилого помещения в </a:t>
            </a:r>
            <a:r>
              <a:rPr lang="ru-RU" b="1" dirty="0" smtClean="0"/>
              <a:t>МКД, </a:t>
            </a:r>
            <a:r>
              <a:rPr lang="ru-RU" b="1" dirty="0"/>
              <a:t>в котором не созданы </a:t>
            </a:r>
            <a:r>
              <a:rPr lang="ru-RU" b="1" dirty="0" smtClean="0"/>
              <a:t>ТСЖ, жилищный кооператив, </a:t>
            </a:r>
            <a:r>
              <a:rPr lang="ru-RU" b="1" dirty="0"/>
              <a:t>определяется на общем собрании собственников помещений  </a:t>
            </a:r>
            <a:r>
              <a:rPr lang="ru-RU" b="1" dirty="0" smtClean="0"/>
              <a:t>(за </a:t>
            </a:r>
            <a:r>
              <a:rPr lang="ru-RU" b="1" dirty="0"/>
              <a:t>исключением размера </a:t>
            </a:r>
            <a:r>
              <a:rPr lang="ru-RU" b="1" dirty="0" smtClean="0"/>
              <a:t>расходов на оплату коммунальных ресурсов).</a:t>
            </a:r>
            <a:endParaRPr lang="ru-RU" b="1" dirty="0"/>
          </a:p>
          <a:p>
            <a:pPr algn="just"/>
            <a:r>
              <a:rPr lang="ru-RU" b="1" dirty="0"/>
              <a:t> Размер платы за содержание жилого помещения </a:t>
            </a:r>
            <a:r>
              <a:rPr lang="ru-RU" b="1" dirty="0" smtClean="0"/>
              <a:t>определяется </a:t>
            </a:r>
            <a:r>
              <a:rPr lang="ru-RU" b="1" dirty="0"/>
              <a:t>с учетом предложений управляющей организации и устанавливается на срок не менее чем один </a:t>
            </a:r>
            <a:r>
              <a:rPr lang="ru-RU" b="1" dirty="0" smtClean="0"/>
              <a:t>год</a:t>
            </a:r>
            <a:r>
              <a:rPr lang="ru-RU" b="1" dirty="0"/>
              <a:t> </a:t>
            </a:r>
            <a:r>
              <a:rPr lang="ru-RU" b="1" dirty="0" smtClean="0"/>
              <a:t>  (ч.7 ст</a:t>
            </a:r>
            <a:r>
              <a:rPr lang="ru-RU" b="1" dirty="0"/>
              <a:t>. </a:t>
            </a:r>
            <a:r>
              <a:rPr lang="ru-RU" b="1" dirty="0" smtClean="0"/>
              <a:t>156 ЖК РФ)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1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законодательства об установлении размера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(2)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700808"/>
            <a:ext cx="8928992" cy="2304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solidFill>
                  <a:prstClr val="white"/>
                </a:solidFill>
              </a:rPr>
              <a:t>В </a:t>
            </a:r>
            <a:r>
              <a:rPr lang="ru-RU" b="1" dirty="0">
                <a:solidFill>
                  <a:prstClr val="white"/>
                </a:solidFill>
              </a:rPr>
              <a:t>договоре управления </a:t>
            </a:r>
            <a:r>
              <a:rPr lang="ru-RU" b="1" dirty="0" smtClean="0">
                <a:solidFill>
                  <a:prstClr val="white"/>
                </a:solidFill>
              </a:rPr>
              <a:t>МКД должны быть указаны (ч. 3 ст. 162 ЖК РФ):</a:t>
            </a:r>
            <a:endParaRPr lang="ru-RU" b="1" dirty="0">
              <a:solidFill>
                <a:prstClr val="white"/>
              </a:solidFill>
            </a:endParaRPr>
          </a:p>
          <a:p>
            <a:pPr indent="265113" algn="just"/>
            <a:r>
              <a:rPr lang="ru-RU" b="1" dirty="0" smtClean="0">
                <a:solidFill>
                  <a:prstClr val="white"/>
                </a:solidFill>
              </a:rPr>
              <a:t>1</a:t>
            </a:r>
            <a:r>
              <a:rPr lang="ru-RU" b="1" dirty="0">
                <a:solidFill>
                  <a:prstClr val="white"/>
                </a:solidFill>
              </a:rPr>
              <a:t>) состав общего имущества </a:t>
            </a:r>
            <a:r>
              <a:rPr lang="ru-RU" b="1" dirty="0" smtClean="0">
                <a:solidFill>
                  <a:prstClr val="white"/>
                </a:solidFill>
              </a:rPr>
              <a:t> в МКД</a:t>
            </a:r>
            <a:endParaRPr lang="ru-RU" b="1" dirty="0">
              <a:solidFill>
                <a:prstClr val="white"/>
              </a:solidFill>
            </a:endParaRPr>
          </a:p>
          <a:p>
            <a:pPr indent="265113" algn="just"/>
            <a:r>
              <a:rPr lang="ru-RU" b="1" dirty="0">
                <a:solidFill>
                  <a:prstClr val="white"/>
                </a:solidFill>
              </a:rPr>
              <a:t>2) перечень работ и </a:t>
            </a:r>
            <a:r>
              <a:rPr lang="ru-RU" b="1" dirty="0" smtClean="0">
                <a:solidFill>
                  <a:prstClr val="white"/>
                </a:solidFill>
              </a:rPr>
              <a:t>услуг </a:t>
            </a:r>
            <a:r>
              <a:rPr lang="ru-RU" b="1" dirty="0">
                <a:solidFill>
                  <a:prstClr val="white"/>
                </a:solidFill>
              </a:rPr>
              <a:t>по управлению </a:t>
            </a:r>
            <a:r>
              <a:rPr lang="ru-RU" b="1" dirty="0" smtClean="0">
                <a:solidFill>
                  <a:prstClr val="white"/>
                </a:solidFill>
              </a:rPr>
              <a:t>МКД, </a:t>
            </a:r>
            <a:r>
              <a:rPr lang="ru-RU" b="1" dirty="0">
                <a:solidFill>
                  <a:prstClr val="white"/>
                </a:solidFill>
              </a:rPr>
              <a:t>по содержанию и ремонту общего имущества в </a:t>
            </a:r>
            <a:r>
              <a:rPr lang="ru-RU" b="1" dirty="0" smtClean="0">
                <a:solidFill>
                  <a:prstClr val="white"/>
                </a:solidFill>
              </a:rPr>
              <a:t>МКД, </a:t>
            </a:r>
            <a:r>
              <a:rPr lang="ru-RU" b="1" dirty="0">
                <a:solidFill>
                  <a:prstClr val="white"/>
                </a:solidFill>
              </a:rPr>
              <a:t>порядок изменения такого </a:t>
            </a:r>
            <a:r>
              <a:rPr lang="ru-RU" b="1" dirty="0" smtClean="0">
                <a:solidFill>
                  <a:prstClr val="white"/>
                </a:solidFill>
              </a:rPr>
              <a:t>перечня</a:t>
            </a:r>
          </a:p>
          <a:p>
            <a:pPr indent="265113" algn="just"/>
            <a:r>
              <a:rPr lang="ru-RU" b="1" dirty="0" smtClean="0">
                <a:solidFill>
                  <a:prstClr val="white"/>
                </a:solidFill>
              </a:rPr>
              <a:t>3) порядок </a:t>
            </a:r>
            <a:r>
              <a:rPr lang="ru-RU" b="1" dirty="0">
                <a:solidFill>
                  <a:prstClr val="white"/>
                </a:solidFill>
              </a:rPr>
              <a:t>определения цены договора, размера платы за содержание и ремонт жилого </a:t>
            </a:r>
            <a:r>
              <a:rPr lang="ru-RU" b="1" dirty="0" smtClean="0">
                <a:solidFill>
                  <a:prstClr val="white"/>
                </a:solidFill>
              </a:rPr>
              <a:t>помещения</a:t>
            </a:r>
          </a:p>
          <a:p>
            <a:pPr indent="265113" algn="just"/>
            <a:r>
              <a:rPr lang="ru-RU" b="1" dirty="0" smtClean="0">
                <a:solidFill>
                  <a:prstClr val="white"/>
                </a:solidFill>
              </a:rPr>
              <a:t>4) Порядок осуществления </a:t>
            </a:r>
            <a:r>
              <a:rPr lang="ru-RU" b="1" dirty="0">
                <a:solidFill>
                  <a:prstClr val="white"/>
                </a:solidFill>
              </a:rPr>
              <a:t>контроля за выполнением управляющей организацией ее обязательств по договору </a:t>
            </a:r>
            <a:r>
              <a:rPr lang="ru-RU" b="1" dirty="0" smtClean="0">
                <a:solidFill>
                  <a:prstClr val="white"/>
                </a:solidFill>
              </a:rPr>
              <a:t>управления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4077072"/>
            <a:ext cx="882098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prstClr val="white"/>
                </a:solidFill>
              </a:rPr>
              <a:t>При выборе управляющей организации общим собранием собственников помещений в </a:t>
            </a:r>
            <a:r>
              <a:rPr lang="ru-RU" b="1" dirty="0" smtClean="0">
                <a:solidFill>
                  <a:prstClr val="white"/>
                </a:solidFill>
              </a:rPr>
              <a:t>МКД договор </a:t>
            </a:r>
            <a:r>
              <a:rPr lang="ru-RU" b="1" dirty="0">
                <a:solidFill>
                  <a:prstClr val="white"/>
                </a:solidFill>
              </a:rPr>
              <a:t>управления </a:t>
            </a:r>
            <a:r>
              <a:rPr lang="ru-RU" b="1" dirty="0" smtClean="0">
                <a:solidFill>
                  <a:prstClr val="white"/>
                </a:solidFill>
              </a:rPr>
              <a:t>заключается на </a:t>
            </a:r>
            <a:r>
              <a:rPr lang="ru-RU" b="1" dirty="0">
                <a:solidFill>
                  <a:prstClr val="white"/>
                </a:solidFill>
              </a:rPr>
              <a:t>условиях, указанных в решении </a:t>
            </a:r>
            <a:r>
              <a:rPr lang="ru-RU" b="1" dirty="0" smtClean="0">
                <a:solidFill>
                  <a:prstClr val="white"/>
                </a:solidFill>
              </a:rPr>
              <a:t>общего собрания (ч. 1 </a:t>
            </a:r>
            <a:r>
              <a:rPr lang="ru-RU" b="1" dirty="0">
                <a:solidFill>
                  <a:prstClr val="white"/>
                </a:solidFill>
              </a:rPr>
              <a:t>ст. </a:t>
            </a:r>
            <a:r>
              <a:rPr lang="ru-RU" b="1" dirty="0" smtClean="0">
                <a:solidFill>
                  <a:prstClr val="white"/>
                </a:solidFill>
              </a:rPr>
              <a:t>162 ЖК РФ)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253357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6184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177" y="5253357"/>
            <a:ext cx="794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Размер платы по договору  управления – результат договоренности между собственниками и управляющей организацией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066" y="6053226"/>
            <a:ext cx="787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Размер платы определяется перечнем  услуг и работ по договору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5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размера платы и перечня/объема услуг/работ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574" y="1628800"/>
            <a:ext cx="79999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Размер платы должен обеспечивать:</a:t>
            </a:r>
          </a:p>
          <a:p>
            <a:endParaRPr lang="ru-RU" sz="4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обязательный перечень услуг по управлению МКД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выполнение минимального перечня услуг и работ , обеспечивающих надлежащее содержание общего имущества (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индивидуальный для каждого МКД! и не являющийся неизменным!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достижение  целей собственников в отношении общего имущества (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дополнительные услуги и работы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Перечень и объем необходимых услуг и работ может изменяться в течение срока договора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Размер платы должен изменяться при изменении перечня и(или) объема услуг и работ</a:t>
            </a:r>
          </a:p>
        </p:txBody>
      </p:sp>
      <p:sp>
        <p:nvSpPr>
          <p:cNvPr id="7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107502" y="2060848"/>
            <a:ext cx="648072" cy="595603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07502" y="2823223"/>
            <a:ext cx="648072" cy="595603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" y="3721482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2" y="5661248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5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устанавливает размер платы?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8767" y="1628799"/>
            <a:ext cx="8165721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Размер платы за содержание общего имущества складывается из стоимости услуг и работ управляющей организации по договору</a:t>
            </a:r>
          </a:p>
          <a:p>
            <a:endParaRPr lang="ru-RU" sz="400" b="1" dirty="0" smtClean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Цену на услуги и работы устанавливает исполнитель (</a:t>
            </a:r>
            <a:r>
              <a:rPr lang="ru-RU" sz="2200" b="1" i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управляющая организация, подрядчики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endParaRPr lang="ru-RU" sz="800" b="1" dirty="0" smtClean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ru-RU" sz="800" b="1" i="1" dirty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Цена на услуги и работы по управлению МКД, содержанию и ремонту общего имущества не регулируется (</a:t>
            </a:r>
            <a:r>
              <a:rPr lang="ru-RU" sz="2200" b="1" i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это сфера не является монопольной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endParaRPr lang="ru-RU" sz="800" b="1" dirty="0" smtClean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Экономически обоснованный подход: </a:t>
            </a: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Стоимость каждой услуги (работы) = цена х объем </a:t>
            </a:r>
          </a:p>
          <a:p>
            <a:pPr>
              <a:lnSpc>
                <a:spcPct val="70000"/>
              </a:lnSpc>
            </a:pPr>
            <a:endParaRPr lang="ru-RU" sz="400" b="1" dirty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Размер платы по договору </a:t>
            </a:r>
            <a:r>
              <a:rPr lang="ru-RU" sz="2200" b="1" dirty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(год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) =  ∑ стоимости всех услуг, работ</a:t>
            </a:r>
          </a:p>
          <a:p>
            <a:pPr>
              <a:lnSpc>
                <a:spcPct val="70000"/>
              </a:lnSpc>
            </a:pPr>
            <a:endParaRPr lang="ru-RU" sz="400" b="1" dirty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Размер платы собственника (</a:t>
            </a:r>
            <a:r>
              <a:rPr lang="ru-RU" sz="2200" b="1" dirty="0" err="1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кв.м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/мес.) =</a:t>
            </a: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		(∑ </a:t>
            </a:r>
            <a:r>
              <a:rPr lang="ru-RU" sz="2200" b="1" dirty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стоимости всех услуг, 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работ) / (12 * ∑ </a:t>
            </a:r>
            <a:r>
              <a:rPr lang="en-US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S</a:t>
            </a:r>
            <a:r>
              <a:rPr lang="ru-RU" sz="2200" b="1" baseline="-25000" dirty="0" err="1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пом</a:t>
            </a: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endParaRPr lang="ru-RU" sz="2200" b="1" dirty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Если размер платы не устраивает собственников, корректируется перечень/объем услуг и работ, пересчитываются размер платы</a:t>
            </a:r>
          </a:p>
          <a:p>
            <a:pPr>
              <a:lnSpc>
                <a:spcPct val="70000"/>
              </a:lnSpc>
            </a:pPr>
            <a:endParaRPr lang="ru-RU" sz="800" b="1" dirty="0" smtClean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ru-RU" sz="800" b="1" dirty="0" smtClean="0">
              <a:solidFill>
                <a:srgbClr val="C0504D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Согласованный размер платы, обеспечивающий выполнение заказываемых услуг и работ, утверждается общим собранием</a:t>
            </a:r>
          </a:p>
        </p:txBody>
      </p:sp>
      <p:sp>
        <p:nvSpPr>
          <p:cNvPr id="7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356360"/>
            <a:ext cx="514400" cy="365125"/>
          </a:xfrm>
        </p:spPr>
        <p:txBody>
          <a:bodyPr/>
          <a:lstStyle/>
          <a:p>
            <a:fld id="{9DB06663-6524-4EA9-B00B-80A50C1FA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07502" y="1700808"/>
            <a:ext cx="648072" cy="595603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107502" y="2492896"/>
            <a:ext cx="648072" cy="595603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2" y="3172100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7" y="5373216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" y="6165304"/>
            <a:ext cx="6699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3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5" y="548680"/>
            <a:ext cx="8802724" cy="618765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Возможный подход к планированию работ </a:t>
            </a:r>
            <a:r>
              <a:rPr lang="ru-RU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sz="30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определения размера платы</a:t>
            </a:r>
          </a:p>
          <a:p>
            <a:pPr>
              <a:lnSpc>
                <a:spcPct val="80000"/>
              </a:lnSpc>
            </a:pPr>
            <a:endParaRPr lang="ru-RU" sz="2700" b="1" dirty="0">
              <a:solidFill>
                <a:srgbClr val="FFC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196" y="1556792"/>
            <a:ext cx="4072780" cy="50405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600" b="1" dirty="0" smtClean="0">
                <a:solidFill>
                  <a:srgbClr val="1F497D"/>
                </a:solidFill>
              </a:rPr>
              <a:t>Постоянно выполняемые услуги и работы 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556792"/>
            <a:ext cx="4410236" cy="5040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400" b="1" dirty="0" smtClean="0">
                <a:solidFill>
                  <a:srgbClr val="1F497D"/>
                </a:solidFill>
              </a:rPr>
              <a:t>Услуги и работы, выполняемые при необходимости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196" y="2276872"/>
            <a:ext cx="40727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Осмотры</a:t>
            </a:r>
            <a:r>
              <a:rPr lang="ru-RU" sz="1100" b="1" dirty="0">
                <a:solidFill>
                  <a:srgbClr val="002060"/>
                </a:solidFill>
              </a:rPr>
              <a:t> общего имущества для выявления несоответствия состояния требованиям законодательства, угрозы безопасности жизни и </a:t>
            </a:r>
            <a:r>
              <a:rPr lang="ru-RU" sz="1100" b="1" dirty="0" smtClean="0">
                <a:solidFill>
                  <a:srgbClr val="002060"/>
                </a:solidFill>
              </a:rPr>
              <a:t>здоровья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196" y="3068960"/>
            <a:ext cx="4072780" cy="791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Содержание (техническое обслуживание</a:t>
            </a:r>
            <a:r>
              <a:rPr lang="ru-RU" sz="1100" b="1" dirty="0">
                <a:solidFill>
                  <a:srgbClr val="002060"/>
                </a:solidFill>
              </a:rPr>
              <a:t>, включая подготовку к сезонной эксплуатации</a:t>
            </a:r>
            <a:r>
              <a:rPr lang="ru-RU" sz="1100" b="1" dirty="0" smtClean="0">
                <a:solidFill>
                  <a:srgbClr val="002060"/>
                </a:solidFill>
              </a:rPr>
              <a:t>):</a:t>
            </a:r>
          </a:p>
          <a:p>
            <a:pPr marL="914290" lvl="2" defTabSz="914290">
              <a:lnSpc>
                <a:spcPct val="80000"/>
              </a:lnSpc>
            </a:pPr>
            <a:r>
              <a:rPr lang="ru-RU" sz="1100" b="1" dirty="0" smtClean="0">
                <a:solidFill>
                  <a:srgbClr val="002060"/>
                </a:solidFill>
              </a:rPr>
              <a:t>- конструкций</a:t>
            </a:r>
          </a:p>
          <a:p>
            <a:pPr marL="914290" lvl="2" defTabSz="914290">
              <a:lnSpc>
                <a:spcPct val="80000"/>
              </a:lnSpc>
            </a:pPr>
            <a:r>
              <a:rPr lang="ru-RU" sz="1100" b="1" dirty="0" smtClean="0">
                <a:solidFill>
                  <a:srgbClr val="002060"/>
                </a:solidFill>
              </a:rPr>
              <a:t>- </a:t>
            </a:r>
            <a:r>
              <a:rPr lang="ru-RU" sz="1100" b="1" dirty="0">
                <a:solidFill>
                  <a:srgbClr val="002060"/>
                </a:solidFill>
              </a:rPr>
              <a:t>инженерных </a:t>
            </a:r>
            <a:r>
              <a:rPr lang="ru-RU" sz="1100" b="1" dirty="0" smtClean="0">
                <a:solidFill>
                  <a:srgbClr val="002060"/>
                </a:solidFill>
              </a:rPr>
              <a:t>систем 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96" y="4005064"/>
            <a:ext cx="4072780" cy="441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 smtClean="0">
                <a:solidFill>
                  <a:srgbClr val="002060"/>
                </a:solidFill>
              </a:rPr>
              <a:t>Уборка и </a:t>
            </a:r>
            <a:r>
              <a:rPr lang="ru-RU" sz="1200" b="1" dirty="0">
                <a:solidFill>
                  <a:srgbClr val="002060"/>
                </a:solidFill>
              </a:rPr>
              <a:t>санитарно-гигиеническая очистка </a:t>
            </a:r>
            <a:r>
              <a:rPr lang="ru-RU" sz="1100" b="1" dirty="0">
                <a:solidFill>
                  <a:srgbClr val="002060"/>
                </a:solidFill>
              </a:rPr>
              <a:t>помещений общего </a:t>
            </a:r>
            <a:r>
              <a:rPr lang="ru-RU" sz="1100" b="1" dirty="0" smtClean="0">
                <a:solidFill>
                  <a:srgbClr val="002060"/>
                </a:solidFill>
              </a:rPr>
              <a:t>пользования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3196" y="4581128"/>
            <a:ext cx="4072780" cy="418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Уборка земельного участка, содержание </a:t>
            </a:r>
            <a:r>
              <a:rPr lang="ru-RU" sz="1100" b="1" dirty="0">
                <a:solidFill>
                  <a:srgbClr val="002060"/>
                </a:solidFill>
              </a:rPr>
              <a:t>и уход за элементами </a:t>
            </a:r>
            <a:r>
              <a:rPr lang="ru-RU" sz="1100" b="1" dirty="0" smtClean="0">
                <a:solidFill>
                  <a:srgbClr val="002060"/>
                </a:solidFill>
              </a:rPr>
              <a:t>озеленения и благоустройства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196" y="5085184"/>
            <a:ext cx="407278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100" b="1" dirty="0">
                <a:solidFill>
                  <a:srgbClr val="002060"/>
                </a:solidFill>
              </a:rPr>
              <a:t>Работы по </a:t>
            </a:r>
            <a:r>
              <a:rPr lang="ru-RU" sz="1200" b="1" dirty="0">
                <a:solidFill>
                  <a:srgbClr val="002060"/>
                </a:solidFill>
              </a:rPr>
              <a:t>обеспечению пожарной безопасности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196" y="5499230"/>
            <a:ext cx="4072780" cy="476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Мероприятия по энергосбережению и повышению </a:t>
            </a:r>
            <a:r>
              <a:rPr lang="ru-RU" sz="1200" b="1" dirty="0" err="1">
                <a:solidFill>
                  <a:srgbClr val="002060"/>
                </a:solidFill>
              </a:rPr>
              <a:t>энергоэффективности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196" y="6068954"/>
            <a:ext cx="407278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200" b="1" dirty="0" smtClean="0">
                <a:solidFill>
                  <a:srgbClr val="002060"/>
                </a:solidFill>
              </a:rPr>
              <a:t>Аварийно-диспетчерское обслуживание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7448" y="2274888"/>
            <a:ext cx="203639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100" b="1" dirty="0">
                <a:solidFill>
                  <a:srgbClr val="1F497D"/>
                </a:solidFill>
              </a:rPr>
              <a:t>Разработка плана восстановительных работ (плана ремонта)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89000" y="2274888"/>
            <a:ext cx="1721228" cy="6480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100" b="1" dirty="0">
                <a:solidFill>
                  <a:srgbClr val="1F497D"/>
                </a:solidFill>
              </a:rPr>
              <a:t>Утверждение плана ремонта общим собранием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37448" y="3212976"/>
            <a:ext cx="4072780" cy="4320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300" b="1" dirty="0" smtClean="0">
                <a:solidFill>
                  <a:srgbClr val="002060"/>
                </a:solidFill>
              </a:rPr>
              <a:t>Текущий (капитальный) ремонт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37448" y="3860056"/>
            <a:ext cx="4072780" cy="1877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90"/>
            <a:r>
              <a:rPr lang="ru-RU" sz="1300" b="1" dirty="0" smtClean="0">
                <a:solidFill>
                  <a:srgbClr val="002060"/>
                </a:solidFill>
              </a:rPr>
              <a:t>Незамедлительно выполняемые работы </a:t>
            </a:r>
            <a:r>
              <a:rPr lang="ru-RU" sz="1200" b="1" dirty="0" smtClean="0">
                <a:solidFill>
                  <a:srgbClr val="002060"/>
                </a:solidFill>
              </a:rPr>
              <a:t>-</a:t>
            </a:r>
            <a:r>
              <a:rPr lang="ru-RU" sz="1100" b="1" dirty="0" smtClean="0">
                <a:solidFill>
                  <a:srgbClr val="002060"/>
                </a:solidFill>
              </a:rPr>
              <a:t>устранение </a:t>
            </a:r>
            <a:r>
              <a:rPr lang="ru-RU" sz="1100" b="1" dirty="0">
                <a:solidFill>
                  <a:srgbClr val="002060"/>
                </a:solidFill>
              </a:rPr>
              <a:t>выявленных нарушений и неисправностей, таких как:</a:t>
            </a:r>
          </a:p>
          <a:p>
            <a:pPr marL="446088" lvl="1" indent="-265113" defTabSz="914290"/>
            <a:r>
              <a:rPr lang="ru-RU" sz="1100" b="1" dirty="0" smtClean="0">
                <a:solidFill>
                  <a:srgbClr val="002060"/>
                </a:solidFill>
              </a:rPr>
              <a:t>• восстановление </a:t>
            </a:r>
            <a:r>
              <a:rPr lang="ru-RU" sz="1100" b="1" dirty="0">
                <a:solidFill>
                  <a:srgbClr val="002060"/>
                </a:solidFill>
              </a:rPr>
              <a:t>гидроизоляции фундаментов</a:t>
            </a:r>
          </a:p>
          <a:p>
            <a:pPr marL="446088" lvl="1" indent="-265113" defTabSz="914290"/>
            <a:r>
              <a:rPr lang="ru-RU" sz="1100" b="1" dirty="0" smtClean="0">
                <a:solidFill>
                  <a:srgbClr val="002060"/>
                </a:solidFill>
              </a:rPr>
              <a:t>• устранение </a:t>
            </a:r>
            <a:r>
              <a:rPr lang="ru-RU" sz="1100" b="1" dirty="0">
                <a:solidFill>
                  <a:srgbClr val="002060"/>
                </a:solidFill>
              </a:rPr>
              <a:t>неисправностей дверей подвалов и технических подполий</a:t>
            </a:r>
          </a:p>
          <a:p>
            <a:pPr marL="446088" lvl="1" indent="-265113" defTabSz="914290"/>
            <a:r>
              <a:rPr lang="ru-RU" sz="1100" b="1" dirty="0" smtClean="0">
                <a:solidFill>
                  <a:srgbClr val="002060"/>
                </a:solidFill>
              </a:rPr>
              <a:t>• восстановление </a:t>
            </a:r>
            <a:r>
              <a:rPr lang="ru-RU" sz="1100" b="1" dirty="0">
                <a:solidFill>
                  <a:srgbClr val="002060"/>
                </a:solidFill>
              </a:rPr>
              <a:t>защитных и антикоррозионных покрытий</a:t>
            </a:r>
          </a:p>
          <a:p>
            <a:pPr marL="446088" lvl="1" indent="-265113" defTabSz="914290"/>
            <a:r>
              <a:rPr lang="ru-RU" sz="1100" b="1" dirty="0" smtClean="0">
                <a:solidFill>
                  <a:srgbClr val="002060"/>
                </a:solidFill>
              </a:rPr>
              <a:t>• восстановление </a:t>
            </a:r>
            <a:r>
              <a:rPr lang="ru-RU" sz="1100" b="1" dirty="0">
                <a:solidFill>
                  <a:srgbClr val="002060"/>
                </a:solidFill>
              </a:rPr>
              <a:t>целостности (ремонт) оконных и дверных заполнений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34124" y="5975666"/>
            <a:ext cx="4072780" cy="41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>
              <a:lnSpc>
                <a:spcPct val="80000"/>
              </a:lnSpc>
            </a:pPr>
            <a:r>
              <a:rPr lang="ru-RU" sz="1200" b="1" dirty="0" smtClean="0">
                <a:solidFill>
                  <a:srgbClr val="1F497D"/>
                </a:solidFill>
              </a:rPr>
              <a:t>Устранение </a:t>
            </a:r>
            <a:r>
              <a:rPr lang="ru-RU" sz="1200" b="1" dirty="0">
                <a:solidFill>
                  <a:srgbClr val="1F497D"/>
                </a:solidFill>
              </a:rPr>
              <a:t>аварий, выполнение заявок </a:t>
            </a:r>
            <a:r>
              <a:rPr lang="ru-RU" sz="1200" b="1" dirty="0" smtClean="0">
                <a:solidFill>
                  <a:srgbClr val="1F497D"/>
                </a:solidFill>
              </a:rPr>
              <a:t>собственников, пользователей помещений</a:t>
            </a:r>
            <a:endParaRPr lang="ru-RU" sz="1200" b="1" dirty="0">
              <a:solidFill>
                <a:srgbClr val="1F497D"/>
              </a:solidFill>
            </a:endParaRPr>
          </a:p>
        </p:txBody>
      </p:sp>
      <p:cxnSp>
        <p:nvCxnSpPr>
          <p:cNvPr id="29" name="Прямая со стрелкой 28"/>
          <p:cNvCxnSpPr>
            <a:stCxn id="19" idx="3"/>
          </p:cNvCxnSpPr>
          <p:nvPr/>
        </p:nvCxnSpPr>
        <p:spPr>
          <a:xfrm>
            <a:off x="4355976" y="6230972"/>
            <a:ext cx="4781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72000" y="2600908"/>
            <a:ext cx="262124" cy="7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2000" y="4679643"/>
            <a:ext cx="274824" cy="7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73475" y="2780928"/>
            <a:ext cx="221575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572000" y="2598924"/>
            <a:ext cx="0" cy="208072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4" idx="3"/>
            <a:endCxn id="25" idx="1"/>
          </p:cNvCxnSpPr>
          <p:nvPr/>
        </p:nvCxnSpPr>
        <p:spPr>
          <a:xfrm>
            <a:off x="6873838" y="2598924"/>
            <a:ext cx="3151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5" idx="2"/>
          </p:cNvCxnSpPr>
          <p:nvPr/>
        </p:nvCxnSpPr>
        <p:spPr>
          <a:xfrm>
            <a:off x="8049614" y="2922960"/>
            <a:ext cx="0" cy="290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633" y="260653"/>
            <a:ext cx="8424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Возможный подход к планированию работ для определения размера платы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3871023"/>
              </p:ext>
            </p:extLst>
          </p:nvPr>
        </p:nvGraphicFramePr>
        <p:xfrm>
          <a:off x="179512" y="1772816"/>
          <a:ext cx="8129799" cy="478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229501" y="2996952"/>
            <a:ext cx="1656184" cy="151216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Размер платы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85725" marR="0" lvl="0" indent="-85725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 фиксированный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85725" marR="0" lvl="0" indent="-85725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 рассчитывается исходя из стоимости запланированных ремонтов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725144"/>
            <a:ext cx="2016224" cy="183667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Порядок изменения размера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платы: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ru-RU" sz="800" b="1" dirty="0">
              <a:effectLst/>
              <a:latin typeface="Times New Roman"/>
              <a:ea typeface="Calibri"/>
              <a:cs typeface="Times New Roman"/>
            </a:endParaRPr>
          </a:p>
          <a:p>
            <a:pPr marL="85725" indent="-85725" algn="l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- не изменяется</a:t>
            </a:r>
            <a:endParaRPr lang="ru-RU" sz="1200" b="1" dirty="0">
              <a:effectLst/>
              <a:latin typeface="Times New Roman"/>
              <a:ea typeface="Calibri"/>
              <a:cs typeface="Times New Roman"/>
            </a:endParaRPr>
          </a:p>
          <a:p>
            <a:pPr marL="85725" indent="-85725" algn="l">
              <a:spcAft>
                <a:spcPts val="6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- ежегодно индексируется</a:t>
            </a:r>
            <a:endParaRPr lang="ru-RU" sz="1200" b="1" dirty="0">
              <a:effectLst/>
              <a:latin typeface="Times New Roman"/>
              <a:ea typeface="Calibri"/>
              <a:cs typeface="Times New Roman"/>
            </a:endParaRPr>
          </a:p>
          <a:p>
            <a:pPr marL="85725" indent="-85725" algn="l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- пересматривается под стоимость нового плана ремонтов</a:t>
            </a:r>
            <a:endParaRPr lang="ru-RU" sz="12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84168" y="2636912"/>
            <a:ext cx="0" cy="28083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84168" y="3645024"/>
            <a:ext cx="1453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82851" y="5445224"/>
            <a:ext cx="1453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6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5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План действий по установлению нового размера платы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</p:spPr>
        <p:txBody>
          <a:bodyPr/>
          <a:lstStyle/>
          <a:p>
            <a:fld id="{9DB06663-6524-4EA9-B00B-80A50C1FAFAB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20001"/>
              </p:ext>
            </p:extLst>
          </p:nvPr>
        </p:nvGraphicFramePr>
        <p:xfrm>
          <a:off x="323528" y="1628800"/>
          <a:ext cx="8496945" cy="512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/>
                <a:gridCol w="4872540"/>
                <a:gridCol w="2832315"/>
              </a:tblGrid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Управляющая организация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Собственники,</a:t>
                      </a:r>
                    </a:p>
                    <a:p>
                      <a:pPr algn="ctr"/>
                      <a:r>
                        <a:rPr lang="ru-RU" sz="2000" dirty="0" smtClean="0"/>
                        <a:t> совет МКД</a:t>
                      </a:r>
                      <a:endParaRPr lang="ru-RU" sz="2000" dirty="0"/>
                    </a:p>
                  </a:txBody>
                  <a:tcPr/>
                </a:tc>
              </a:tr>
              <a:tr h="178579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 Подготовительный </a:t>
                      </a:r>
                      <a:endParaRPr lang="ru-RU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Проводит осмотры общего имущества, выявляет потребности в обслуживание, ремонте, замене 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Составляет перечень обязательных</a:t>
                      </a:r>
                      <a:r>
                        <a:rPr lang="ru-RU" sz="1600" b="1" baseline="0" dirty="0" smtClean="0"/>
                        <a:t> и дополнительных работ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Готовит обоснование необходимости и размера затрат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Разрабатывает предложение по плану работ и размеру платы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 предложение Совету МКД,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Опросы, обсуждения для выявления запросов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приоритетов собственников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 МКД передает  результаты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управляющей организации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94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Согласительный </a:t>
                      </a:r>
                      <a:endParaRPr lang="ru-RU" sz="1400" b="1" dirty="0"/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обсуждение проекта плана работ и «сметы» расходов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Корректирование плана работ для достижения приемлемого размера платы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работа по информированию собственников, проведение обсуждений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 результатов обсуждений, совместная работа над подготовкой предложений для общего собрания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Утверждение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Организация (помощь совету МКД в организации) общего собрания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собственников о предложениях, выносимых на голосование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Утверждение</a:t>
                      </a:r>
                      <a:r>
                        <a:rPr lang="ru-RU" sz="1600" b="1" baseline="0" dirty="0" smtClean="0"/>
                        <a:t> плана работ и размера платы на общем собрании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10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3.xml><?xml version="1.0" encoding="utf-8"?>
<a:theme xmlns:a="http://schemas.openxmlformats.org/drawingml/2006/main" name="30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4.xml><?xml version="1.0" encoding="utf-8"?>
<a:theme xmlns:a="http://schemas.openxmlformats.org/drawingml/2006/main" name="31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овый шаблон_3_сдвинутый.potx" id="{D9D57DEB-7AC2-4CDE-B09D-F9C836B0FCCA}" vid="{C7B51112-53E4-43DD-803F-E64FD4D1F1C7}"/>
    </a:ext>
  </a:extLst>
</a:theme>
</file>

<file path=ppt/theme/theme5.xml><?xml version="1.0" encoding="utf-8"?>
<a:theme xmlns:a="http://schemas.openxmlformats.org/drawingml/2006/main" name="3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овый шаблон_3_сдвинутый.potx" id="{D9D57DEB-7AC2-4CDE-B09D-F9C836B0FCCA}" vid="{C7B51112-53E4-43DD-803F-E64FD4D1F1C7}"/>
    </a:ext>
  </a:extLst>
</a:theme>
</file>

<file path=ppt/theme/theme6.xml><?xml version="1.0" encoding="utf-8"?>
<a:theme xmlns:a="http://schemas.openxmlformats.org/drawingml/2006/main" name="10_Blank">
  <a:themeElements>
    <a:clrScheme name="Другая 9">
      <a:dk1>
        <a:srgbClr val="000000"/>
      </a:dk1>
      <a:lt1>
        <a:srgbClr val="FFFFFF"/>
      </a:lt1>
      <a:dk2>
        <a:srgbClr val="0080C7"/>
      </a:dk2>
      <a:lt2>
        <a:srgbClr val="3C3C3C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FF1C24"/>
      </a:accent5>
      <a:accent6>
        <a:srgbClr val="18A7B5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овый шаблон_3_сдвинутый.potx" id="{D9D57DEB-7AC2-4CDE-B09D-F9C836B0FCCA}" vid="{C7B51112-53E4-43DD-803F-E64FD4D1F1C7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1189</Words>
  <Application>Microsoft Office PowerPoint</Application>
  <PresentationFormat>Экран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28_Blank</vt:lpstr>
      <vt:lpstr>30_Blank</vt:lpstr>
      <vt:lpstr>31_Blank</vt:lpstr>
      <vt:lpstr>3_Blank</vt:lpstr>
      <vt:lpstr>10_Blank</vt:lpstr>
      <vt:lpstr>3_Тема Office</vt:lpstr>
      <vt:lpstr>5_Тема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 В. Лифанова</dc:creator>
  <cp:lastModifiedBy>Ирина В. Генцлер</cp:lastModifiedBy>
  <cp:revision>99</cp:revision>
  <cp:lastPrinted>2019-08-31T10:43:37Z</cp:lastPrinted>
  <dcterms:created xsi:type="dcterms:W3CDTF">2017-09-06T09:11:37Z</dcterms:created>
  <dcterms:modified xsi:type="dcterms:W3CDTF">2019-08-31T13:05:12Z</dcterms:modified>
</cp:coreProperties>
</file>